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9"/>
  </p:notesMasterIdLst>
  <p:sldIdLst>
    <p:sldId id="3922" r:id="rId2"/>
    <p:sldId id="3541" r:id="rId3"/>
    <p:sldId id="3542" r:id="rId4"/>
    <p:sldId id="3543" r:id="rId5"/>
    <p:sldId id="3544" r:id="rId6"/>
    <p:sldId id="3545" r:id="rId7"/>
    <p:sldId id="3546" r:id="rId8"/>
    <p:sldId id="3547" r:id="rId9"/>
    <p:sldId id="3548" r:id="rId10"/>
    <p:sldId id="3549" r:id="rId11"/>
    <p:sldId id="3550" r:id="rId12"/>
    <p:sldId id="3551" r:id="rId13"/>
    <p:sldId id="3552" r:id="rId14"/>
    <p:sldId id="3553" r:id="rId15"/>
    <p:sldId id="3554" r:id="rId16"/>
    <p:sldId id="3937" r:id="rId17"/>
    <p:sldId id="3565" r:id="rId18"/>
    <p:sldId id="3566" r:id="rId19"/>
    <p:sldId id="3846" r:id="rId20"/>
    <p:sldId id="3567" r:id="rId21"/>
    <p:sldId id="3568" r:id="rId22"/>
    <p:sldId id="3931" r:id="rId23"/>
    <p:sldId id="3932" r:id="rId24"/>
    <p:sldId id="3934" r:id="rId25"/>
    <p:sldId id="3933" r:id="rId26"/>
    <p:sldId id="3847" r:id="rId27"/>
    <p:sldId id="3940" r:id="rId28"/>
    <p:sldId id="3941" r:id="rId29"/>
    <p:sldId id="3943" r:id="rId30"/>
    <p:sldId id="3570" r:id="rId31"/>
    <p:sldId id="3926" r:id="rId32"/>
    <p:sldId id="3844" r:id="rId33"/>
    <p:sldId id="3927" r:id="rId34"/>
    <p:sldId id="3928" r:id="rId35"/>
    <p:sldId id="3936" r:id="rId36"/>
    <p:sldId id="3939" r:id="rId37"/>
    <p:sldId id="3935" r:id="rId38"/>
    <p:sldId id="3572" r:id="rId39"/>
    <p:sldId id="3610" r:id="rId40"/>
    <p:sldId id="3611" r:id="rId41"/>
    <p:sldId id="3613" r:id="rId42"/>
    <p:sldId id="3630" r:id="rId43"/>
    <p:sldId id="3614" r:id="rId44"/>
    <p:sldId id="3615" r:id="rId45"/>
    <p:sldId id="3616" r:id="rId46"/>
    <p:sldId id="3628" r:id="rId47"/>
    <p:sldId id="3629" r:id="rId48"/>
    <p:sldId id="3647" r:id="rId49"/>
    <p:sldId id="3648" r:id="rId50"/>
    <p:sldId id="3617" r:id="rId51"/>
    <p:sldId id="3618" r:id="rId52"/>
    <p:sldId id="3619" r:id="rId53"/>
    <p:sldId id="3620" r:id="rId54"/>
    <p:sldId id="3627" r:id="rId55"/>
    <p:sldId id="3631" r:id="rId56"/>
    <p:sldId id="3632" r:id="rId57"/>
    <p:sldId id="3633" r:id="rId58"/>
    <p:sldId id="3634" r:id="rId59"/>
    <p:sldId id="3635" r:id="rId60"/>
    <p:sldId id="3636" r:id="rId61"/>
    <p:sldId id="3637" r:id="rId62"/>
    <p:sldId id="3638" r:id="rId63"/>
    <p:sldId id="3639" r:id="rId64"/>
    <p:sldId id="3640" r:id="rId65"/>
    <p:sldId id="3643" r:id="rId66"/>
    <p:sldId id="3646" r:id="rId67"/>
    <p:sldId id="3649" r:id="rId68"/>
  </p:sldIdLst>
  <p:sldSz cx="10080625" cy="7559675"/>
  <p:notesSz cx="7008813" cy="9294813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sz="2600" b="1" kern="1200">
        <a:solidFill>
          <a:srgbClr val="000000"/>
        </a:solidFill>
        <a:latin typeface="Comic Sans MS" panose="030F0702030302020204" pitchFamily="66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sz="2600" b="1" kern="1200">
        <a:solidFill>
          <a:srgbClr val="000000"/>
        </a:solidFill>
        <a:latin typeface="Comic Sans MS" panose="030F0702030302020204" pitchFamily="66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sz="2600" b="1" kern="1200">
        <a:solidFill>
          <a:srgbClr val="000000"/>
        </a:solidFill>
        <a:latin typeface="Comic Sans MS" panose="030F0702030302020204" pitchFamily="66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sz="2600" b="1" kern="1200">
        <a:solidFill>
          <a:srgbClr val="000000"/>
        </a:solidFill>
        <a:latin typeface="Comic Sans MS" panose="030F0702030302020204" pitchFamily="66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sz="2600" b="1" kern="1200">
        <a:solidFill>
          <a:srgbClr val="000000"/>
        </a:solidFill>
        <a:latin typeface="Comic Sans MS" panose="030F0702030302020204" pitchFamily="66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600" b="1" kern="1200">
        <a:solidFill>
          <a:srgbClr val="000000"/>
        </a:solidFill>
        <a:latin typeface="Comic Sans MS" panose="030F0702030302020204" pitchFamily="66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600" b="1" kern="1200">
        <a:solidFill>
          <a:srgbClr val="000000"/>
        </a:solidFill>
        <a:latin typeface="Comic Sans MS" panose="030F0702030302020204" pitchFamily="66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600" b="1" kern="1200">
        <a:solidFill>
          <a:srgbClr val="000000"/>
        </a:solidFill>
        <a:latin typeface="Comic Sans MS" panose="030F0702030302020204" pitchFamily="66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600" b="1" kern="1200">
        <a:solidFill>
          <a:srgbClr val="000000"/>
        </a:solidFill>
        <a:latin typeface="Comic Sans MS" panose="030F0702030302020204" pitchFamily="66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0000CC"/>
    <a:srgbClr val="66FFFF"/>
    <a:srgbClr val="CCFFCC"/>
    <a:srgbClr val="FFFF00"/>
    <a:srgbClr val="006600"/>
    <a:srgbClr val="CC3300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89346" autoAdjust="0"/>
  </p:normalViewPr>
  <p:slideViewPr>
    <p:cSldViewPr>
      <p:cViewPr varScale="1">
        <p:scale>
          <a:sx n="67" d="100"/>
          <a:sy n="67" d="100"/>
        </p:scale>
        <p:origin x="1714" y="53"/>
      </p:cViewPr>
      <p:guideLst>
        <p:guide orient="horz" pos="2161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>
            <a:extLst>
              <a:ext uri="{FF2B5EF4-FFF2-40B4-BE49-F238E27FC236}">
                <a16:creationId xmlns:a16="http://schemas.microsoft.com/office/drawing/2014/main" id="{B108A66C-7981-327C-793D-70EEA1D8E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altLang="en-US" sz="36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51" name="AutoShape 2">
            <a:extLst>
              <a:ext uri="{FF2B5EF4-FFF2-40B4-BE49-F238E27FC236}">
                <a16:creationId xmlns:a16="http://schemas.microsoft.com/office/drawing/2014/main" id="{ED57478F-B855-82DE-4B68-455B4D7B5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altLang="en-US" sz="36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52" name="AutoShape 3">
            <a:extLst>
              <a:ext uri="{FF2B5EF4-FFF2-40B4-BE49-F238E27FC236}">
                <a16:creationId xmlns:a16="http://schemas.microsoft.com/office/drawing/2014/main" id="{4A954773-FD3F-C8C3-FBC5-91512FD81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altLang="en-US" sz="36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53" name="AutoShape 4">
            <a:extLst>
              <a:ext uri="{FF2B5EF4-FFF2-40B4-BE49-F238E27FC236}">
                <a16:creationId xmlns:a16="http://schemas.microsoft.com/office/drawing/2014/main" id="{77914E6C-2EFA-332C-D8CE-6CDB24C78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10400" cy="9296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altLang="en-US" sz="36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54" name="AutoShape 5">
            <a:extLst>
              <a:ext uri="{FF2B5EF4-FFF2-40B4-BE49-F238E27FC236}">
                <a16:creationId xmlns:a16="http://schemas.microsoft.com/office/drawing/2014/main" id="{9E3BD908-4E3E-7826-6AF3-13900F61A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10400" cy="9296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altLang="en-US" sz="36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55" name="AutoShape 6">
            <a:extLst>
              <a:ext uri="{FF2B5EF4-FFF2-40B4-BE49-F238E27FC236}">
                <a16:creationId xmlns:a16="http://schemas.microsoft.com/office/drawing/2014/main" id="{9C6DF253-A814-B5E4-9E6C-D442D14EA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10400" cy="9296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altLang="en-US" sz="36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59848" name="Text Box 7">
            <a:extLst>
              <a:ext uri="{FF2B5EF4-FFF2-40B4-BE49-F238E27FC236}">
                <a16:creationId xmlns:a16="http://schemas.microsoft.com/office/drawing/2014/main" id="{8BB5753D-9BB7-9032-BC32-9C309B2D27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0488" y="893763"/>
            <a:ext cx="4289425" cy="32162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600">
                <a:solidFill>
                  <a:srgbClr val="000000"/>
                </a:solidFill>
                <a:latin typeface="Comic Sans MS" pitchFamily="66" charset="0"/>
              </a:defRPr>
            </a:lvl1pPr>
            <a:lvl2pPr marL="742950" indent="-285750">
              <a:defRPr sz="2600">
                <a:solidFill>
                  <a:srgbClr val="000000"/>
                </a:solidFill>
                <a:latin typeface="Comic Sans MS" pitchFamily="66" charset="0"/>
              </a:defRPr>
            </a:lvl2pPr>
            <a:lvl3pPr marL="1143000" indent="-228600">
              <a:defRPr sz="2600">
                <a:solidFill>
                  <a:srgbClr val="000000"/>
                </a:solidFill>
                <a:latin typeface="Comic Sans MS" pitchFamily="66" charset="0"/>
              </a:defRPr>
            </a:lvl3pPr>
            <a:lvl4pPr marL="1600200" indent="-228600">
              <a:defRPr sz="2600">
                <a:solidFill>
                  <a:srgbClr val="000000"/>
                </a:solidFill>
                <a:latin typeface="Comic Sans MS" pitchFamily="66" charset="0"/>
              </a:defRPr>
            </a:lvl4pPr>
            <a:lvl5pPr marL="2057400" indent="-228600">
              <a:defRPr sz="2600">
                <a:solidFill>
                  <a:srgbClr val="000000"/>
                </a:solidFill>
                <a:latin typeface="Comic Sans MS" pitchFamily="66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Char char="Ø"/>
              <a:defRPr sz="2600">
                <a:solidFill>
                  <a:srgbClr val="000000"/>
                </a:solidFill>
                <a:latin typeface="Comic Sans MS" pitchFamily="66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Char char="Ø"/>
              <a:defRPr sz="2600">
                <a:solidFill>
                  <a:srgbClr val="000000"/>
                </a:solidFill>
                <a:latin typeface="Comic Sans MS" pitchFamily="66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Char char="Ø"/>
              <a:defRPr sz="2600">
                <a:solidFill>
                  <a:srgbClr val="000000"/>
                </a:solidFill>
                <a:latin typeface="Comic Sans MS" pitchFamily="66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Char char="Ø"/>
              <a:defRPr sz="2600">
                <a:solidFill>
                  <a:srgbClr val="000000"/>
                </a:solidFill>
                <a:latin typeface="Comic Sans MS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3600" b="0">
              <a:solidFill>
                <a:schemeClr val="bg1"/>
              </a:solidFill>
              <a:latin typeface="Times New Roman" pitchFamily="18" charset="0"/>
              <a:cs typeface="+mn-cs"/>
            </a:endParaRPr>
          </a:p>
        </p:txBody>
      </p:sp>
      <p:sp>
        <p:nvSpPr>
          <p:cNvPr id="3080" name="Rectangle 8">
            <a:extLst>
              <a:ext uri="{FF2B5EF4-FFF2-40B4-BE49-F238E27FC236}">
                <a16:creationId xmlns:a16="http://schemas.microsoft.com/office/drawing/2014/main" id="{313364ED-4AA1-3F10-87D9-AFE61CE89CEF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1085850" y="4422775"/>
            <a:ext cx="4840288" cy="3567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058" name="Rectangle 9">
            <a:extLst>
              <a:ext uri="{FF2B5EF4-FFF2-40B4-BE49-F238E27FC236}">
                <a16:creationId xmlns:a16="http://schemas.microsoft.com/office/drawing/2014/main" id="{828E532E-07B3-57BC-B7F2-9A4C609CF44F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81100" y="706438"/>
            <a:ext cx="4641850" cy="34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B6A43DEB-CAFB-F4A5-1544-C6003BF3DEB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0338" y="8828088"/>
            <a:ext cx="3036887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fld id="{F780279C-4C6B-423C-8051-3A7ECC3F2B6F}" type="slidenum">
              <a:rPr lang="en-US" altLang="en-US" sz="3600" b="0">
                <a:solidFill>
                  <a:schemeClr val="bg1"/>
                </a:solidFill>
              </a:rPr>
              <a:pPr>
                <a:lnSpc>
                  <a:spcPct val="80000"/>
                </a:lnSpc>
                <a:spcBef>
                  <a:spcPct val="0"/>
                </a:spcBef>
              </a:pPr>
              <a:t>3</a:t>
            </a:fld>
            <a:endParaRPr lang="en-US" altLang="en-US" sz="3600" b="0">
              <a:solidFill>
                <a:schemeClr val="bg1"/>
              </a:solidFill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F65C3F8A-2193-C85B-F430-1DA70B80E0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06438"/>
            <a:ext cx="4638675" cy="3479800"/>
          </a:xfrm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EAEEF9EE-56E8-7572-2E22-A33A0292CA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207D87AF-719A-6244-AB21-1DD33CA2F19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0338" y="8828088"/>
            <a:ext cx="3036887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fld id="{BB7D4B68-7D52-42CC-9535-BAB4278E23B5}" type="slidenum">
              <a:rPr lang="en-US" altLang="en-US" sz="3600" b="0">
                <a:solidFill>
                  <a:schemeClr val="bg1"/>
                </a:solidFill>
              </a:rPr>
              <a:pPr>
                <a:lnSpc>
                  <a:spcPct val="80000"/>
                </a:lnSpc>
                <a:spcBef>
                  <a:spcPct val="0"/>
                </a:spcBef>
              </a:pPr>
              <a:t>12</a:t>
            </a:fld>
            <a:endParaRPr lang="en-US" altLang="en-US" sz="3600" b="0">
              <a:solidFill>
                <a:schemeClr val="bg1"/>
              </a:solidFill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89DC8EFA-6554-3D96-DB81-1962ED9CA5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06438"/>
            <a:ext cx="4638675" cy="3479800"/>
          </a:xfrm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D1077A8D-DED2-BD36-FF08-F980DCB97B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2DA742BB-6B69-4139-8601-3BF21428B8A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0338" y="8828088"/>
            <a:ext cx="3036887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fld id="{F714F35F-7849-4DB2-BB80-B0FDC243798F}" type="slidenum">
              <a:rPr lang="en-US" altLang="en-US" sz="3600" b="0">
                <a:solidFill>
                  <a:schemeClr val="bg1"/>
                </a:solidFill>
              </a:rPr>
              <a:pPr>
                <a:lnSpc>
                  <a:spcPct val="80000"/>
                </a:lnSpc>
                <a:spcBef>
                  <a:spcPct val="0"/>
                </a:spcBef>
              </a:pPr>
              <a:t>16</a:t>
            </a:fld>
            <a:endParaRPr lang="en-US" altLang="en-US" sz="3600" b="0">
              <a:solidFill>
                <a:schemeClr val="bg1"/>
              </a:solidFill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0791C93F-70EB-BDB3-1E70-DA80F370B4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06438"/>
            <a:ext cx="4638675" cy="3479800"/>
          </a:xfrm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E1CE2AD1-A016-D600-E881-1D01C2E99E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D170032A-1465-0F34-092B-ABAB1485890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0338" y="8828088"/>
            <a:ext cx="3036887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fld id="{858D4DD1-6849-47F6-8D62-83EC6F938FF6}" type="slidenum">
              <a:rPr lang="en-US" altLang="en-US" sz="3600" b="0">
                <a:solidFill>
                  <a:schemeClr val="bg1"/>
                </a:solidFill>
              </a:rPr>
              <a:pPr>
                <a:lnSpc>
                  <a:spcPct val="80000"/>
                </a:lnSpc>
                <a:spcBef>
                  <a:spcPct val="0"/>
                </a:spcBef>
              </a:pPr>
              <a:t>22</a:t>
            </a:fld>
            <a:endParaRPr lang="en-US" altLang="en-US" sz="3600" b="0">
              <a:solidFill>
                <a:schemeClr val="bg1"/>
              </a:solidFill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541F66A8-5338-C87E-8605-EF13969901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06438"/>
            <a:ext cx="4638675" cy="3479800"/>
          </a:xfrm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0EB2B06E-1511-C52D-07DA-4940728EBA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1E40AE33-6DB1-847C-57DF-E9ED7D9B6FB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0338" y="8828088"/>
            <a:ext cx="3036887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fld id="{1DF06BE4-205B-4BE5-A8DB-C7F6B9F89802}" type="slidenum">
              <a:rPr lang="en-US" altLang="en-US" sz="3600" b="0">
                <a:solidFill>
                  <a:schemeClr val="bg1"/>
                </a:solidFill>
              </a:rPr>
              <a:pPr>
                <a:lnSpc>
                  <a:spcPct val="80000"/>
                </a:lnSpc>
                <a:spcBef>
                  <a:spcPct val="0"/>
                </a:spcBef>
              </a:pPr>
              <a:t>23</a:t>
            </a:fld>
            <a:endParaRPr lang="en-US" altLang="en-US" sz="3600" b="0">
              <a:solidFill>
                <a:schemeClr val="bg1"/>
              </a:solidFill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87098DF6-252D-BB65-3547-694945A006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06438"/>
            <a:ext cx="4638675" cy="3479800"/>
          </a:xfrm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434ECC5B-BA90-1179-0BB5-043EFDBB03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ED1887E6-9B08-297C-FF3F-FFD1CB4C3AA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0338" y="8828088"/>
            <a:ext cx="3036887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fld id="{AE4239BC-76C7-4CD5-B0D8-168C4E013D46}" type="slidenum">
              <a:rPr lang="en-US" altLang="en-US" sz="3600" b="0">
                <a:solidFill>
                  <a:schemeClr val="bg1"/>
                </a:solidFill>
              </a:rPr>
              <a:pPr>
                <a:lnSpc>
                  <a:spcPct val="80000"/>
                </a:lnSpc>
                <a:spcBef>
                  <a:spcPct val="0"/>
                </a:spcBef>
              </a:pPr>
              <a:t>24</a:t>
            </a:fld>
            <a:endParaRPr lang="en-US" altLang="en-US" sz="3600" b="0">
              <a:solidFill>
                <a:schemeClr val="bg1"/>
              </a:solidFill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E7D81E14-6926-D02A-9771-C1F230012C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06438"/>
            <a:ext cx="4638675" cy="3479800"/>
          </a:xfrm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C1CBB6D7-4406-954E-D51B-971458DC46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5328DAC2-8AA4-4F58-BC82-93A2B5770EF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0338" y="8828088"/>
            <a:ext cx="3036887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fld id="{C24FE5DA-F446-49A0-96AF-A1849D68B9C2}" type="slidenum">
              <a:rPr lang="en-US" altLang="en-US" sz="3600" b="0">
                <a:solidFill>
                  <a:schemeClr val="bg1"/>
                </a:solidFill>
              </a:rPr>
              <a:pPr>
                <a:lnSpc>
                  <a:spcPct val="80000"/>
                </a:lnSpc>
                <a:spcBef>
                  <a:spcPct val="0"/>
                </a:spcBef>
              </a:pPr>
              <a:t>25</a:t>
            </a:fld>
            <a:endParaRPr lang="en-US" altLang="en-US" sz="3600" b="0">
              <a:solidFill>
                <a:schemeClr val="bg1"/>
              </a:solidFill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4817FF38-0231-B846-B539-4AD6BFA5AB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06438"/>
            <a:ext cx="4638675" cy="3479800"/>
          </a:xfrm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8C2EC0DB-97C3-291E-92E8-359BB2B707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6A454371-2DD7-B5DB-5498-BE9A97EDACD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0338" y="8828088"/>
            <a:ext cx="3036887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fld id="{16650111-D7BA-4DF5-B370-62BFF9A20C41}" type="slidenum">
              <a:rPr lang="en-US" altLang="en-US" sz="3600" b="0">
                <a:solidFill>
                  <a:schemeClr val="bg1"/>
                </a:solidFill>
              </a:rPr>
              <a:pPr>
                <a:lnSpc>
                  <a:spcPct val="80000"/>
                </a:lnSpc>
                <a:spcBef>
                  <a:spcPct val="0"/>
                </a:spcBef>
              </a:pPr>
              <a:t>38</a:t>
            </a:fld>
            <a:endParaRPr lang="en-US" altLang="en-US" sz="3600" b="0">
              <a:solidFill>
                <a:schemeClr val="bg1"/>
              </a:solidFill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5D889966-82A4-2D48-ACF2-F119386FB7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06438"/>
            <a:ext cx="4638675" cy="3479800"/>
          </a:xfrm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938DFF4B-9414-FAE3-E669-9F8E42BEBB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bg-BG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>
            <a:extLst>
              <a:ext uri="{FF2B5EF4-FFF2-40B4-BE49-F238E27FC236}">
                <a16:creationId xmlns:a16="http://schemas.microsoft.com/office/drawing/2014/main" id="{A8D71512-F780-BFEC-AF88-A342F8D5D7F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82688" y="706438"/>
            <a:ext cx="4638675" cy="3479800"/>
          </a:xfrm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Notes Placeholder 2">
            <a:extLst>
              <a:ext uri="{FF2B5EF4-FFF2-40B4-BE49-F238E27FC236}">
                <a16:creationId xmlns:a16="http://schemas.microsoft.com/office/drawing/2014/main" id="{41D51DC9-B038-9F21-A0B0-2AA9C8987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1444" name="Slide Number Placeholder 3">
            <a:extLst>
              <a:ext uri="{FF2B5EF4-FFF2-40B4-BE49-F238E27FC236}">
                <a16:creationId xmlns:a16="http://schemas.microsoft.com/office/drawing/2014/main" id="{7A3AC5C7-9283-A028-B8A1-711555099285}"/>
              </a:ext>
            </a:extLst>
          </p:cNvPr>
          <p:cNvSpPr txBox="1">
            <a:spLocks noGrp="1"/>
          </p:cNvSpPr>
          <p:nvPr/>
        </p:nvSpPr>
        <p:spPr bwMode="auto">
          <a:xfrm>
            <a:off x="3970338" y="8828088"/>
            <a:ext cx="3036887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fld id="{8D280C51-4053-48B2-BBF9-7083DAAD1BE4}" type="slidenum">
              <a:rPr lang="en-US" altLang="en-US" sz="3600" b="0">
                <a:solidFill>
                  <a:schemeClr val="bg1"/>
                </a:solidFill>
              </a:rPr>
              <a:pPr>
                <a:lnSpc>
                  <a:spcPct val="80000"/>
                </a:lnSpc>
                <a:spcBef>
                  <a:spcPct val="0"/>
                </a:spcBef>
              </a:pPr>
              <a:t>41</a:t>
            </a:fld>
            <a:endParaRPr lang="en-US" altLang="en-US" sz="3600" b="0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>
            <a:extLst>
              <a:ext uri="{FF2B5EF4-FFF2-40B4-BE49-F238E27FC236}">
                <a16:creationId xmlns:a16="http://schemas.microsoft.com/office/drawing/2014/main" id="{54E1CB2C-6DD8-832C-867F-47D25E7701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06438"/>
            <a:ext cx="4638675" cy="3479800"/>
          </a:xfrm>
        </p:spPr>
      </p:sp>
      <p:sp>
        <p:nvSpPr>
          <p:cNvPr id="63491" name="Notes Placeholder 2">
            <a:extLst>
              <a:ext uri="{FF2B5EF4-FFF2-40B4-BE49-F238E27FC236}">
                <a16:creationId xmlns:a16="http://schemas.microsoft.com/office/drawing/2014/main" id="{529516FB-E9CB-D02A-E8DC-DDD497887F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45ECA30F-CA37-8A15-FF00-80ED5075839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0338" y="8828088"/>
            <a:ext cx="3036887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fld id="{D0F511FE-C026-448B-8235-A7EF2A7230FA}" type="slidenum">
              <a:rPr lang="en-US" altLang="en-US" sz="3600" b="0">
                <a:solidFill>
                  <a:schemeClr val="bg1"/>
                </a:solidFill>
              </a:rPr>
              <a:pPr>
                <a:lnSpc>
                  <a:spcPct val="80000"/>
                </a:lnSpc>
                <a:spcBef>
                  <a:spcPct val="0"/>
                </a:spcBef>
              </a:pPr>
              <a:t>43</a:t>
            </a:fld>
            <a:endParaRPr lang="en-US" altLang="en-US" sz="3600" b="0">
              <a:solidFill>
                <a:schemeClr val="bg1"/>
              </a:solidFill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09F04790-4247-0A8B-4CE9-36D6B36E33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06438"/>
            <a:ext cx="4638675" cy="3479800"/>
          </a:xfrm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B36DEE0A-D393-8EC0-D347-C59D81127D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bg-BG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26B397D7-92E4-724F-32FA-4CBCB5E1A53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0338" y="8828088"/>
            <a:ext cx="3036887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fld id="{4ACA0A1B-D786-4601-9AF9-F2A3D281BFE8}" type="slidenum">
              <a:rPr lang="en-US" altLang="en-US" sz="3600" b="0">
                <a:solidFill>
                  <a:schemeClr val="bg1"/>
                </a:solidFill>
              </a:rPr>
              <a:pPr>
                <a:lnSpc>
                  <a:spcPct val="80000"/>
                </a:lnSpc>
                <a:spcBef>
                  <a:spcPct val="0"/>
                </a:spcBef>
              </a:pPr>
              <a:t>4</a:t>
            </a:fld>
            <a:endParaRPr lang="en-US" altLang="en-US" sz="3600" b="0">
              <a:solidFill>
                <a:schemeClr val="bg1"/>
              </a:solidFill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83B7EF58-C720-B762-173C-E4D4FAC20F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06438"/>
            <a:ext cx="4638675" cy="3479800"/>
          </a:xfrm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5FC47FAE-17E5-5127-9E26-9651454F48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DFC00FC2-724C-2110-26AD-CB643CDAB8E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1925" y="8831263"/>
            <a:ext cx="3036888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5" tIns="46577" rIns="93155" bIns="46577" anchor="b"/>
          <a:lstStyle>
            <a:lvl1pPr defTabSz="860425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860425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860425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860425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860425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86042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86042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86042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86042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A661E60C-AE87-4BC9-896E-E8F8A00593BC}" type="slidenum">
              <a:rPr lang="en-US" altLang="en-US" b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en-US" b="0">
              <a:solidFill>
                <a:schemeClr val="tx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2758E7BB-EAD9-A7EF-37D3-F934576E38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8500"/>
            <a:ext cx="4646613" cy="3484563"/>
          </a:xfrm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A43CB765-B998-F997-D502-86A0E96673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4838"/>
            <a:ext cx="5141913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5" tIns="46577" rIns="93155" bIns="46577"/>
          <a:lstStyle/>
          <a:p>
            <a:pPr defTabSz="914400"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C7F95FCD-072F-F8CE-0DC0-F400B14C2DF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0338" y="8828088"/>
            <a:ext cx="3036887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fld id="{B5676FEB-8E93-4844-B3EB-B82A3BE6D248}" type="slidenum">
              <a:rPr lang="en-US" altLang="en-US" sz="3600" b="0">
                <a:solidFill>
                  <a:schemeClr val="bg1"/>
                </a:solidFill>
              </a:rPr>
              <a:pPr>
                <a:lnSpc>
                  <a:spcPct val="80000"/>
                </a:lnSpc>
                <a:spcBef>
                  <a:spcPct val="0"/>
                </a:spcBef>
              </a:pPr>
              <a:t>45</a:t>
            </a:fld>
            <a:endParaRPr lang="en-US" altLang="en-US" sz="3600" b="0">
              <a:solidFill>
                <a:schemeClr val="bg1"/>
              </a:solidFill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943D4C27-C855-E015-E33E-0262711DA9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06438"/>
            <a:ext cx="4638675" cy="3479800"/>
          </a:xfrm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5BE4A505-A3C0-F274-CD9C-DBC746D056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381A3AC2-4ED8-34E7-5D99-5F04530307B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0338" y="8828088"/>
            <a:ext cx="3036887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fld id="{C8FBA60F-3D9B-41E7-AA14-8C7E421FD450}" type="slidenum">
              <a:rPr lang="en-US" altLang="en-US" sz="3600" b="0">
                <a:solidFill>
                  <a:schemeClr val="bg1"/>
                </a:solidFill>
              </a:rPr>
              <a:pPr>
                <a:lnSpc>
                  <a:spcPct val="80000"/>
                </a:lnSpc>
                <a:spcBef>
                  <a:spcPct val="0"/>
                </a:spcBef>
              </a:pPr>
              <a:t>50</a:t>
            </a:fld>
            <a:endParaRPr lang="en-US" altLang="en-US" sz="3600" b="0">
              <a:solidFill>
                <a:schemeClr val="bg1"/>
              </a:solidFill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186C3E37-EC2F-48D4-6DDB-7394E20A97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06438"/>
            <a:ext cx="4638675" cy="3479800"/>
          </a:xfrm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17920F85-D37F-60D6-8458-3E58719110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2FC2DB81-F75E-4A5E-049F-DA0E8901771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0338" y="8828088"/>
            <a:ext cx="3036887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fld id="{56C47C83-3C22-404C-8D9E-3ED0B73B5184}" type="slidenum">
              <a:rPr lang="en-US" altLang="en-US" sz="3600" b="0">
                <a:solidFill>
                  <a:schemeClr val="bg1"/>
                </a:solidFill>
              </a:rPr>
              <a:pPr>
                <a:lnSpc>
                  <a:spcPct val="80000"/>
                </a:lnSpc>
                <a:spcBef>
                  <a:spcPct val="0"/>
                </a:spcBef>
              </a:pPr>
              <a:t>51</a:t>
            </a:fld>
            <a:endParaRPr lang="en-US" altLang="en-US" sz="3600" b="0">
              <a:solidFill>
                <a:schemeClr val="bg1"/>
              </a:solidFill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EB420299-25B9-84AC-6359-E47584957D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06438"/>
            <a:ext cx="4638675" cy="3479800"/>
          </a:xfrm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F9DF4ADB-EF34-C97F-8076-C72286EF10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A3BD4E49-82D7-553A-0594-F8EA3B51DEF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0338" y="8828088"/>
            <a:ext cx="3036887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fld id="{C0A10DE7-EAC3-4A0B-A84B-000014D41726}" type="slidenum">
              <a:rPr lang="en-US" altLang="en-US" sz="3600" b="0">
                <a:solidFill>
                  <a:schemeClr val="bg1"/>
                </a:solidFill>
              </a:rPr>
              <a:pPr>
                <a:lnSpc>
                  <a:spcPct val="80000"/>
                </a:lnSpc>
                <a:spcBef>
                  <a:spcPct val="0"/>
                </a:spcBef>
              </a:pPr>
              <a:t>52</a:t>
            </a:fld>
            <a:endParaRPr lang="en-US" altLang="en-US" sz="3600" b="0">
              <a:solidFill>
                <a:schemeClr val="bg1"/>
              </a:solidFill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411A6B04-3B44-E9CA-7DCD-1825CCBC5D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06438"/>
            <a:ext cx="4638675" cy="3479800"/>
          </a:xfrm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CAC142C6-1906-9CAB-6DB5-8E548C59CD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64F743E0-9A84-0CE9-D269-56F4ED4D3FE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0338" y="8828088"/>
            <a:ext cx="3036887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fld id="{4ADDB60B-6627-4795-AB5B-4D937B0010CF}" type="slidenum">
              <a:rPr lang="en-US" altLang="en-US" sz="3600" b="0">
                <a:solidFill>
                  <a:schemeClr val="bg1"/>
                </a:solidFill>
              </a:rPr>
              <a:pPr>
                <a:lnSpc>
                  <a:spcPct val="80000"/>
                </a:lnSpc>
                <a:spcBef>
                  <a:spcPct val="0"/>
                </a:spcBef>
              </a:pPr>
              <a:t>53</a:t>
            </a:fld>
            <a:endParaRPr lang="en-US" altLang="en-US" sz="3600" b="0">
              <a:solidFill>
                <a:schemeClr val="bg1"/>
              </a:solidFill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8EAB7116-6D26-379F-C1C4-B1D0F9EC60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06438"/>
            <a:ext cx="4638675" cy="3479800"/>
          </a:xfrm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9FB6CBE0-EA64-1D78-AE16-14A25EA819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541BA406-6A64-FB03-AD36-CF7142F5DBC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0338" y="8828088"/>
            <a:ext cx="3036887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fld id="{1D0887AF-E8A6-4CCB-B567-1B58D5FA0718}" type="slidenum">
              <a:rPr lang="en-US" altLang="en-US" sz="3600" b="0">
                <a:solidFill>
                  <a:schemeClr val="bg1"/>
                </a:solidFill>
              </a:rPr>
              <a:pPr>
                <a:lnSpc>
                  <a:spcPct val="80000"/>
                </a:lnSpc>
                <a:spcBef>
                  <a:spcPct val="0"/>
                </a:spcBef>
              </a:pPr>
              <a:t>55</a:t>
            </a:fld>
            <a:endParaRPr lang="en-US" altLang="en-US" sz="3600" b="0">
              <a:solidFill>
                <a:schemeClr val="bg1"/>
              </a:solidFill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73A52660-E755-FDFE-88BF-A178B79DD1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06438"/>
            <a:ext cx="4638675" cy="3479800"/>
          </a:xfrm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3F7CF969-194F-92A2-A767-26FF27A62D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bg-BG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2792452D-6644-7B3B-B6B1-8DA422D69F3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0338" y="8828088"/>
            <a:ext cx="3036887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fld id="{62C450D2-5E4A-4073-8AC4-165D1FEA9037}" type="slidenum">
              <a:rPr lang="en-US" altLang="en-US" sz="3600" b="0">
                <a:solidFill>
                  <a:schemeClr val="bg1"/>
                </a:solidFill>
              </a:rPr>
              <a:pPr>
                <a:lnSpc>
                  <a:spcPct val="80000"/>
                </a:lnSpc>
                <a:spcBef>
                  <a:spcPct val="0"/>
                </a:spcBef>
              </a:pPr>
              <a:t>56</a:t>
            </a:fld>
            <a:endParaRPr lang="en-US" altLang="en-US" sz="3600" b="0">
              <a:solidFill>
                <a:schemeClr val="bg1"/>
              </a:solidFill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450DFCBA-33FE-CFC4-F211-45153E76EC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06438"/>
            <a:ext cx="4638675" cy="3479800"/>
          </a:xfrm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F8E385FA-F0AF-DB87-DC5B-6213328196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bg-BG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A56B6180-4656-287C-96E8-6DFC594CFA9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0338" y="8828088"/>
            <a:ext cx="3036887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fld id="{65C5D5E7-54C9-418C-A3D8-E50134329773}" type="slidenum">
              <a:rPr lang="en-US" altLang="en-US" sz="3600" b="0">
                <a:solidFill>
                  <a:schemeClr val="bg1"/>
                </a:solidFill>
              </a:rPr>
              <a:pPr>
                <a:lnSpc>
                  <a:spcPct val="80000"/>
                </a:lnSpc>
                <a:spcBef>
                  <a:spcPct val="0"/>
                </a:spcBef>
              </a:pPr>
              <a:t>57</a:t>
            </a:fld>
            <a:endParaRPr lang="en-US" altLang="en-US" sz="3600" b="0">
              <a:solidFill>
                <a:schemeClr val="bg1"/>
              </a:solidFill>
            </a:endParaRP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0F21ADD7-FE11-44E4-4745-6A79A16B58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06438"/>
            <a:ext cx="4638675" cy="3479800"/>
          </a:xfrm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8278DA20-E554-7818-9E20-581FD6FC32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bg-BG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0534B1E0-44A1-48CC-669E-4744C263AD1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0338" y="8828088"/>
            <a:ext cx="3036887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fld id="{A012E915-F42D-4217-A36A-763186682BE9}" type="slidenum">
              <a:rPr lang="en-US" altLang="en-US" sz="3600" b="0">
                <a:solidFill>
                  <a:schemeClr val="bg1"/>
                </a:solidFill>
              </a:rPr>
              <a:pPr>
                <a:lnSpc>
                  <a:spcPct val="80000"/>
                </a:lnSpc>
                <a:spcBef>
                  <a:spcPct val="0"/>
                </a:spcBef>
              </a:pPr>
              <a:t>58</a:t>
            </a:fld>
            <a:endParaRPr lang="en-US" altLang="en-US" sz="3600" b="0">
              <a:solidFill>
                <a:schemeClr val="bg1"/>
              </a:solidFill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12FAE0C3-CE67-9BA5-43A6-E211E6AD4E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06438"/>
            <a:ext cx="4638675" cy="3479800"/>
          </a:xfrm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760050D0-41E7-84D4-5E39-60C3C82192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bg-BG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6F75D1CF-BA48-E31B-C39E-B5856EC37C0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0338" y="8828088"/>
            <a:ext cx="3036887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fld id="{D5F844EC-D7C7-4D84-82E8-47E649D3C87C}" type="slidenum">
              <a:rPr lang="en-US" altLang="en-US" sz="3600" b="0">
                <a:solidFill>
                  <a:schemeClr val="bg1"/>
                </a:solidFill>
              </a:rPr>
              <a:pPr>
                <a:lnSpc>
                  <a:spcPct val="80000"/>
                </a:lnSpc>
                <a:spcBef>
                  <a:spcPct val="0"/>
                </a:spcBef>
              </a:pPr>
              <a:t>5</a:t>
            </a:fld>
            <a:endParaRPr lang="en-US" altLang="en-US" sz="3600" b="0">
              <a:solidFill>
                <a:schemeClr val="bg1"/>
              </a:solidFill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7D148C99-76A7-31F1-03BA-4555000352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06438"/>
            <a:ext cx="4638675" cy="3479800"/>
          </a:xfrm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95677FFA-2046-2457-693E-E8A846B3A0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>
            <a:extLst>
              <a:ext uri="{FF2B5EF4-FFF2-40B4-BE49-F238E27FC236}">
                <a16:creationId xmlns:a16="http://schemas.microsoft.com/office/drawing/2014/main" id="{3698F01E-765F-20B2-4A26-BF16E38CBC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06438"/>
            <a:ext cx="4638675" cy="3479800"/>
          </a:xfrm>
        </p:spPr>
      </p:sp>
      <p:sp>
        <p:nvSpPr>
          <p:cNvPr id="99331" name="Notes Placeholder 2">
            <a:extLst>
              <a:ext uri="{FF2B5EF4-FFF2-40B4-BE49-F238E27FC236}">
                <a16:creationId xmlns:a16="http://schemas.microsoft.com/office/drawing/2014/main" id="{22EB6710-9614-3E35-D721-84EBBCAD38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5BA35F3E-072B-759E-4DA0-2E404B94F8A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0338" y="8828088"/>
            <a:ext cx="3036887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fld id="{9D24088A-928E-4460-9A5D-E1D6C2B19ADB}" type="slidenum">
              <a:rPr lang="en-US" altLang="en-US" sz="3600" b="0">
                <a:solidFill>
                  <a:schemeClr val="bg1"/>
                </a:solidFill>
              </a:rPr>
              <a:pPr>
                <a:lnSpc>
                  <a:spcPct val="80000"/>
                </a:lnSpc>
                <a:spcBef>
                  <a:spcPct val="0"/>
                </a:spcBef>
              </a:pPr>
              <a:t>6</a:t>
            </a:fld>
            <a:endParaRPr lang="en-US" altLang="en-US" sz="3600" b="0">
              <a:solidFill>
                <a:schemeClr val="bg1"/>
              </a:solidFill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D3069713-36F8-25A4-9C68-7D85F942FB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06438"/>
            <a:ext cx="4638675" cy="3479800"/>
          </a:xfrm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C77AD923-0E27-F5AF-987E-F761D9EB12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FC25D81B-83CF-EA8F-A8BA-44C5156C1A8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0338" y="8828088"/>
            <a:ext cx="3036887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fld id="{2FFC28AB-64B4-4115-9372-330BE3B3D423}" type="slidenum">
              <a:rPr lang="en-US" altLang="en-US" sz="3600" b="0">
                <a:solidFill>
                  <a:schemeClr val="bg1"/>
                </a:solidFill>
              </a:rPr>
              <a:pPr>
                <a:lnSpc>
                  <a:spcPct val="80000"/>
                </a:lnSpc>
                <a:spcBef>
                  <a:spcPct val="0"/>
                </a:spcBef>
              </a:pPr>
              <a:t>7</a:t>
            </a:fld>
            <a:endParaRPr lang="en-US" altLang="en-US" sz="3600" b="0">
              <a:solidFill>
                <a:schemeClr val="bg1"/>
              </a:solidFill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435E9F23-F1F9-1F48-81A0-4B087B9C3F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06438"/>
            <a:ext cx="4638675" cy="3479800"/>
          </a:xfrm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011A2888-6B6B-42AA-D2C2-938AE5E463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8C5C51BF-03AD-335B-04A9-DB82048C5E1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0338" y="8829675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2" tIns="46577" rIns="93152" bIns="46577" anchor="b"/>
          <a:lstStyle>
            <a:lvl1pPr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BF553E65-1A62-4A97-B0B3-4926529E7D59}" type="slidenum">
              <a:rPr lang="en-US" altLang="en-US" sz="1300" b="0">
                <a:solidFill>
                  <a:schemeClr val="tx1"/>
                </a:solidFill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3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30D163C5-2EDF-7D7B-49A7-68F4663BBA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8500"/>
            <a:ext cx="4646613" cy="3484563"/>
          </a:xfrm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53AE28D1-4D54-E71C-B72C-60EF99DF62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1675" y="4414838"/>
            <a:ext cx="5605463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2" tIns="46577" rIns="93152" bIns="46577"/>
          <a:lstStyle/>
          <a:p>
            <a:pPr defTabSz="914400"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9DAE6FCF-A654-04B0-0DBB-2A00DA605DC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0338" y="8828088"/>
            <a:ext cx="3036887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fld id="{317E2928-5D72-4B12-9AAF-6C18E573BAC5}" type="slidenum">
              <a:rPr lang="en-US" altLang="en-US" sz="3600" b="0">
                <a:solidFill>
                  <a:schemeClr val="bg1"/>
                </a:solidFill>
              </a:rPr>
              <a:pPr>
                <a:lnSpc>
                  <a:spcPct val="80000"/>
                </a:lnSpc>
                <a:spcBef>
                  <a:spcPct val="0"/>
                </a:spcBef>
              </a:pPr>
              <a:t>9</a:t>
            </a:fld>
            <a:endParaRPr lang="en-US" altLang="en-US" sz="3600" b="0">
              <a:solidFill>
                <a:schemeClr val="bg1"/>
              </a:solidFill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94B2E304-88F8-A154-1AB8-EFCCF046F7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06438"/>
            <a:ext cx="4638675" cy="3479800"/>
          </a:xfrm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1CF65983-9B05-2C29-7346-3D2CA50CC6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A3C9C430-9482-2AA5-EBA3-A350D7BE9F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8200" cy="3486150"/>
          </a:xfrm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0C7D5450-FAAA-28C7-CCCE-CA606A81D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038" y="4414838"/>
            <a:ext cx="5138737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bg-BG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3E6901F1-1321-C30E-06CB-BF0E2D678C9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0338" y="8828088"/>
            <a:ext cx="3036887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fld id="{59394618-0450-4047-99CE-6B570465CB03}" type="slidenum">
              <a:rPr lang="en-US" altLang="en-US" sz="3600" b="0">
                <a:solidFill>
                  <a:schemeClr val="bg1"/>
                </a:solidFill>
              </a:rPr>
              <a:pPr>
                <a:lnSpc>
                  <a:spcPct val="80000"/>
                </a:lnSpc>
                <a:spcBef>
                  <a:spcPct val="0"/>
                </a:spcBef>
              </a:pPr>
              <a:t>11</a:t>
            </a:fld>
            <a:endParaRPr lang="en-US" altLang="en-US" sz="3600" b="0">
              <a:solidFill>
                <a:schemeClr val="bg1"/>
              </a:solidFill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00886C32-2F21-26B6-E6C1-D2AC528F4B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06438"/>
            <a:ext cx="4638675" cy="3479800"/>
          </a:xfrm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3A3A416E-88EB-B501-AA74-DC05045E72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3521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6132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8200" y="358775"/>
            <a:ext cx="2147888" cy="63166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9775" y="358775"/>
            <a:ext cx="6296025" cy="63166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2192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775" y="358775"/>
            <a:ext cx="8596313" cy="12557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39775" y="1924050"/>
            <a:ext cx="4221163" cy="4751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924050"/>
            <a:ext cx="4222750" cy="4751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74326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739775" y="358775"/>
            <a:ext cx="8596313" cy="12557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39775" y="1924050"/>
            <a:ext cx="4221163" cy="2298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13338" y="1924050"/>
            <a:ext cx="4222750" cy="2298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739775" y="4375150"/>
            <a:ext cx="4221163" cy="2300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3338" y="4375150"/>
            <a:ext cx="4222750" cy="2300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0555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775" y="358775"/>
            <a:ext cx="8596313" cy="12557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739775" y="1925638"/>
            <a:ext cx="8596313" cy="47498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7959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7401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5031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9775" y="1924050"/>
            <a:ext cx="4221163" cy="4751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924050"/>
            <a:ext cx="4222750" cy="4751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4742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9981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0204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0968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5001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3457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739820D3-9836-8EFD-342A-8E1043B41D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39775" y="358775"/>
            <a:ext cx="85963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C8139255-72A0-B955-16E3-959E14DF6F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39775" y="1925638"/>
            <a:ext cx="8596313" cy="474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CAEA121F-8DEC-4E02-27F2-D8C81EBD4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713" y="6884988"/>
            <a:ext cx="2352675" cy="523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9982" tIns="46790" rIns="89982" bIns="4679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E74D1E37-7A40-4287-944D-95A7FE576F52}" type="slidenum">
              <a:rPr lang="en-GB" altLang="en-US" sz="1400" b="0" smtClean="0">
                <a:latin typeface="Times New Roman" panose="02020603050405020304" pitchFamily="18" charset="0"/>
              </a:rPr>
              <a:pPr algn="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‹#›</a:t>
            </a:fld>
            <a:endParaRPr lang="en-GB" altLang="en-US" sz="1400" b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457200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4400" b="1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4400" b="1">
          <a:solidFill>
            <a:srgbClr val="000000"/>
          </a:solidFill>
          <a:latin typeface="Comic Sans MS" pitchFamily="66" charset="0"/>
        </a:defRPr>
      </a:lvl2pPr>
      <a:lvl3pPr algn="ctr" defTabSz="457200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4400" b="1">
          <a:solidFill>
            <a:srgbClr val="000000"/>
          </a:solidFill>
          <a:latin typeface="Comic Sans MS" pitchFamily="66" charset="0"/>
        </a:defRPr>
      </a:lvl3pPr>
      <a:lvl4pPr algn="ctr" defTabSz="457200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4400" b="1">
          <a:solidFill>
            <a:srgbClr val="000000"/>
          </a:solidFill>
          <a:latin typeface="Comic Sans MS" pitchFamily="66" charset="0"/>
        </a:defRPr>
      </a:lvl4pPr>
      <a:lvl5pPr algn="ctr" defTabSz="457200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4400" b="1">
          <a:solidFill>
            <a:srgbClr val="000000"/>
          </a:solidFill>
          <a:latin typeface="Comic Sans MS" pitchFamily="66" charset="0"/>
        </a:defRPr>
      </a:lvl5pPr>
      <a:lvl6pPr marL="457200" algn="ctr" defTabSz="457200" rtl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>
          <a:solidFill>
            <a:srgbClr val="000000"/>
          </a:solidFill>
          <a:latin typeface="Comic Sans MS" pitchFamily="66" charset="0"/>
        </a:defRPr>
      </a:lvl6pPr>
      <a:lvl7pPr marL="914400" algn="ctr" defTabSz="457200" rtl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>
          <a:solidFill>
            <a:srgbClr val="000000"/>
          </a:solidFill>
          <a:latin typeface="Comic Sans MS" pitchFamily="66" charset="0"/>
        </a:defRPr>
      </a:lvl7pPr>
      <a:lvl8pPr marL="1371600" algn="ctr" defTabSz="457200" rtl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>
          <a:solidFill>
            <a:srgbClr val="000000"/>
          </a:solidFill>
          <a:latin typeface="Comic Sans MS" pitchFamily="66" charset="0"/>
        </a:defRPr>
      </a:lvl8pPr>
      <a:lvl9pPr marL="1828800" algn="ctr" defTabSz="457200" rtl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>
          <a:solidFill>
            <a:srgbClr val="000000"/>
          </a:solidFill>
          <a:latin typeface="Comic Sans MS" pitchFamily="66" charset="0"/>
        </a:defRPr>
      </a:lvl9pPr>
    </p:titleStyle>
    <p:bodyStyle>
      <a:lvl1pPr marL="422275" indent="-317500" algn="l" defTabSz="457200" rtl="0" eaLnBrk="0" fontAlgn="base" hangingPunct="0">
        <a:spcBef>
          <a:spcPct val="0"/>
        </a:spcBef>
        <a:spcAft>
          <a:spcPts val="1375"/>
        </a:spcAft>
        <a:buClr>
          <a:srgbClr val="000000"/>
        </a:buClr>
        <a:buSzPct val="45000"/>
        <a:buFont typeface="Wingdings" panose="05000000000000000000" pitchFamily="2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54075" indent="-284163" algn="l" defTabSz="457200" rtl="0" eaLnBrk="0" fontAlgn="base" hangingPunct="0">
        <a:spcBef>
          <a:spcPct val="0"/>
        </a:spcBef>
        <a:spcAft>
          <a:spcPts val="1088"/>
        </a:spcAft>
        <a:buClr>
          <a:srgbClr val="000000"/>
        </a:buClr>
        <a:buSzPct val="75000"/>
        <a:buFont typeface="Symbol" panose="05050102010706020507" pitchFamily="18" charset="2"/>
        <a:buChar char=""/>
        <a:defRPr sz="2800">
          <a:solidFill>
            <a:srgbClr val="000000"/>
          </a:solidFill>
          <a:latin typeface="+mn-lt"/>
        </a:defRPr>
      </a:lvl2pPr>
      <a:lvl3pPr marL="1285875" indent="-212725" algn="l" defTabSz="457200" rtl="0" eaLnBrk="0" fontAlgn="base" hangingPunct="0">
        <a:spcBef>
          <a:spcPct val="0"/>
        </a:spcBef>
        <a:spcAft>
          <a:spcPts val="813"/>
        </a:spcAft>
        <a:buClr>
          <a:srgbClr val="000000"/>
        </a:buClr>
        <a:buSzPct val="45000"/>
        <a:buFont typeface="Wingdings" panose="05000000000000000000" pitchFamily="2" charset="2"/>
        <a:buChar char=""/>
        <a:defRPr sz="2400">
          <a:solidFill>
            <a:srgbClr val="000000"/>
          </a:solidFill>
          <a:latin typeface="+mn-lt"/>
        </a:defRPr>
      </a:lvl3pPr>
      <a:lvl4pPr marL="1716088" indent="-204788" algn="l" defTabSz="457200" rtl="0" eaLnBrk="0" fontAlgn="base" hangingPunct="0">
        <a:spcBef>
          <a:spcPct val="0"/>
        </a:spcBef>
        <a:spcAft>
          <a:spcPts val="525"/>
        </a:spcAft>
        <a:buClr>
          <a:srgbClr val="000000"/>
        </a:buClr>
        <a:buSzPct val="75000"/>
        <a:buFont typeface="Symbol" panose="05050102010706020507" pitchFamily="18" charset="2"/>
        <a:buChar char=""/>
        <a:defRPr sz="2000">
          <a:solidFill>
            <a:srgbClr val="000000"/>
          </a:solidFill>
          <a:latin typeface="+mn-lt"/>
        </a:defRPr>
      </a:lvl4pPr>
      <a:lvl5pPr marL="2149475" indent="-211138" algn="l" defTabSz="457200" rtl="0" eaLnBrk="0" fontAlgn="base" hangingPunct="0">
        <a:spcBef>
          <a:spcPct val="0"/>
        </a:spcBef>
        <a:spcAft>
          <a:spcPts val="238"/>
        </a:spcAft>
        <a:buClr>
          <a:srgbClr val="000000"/>
        </a:buClr>
        <a:buSzPct val="45000"/>
        <a:buFont typeface="Wingdings" panose="05000000000000000000" pitchFamily="2" charset="2"/>
        <a:buChar char=""/>
        <a:defRPr sz="2000">
          <a:solidFill>
            <a:srgbClr val="000000"/>
          </a:solidFill>
          <a:latin typeface="+mn-lt"/>
        </a:defRPr>
      </a:lvl5pPr>
      <a:lvl6pPr marL="2606675" indent="-207963" algn="l" defTabSz="457200" rtl="0" fontAlgn="base" hangingPunct="0">
        <a:lnSpc>
          <a:spcPct val="88000"/>
        </a:lnSpc>
        <a:spcBef>
          <a:spcPct val="0"/>
        </a:spcBef>
        <a:spcAft>
          <a:spcPts val="238"/>
        </a:spcAft>
        <a:buClr>
          <a:srgbClr val="000000"/>
        </a:buClr>
        <a:buSzPct val="45000"/>
        <a:buFont typeface="Wingdings" pitchFamily="2" charset="2"/>
        <a:buChar char=""/>
        <a:defRPr sz="2000" b="1">
          <a:solidFill>
            <a:srgbClr val="000000"/>
          </a:solidFill>
          <a:latin typeface="+mn-lt"/>
        </a:defRPr>
      </a:lvl6pPr>
      <a:lvl7pPr marL="3063875" indent="-207963" algn="l" defTabSz="457200" rtl="0" fontAlgn="base" hangingPunct="0">
        <a:lnSpc>
          <a:spcPct val="88000"/>
        </a:lnSpc>
        <a:spcBef>
          <a:spcPct val="0"/>
        </a:spcBef>
        <a:spcAft>
          <a:spcPts val="238"/>
        </a:spcAft>
        <a:buClr>
          <a:srgbClr val="000000"/>
        </a:buClr>
        <a:buSzPct val="45000"/>
        <a:buFont typeface="Wingdings" pitchFamily="2" charset="2"/>
        <a:buChar char=""/>
        <a:defRPr sz="2000" b="1">
          <a:solidFill>
            <a:srgbClr val="000000"/>
          </a:solidFill>
          <a:latin typeface="+mn-lt"/>
        </a:defRPr>
      </a:lvl7pPr>
      <a:lvl8pPr marL="3521075" indent="-207963" algn="l" defTabSz="457200" rtl="0" fontAlgn="base" hangingPunct="0">
        <a:lnSpc>
          <a:spcPct val="88000"/>
        </a:lnSpc>
        <a:spcBef>
          <a:spcPct val="0"/>
        </a:spcBef>
        <a:spcAft>
          <a:spcPts val="238"/>
        </a:spcAft>
        <a:buClr>
          <a:srgbClr val="000000"/>
        </a:buClr>
        <a:buSzPct val="45000"/>
        <a:buFont typeface="Wingdings" pitchFamily="2" charset="2"/>
        <a:buChar char=""/>
        <a:defRPr sz="2000" b="1">
          <a:solidFill>
            <a:srgbClr val="000000"/>
          </a:solidFill>
          <a:latin typeface="+mn-lt"/>
        </a:defRPr>
      </a:lvl8pPr>
      <a:lvl9pPr marL="3978275" indent="-207963" algn="l" defTabSz="457200" rtl="0" fontAlgn="base" hangingPunct="0">
        <a:lnSpc>
          <a:spcPct val="88000"/>
        </a:lnSpc>
        <a:spcBef>
          <a:spcPct val="0"/>
        </a:spcBef>
        <a:spcAft>
          <a:spcPts val="238"/>
        </a:spcAft>
        <a:buClr>
          <a:srgbClr val="000000"/>
        </a:buClr>
        <a:buSzPct val="45000"/>
        <a:buFont typeface="Wingdings" pitchFamily="2" charset="2"/>
        <a:buChar char=""/>
        <a:defRPr sz="2000" b="1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3">
            <a:extLst>
              <a:ext uri="{FF2B5EF4-FFF2-40B4-BE49-F238E27FC236}">
                <a16:creationId xmlns:a16="http://schemas.microsoft.com/office/drawing/2014/main" id="{E9BAB0F2-05F8-24EF-6878-C4CFBB704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9313" y="2255838"/>
            <a:ext cx="7924800" cy="2133600"/>
          </a:xfrm>
          <a:solidFill>
            <a:srgbClr val="FFFFCC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>
                <a:solidFill>
                  <a:srgbClr val="0000CC"/>
                </a:solidFill>
              </a:rPr>
              <a:t>Factory Pattern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1EDAABE6-1960-40B6-6B04-D481065CB95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92113" y="171450"/>
            <a:ext cx="9448800" cy="419100"/>
          </a:xfrm>
        </p:spPr>
        <p:txBody>
          <a:bodyPr/>
          <a:lstStyle/>
          <a:p>
            <a:r>
              <a:rPr lang="en-US" altLang="en-US" sz="3200">
                <a:solidFill>
                  <a:schemeClr val="tx1"/>
                </a:solidFill>
              </a:rPr>
              <a:t>Simple Factory Pattern: Explanation</a:t>
            </a:r>
            <a:endParaRPr lang="en-CA" altLang="en-US" sz="3200">
              <a:solidFill>
                <a:schemeClr val="tx1"/>
              </a:solidFill>
            </a:endParaRPr>
          </a:p>
        </p:txBody>
      </p:sp>
      <p:pic>
        <p:nvPicPr>
          <p:cNvPr id="1052676" name="Picture 5">
            <a:extLst>
              <a:ext uri="{FF2B5EF4-FFF2-40B4-BE49-F238E27FC236}">
                <a16:creationId xmlns:a16="http://schemas.microsoft.com/office/drawing/2014/main" id="{DAB8629D-54F0-8DF2-DD20-98D5A6ACF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13" y="1847850"/>
            <a:ext cx="9296400" cy="182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2677" name="Rectangle 6">
            <a:extLst>
              <a:ext uri="{FF2B5EF4-FFF2-40B4-BE49-F238E27FC236}">
                <a16:creationId xmlns:a16="http://schemas.microsoft.com/office/drawing/2014/main" id="{33DDE12E-D65D-C06E-D57D-2A410A4DE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3" y="3362325"/>
            <a:ext cx="940752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72" tIns="50387" rIns="100772" bIns="50387"/>
          <a:lstStyle>
            <a:lvl1pPr marL="344488" indent="-344488" defTabSz="91281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defTabSz="91281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91281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91281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91281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just">
              <a:buClr>
                <a:srgbClr val="000000"/>
              </a:buClr>
              <a:buSzPct val="45000"/>
              <a:buFont typeface="Wingdings" panose="05000000000000000000" pitchFamily="2" charset="2"/>
              <a:buChar char="§"/>
            </a:pPr>
            <a:r>
              <a:rPr lang="en-US" altLang="en-US" sz="2800" b="0"/>
              <a:t>Here,</a:t>
            </a:r>
            <a:r>
              <a:rPr lang="en-US" altLang="en-US" sz="3200" b="0"/>
              <a:t> </a:t>
            </a:r>
            <a:r>
              <a:rPr lang="en-US" altLang="en-US" sz="2800" b="0"/>
              <a:t>x is a base class:</a:t>
            </a:r>
          </a:p>
          <a:p>
            <a:pPr lvl="1" algn="just">
              <a:spcAft>
                <a:spcPts val="140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§"/>
            </a:pPr>
            <a:r>
              <a:rPr lang="en-US" altLang="en-US" sz="2400" b="0"/>
              <a:t>Classes xy and xz are derived from it. </a:t>
            </a:r>
          </a:p>
          <a:p>
            <a:pPr lvl="1" algn="just">
              <a:spcAft>
                <a:spcPts val="140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§"/>
            </a:pPr>
            <a:r>
              <a:rPr lang="en-US" altLang="en-US" sz="2400" b="0">
                <a:solidFill>
                  <a:srgbClr val="0000CC"/>
                </a:solidFill>
              </a:rPr>
              <a:t>The Factory class decides which of these subclasses to return depending on the arguments you give it.</a:t>
            </a:r>
            <a:r>
              <a:rPr lang="en-US" altLang="en-US" sz="2400" b="0"/>
              <a:t> </a:t>
            </a:r>
          </a:p>
          <a:p>
            <a:pPr algn="just">
              <a:buClr>
                <a:srgbClr val="000000"/>
              </a:buClr>
              <a:buSzPct val="45000"/>
              <a:buFont typeface="Wingdings" panose="05000000000000000000" pitchFamily="2" charset="2"/>
              <a:buChar char="§"/>
            </a:pPr>
            <a:r>
              <a:rPr lang="en-US" altLang="en-US" sz="2800" b="0"/>
              <a:t>The create() method gets value xz, and returns an instance of the class xz.</a:t>
            </a:r>
            <a:r>
              <a:rPr lang="en-US" altLang="en-US" sz="2400" b="0"/>
              <a:t> </a:t>
            </a:r>
          </a:p>
          <a:p>
            <a:pPr lvl="1" algn="just">
              <a:spcAft>
                <a:spcPts val="140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§"/>
            </a:pPr>
            <a:r>
              <a:rPr lang="en-US" altLang="en-US" sz="2400" b="0"/>
              <a:t>Which one it returns doesn't matter to the programmer since they are all of type X, but different implementations.</a:t>
            </a:r>
          </a:p>
        </p:txBody>
      </p:sp>
      <p:sp>
        <p:nvSpPr>
          <p:cNvPr id="19461" name="Rectangle 3">
            <a:extLst>
              <a:ext uri="{FF2B5EF4-FFF2-40B4-BE49-F238E27FC236}">
                <a16:creationId xmlns:a16="http://schemas.microsoft.com/office/drawing/2014/main" id="{9D5AC9C0-CEB9-8C36-B78D-D3F1848AB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550" y="817563"/>
            <a:ext cx="9405938" cy="923925"/>
          </a:xfrm>
          <a:prstGeom prst="rect">
            <a:avLst/>
          </a:prstGeom>
          <a:solidFill>
            <a:srgbClr val="FFFF00"/>
          </a:solidFill>
          <a:ln w="9525">
            <a:solidFill>
              <a:srgbClr val="660066"/>
            </a:solidFill>
            <a:miter lim="800000"/>
            <a:headEnd/>
            <a:tailEnd/>
          </a:ln>
        </p:spPr>
        <p:txBody>
          <a:bodyPr lIns="100772" tIns="50387" rIns="100772" bIns="50387"/>
          <a:lstStyle>
            <a:lvl1pPr defTabSz="91281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defTabSz="91281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91281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91281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91281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88000"/>
              </a:lnSpc>
              <a:spcAft>
                <a:spcPts val="137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336600"/>
                </a:solidFill>
              </a:rPr>
              <a:t>The</a:t>
            </a:r>
            <a:r>
              <a:rPr lang="bg-BG" altLang="en-US" sz="2400">
                <a:solidFill>
                  <a:srgbClr val="336600"/>
                </a:solidFill>
              </a:rPr>
              <a:t> </a:t>
            </a:r>
            <a:r>
              <a:rPr lang="en-US" altLang="en-US" sz="2400">
                <a:solidFill>
                  <a:srgbClr val="336600"/>
                </a:solidFill>
              </a:rPr>
              <a:t>simple </a:t>
            </a:r>
            <a:r>
              <a:rPr lang="bg-BG" altLang="en-US" sz="2400">
                <a:solidFill>
                  <a:srgbClr val="336600"/>
                </a:solidFill>
              </a:rPr>
              <a:t>Factory</a:t>
            </a:r>
            <a:r>
              <a:rPr lang="en-US" altLang="en-US" sz="2400">
                <a:solidFill>
                  <a:srgbClr val="336600"/>
                </a:solidFill>
              </a:rPr>
              <a:t> </a:t>
            </a:r>
            <a:r>
              <a:rPr lang="bg-BG" altLang="en-US" sz="2400">
                <a:solidFill>
                  <a:srgbClr val="336600"/>
                </a:solidFill>
              </a:rPr>
              <a:t>returns an instance</a:t>
            </a:r>
            <a:r>
              <a:rPr lang="en-US" altLang="en-US" sz="2400">
                <a:solidFill>
                  <a:srgbClr val="336600"/>
                </a:solidFill>
              </a:rPr>
              <a:t> </a:t>
            </a:r>
            <a:r>
              <a:rPr lang="bg-BG" altLang="en-US" sz="2400">
                <a:solidFill>
                  <a:srgbClr val="336600"/>
                </a:solidFill>
              </a:rPr>
              <a:t>of one of several possible classes depending on the data provided to it.</a:t>
            </a:r>
            <a:endParaRPr lang="en-US" altLang="en-US" sz="2400">
              <a:solidFill>
                <a:srgbClr val="336600"/>
              </a:solidFill>
            </a:endParaRPr>
          </a:p>
        </p:txBody>
      </p:sp>
      <p:sp>
        <p:nvSpPr>
          <p:cNvPr id="19462" name="TextBox 1">
            <a:extLst>
              <a:ext uri="{FF2B5EF4-FFF2-40B4-BE49-F238E27FC236}">
                <a16:creationId xmlns:a16="http://schemas.microsoft.com/office/drawing/2014/main" id="{6D6223EB-24E7-3468-689A-C39F612EC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8113" y="2251075"/>
            <a:ext cx="1143000" cy="368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/>
              <a:t>create</a:t>
            </a:r>
            <a:endParaRPr lang="en-IN" altLang="en-US" sz="1800"/>
          </a:p>
        </p:txBody>
      </p:sp>
      <p:sp>
        <p:nvSpPr>
          <p:cNvPr id="19463" name="TextBox 6">
            <a:extLst>
              <a:ext uri="{FF2B5EF4-FFF2-40B4-BE49-F238E27FC236}">
                <a16:creationId xmlns:a16="http://schemas.microsoft.com/office/drawing/2014/main" id="{C097F504-D88D-33D9-1B94-E1F907277F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1013" y="3267075"/>
            <a:ext cx="457200" cy="2365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50000"/>
              </a:lnSpc>
            </a:pPr>
            <a:r>
              <a:rPr lang="en-US" altLang="en-US" sz="1600"/>
              <a:t>xz</a:t>
            </a:r>
            <a:endParaRPr lang="en-IN" altLang="en-US" sz="16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52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52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267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4294BFC7-F104-75B3-B401-508E75ABA6D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0"/>
            <a:ext cx="8569325" cy="1260475"/>
          </a:xfrm>
        </p:spPr>
        <p:txBody>
          <a:bodyPr/>
          <a:lstStyle/>
          <a:p>
            <a:r>
              <a:rPr lang="en-US" altLang="en-US" sz="3200"/>
              <a:t>Simple Factory Pattern</a:t>
            </a:r>
          </a:p>
        </p:txBody>
      </p:sp>
      <p:sp>
        <p:nvSpPr>
          <p:cNvPr id="8199" name="Text Box 7">
            <a:extLst>
              <a:ext uri="{FF2B5EF4-FFF2-40B4-BE49-F238E27FC236}">
                <a16:creationId xmlns:a16="http://schemas.microsoft.com/office/drawing/2014/main" id="{6D18B176-6D14-1993-F16D-79B95145BC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663" y="1481138"/>
            <a:ext cx="2457450" cy="98742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100772" tIns="50387" rIns="100772" bIns="50387">
            <a:sp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2400" dirty="0">
                <a:solidFill>
                  <a:srgbClr val="0000CC"/>
                </a:solidFill>
                <a:latin typeface="+mn-lt"/>
                <a:cs typeface="+mn-cs"/>
              </a:rPr>
              <a:t>Client</a:t>
            </a:r>
          </a:p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2400" dirty="0">
              <a:solidFill>
                <a:srgbClr val="0000CC"/>
              </a:solidFill>
              <a:latin typeface="+mn-lt"/>
              <a:cs typeface="+mn-cs"/>
            </a:endParaRPr>
          </a:p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2400" b="0" dirty="0" err="1">
                <a:solidFill>
                  <a:srgbClr val="0000CC"/>
                </a:solidFill>
                <a:latin typeface="+mn-lt"/>
                <a:cs typeface="+mn-cs"/>
              </a:rPr>
              <a:t>orderProduct</a:t>
            </a:r>
            <a:r>
              <a:rPr lang="en-US" sz="2400" b="0" dirty="0">
                <a:solidFill>
                  <a:srgbClr val="0000CC"/>
                </a:solidFill>
                <a:latin typeface="+mn-lt"/>
                <a:cs typeface="+mn-cs"/>
              </a:rPr>
              <a:t>()</a:t>
            </a:r>
            <a:endParaRPr lang="en-US" sz="2400" dirty="0">
              <a:solidFill>
                <a:srgbClr val="0000CC"/>
              </a:solidFill>
              <a:latin typeface="+mn-lt"/>
              <a:cs typeface="+mn-cs"/>
            </a:endParaRPr>
          </a:p>
        </p:txBody>
      </p:sp>
      <p:sp>
        <p:nvSpPr>
          <p:cNvPr id="8200" name="Line 8">
            <a:extLst>
              <a:ext uri="{FF2B5EF4-FFF2-40B4-BE49-F238E27FC236}">
                <a16:creationId xmlns:a16="http://schemas.microsoft.com/office/drawing/2014/main" id="{F8D26D94-A6E0-C6E3-6D18-9198441D03C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663" y="1931988"/>
            <a:ext cx="23828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2800" b="0">
              <a:solidFill>
                <a:srgbClr val="0000CC"/>
              </a:solidFill>
              <a:latin typeface="+mn-lt"/>
              <a:cs typeface="+mn-cs"/>
            </a:endParaRPr>
          </a:p>
        </p:txBody>
      </p:sp>
      <p:sp>
        <p:nvSpPr>
          <p:cNvPr id="8201" name="Line 9">
            <a:extLst>
              <a:ext uri="{FF2B5EF4-FFF2-40B4-BE49-F238E27FC236}">
                <a16:creationId xmlns:a16="http://schemas.microsoft.com/office/drawing/2014/main" id="{811844E0-5280-CA4E-0805-498E1B14EF78}"/>
              </a:ext>
            </a:extLst>
          </p:cNvPr>
          <p:cNvSpPr>
            <a:spLocks noChangeShapeType="1"/>
          </p:cNvSpPr>
          <p:nvPr/>
        </p:nvSpPr>
        <p:spPr bwMode="auto">
          <a:xfrm>
            <a:off x="2617788" y="1679575"/>
            <a:ext cx="827087" cy="0"/>
          </a:xfrm>
          <a:prstGeom prst="line">
            <a:avLst/>
          </a:prstGeom>
          <a:noFill/>
          <a:ln w="38100">
            <a:solidFill>
              <a:srgbClr val="0000CC"/>
            </a:solidFill>
            <a:prstDash val="sysDash"/>
            <a:round/>
            <a:headEnd type="none" w="med" len="med"/>
            <a:tailEnd type="arrow" w="med" len="med"/>
          </a:ln>
        </p:spPr>
        <p:txBody>
          <a:bodyPr wrap="none" lIns="100794" tIns="50397" rIns="100794" bIns="50397" anchor="ctr"/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2800" b="0">
              <a:solidFill>
                <a:srgbClr val="0000CC"/>
              </a:solidFill>
              <a:latin typeface="+mn-lt"/>
              <a:cs typeface="+mn-cs"/>
            </a:endParaRPr>
          </a:p>
        </p:txBody>
      </p:sp>
      <p:sp>
        <p:nvSpPr>
          <p:cNvPr id="8202" name="Text Box 10">
            <a:extLst>
              <a:ext uri="{FF2B5EF4-FFF2-40B4-BE49-F238E27FC236}">
                <a16:creationId xmlns:a16="http://schemas.microsoft.com/office/drawing/2014/main" id="{3ECA86A3-2705-EB21-CC1D-6DBEFBF7F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4875" y="1481138"/>
            <a:ext cx="2486025" cy="98901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00772" tIns="50387" rIns="100772" bIns="50387">
            <a:sp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2400" dirty="0" err="1">
                <a:solidFill>
                  <a:srgbClr val="0000CC"/>
                </a:solidFill>
                <a:latin typeface="+mn-lt"/>
                <a:cs typeface="+mn-cs"/>
              </a:rPr>
              <a:t>SimpleFactory</a:t>
            </a:r>
            <a:endParaRPr lang="en-US" sz="2400" dirty="0">
              <a:solidFill>
                <a:srgbClr val="0000CC"/>
              </a:solidFill>
              <a:latin typeface="+mn-lt"/>
              <a:cs typeface="+mn-cs"/>
            </a:endParaRPr>
          </a:p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2400" dirty="0">
              <a:solidFill>
                <a:srgbClr val="0000CC"/>
              </a:solidFill>
              <a:latin typeface="+mn-lt"/>
              <a:cs typeface="+mn-cs"/>
            </a:endParaRPr>
          </a:p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2400" b="0" dirty="0" err="1">
                <a:solidFill>
                  <a:srgbClr val="0000CC"/>
                </a:solidFill>
                <a:latin typeface="+mn-lt"/>
                <a:cs typeface="+mn-cs"/>
              </a:rPr>
              <a:t>createProduct</a:t>
            </a:r>
            <a:r>
              <a:rPr lang="en-US" sz="2400" b="0" dirty="0">
                <a:solidFill>
                  <a:srgbClr val="0000CC"/>
                </a:solidFill>
                <a:latin typeface="+mn-lt"/>
                <a:cs typeface="+mn-cs"/>
              </a:rPr>
              <a:t>()</a:t>
            </a:r>
            <a:endParaRPr lang="en-US" sz="2400" dirty="0">
              <a:solidFill>
                <a:srgbClr val="0000CC"/>
              </a:solidFill>
              <a:latin typeface="+mn-lt"/>
              <a:cs typeface="+mn-cs"/>
            </a:endParaRPr>
          </a:p>
        </p:txBody>
      </p:sp>
      <p:sp>
        <p:nvSpPr>
          <p:cNvPr id="8203" name="Line 11">
            <a:extLst>
              <a:ext uri="{FF2B5EF4-FFF2-40B4-BE49-F238E27FC236}">
                <a16:creationId xmlns:a16="http://schemas.microsoft.com/office/drawing/2014/main" id="{4D6CD0D7-D9D7-3DCC-6DA0-D543DCCFD832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4875" y="1931988"/>
            <a:ext cx="2532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2800" b="0">
              <a:solidFill>
                <a:srgbClr val="0000CC"/>
              </a:solidFill>
              <a:latin typeface="+mn-lt"/>
              <a:cs typeface="+mn-cs"/>
            </a:endParaRPr>
          </a:p>
        </p:txBody>
      </p:sp>
      <p:sp>
        <p:nvSpPr>
          <p:cNvPr id="8204" name="Text Box 12">
            <a:extLst>
              <a:ext uri="{FF2B5EF4-FFF2-40B4-BE49-F238E27FC236}">
                <a16:creationId xmlns:a16="http://schemas.microsoft.com/office/drawing/2014/main" id="{499768B4-113A-A614-F236-F9E575D9C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9275" y="1481138"/>
            <a:ext cx="2941638" cy="12827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100772" tIns="50387" rIns="100772" bIns="50387">
            <a:spAutoFit/>
          </a:bodyPr>
          <a:lstStyle/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2400" dirty="0">
                <a:solidFill>
                  <a:srgbClr val="0000CC"/>
                </a:solidFill>
                <a:latin typeface="+mn-lt"/>
                <a:cs typeface="+mn-cs"/>
              </a:rPr>
              <a:t>&lt;&lt;abstract&gt;&gt;</a:t>
            </a:r>
          </a:p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2400" dirty="0">
                <a:solidFill>
                  <a:srgbClr val="0000CC"/>
                </a:solidFill>
                <a:latin typeface="+mn-lt"/>
                <a:cs typeface="+mn-cs"/>
              </a:rPr>
              <a:t>Product</a:t>
            </a:r>
          </a:p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2400" dirty="0">
              <a:solidFill>
                <a:srgbClr val="0000CC"/>
              </a:solidFill>
              <a:latin typeface="+mn-lt"/>
              <a:cs typeface="+mn-cs"/>
            </a:endParaRPr>
          </a:p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2400" b="0" dirty="0" err="1">
                <a:solidFill>
                  <a:srgbClr val="0000CC"/>
                </a:solidFill>
                <a:latin typeface="+mn-lt"/>
                <a:cs typeface="+mn-cs"/>
              </a:rPr>
              <a:t>productMethod</a:t>
            </a:r>
            <a:r>
              <a:rPr lang="en-US" sz="2400" b="0" dirty="0">
                <a:solidFill>
                  <a:srgbClr val="0000CC"/>
                </a:solidFill>
                <a:latin typeface="+mn-lt"/>
                <a:cs typeface="+mn-cs"/>
              </a:rPr>
              <a:t>()</a:t>
            </a:r>
            <a:endParaRPr lang="en-US" sz="2400" dirty="0">
              <a:solidFill>
                <a:srgbClr val="0000CC"/>
              </a:solidFill>
              <a:latin typeface="+mn-lt"/>
              <a:cs typeface="+mn-cs"/>
            </a:endParaRPr>
          </a:p>
        </p:txBody>
      </p:sp>
      <p:sp>
        <p:nvSpPr>
          <p:cNvPr id="8205" name="Line 13">
            <a:extLst>
              <a:ext uri="{FF2B5EF4-FFF2-40B4-BE49-F238E27FC236}">
                <a16:creationId xmlns:a16="http://schemas.microsoft.com/office/drawing/2014/main" id="{32F0FE50-8380-3E31-61FD-DFF276B0890E}"/>
              </a:ext>
            </a:extLst>
          </p:cNvPr>
          <p:cNvSpPr>
            <a:spLocks noChangeShapeType="1"/>
          </p:cNvSpPr>
          <p:nvPr/>
        </p:nvSpPr>
        <p:spPr bwMode="auto">
          <a:xfrm>
            <a:off x="7021513" y="2179638"/>
            <a:ext cx="2532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2800" b="0">
              <a:solidFill>
                <a:srgbClr val="0000CC"/>
              </a:solidFill>
              <a:latin typeface="+mn-lt"/>
              <a:cs typeface="+mn-cs"/>
            </a:endParaRPr>
          </a:p>
        </p:txBody>
      </p:sp>
      <p:sp>
        <p:nvSpPr>
          <p:cNvPr id="8206" name="Line 14">
            <a:extLst>
              <a:ext uri="{FF2B5EF4-FFF2-40B4-BE49-F238E27FC236}">
                <a16:creationId xmlns:a16="http://schemas.microsoft.com/office/drawing/2014/main" id="{B95E6487-47B7-3938-D8C6-CD6F980BCEA2}"/>
              </a:ext>
            </a:extLst>
          </p:cNvPr>
          <p:cNvSpPr>
            <a:spLocks noChangeShapeType="1"/>
          </p:cNvSpPr>
          <p:nvPr/>
        </p:nvSpPr>
        <p:spPr bwMode="auto">
          <a:xfrm rot="180000" flipV="1">
            <a:off x="5953125" y="1679575"/>
            <a:ext cx="946150" cy="46038"/>
          </a:xfrm>
          <a:prstGeom prst="line">
            <a:avLst/>
          </a:prstGeom>
          <a:noFill/>
          <a:ln w="38100">
            <a:solidFill>
              <a:srgbClr val="0000CC"/>
            </a:solidFill>
            <a:prstDash val="sysDash"/>
            <a:round/>
            <a:headEnd type="none" w="med" len="med"/>
            <a:tailEnd type="arrow" w="med" len="med"/>
          </a:ln>
        </p:spPr>
        <p:txBody>
          <a:bodyPr wrap="none" lIns="100794" tIns="50397" rIns="100794" bIns="50397" anchor="ctr"/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2800" b="0">
              <a:solidFill>
                <a:srgbClr val="0000CC"/>
              </a:solidFill>
              <a:latin typeface="+mn-lt"/>
              <a:cs typeface="+mn-cs"/>
            </a:endParaRPr>
          </a:p>
        </p:txBody>
      </p:sp>
      <p:sp>
        <p:nvSpPr>
          <p:cNvPr id="8207" name="Text Box 15">
            <a:extLst>
              <a:ext uri="{FF2B5EF4-FFF2-40B4-BE49-F238E27FC236}">
                <a16:creationId xmlns:a16="http://schemas.microsoft.com/office/drawing/2014/main" id="{3C528C5F-E537-E7C2-4558-59F267E60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2463" y="5199063"/>
            <a:ext cx="3262312" cy="79692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00772" tIns="50387" rIns="100772" bIns="50387">
            <a:sp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2800">
                <a:solidFill>
                  <a:srgbClr val="0000CC"/>
                </a:solidFill>
                <a:latin typeface="+mn-lt"/>
                <a:cs typeface="+mn-cs"/>
              </a:rPr>
              <a:t>ConcreteProductB</a:t>
            </a:r>
          </a:p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2800">
              <a:solidFill>
                <a:srgbClr val="0000CC"/>
              </a:solidFill>
              <a:latin typeface="+mn-lt"/>
              <a:cs typeface="+mn-cs"/>
            </a:endParaRPr>
          </a:p>
        </p:txBody>
      </p:sp>
      <p:sp>
        <p:nvSpPr>
          <p:cNvPr id="8208" name="Line 16">
            <a:extLst>
              <a:ext uri="{FF2B5EF4-FFF2-40B4-BE49-F238E27FC236}">
                <a16:creationId xmlns:a16="http://schemas.microsoft.com/office/drawing/2014/main" id="{47DB44FD-1ED1-2E74-89CA-DE5EF6E830D1}"/>
              </a:ext>
            </a:extLst>
          </p:cNvPr>
          <p:cNvSpPr>
            <a:spLocks noChangeShapeType="1"/>
          </p:cNvSpPr>
          <p:nvPr/>
        </p:nvSpPr>
        <p:spPr bwMode="auto">
          <a:xfrm>
            <a:off x="3192463" y="564991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2800" b="0">
              <a:solidFill>
                <a:srgbClr val="0000CC"/>
              </a:solidFill>
              <a:latin typeface="+mn-lt"/>
              <a:cs typeface="+mn-cs"/>
            </a:endParaRPr>
          </a:p>
        </p:txBody>
      </p:sp>
      <p:sp>
        <p:nvSpPr>
          <p:cNvPr id="8209" name="Text Box 17">
            <a:extLst>
              <a:ext uri="{FF2B5EF4-FFF2-40B4-BE49-F238E27FC236}">
                <a16:creationId xmlns:a16="http://schemas.microsoft.com/office/drawing/2014/main" id="{3ED97E6B-8E95-3943-034C-7DD925096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3900" y="4032250"/>
            <a:ext cx="3298825" cy="79533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00772" tIns="50387" rIns="100772" bIns="50387">
            <a:sp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2800">
                <a:solidFill>
                  <a:srgbClr val="0000CC"/>
                </a:solidFill>
                <a:latin typeface="+mn-lt"/>
                <a:cs typeface="+mn-cs"/>
              </a:rPr>
              <a:t>ConcreteProductA</a:t>
            </a:r>
          </a:p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2800">
              <a:solidFill>
                <a:srgbClr val="0000CC"/>
              </a:solidFill>
              <a:latin typeface="+mn-lt"/>
              <a:cs typeface="+mn-cs"/>
            </a:endParaRPr>
          </a:p>
        </p:txBody>
      </p:sp>
      <p:sp>
        <p:nvSpPr>
          <p:cNvPr id="8210" name="Line 18">
            <a:extLst>
              <a:ext uri="{FF2B5EF4-FFF2-40B4-BE49-F238E27FC236}">
                <a16:creationId xmlns:a16="http://schemas.microsoft.com/office/drawing/2014/main" id="{D5E5CCCD-56D0-9534-F56C-B606D998DC39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3900" y="4483100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2800" b="0">
              <a:solidFill>
                <a:srgbClr val="0000CC"/>
              </a:solidFill>
              <a:latin typeface="+mn-lt"/>
              <a:cs typeface="+mn-cs"/>
            </a:endParaRPr>
          </a:p>
        </p:txBody>
      </p:sp>
      <p:sp>
        <p:nvSpPr>
          <p:cNvPr id="8211" name="Text Box 19">
            <a:extLst>
              <a:ext uri="{FF2B5EF4-FFF2-40B4-BE49-F238E27FC236}">
                <a16:creationId xmlns:a16="http://schemas.microsoft.com/office/drawing/2014/main" id="{38EDADE1-05BF-E57B-6536-FF0D376C86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938" y="5207000"/>
            <a:ext cx="3259137" cy="79533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00772" tIns="50387" rIns="100772" bIns="50387">
            <a:sp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2800">
                <a:solidFill>
                  <a:srgbClr val="0000CC"/>
                </a:solidFill>
                <a:latin typeface="+mn-lt"/>
                <a:cs typeface="+mn-cs"/>
              </a:rPr>
              <a:t>ConcreteProductC</a:t>
            </a:r>
          </a:p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2800">
              <a:solidFill>
                <a:srgbClr val="0000CC"/>
              </a:solidFill>
              <a:latin typeface="+mn-lt"/>
              <a:cs typeface="+mn-cs"/>
            </a:endParaRPr>
          </a:p>
        </p:txBody>
      </p:sp>
      <p:sp>
        <p:nvSpPr>
          <p:cNvPr id="8212" name="Line 20">
            <a:extLst>
              <a:ext uri="{FF2B5EF4-FFF2-40B4-BE49-F238E27FC236}">
                <a16:creationId xmlns:a16="http://schemas.microsoft.com/office/drawing/2014/main" id="{DD20E365-FFCE-1C8F-BCA2-43F9D78542A6}"/>
              </a:ext>
            </a:extLst>
          </p:cNvPr>
          <p:cNvSpPr>
            <a:spLocks noChangeShapeType="1"/>
          </p:cNvSpPr>
          <p:nvPr/>
        </p:nvSpPr>
        <p:spPr bwMode="auto">
          <a:xfrm>
            <a:off x="6738938" y="5649913"/>
            <a:ext cx="3186112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2800" b="0">
              <a:solidFill>
                <a:srgbClr val="0000CC"/>
              </a:solidFill>
              <a:latin typeface="+mn-lt"/>
              <a:cs typeface="+mn-cs"/>
            </a:endParaRPr>
          </a:p>
        </p:txBody>
      </p:sp>
      <p:sp>
        <p:nvSpPr>
          <p:cNvPr id="8213" name="Line 21">
            <a:extLst>
              <a:ext uri="{FF2B5EF4-FFF2-40B4-BE49-F238E27FC236}">
                <a16:creationId xmlns:a16="http://schemas.microsoft.com/office/drawing/2014/main" id="{B9324124-BD8D-5817-35E8-BE9B7EF3AA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79838" y="2713038"/>
            <a:ext cx="3698875" cy="2486025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lg" len="lg"/>
          </a:ln>
        </p:spPr>
        <p:txBody>
          <a:bodyPr wrap="none" lIns="100794" tIns="50397" rIns="100794" bIns="50397" anchor="ctr"/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2800" b="0">
              <a:solidFill>
                <a:srgbClr val="0000CC"/>
              </a:solidFill>
              <a:latin typeface="+mn-lt"/>
              <a:cs typeface="+mn-cs"/>
            </a:endParaRPr>
          </a:p>
        </p:txBody>
      </p:sp>
      <p:sp>
        <p:nvSpPr>
          <p:cNvPr id="8214" name="Line 22">
            <a:extLst>
              <a:ext uri="{FF2B5EF4-FFF2-40B4-BE49-F238E27FC236}">
                <a16:creationId xmlns:a16="http://schemas.microsoft.com/office/drawing/2014/main" id="{3256650F-0A12-EFAB-B88B-4846F8D3BB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24713" y="2789238"/>
            <a:ext cx="635000" cy="1243012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lg" len="lg"/>
          </a:ln>
        </p:spPr>
        <p:txBody>
          <a:bodyPr wrap="none" lIns="100794" tIns="50397" rIns="100794" bIns="50397" anchor="ctr"/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2800" b="0">
              <a:solidFill>
                <a:srgbClr val="0000CC"/>
              </a:solidFill>
              <a:latin typeface="+mn-lt"/>
              <a:cs typeface="+mn-cs"/>
            </a:endParaRPr>
          </a:p>
        </p:txBody>
      </p:sp>
      <p:sp>
        <p:nvSpPr>
          <p:cNvPr id="8215" name="Line 23">
            <a:extLst>
              <a:ext uri="{FF2B5EF4-FFF2-40B4-BE49-F238E27FC236}">
                <a16:creationId xmlns:a16="http://schemas.microsoft.com/office/drawing/2014/main" id="{1436714E-7A1A-5607-C9A4-3328FB5068F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926513" y="2713038"/>
            <a:ext cx="655637" cy="2493962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lg" len="lg"/>
          </a:ln>
        </p:spPr>
        <p:txBody>
          <a:bodyPr wrap="none" lIns="100794" tIns="50397" rIns="100794" bIns="50397" anchor="ctr"/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2800" b="0">
              <a:solidFill>
                <a:srgbClr val="0000CC"/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8150F9B-5865-C899-F08C-325D696E746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96913" y="171450"/>
            <a:ext cx="8596312" cy="1257300"/>
          </a:xfrm>
        </p:spPr>
        <p:txBody>
          <a:bodyPr/>
          <a:lstStyle/>
          <a:p>
            <a:r>
              <a:rPr lang="en-US" altLang="en-US" sz="3200"/>
              <a:t>Why Would We do This?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44AD93E2-333B-D61A-A24C-57F29061888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46075" y="1570038"/>
            <a:ext cx="9296400" cy="4903787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</a:pPr>
            <a:r>
              <a:rPr lang="en-US" altLang="en-US" sz="4000"/>
              <a:t>Two main reasons:</a:t>
            </a:r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35000"/>
              </a:spcAft>
            </a:pPr>
            <a:r>
              <a:rPr lang="en-US" altLang="en-US" sz="3200"/>
              <a:t>Ensure consistent object initialization when multiple clients  need the same types of objects.</a:t>
            </a:r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35000"/>
              </a:spcAft>
            </a:pPr>
            <a:r>
              <a:rPr lang="en-US" altLang="en-US" sz="3200"/>
              <a:t>Open for modification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>
            <a:extLst>
              <a:ext uri="{FF2B5EF4-FFF2-40B4-BE49-F238E27FC236}">
                <a16:creationId xmlns:a16="http://schemas.microsoft.com/office/drawing/2014/main" id="{3A846A80-2CA8-3E26-8A38-EDA755DE6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775" y="4770438"/>
            <a:ext cx="4757738" cy="2133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1" rIns="91420" bIns="45711" anchor="ctr"/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36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3" name="Rectangle 4">
            <a:extLst>
              <a:ext uri="{FF2B5EF4-FFF2-40B4-BE49-F238E27FC236}">
                <a16:creationId xmlns:a16="http://schemas.microsoft.com/office/drawing/2014/main" id="{676366A7-698F-E00C-7690-69295DC97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775" y="1493838"/>
            <a:ext cx="7043738" cy="2438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1" rIns="91420" bIns="45711" anchor="ctr"/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36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621EE99D-71F5-C5F8-7BA8-AFEE7A7BFFB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39775" y="0"/>
            <a:ext cx="8596313" cy="1036638"/>
          </a:xfrm>
        </p:spPr>
        <p:txBody>
          <a:bodyPr/>
          <a:lstStyle/>
          <a:p>
            <a:r>
              <a:rPr lang="en-US" altLang="en-US" sz="3200"/>
              <a:t>Case for Simple Factory: 2 Examples</a:t>
            </a:r>
          </a:p>
        </p:txBody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92D31827-4DDE-FC84-13B1-7E60277DF32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44513" y="1036638"/>
            <a:ext cx="9840912" cy="5638800"/>
          </a:xfrm>
        </p:spPr>
        <p:txBody>
          <a:bodyPr/>
          <a:lstStyle/>
          <a:p>
            <a:pPr>
              <a:lnSpc>
                <a:spcPct val="68000"/>
              </a:lnSpc>
              <a:spcAft>
                <a:spcPts val="300"/>
              </a:spcAft>
            </a:pPr>
            <a:r>
              <a:rPr lang="en-US" altLang="en-US"/>
              <a:t>Code to construct many GUI components:</a:t>
            </a:r>
          </a:p>
          <a:p>
            <a:pPr>
              <a:lnSpc>
                <a:spcPct val="105000"/>
              </a:lnSpc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altLang="en-US" b="1"/>
              <a:t>  </a:t>
            </a:r>
            <a:r>
              <a:rPr lang="en-US" altLang="en-US" sz="2000" b="1"/>
              <a:t>homestarItem = new JMenuItem("Homestar Runner");</a:t>
            </a:r>
          </a:p>
          <a:p>
            <a:pPr>
              <a:lnSpc>
                <a:spcPct val="105000"/>
              </a:lnSpc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altLang="en-US" sz="2000" b="1"/>
              <a:t>    homestarItem.addActionListener(this);</a:t>
            </a:r>
          </a:p>
          <a:p>
            <a:pPr>
              <a:lnSpc>
                <a:spcPct val="105000"/>
              </a:lnSpc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altLang="en-US" sz="2000" b="1"/>
              <a:t>    viewMenu.add(homestarItem);</a:t>
            </a:r>
          </a:p>
          <a:p>
            <a:pPr>
              <a:lnSpc>
                <a:spcPct val="105000"/>
              </a:lnSpc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altLang="en-US" sz="2000" b="1"/>
              <a:t>    </a:t>
            </a:r>
            <a:r>
              <a:rPr lang="en-US" altLang="en-US" sz="2000" b="1">
                <a:solidFill>
                  <a:srgbClr val="336600"/>
                </a:solidFill>
              </a:rPr>
              <a:t>crapItem = new JMenuItem("Crappy");</a:t>
            </a:r>
          </a:p>
          <a:p>
            <a:pPr>
              <a:lnSpc>
                <a:spcPct val="105000"/>
              </a:lnSpc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336600"/>
                </a:solidFill>
              </a:rPr>
              <a:t>    crapItem.addActionListener(this);</a:t>
            </a:r>
          </a:p>
          <a:p>
            <a:pPr>
              <a:lnSpc>
                <a:spcPct val="105000"/>
              </a:lnSpc>
              <a:spcAft>
                <a:spcPts val="2400"/>
              </a:spcAft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336600"/>
                </a:solidFill>
              </a:rPr>
              <a:t>    viewMenu.add(crapItem);</a:t>
            </a:r>
          </a:p>
          <a:p>
            <a:pPr>
              <a:lnSpc>
                <a:spcPct val="80000"/>
              </a:lnSpc>
              <a:spcAft>
                <a:spcPts val="300"/>
              </a:spcAft>
              <a:buFont typeface="Wingdings" panose="05000000000000000000" pitchFamily="2" charset="2"/>
              <a:buNone/>
            </a:pPr>
            <a:endParaRPr lang="en-US" altLang="en-US" b="1">
              <a:solidFill>
                <a:srgbClr val="336600"/>
              </a:solidFill>
            </a:endParaRPr>
          </a:p>
          <a:p>
            <a:pPr>
              <a:lnSpc>
                <a:spcPct val="68000"/>
              </a:lnSpc>
              <a:spcAft>
                <a:spcPts val="1200"/>
              </a:spcAft>
            </a:pPr>
            <a:r>
              <a:rPr lang="en-US" altLang="en-US"/>
              <a:t>Another example (with buttons):</a:t>
            </a:r>
          </a:p>
          <a:p>
            <a:pPr>
              <a:lnSpc>
                <a:spcPct val="80000"/>
              </a:lnSpc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</a:t>
            </a:r>
            <a:r>
              <a:rPr lang="en-US" altLang="en-US" sz="2000" b="1">
                <a:solidFill>
                  <a:srgbClr val="003300"/>
                </a:solidFill>
              </a:rPr>
              <a:t>button1 = new JButton();</a:t>
            </a:r>
          </a:p>
          <a:p>
            <a:pPr>
              <a:lnSpc>
                <a:spcPct val="80000"/>
              </a:lnSpc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3300"/>
                </a:solidFill>
              </a:rPr>
              <a:t>    button1.addActionListener(this);</a:t>
            </a:r>
          </a:p>
          <a:p>
            <a:pPr>
              <a:lnSpc>
                <a:spcPct val="80000"/>
              </a:lnSpc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3300"/>
                </a:solidFill>
              </a:rPr>
              <a:t>    button1.setBorderPainted(false);</a:t>
            </a:r>
          </a:p>
          <a:p>
            <a:pPr>
              <a:lnSpc>
                <a:spcPct val="80000"/>
              </a:lnSpc>
              <a:spcAft>
                <a:spcPts val="300"/>
              </a:spcAft>
              <a:buFont typeface="Wingdings" panose="05000000000000000000" pitchFamily="2" charset="2"/>
              <a:buNone/>
            </a:pPr>
            <a:endParaRPr lang="en-US" altLang="en-US" sz="2000" b="1">
              <a:solidFill>
                <a:srgbClr val="003300"/>
              </a:solidFill>
            </a:endParaRPr>
          </a:p>
          <a:p>
            <a:pPr>
              <a:lnSpc>
                <a:spcPct val="80000"/>
              </a:lnSpc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336600"/>
                </a:solidFill>
              </a:rPr>
              <a:t>    button2 = new JButton();</a:t>
            </a:r>
          </a:p>
          <a:p>
            <a:pPr>
              <a:lnSpc>
                <a:spcPct val="80000"/>
              </a:lnSpc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336600"/>
                </a:solidFill>
              </a:rPr>
              <a:t>    button2.addActionListener(this);</a:t>
            </a:r>
          </a:p>
          <a:p>
            <a:pPr>
              <a:lnSpc>
                <a:spcPct val="80000"/>
              </a:lnSpc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336600"/>
                </a:solidFill>
              </a:rPr>
              <a:t>    button2.setBorderPainted(false);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9FB29A07-932B-4C5F-92D2-2E921C5701D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20713" y="-182563"/>
            <a:ext cx="8597900" cy="1255713"/>
          </a:xfrm>
        </p:spPr>
        <p:txBody>
          <a:bodyPr/>
          <a:lstStyle/>
          <a:p>
            <a:r>
              <a:rPr lang="en-US" altLang="en-US" sz="3600"/>
              <a:t>Factory Example 1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E2DD7B8E-0357-2B77-CAD9-6E5336512E4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41288" y="884238"/>
            <a:ext cx="9775825" cy="6477000"/>
          </a:xfrm>
          <a:solidFill>
            <a:srgbClr val="FFFFCC"/>
          </a:solidFill>
          <a:ln>
            <a:solidFill>
              <a:srgbClr val="660066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10000"/>
              </a:lnSpc>
              <a:spcBef>
                <a:spcPct val="50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 sz="2800" b="1"/>
              <a:t>public class ButtonFactory {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 sz="2800" b="1"/>
              <a:t>   private ButtonFactory() {}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 sz="2800" b="1"/>
              <a:t>  public static JButton createButton(</a:t>
            </a:r>
            <a:br>
              <a:rPr lang="en-US" altLang="en-US" sz="2800" b="1"/>
            </a:br>
            <a:r>
              <a:rPr lang="en-US" altLang="en-US" sz="2800" b="1"/>
              <a:t>  String text, ActionListener listener, Container panel){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 sz="2800" b="1"/>
              <a:t>    JButton button = new JButton(text);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 sz="2800" b="1"/>
              <a:t>    button.setMnemonic(text.charAt(0));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 sz="2800" b="1"/>
              <a:t>    button.addActionListener(listener);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 sz="2800" b="1"/>
              <a:t>    panel.add(button);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 sz="2800" b="1"/>
              <a:t>    return button;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 sz="2800" b="1"/>
              <a:t>  }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 sz="2800" b="1"/>
              <a:t>}</a:t>
            </a:r>
            <a:endParaRPr lang="en-US" altLang="en-US" b="1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7223218A-54EC-4BE6-305C-4C61A47024F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41363" y="198438"/>
            <a:ext cx="8596312" cy="1255712"/>
          </a:xfrm>
        </p:spPr>
        <p:txBody>
          <a:bodyPr/>
          <a:lstStyle/>
          <a:p>
            <a:r>
              <a:rPr lang="en-US" altLang="en-US" sz="3200"/>
              <a:t>Simple Factory Advantages…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F02DC2BE-F976-B1DE-1427-8BA67804D72A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239713" y="1570038"/>
            <a:ext cx="9372600" cy="5638800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 sz="3600"/>
              <a:t>Creation of buttons etc. by an application object: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 sz="3200"/>
              <a:t>Avoids significant duplication of code.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 sz="3200"/>
              <a:t>Makes the client class work at a suitable level of abstraction as these m</a:t>
            </a:r>
            <a:r>
              <a:rPr lang="en-US" altLang="en-US" sz="3200">
                <a:solidFill>
                  <a:srgbClr val="0000CC"/>
                </a:solidFill>
              </a:rPr>
              <a:t>ay not be part of the composing object's concerns</a:t>
            </a:r>
            <a:r>
              <a:rPr lang="en-US" altLang="en-US" sz="3600">
                <a:solidFill>
                  <a:srgbClr val="0000CC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67993883-0592-2D30-C46E-3386189CC01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0"/>
            <a:ext cx="9677400" cy="6970713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5000"/>
              </a:spcBef>
              <a:spcAft>
                <a:spcPts val="600"/>
              </a:spcAft>
              <a:buFont typeface="Wingdings" panose="05000000000000000000" pitchFamily="2" charset="2"/>
              <a:buNone/>
              <a:tabLst>
                <a:tab pos="687388" algn="l"/>
                <a:tab pos="1001713" algn="l"/>
              </a:tabLst>
            </a:pPr>
            <a:r>
              <a:rPr lang="en-US" altLang="en-US" sz="2800" b="1"/>
              <a:t>public class SimplePizzaFactory {</a:t>
            </a:r>
          </a:p>
          <a:p>
            <a:pPr>
              <a:lnSpc>
                <a:spcPct val="105000"/>
              </a:lnSpc>
              <a:spcBef>
                <a:spcPct val="5000"/>
              </a:spcBef>
              <a:spcAft>
                <a:spcPts val="600"/>
              </a:spcAft>
              <a:buFont typeface="Wingdings" panose="05000000000000000000" pitchFamily="2" charset="2"/>
              <a:buNone/>
              <a:tabLst>
                <a:tab pos="687388" algn="l"/>
                <a:tab pos="1001713" algn="l"/>
              </a:tabLst>
            </a:pPr>
            <a:r>
              <a:rPr lang="en-US" altLang="en-US" sz="2800" b="1"/>
              <a:t>	public static Pizza createPizza(String type) {</a:t>
            </a:r>
          </a:p>
          <a:p>
            <a:pPr>
              <a:lnSpc>
                <a:spcPct val="105000"/>
              </a:lnSpc>
              <a:spcBef>
                <a:spcPct val="5000"/>
              </a:spcBef>
              <a:spcAft>
                <a:spcPts val="600"/>
              </a:spcAft>
              <a:buFont typeface="Wingdings" panose="05000000000000000000" pitchFamily="2" charset="2"/>
              <a:buNone/>
              <a:tabLst>
                <a:tab pos="687388" algn="l"/>
                <a:tab pos="1001713" algn="l"/>
              </a:tabLst>
            </a:pPr>
            <a:r>
              <a:rPr lang="en-US" altLang="en-US" sz="2800" b="1"/>
              <a:t>		Pizza pizza;</a:t>
            </a:r>
          </a:p>
          <a:p>
            <a:pPr>
              <a:lnSpc>
                <a:spcPct val="105000"/>
              </a:lnSpc>
              <a:spcBef>
                <a:spcPct val="5000"/>
              </a:spcBef>
              <a:spcAft>
                <a:spcPts val="600"/>
              </a:spcAft>
              <a:buFont typeface="Wingdings" panose="05000000000000000000" pitchFamily="2" charset="2"/>
              <a:buNone/>
              <a:tabLst>
                <a:tab pos="687388" algn="l"/>
                <a:tab pos="1001713" algn="l"/>
              </a:tabLst>
            </a:pPr>
            <a:r>
              <a:rPr lang="en-US" altLang="en-US" sz="2800" b="1"/>
              <a:t>		if (type.equals(“cheese”)) {</a:t>
            </a:r>
          </a:p>
          <a:p>
            <a:pPr>
              <a:lnSpc>
                <a:spcPct val="105000"/>
              </a:lnSpc>
              <a:spcBef>
                <a:spcPct val="5000"/>
              </a:spcBef>
              <a:spcAft>
                <a:spcPts val="600"/>
              </a:spcAft>
              <a:buFont typeface="Wingdings" panose="05000000000000000000" pitchFamily="2" charset="2"/>
              <a:buNone/>
              <a:tabLst>
                <a:tab pos="687388" algn="l"/>
                <a:tab pos="1001713" algn="l"/>
              </a:tabLst>
            </a:pPr>
            <a:r>
              <a:rPr lang="en-US" altLang="en-US" sz="2800" b="1"/>
              <a:t>			pizza = new CheesePizza();</a:t>
            </a:r>
          </a:p>
          <a:p>
            <a:pPr>
              <a:lnSpc>
                <a:spcPct val="105000"/>
              </a:lnSpc>
              <a:spcBef>
                <a:spcPct val="5000"/>
              </a:spcBef>
              <a:spcAft>
                <a:spcPts val="600"/>
              </a:spcAft>
              <a:buFont typeface="Wingdings" panose="05000000000000000000" pitchFamily="2" charset="2"/>
              <a:buNone/>
              <a:tabLst>
                <a:tab pos="687388" algn="l"/>
                <a:tab pos="1001713" algn="l"/>
              </a:tabLst>
            </a:pPr>
            <a:r>
              <a:rPr lang="en-US" altLang="en-US" sz="2800" b="1"/>
              <a:t>		} else if (type.equals(“pepperoni”)) {</a:t>
            </a:r>
          </a:p>
          <a:p>
            <a:pPr>
              <a:lnSpc>
                <a:spcPct val="105000"/>
              </a:lnSpc>
              <a:spcBef>
                <a:spcPct val="5000"/>
              </a:spcBef>
              <a:spcAft>
                <a:spcPts val="600"/>
              </a:spcAft>
              <a:buFont typeface="Wingdings" panose="05000000000000000000" pitchFamily="2" charset="2"/>
              <a:buNone/>
              <a:tabLst>
                <a:tab pos="687388" algn="l"/>
                <a:tab pos="1001713" algn="l"/>
              </a:tabLst>
            </a:pPr>
            <a:r>
              <a:rPr lang="en-US" altLang="en-US" sz="2800" b="1"/>
              <a:t>			pizza = new PepperoniPizza();</a:t>
            </a:r>
          </a:p>
          <a:p>
            <a:pPr>
              <a:lnSpc>
                <a:spcPct val="105000"/>
              </a:lnSpc>
              <a:spcBef>
                <a:spcPct val="5000"/>
              </a:spcBef>
              <a:spcAft>
                <a:spcPts val="600"/>
              </a:spcAft>
              <a:buFont typeface="Wingdings" panose="05000000000000000000" pitchFamily="2" charset="2"/>
              <a:buNone/>
              <a:tabLst>
                <a:tab pos="687388" algn="l"/>
                <a:tab pos="1001713" algn="l"/>
              </a:tabLst>
            </a:pPr>
            <a:r>
              <a:rPr lang="en-US" altLang="en-US" sz="2800" b="1"/>
              <a:t>		} else if (type.equals(“sausage”)) {</a:t>
            </a:r>
          </a:p>
          <a:p>
            <a:pPr>
              <a:lnSpc>
                <a:spcPct val="105000"/>
              </a:lnSpc>
              <a:spcBef>
                <a:spcPct val="5000"/>
              </a:spcBef>
              <a:spcAft>
                <a:spcPts val="600"/>
              </a:spcAft>
              <a:buFont typeface="Wingdings" panose="05000000000000000000" pitchFamily="2" charset="2"/>
              <a:buNone/>
              <a:tabLst>
                <a:tab pos="687388" algn="l"/>
                <a:tab pos="1001713" algn="l"/>
              </a:tabLst>
            </a:pPr>
            <a:r>
              <a:rPr lang="en-US" altLang="en-US" sz="2800" b="1"/>
              <a:t>			pizza = new SausagePizza();</a:t>
            </a:r>
          </a:p>
          <a:p>
            <a:pPr>
              <a:lnSpc>
                <a:spcPct val="105000"/>
              </a:lnSpc>
              <a:spcBef>
                <a:spcPct val="5000"/>
              </a:spcBef>
              <a:spcAft>
                <a:spcPts val="600"/>
              </a:spcAft>
              <a:buFont typeface="Wingdings" panose="05000000000000000000" pitchFamily="2" charset="2"/>
              <a:buNone/>
              <a:tabLst>
                <a:tab pos="687388" algn="l"/>
                <a:tab pos="1001713" algn="l"/>
              </a:tabLst>
            </a:pPr>
            <a:r>
              <a:rPr lang="en-US" altLang="en-US" sz="2800" b="1"/>
              <a:t>		} else if (type.equals(“veggie”)) {</a:t>
            </a:r>
          </a:p>
          <a:p>
            <a:pPr>
              <a:lnSpc>
                <a:spcPct val="105000"/>
              </a:lnSpc>
              <a:spcBef>
                <a:spcPct val="5000"/>
              </a:spcBef>
              <a:spcAft>
                <a:spcPts val="600"/>
              </a:spcAft>
              <a:buFont typeface="Wingdings" panose="05000000000000000000" pitchFamily="2" charset="2"/>
              <a:buNone/>
              <a:tabLst>
                <a:tab pos="687388" algn="l"/>
                <a:tab pos="1001713" algn="l"/>
              </a:tabLst>
            </a:pPr>
            <a:r>
              <a:rPr lang="en-US" altLang="en-US" sz="2800" b="1"/>
              <a:t>			pizza = new VeggiePizza();	}</a:t>
            </a:r>
          </a:p>
          <a:p>
            <a:pPr>
              <a:lnSpc>
                <a:spcPct val="105000"/>
              </a:lnSpc>
              <a:spcBef>
                <a:spcPct val="5000"/>
              </a:spcBef>
              <a:spcAft>
                <a:spcPts val="600"/>
              </a:spcAft>
              <a:buFont typeface="Wingdings" panose="05000000000000000000" pitchFamily="2" charset="2"/>
              <a:buNone/>
              <a:tabLst>
                <a:tab pos="687388" algn="l"/>
                <a:tab pos="1001713" algn="l"/>
              </a:tabLst>
            </a:pPr>
            <a:r>
              <a:rPr lang="en-US" altLang="en-US" sz="2800" b="1"/>
              <a:t>		return pizza;</a:t>
            </a:r>
          </a:p>
          <a:p>
            <a:pPr>
              <a:lnSpc>
                <a:spcPct val="105000"/>
              </a:lnSpc>
              <a:spcBef>
                <a:spcPct val="5000"/>
              </a:spcBef>
              <a:spcAft>
                <a:spcPts val="600"/>
              </a:spcAft>
              <a:buFont typeface="Wingdings" panose="05000000000000000000" pitchFamily="2" charset="2"/>
              <a:buNone/>
              <a:tabLst>
                <a:tab pos="687388" algn="l"/>
                <a:tab pos="1001713" algn="l"/>
              </a:tabLst>
            </a:pPr>
            <a:r>
              <a:rPr lang="en-US" altLang="en-US" sz="2800" b="1"/>
              <a:t>	}</a:t>
            </a:r>
          </a:p>
          <a:p>
            <a:pPr>
              <a:lnSpc>
                <a:spcPct val="105000"/>
              </a:lnSpc>
              <a:spcBef>
                <a:spcPct val="5000"/>
              </a:spcBef>
              <a:spcAft>
                <a:spcPts val="600"/>
              </a:spcAft>
              <a:buFont typeface="Wingdings" panose="05000000000000000000" pitchFamily="2" charset="2"/>
              <a:buNone/>
              <a:tabLst>
                <a:tab pos="687388" algn="l"/>
                <a:tab pos="1001713" algn="l"/>
              </a:tabLst>
            </a:pPr>
            <a:r>
              <a:rPr lang="en-US" altLang="en-US" sz="2800" b="1"/>
              <a:t>}</a:t>
            </a:r>
          </a:p>
        </p:txBody>
      </p:sp>
      <p:sp>
        <p:nvSpPr>
          <p:cNvPr id="28675" name="Rectangle 5">
            <a:extLst>
              <a:ext uri="{FF2B5EF4-FFF2-40B4-BE49-F238E27FC236}">
                <a16:creationId xmlns:a16="http://schemas.microsoft.com/office/drawing/2014/main" id="{F8916343-309F-D086-DA81-6788043BC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570038"/>
            <a:ext cx="6781800" cy="4419600"/>
          </a:xfrm>
          <a:prstGeom prst="rect">
            <a:avLst/>
          </a:prstGeom>
          <a:solidFill>
            <a:srgbClr val="FF0000">
              <a:alpha val="47058"/>
            </a:srgbClr>
          </a:solidFill>
          <a:ln w="9525">
            <a:solidFill>
              <a:schemeClr val="tx1">
                <a:alpha val="25098"/>
              </a:schemeClr>
            </a:solidFill>
            <a:miter lim="800000"/>
            <a:headEnd/>
            <a:tailEnd/>
          </a:ln>
        </p:spPr>
        <p:txBody>
          <a:bodyPr wrap="none" lIns="100772" tIns="50387" rIns="100772" bIns="50387" anchor="ctr"/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36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6" name="TextBox 4">
            <a:extLst>
              <a:ext uri="{FF2B5EF4-FFF2-40B4-BE49-F238E27FC236}">
                <a16:creationId xmlns:a16="http://schemas.microsoft.com/office/drawing/2014/main" id="{4C0AF018-9D23-E763-91D2-0C5E2210E8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7425" y="1265238"/>
            <a:ext cx="2743200" cy="12922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00CC"/>
                </a:solidFill>
              </a:rPr>
              <a:t>Draw Class Diagram for Simple Factory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3">
            <a:extLst>
              <a:ext uri="{FF2B5EF4-FFF2-40B4-BE49-F238E27FC236}">
                <a16:creationId xmlns:a16="http://schemas.microsoft.com/office/drawing/2014/main" id="{7E9BA473-AF8F-7D6A-A377-5468BB227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7763" y="219075"/>
            <a:ext cx="3556000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72" tIns="50387" rIns="100772" bIns="50387">
            <a:spAutoFit/>
          </a:bodyPr>
          <a:lstStyle>
            <a:lvl1pPr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>
                <a:solidFill>
                  <a:schemeClr val="tx1"/>
                </a:solidFill>
              </a:rPr>
              <a:t>Simple Factory</a:t>
            </a:r>
          </a:p>
        </p:txBody>
      </p:sp>
      <p:grpSp>
        <p:nvGrpSpPr>
          <p:cNvPr id="30723" name="Group 29">
            <a:extLst>
              <a:ext uri="{FF2B5EF4-FFF2-40B4-BE49-F238E27FC236}">
                <a16:creationId xmlns:a16="http://schemas.microsoft.com/office/drawing/2014/main" id="{30435745-2E74-E075-FA04-C868698A1FE5}"/>
              </a:ext>
            </a:extLst>
          </p:cNvPr>
          <p:cNvGrpSpPr>
            <a:grpSpLocks/>
          </p:cNvGrpSpPr>
          <p:nvPr/>
        </p:nvGrpSpPr>
        <p:grpSpPr bwMode="auto">
          <a:xfrm>
            <a:off x="0" y="1341438"/>
            <a:ext cx="9840913" cy="5899150"/>
            <a:chOff x="609600" y="762000"/>
            <a:chExt cx="8305800" cy="4691062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16AED8E0-9BA0-268E-467A-67EC62CD8F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" y="2591211"/>
              <a:ext cx="913785" cy="913974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20" tIns="45711" rIns="91420" bIns="45711" anchor="ctr"/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sz="2000" dirty="0">
                  <a:solidFill>
                    <a:srgbClr val="0000CC"/>
                  </a:solidFill>
                  <a:latin typeface="+mn-lt"/>
                  <a:cs typeface="+mn-cs"/>
                </a:rPr>
                <a:t>Client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5A506163-A75F-73D5-D7CA-2CAB5CD26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6813" y="2514205"/>
              <a:ext cx="1811492" cy="913974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20" tIns="45711" rIns="91420" bIns="45711" anchor="ctr"/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sz="2000" dirty="0">
                  <a:solidFill>
                    <a:srgbClr val="0000CC"/>
                  </a:solidFill>
                  <a:latin typeface="+mn-lt"/>
                  <a:cs typeface="+mn-cs"/>
                </a:rPr>
                <a:t>Simple Factory</a:t>
              </a:r>
            </a:p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en-US" sz="2000" dirty="0">
                <a:solidFill>
                  <a:srgbClr val="0000CC"/>
                </a:solidFill>
                <a:latin typeface="+mn-lt"/>
                <a:cs typeface="+mn-cs"/>
              </a:endParaRPr>
            </a:p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sz="2000" dirty="0">
                  <a:solidFill>
                    <a:srgbClr val="0000CC"/>
                  </a:solidFill>
                  <a:latin typeface="+mn-lt"/>
                  <a:cs typeface="+mn-cs"/>
                </a:rPr>
                <a:t>Static create()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DAAE8CCD-C3A3-B1F8-5ABF-D6447B1CA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9114" y="4037916"/>
              <a:ext cx="913785" cy="913974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20" tIns="45711" rIns="91420" bIns="45711" anchor="ctr"/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sz="2000" dirty="0">
                  <a:solidFill>
                    <a:srgbClr val="0000CC"/>
                  </a:solidFill>
                  <a:latin typeface="+mn-lt"/>
                  <a:cs typeface="+mn-cs"/>
                </a:rPr>
                <a:t>Child </a:t>
              </a:r>
            </a:p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sz="2000" dirty="0">
                  <a:solidFill>
                    <a:srgbClr val="0000CC"/>
                  </a:solidFill>
                  <a:latin typeface="+mn-lt"/>
                  <a:cs typeface="+mn-cs"/>
                </a:rPr>
                <a:t>Class C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765AF689-ADEC-2D05-FAAF-181A70D17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2743" y="2517992"/>
              <a:ext cx="915125" cy="913974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20" tIns="45711" rIns="91420" bIns="45711" anchor="ctr"/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sz="2000" dirty="0">
                  <a:solidFill>
                    <a:srgbClr val="0000CC"/>
                  </a:solidFill>
                  <a:latin typeface="+mn-lt"/>
                  <a:cs typeface="+mn-cs"/>
                </a:rPr>
                <a:t>Child </a:t>
              </a:r>
            </a:p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sz="2000" dirty="0">
                  <a:solidFill>
                    <a:srgbClr val="0000CC"/>
                  </a:solidFill>
                  <a:latin typeface="+mn-lt"/>
                  <a:cs typeface="+mn-cs"/>
                </a:rPr>
                <a:t>Class B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AB50657F-5CF8-E813-E9FD-A8BAED19E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206" y="914749"/>
              <a:ext cx="915126" cy="913974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20" tIns="45711" rIns="91420" bIns="45711" anchor="ctr"/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sz="2000" dirty="0">
                  <a:solidFill>
                    <a:srgbClr val="0000CC"/>
                  </a:solidFill>
                  <a:latin typeface="+mn-lt"/>
                  <a:cs typeface="+mn-cs"/>
                </a:rPr>
                <a:t>Child </a:t>
              </a:r>
            </a:p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sz="2000" dirty="0">
                  <a:solidFill>
                    <a:srgbClr val="0000CC"/>
                  </a:solidFill>
                  <a:latin typeface="+mn-lt"/>
                  <a:cs typeface="+mn-cs"/>
                </a:rPr>
                <a:t>Class A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EDD574D8-549E-F26E-2F39-098BF65D56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5606" y="2514205"/>
              <a:ext cx="1599794" cy="913974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20" tIns="45711" rIns="91420" bIns="45711" anchor="ctr"/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sz="2000" dirty="0">
                  <a:solidFill>
                    <a:srgbClr val="0000CC"/>
                  </a:solidFill>
                  <a:latin typeface="+mn-lt"/>
                  <a:cs typeface="+mn-cs"/>
                </a:rPr>
                <a:t>Parent class -- </a:t>
              </a:r>
            </a:p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sz="2000" dirty="0">
                  <a:solidFill>
                    <a:srgbClr val="0000CC"/>
                  </a:solidFill>
                  <a:latin typeface="+mn-lt"/>
                  <a:cs typeface="+mn-cs"/>
                </a:rPr>
                <a:t>Interface</a:t>
              </a:r>
            </a:p>
          </p:txBody>
        </p:sp>
        <p:sp>
          <p:nvSpPr>
            <p:cNvPr id="30735" name="TextBox 8">
              <a:extLst>
                <a:ext uri="{FF2B5EF4-FFF2-40B4-BE49-F238E27FC236}">
                  <a16:creationId xmlns:a16="http://schemas.microsoft.com/office/drawing/2014/main" id="{AA11480B-2678-34BF-8B7F-2E75BA8E0F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8800" y="762000"/>
              <a:ext cx="870214" cy="271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0" tIns="45711" rIns="91420" bIns="45711">
              <a:spAutoFit/>
            </a:bodyPr>
            <a:lstStyle>
              <a:lvl1pPr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000">
                  <a:solidFill>
                    <a:srgbClr val="0000CC"/>
                  </a:solidFill>
                </a:rPr>
                <a:t>Step 1</a:t>
              </a:r>
            </a:p>
          </p:txBody>
        </p:sp>
        <p:sp>
          <p:nvSpPr>
            <p:cNvPr id="30736" name="TextBox 9">
              <a:extLst>
                <a:ext uri="{FF2B5EF4-FFF2-40B4-BE49-F238E27FC236}">
                  <a16:creationId xmlns:a16="http://schemas.microsoft.com/office/drawing/2014/main" id="{100F4361-BB3B-D1F2-A30E-70A3253EC5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0" y="1143000"/>
              <a:ext cx="870214" cy="271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0" tIns="45711" rIns="91420" bIns="45711">
              <a:spAutoFit/>
            </a:bodyPr>
            <a:lstStyle>
              <a:lvl1pPr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000">
                  <a:solidFill>
                    <a:srgbClr val="0000CC"/>
                  </a:solidFill>
                </a:rPr>
                <a:t>Step 2</a:t>
              </a:r>
            </a:p>
          </p:txBody>
        </p:sp>
        <p:sp>
          <p:nvSpPr>
            <p:cNvPr id="30737" name="TextBox 10">
              <a:extLst>
                <a:ext uri="{FF2B5EF4-FFF2-40B4-BE49-F238E27FC236}">
                  <a16:creationId xmlns:a16="http://schemas.microsoft.com/office/drawing/2014/main" id="{6DA215D9-040A-D1C4-60A0-67D76F3026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8800" y="5181601"/>
              <a:ext cx="870214" cy="271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0" tIns="45711" rIns="91420" bIns="45711">
              <a:spAutoFit/>
            </a:bodyPr>
            <a:lstStyle>
              <a:lvl1pPr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000">
                  <a:solidFill>
                    <a:srgbClr val="0000CC"/>
                  </a:solidFill>
                </a:rPr>
                <a:t>Step 3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32CC2E-0780-1590-DF06-8AA582A17AD5}"/>
                </a:ext>
              </a:extLst>
            </p:cNvPr>
            <p:cNvCxnSpPr>
              <a:endCxn id="9" idx="1"/>
            </p:cNvCxnSpPr>
            <p:nvPr/>
          </p:nvCxnSpPr>
          <p:spPr>
            <a:xfrm rot="5400000" flipH="1" flipV="1">
              <a:off x="3961832" y="1371837"/>
              <a:ext cx="1219474" cy="1219274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FB1D677-1733-37B0-3029-BEE8471E665F}"/>
                </a:ext>
              </a:extLst>
            </p:cNvPr>
            <p:cNvCxnSpPr>
              <a:cxnSpLocks/>
              <a:stCxn id="6" idx="3"/>
              <a:endCxn id="8" idx="1"/>
            </p:cNvCxnSpPr>
            <p:nvPr/>
          </p:nvCxnSpPr>
          <p:spPr>
            <a:xfrm>
              <a:off x="4038305" y="2971192"/>
              <a:ext cx="1184437" cy="3787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8287B1C-7CDC-930C-AE50-E3C29D630428}"/>
                </a:ext>
              </a:extLst>
            </p:cNvPr>
            <p:cNvCxnSpPr>
              <a:endCxn id="7" idx="1"/>
            </p:cNvCxnSpPr>
            <p:nvPr/>
          </p:nvCxnSpPr>
          <p:spPr>
            <a:xfrm>
              <a:off x="4038305" y="3352436"/>
              <a:ext cx="1260809" cy="1142468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411C552-8117-D7EF-7920-CA1C2370DF67}"/>
                </a:ext>
              </a:extLst>
            </p:cNvPr>
            <p:cNvCxnSpPr>
              <a:stCxn id="8" idx="3"/>
              <a:endCxn id="10" idx="1"/>
            </p:cNvCxnSpPr>
            <p:nvPr/>
          </p:nvCxnSpPr>
          <p:spPr>
            <a:xfrm flipV="1">
              <a:off x="6137867" y="2971192"/>
              <a:ext cx="1177738" cy="3787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8899B38-828C-BBFA-AE09-EC5005D6A8DE}"/>
                </a:ext>
              </a:extLst>
            </p:cNvPr>
            <p:cNvCxnSpPr>
              <a:stCxn id="9" idx="3"/>
            </p:cNvCxnSpPr>
            <p:nvPr/>
          </p:nvCxnSpPr>
          <p:spPr>
            <a:xfrm>
              <a:off x="6096332" y="1371737"/>
              <a:ext cx="1295645" cy="1219474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8F59DF9-5A41-52DB-76AB-D77F0E5BD641}"/>
                </a:ext>
              </a:extLst>
            </p:cNvPr>
            <p:cNvCxnSpPr>
              <a:stCxn id="7" idx="3"/>
            </p:cNvCxnSpPr>
            <p:nvPr/>
          </p:nvCxnSpPr>
          <p:spPr>
            <a:xfrm flipV="1">
              <a:off x="6212900" y="3352436"/>
              <a:ext cx="1179078" cy="1142468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744" name="Curved Connector 19">
              <a:extLst>
                <a:ext uri="{FF2B5EF4-FFF2-40B4-BE49-F238E27FC236}">
                  <a16:creationId xmlns:a16="http://schemas.microsoft.com/office/drawing/2014/main" id="{0BE461DA-5E9B-8240-01F1-F86F9C222D8B}"/>
                </a:ext>
              </a:extLst>
            </p:cNvPr>
            <p:cNvCxnSpPr>
              <a:cxnSpLocks noChangeShapeType="1"/>
              <a:stCxn id="5" idx="0"/>
              <a:endCxn id="6" idx="0"/>
            </p:cNvCxnSpPr>
            <p:nvPr/>
          </p:nvCxnSpPr>
          <p:spPr bwMode="auto">
            <a:xfrm rot="5400000" flipH="1" flipV="1">
              <a:off x="2061024" y="1519675"/>
              <a:ext cx="77006" cy="2066067"/>
            </a:xfrm>
            <a:prstGeom prst="curvedConnector3">
              <a:avLst>
                <a:gd name="adj1" fmla="val 1374759"/>
              </a:avLst>
            </a:prstGeom>
            <a:noFill/>
            <a:ln w="25400" algn="ctr">
              <a:solidFill>
                <a:schemeClr val="tx1"/>
              </a:solidFill>
              <a:round/>
              <a:headEnd/>
              <a:tailEnd type="arrow" w="lg" len="lg"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45" name="Curved Connector 20">
              <a:extLst>
                <a:ext uri="{FF2B5EF4-FFF2-40B4-BE49-F238E27FC236}">
                  <a16:creationId xmlns:a16="http://schemas.microsoft.com/office/drawing/2014/main" id="{0A124BE7-A45D-0F2E-FCFA-BEE3F4D84B0E}"/>
                </a:ext>
              </a:extLst>
            </p:cNvPr>
            <p:cNvCxnSpPr>
              <a:cxnSpLocks noChangeShapeType="1"/>
              <a:stCxn id="10" idx="2"/>
              <a:endCxn id="5" idx="2"/>
            </p:cNvCxnSpPr>
            <p:nvPr/>
          </p:nvCxnSpPr>
          <p:spPr bwMode="auto">
            <a:xfrm rot="5400000">
              <a:off x="4552496" y="-57824"/>
              <a:ext cx="77006" cy="7049010"/>
            </a:xfrm>
            <a:prstGeom prst="curvedConnector3">
              <a:avLst>
                <a:gd name="adj1" fmla="val 2696736"/>
              </a:avLst>
            </a:prstGeom>
            <a:noFill/>
            <a:ln w="25400" algn="ctr">
              <a:solidFill>
                <a:schemeClr val="tx1"/>
              </a:solidFill>
              <a:round/>
              <a:headEnd/>
              <a:tailEnd type="arrow" w="lg" len="lg"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6AF94E35-30ED-D1B9-2D93-1C74F6661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6313" y="655638"/>
            <a:ext cx="2754312" cy="5238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>
                <a:solidFill>
                  <a:schemeClr val="tx1"/>
                </a:solidFill>
              </a:rPr>
              <a:t>Shortcomings? </a:t>
            </a:r>
            <a:endParaRPr lang="en-US" altLang="en-US"/>
          </a:p>
        </p:txBody>
      </p:sp>
      <p:sp>
        <p:nvSpPr>
          <p:cNvPr id="30725" name="TextBox 9">
            <a:extLst>
              <a:ext uri="{FF2B5EF4-FFF2-40B4-BE49-F238E27FC236}">
                <a16:creationId xmlns:a16="http://schemas.microsoft.com/office/drawing/2014/main" id="{08CF07CB-127B-4614-12E5-7E9345AA75F9}"/>
              </a:ext>
            </a:extLst>
          </p:cNvPr>
          <p:cNvSpPr txBox="1">
            <a:spLocks noChangeArrowheads="1"/>
          </p:cNvSpPr>
          <p:nvPr/>
        </p:nvSpPr>
        <p:spPr bwMode="auto">
          <a:xfrm rot="-2839936">
            <a:off x="3771900" y="2638425"/>
            <a:ext cx="16160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1" rIns="91420" bIns="45711">
            <a:spAutoFit/>
          </a:bodyPr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solidFill>
                  <a:srgbClr val="0000CC"/>
                </a:solidFill>
              </a:rPr>
              <a:t>&lt;&lt;create&gt;&gt;</a:t>
            </a:r>
          </a:p>
        </p:txBody>
      </p:sp>
      <p:sp>
        <p:nvSpPr>
          <p:cNvPr id="30726" name="TextBox 9">
            <a:extLst>
              <a:ext uri="{FF2B5EF4-FFF2-40B4-BE49-F238E27FC236}">
                <a16:creationId xmlns:a16="http://schemas.microsoft.com/office/drawing/2014/main" id="{9E12712B-4D8F-C0EF-3F8F-B0392BE48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5913" y="3856038"/>
            <a:ext cx="142081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0" tIns="45711" rIns="91420" bIns="45711">
            <a:spAutoFit/>
          </a:bodyPr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600">
                <a:solidFill>
                  <a:srgbClr val="0000CC"/>
                </a:solidFill>
              </a:rPr>
              <a:t>&lt;&lt;create&gt;&gt;</a:t>
            </a:r>
          </a:p>
        </p:txBody>
      </p:sp>
      <p:sp>
        <p:nvSpPr>
          <p:cNvPr id="30727" name="TextBox 9">
            <a:extLst>
              <a:ext uri="{FF2B5EF4-FFF2-40B4-BE49-F238E27FC236}">
                <a16:creationId xmlns:a16="http://schemas.microsoft.com/office/drawing/2014/main" id="{9C8079C4-748E-B57F-EDAE-F36E6A875037}"/>
              </a:ext>
            </a:extLst>
          </p:cNvPr>
          <p:cNvSpPr txBox="1">
            <a:spLocks noChangeArrowheads="1"/>
          </p:cNvSpPr>
          <p:nvPr/>
        </p:nvSpPr>
        <p:spPr bwMode="auto">
          <a:xfrm rot="2492148">
            <a:off x="4029075" y="4984750"/>
            <a:ext cx="16160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1" rIns="91420" bIns="45711">
            <a:spAutoFit/>
          </a:bodyPr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solidFill>
                  <a:srgbClr val="0000CC"/>
                </a:solidFill>
              </a:rPr>
              <a:t>&lt;&lt;create&gt;&gt;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D513D46-FC41-B136-E331-3576B67A0378}"/>
              </a:ext>
            </a:extLst>
          </p:cNvPr>
          <p:cNvSpPr/>
          <p:nvPr/>
        </p:nvSpPr>
        <p:spPr bwMode="auto">
          <a:xfrm>
            <a:off x="1306513" y="3322638"/>
            <a:ext cx="3211512" cy="1714500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IN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A15F1770-C691-0001-F507-544571BFCFD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63513" y="236538"/>
            <a:ext cx="8596312" cy="525462"/>
          </a:xfrm>
        </p:spPr>
        <p:txBody>
          <a:bodyPr/>
          <a:lstStyle/>
          <a:p>
            <a:r>
              <a:rPr lang="en-US" altLang="en-US" sz="3600"/>
              <a:t>Simple Factory: Working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AE197EE0-E53F-F7F5-1A96-3700B83530A8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98438" y="884238"/>
            <a:ext cx="9445625" cy="5791200"/>
          </a:xfrm>
        </p:spPr>
        <p:txBody>
          <a:bodyPr/>
          <a:lstStyle/>
          <a:p>
            <a:r>
              <a:rPr lang="en-US" altLang="en-US" b="1">
                <a:solidFill>
                  <a:srgbClr val="0000CC"/>
                </a:solidFill>
              </a:rPr>
              <a:t>Step One:</a:t>
            </a:r>
          </a:p>
          <a:p>
            <a:pPr lvl="1"/>
            <a:r>
              <a:rPr lang="en-US" altLang="en-US" b="1"/>
              <a:t>C</a:t>
            </a:r>
            <a:r>
              <a:rPr lang="en-US" altLang="en-US"/>
              <a:t>all the static create method of factory.  </a:t>
            </a:r>
          </a:p>
          <a:p>
            <a:pPr lvl="1">
              <a:spcAft>
                <a:spcPts val="2400"/>
              </a:spcAft>
            </a:pPr>
            <a:r>
              <a:rPr lang="en-US" altLang="en-US"/>
              <a:t>The parameters tell the factory which class to create.</a:t>
            </a:r>
          </a:p>
          <a:p>
            <a:r>
              <a:rPr lang="en-US" altLang="en-US" b="1">
                <a:solidFill>
                  <a:srgbClr val="0000CC"/>
                </a:solidFill>
              </a:rPr>
              <a:t>Step Two:</a:t>
            </a:r>
            <a:r>
              <a:rPr lang="en-US" altLang="en-US">
                <a:solidFill>
                  <a:srgbClr val="0000CC"/>
                </a:solidFill>
              </a:rPr>
              <a:t> </a:t>
            </a:r>
            <a:r>
              <a:rPr lang="en-US" altLang="en-US"/>
              <a:t> </a:t>
            </a:r>
          </a:p>
          <a:p>
            <a:pPr lvl="1"/>
            <a:r>
              <a:rPr lang="en-US" altLang="en-US"/>
              <a:t>The factory creates required object.</a:t>
            </a:r>
          </a:p>
          <a:p>
            <a:pPr lvl="1">
              <a:spcAft>
                <a:spcPts val="2400"/>
              </a:spcAft>
            </a:pPr>
            <a:r>
              <a:rPr lang="en-US" altLang="en-US"/>
              <a:t> Note that the objects have the same parent class, or implement the same interface.</a:t>
            </a:r>
          </a:p>
          <a:p>
            <a:r>
              <a:rPr lang="en-US" altLang="en-US" b="1">
                <a:solidFill>
                  <a:srgbClr val="0000CC"/>
                </a:solidFill>
              </a:rPr>
              <a:t>Step Three:</a:t>
            </a:r>
            <a:r>
              <a:rPr lang="en-US" altLang="en-US">
                <a:solidFill>
                  <a:srgbClr val="0000CC"/>
                </a:solidFill>
              </a:rPr>
              <a:t> </a:t>
            </a:r>
          </a:p>
          <a:p>
            <a:pPr lvl="1"/>
            <a:r>
              <a:rPr lang="en-US" altLang="en-US"/>
              <a:t>Factory returns the object.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56766F-1206-7C88-D8DA-13AA9A05C643}"/>
              </a:ext>
            </a:extLst>
          </p:cNvPr>
          <p:cNvSpPr/>
          <p:nvPr/>
        </p:nvSpPr>
        <p:spPr bwMode="auto">
          <a:xfrm>
            <a:off x="315913" y="2941638"/>
            <a:ext cx="9372600" cy="2057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IN">
              <a:latin typeface="+mj-lt"/>
            </a:endParaRPr>
          </a:p>
        </p:txBody>
      </p:sp>
      <p:sp>
        <p:nvSpPr>
          <p:cNvPr id="32771" name="Title 1">
            <a:extLst>
              <a:ext uri="{FF2B5EF4-FFF2-40B4-BE49-F238E27FC236}">
                <a16:creationId xmlns:a16="http://schemas.microsoft.com/office/drawing/2014/main" id="{5E4CAFDB-11A4-FACF-C972-93BC0B7FB2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4513" y="274638"/>
            <a:ext cx="8596312" cy="808037"/>
          </a:xfrm>
        </p:spPr>
        <p:txBody>
          <a:bodyPr/>
          <a:lstStyle/>
          <a:p>
            <a:r>
              <a:rPr lang="en-US" altLang="en-US" sz="3600"/>
              <a:t>Problems with Simple Factory</a:t>
            </a:r>
          </a:p>
        </p:txBody>
      </p:sp>
      <p:sp>
        <p:nvSpPr>
          <p:cNvPr id="229379" name="Content Placeholder 2">
            <a:extLst>
              <a:ext uri="{FF2B5EF4-FFF2-40B4-BE49-F238E27FC236}">
                <a16:creationId xmlns:a16="http://schemas.microsoft.com/office/drawing/2014/main" id="{5E327403-5C00-8674-66E0-5A1F79230D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2113" y="1265238"/>
            <a:ext cx="9294812" cy="60960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2400"/>
              </a:spcAft>
            </a:pPr>
            <a:r>
              <a:rPr lang="en-US" altLang="en-US" sz="3600"/>
              <a:t>Simple factory makes the application  unaffected by changes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2400"/>
              </a:spcAft>
            </a:pPr>
            <a:r>
              <a:rPr lang="en-US" altLang="en-US" sz="3600" b="1">
                <a:solidFill>
                  <a:srgbClr val="C00000"/>
                </a:solidFill>
              </a:rPr>
              <a:t>But the factory itself needs to be changed each time a new class needs  to be instantiated…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 sz="3600"/>
              <a:t>Solution: </a:t>
            </a:r>
            <a:r>
              <a:rPr lang="en-US" altLang="en-US" sz="3600" b="1">
                <a:solidFill>
                  <a:srgbClr val="0000CC"/>
                </a:solidFill>
              </a:rPr>
              <a:t>Factory method: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 sz="3200" b="1">
                <a:solidFill>
                  <a:srgbClr val="0000CC"/>
                </a:solidFill>
              </a:rPr>
              <a:t>Subclass the factory!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29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844DC919-69DC-B592-DD5E-DADE12A17E4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20713" y="0"/>
            <a:ext cx="8597900" cy="884238"/>
          </a:xfrm>
        </p:spPr>
        <p:txBody>
          <a:bodyPr/>
          <a:lstStyle/>
          <a:p>
            <a:r>
              <a:rPr lang="en-US" altLang="en-US" sz="3600"/>
              <a:t>Factory Variations </a:t>
            </a:r>
          </a:p>
        </p:txBody>
      </p:sp>
      <p:sp>
        <p:nvSpPr>
          <p:cNvPr id="281603" name="Rectangle 3">
            <a:extLst>
              <a:ext uri="{FF2B5EF4-FFF2-40B4-BE49-F238E27FC236}">
                <a16:creationId xmlns:a16="http://schemas.microsoft.com/office/drawing/2014/main" id="{DBDE182C-F185-8F19-5D13-201D9E85452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39713" y="884238"/>
            <a:ext cx="10080625" cy="5867400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ts val="700"/>
              </a:spcBef>
              <a:spcAft>
                <a:spcPts val="1200"/>
              </a:spcAft>
            </a:pPr>
            <a:r>
              <a:rPr lang="en-US" altLang="en-US">
                <a:solidFill>
                  <a:srgbClr val="0000CC"/>
                </a:solidFill>
              </a:rPr>
              <a:t>Three main Variants:</a:t>
            </a:r>
          </a:p>
          <a:p>
            <a:pPr>
              <a:lnSpc>
                <a:spcPct val="114000"/>
              </a:lnSpc>
              <a:spcBef>
                <a:spcPts val="700"/>
              </a:spcBef>
              <a:spcAft>
                <a:spcPct val="0"/>
              </a:spcAft>
            </a:pPr>
            <a:r>
              <a:rPr lang="en-US" altLang="en-US" sz="2800" b="1">
                <a:solidFill>
                  <a:srgbClr val="0000CC"/>
                </a:solidFill>
              </a:rPr>
              <a:t>Simple Factory:</a:t>
            </a:r>
          </a:p>
          <a:p>
            <a:pPr lvl="1">
              <a:lnSpc>
                <a:spcPct val="114000"/>
              </a:lnSpc>
              <a:spcBef>
                <a:spcPts val="700"/>
              </a:spcBef>
              <a:spcAft>
                <a:spcPts val="2400"/>
              </a:spcAft>
            </a:pPr>
            <a:r>
              <a:rPr lang="en-US" altLang="en-US" sz="2400">
                <a:solidFill>
                  <a:schemeClr val="tx1"/>
                </a:solidFill>
              </a:rPr>
              <a:t>Returns an object of a class from a class hierarchy</a:t>
            </a:r>
          </a:p>
          <a:p>
            <a:pPr>
              <a:lnSpc>
                <a:spcPct val="114000"/>
              </a:lnSpc>
              <a:spcBef>
                <a:spcPts val="700"/>
              </a:spcBef>
              <a:spcAft>
                <a:spcPct val="0"/>
              </a:spcAft>
            </a:pPr>
            <a:r>
              <a:rPr lang="en-US" altLang="en-US" sz="2800" b="1">
                <a:solidFill>
                  <a:srgbClr val="0000CC"/>
                </a:solidFill>
              </a:rPr>
              <a:t>Factory Method pattern:</a:t>
            </a:r>
            <a:r>
              <a:rPr lang="en-US" altLang="en-US" sz="2800" b="1"/>
              <a:t> </a:t>
            </a:r>
          </a:p>
          <a:p>
            <a:pPr lvl="1">
              <a:lnSpc>
                <a:spcPct val="114000"/>
              </a:lnSpc>
              <a:spcBef>
                <a:spcPts val="700"/>
              </a:spcBef>
              <a:spcAft>
                <a:spcPts val="1200"/>
              </a:spcAft>
            </a:pPr>
            <a:r>
              <a:rPr lang="en-US" altLang="en-US" sz="2400"/>
              <a:t>Produces objects of one type</a:t>
            </a:r>
          </a:p>
          <a:p>
            <a:pPr lvl="1">
              <a:lnSpc>
                <a:spcPct val="114000"/>
              </a:lnSpc>
              <a:spcBef>
                <a:spcPts val="700"/>
              </a:spcBef>
              <a:spcAft>
                <a:spcPts val="1200"/>
              </a:spcAft>
            </a:pPr>
            <a:r>
              <a:rPr lang="en-US" altLang="en-US" sz="2400"/>
              <a:t>Uses an overridable method to create its objects</a:t>
            </a:r>
          </a:p>
          <a:p>
            <a:pPr lvl="1">
              <a:lnSpc>
                <a:spcPct val="114000"/>
              </a:lnSpc>
              <a:spcBef>
                <a:spcPts val="700"/>
              </a:spcBef>
              <a:spcAft>
                <a:spcPts val="2400"/>
              </a:spcAft>
            </a:pPr>
            <a:r>
              <a:rPr lang="en-US" altLang="en-US" sz="2400"/>
              <a:t>Subclassed to make new kinds of factories</a:t>
            </a:r>
          </a:p>
          <a:p>
            <a:pPr>
              <a:lnSpc>
                <a:spcPct val="114000"/>
              </a:lnSpc>
              <a:spcBef>
                <a:spcPts val="700"/>
              </a:spcBef>
              <a:spcAft>
                <a:spcPct val="0"/>
              </a:spcAft>
            </a:pPr>
            <a:r>
              <a:rPr lang="en-US" altLang="en-US" sz="2800" b="1">
                <a:solidFill>
                  <a:srgbClr val="0000CC"/>
                </a:solidFill>
              </a:rPr>
              <a:t>Abstract Factory pattern:</a:t>
            </a:r>
            <a:r>
              <a:rPr lang="en-US" altLang="en-US" sz="2800" b="1"/>
              <a:t> </a:t>
            </a:r>
          </a:p>
          <a:p>
            <a:pPr lvl="1">
              <a:lnSpc>
                <a:spcPct val="114000"/>
              </a:lnSpc>
              <a:spcBef>
                <a:spcPts val="700"/>
              </a:spcBef>
              <a:spcAft>
                <a:spcPts val="1200"/>
              </a:spcAft>
            </a:pPr>
            <a:r>
              <a:rPr lang="en-US" altLang="en-US" sz="2400"/>
              <a:t>Produces objects of many different types (families)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80AA54AA-ECC9-1B8C-633E-3F35326EE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813" y="2749550"/>
            <a:ext cx="27432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6E5E21-421D-073A-FDBD-8684B1109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5380038"/>
            <a:ext cx="1495425" cy="88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1817F7-E2DA-8BE7-9B7C-C05B9ACFE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0" y="5373688"/>
            <a:ext cx="1503363" cy="88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5F5B3F-5EAE-C47A-7229-D9AD3415D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963" y="5391150"/>
            <a:ext cx="1503362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8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81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81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81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3">
            <a:extLst>
              <a:ext uri="{FF2B5EF4-FFF2-40B4-BE49-F238E27FC236}">
                <a16:creationId xmlns:a16="http://schemas.microsoft.com/office/drawing/2014/main" id="{FC788CAC-EC89-4DA4-5A2E-2A5327D73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0913" y="92075"/>
            <a:ext cx="5276850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72" tIns="50387" rIns="100772" bIns="50387">
            <a:spAutoFit/>
          </a:bodyPr>
          <a:lstStyle>
            <a:lvl1pPr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>
                <a:solidFill>
                  <a:schemeClr val="tx1"/>
                </a:solidFill>
              </a:rPr>
              <a:t>Need a  Factory Method!</a:t>
            </a:r>
          </a:p>
        </p:txBody>
      </p:sp>
      <p:grpSp>
        <p:nvGrpSpPr>
          <p:cNvPr id="33795" name="Group 40">
            <a:extLst>
              <a:ext uri="{FF2B5EF4-FFF2-40B4-BE49-F238E27FC236}">
                <a16:creationId xmlns:a16="http://schemas.microsoft.com/office/drawing/2014/main" id="{9E4B2605-D2B9-9B9A-DD63-CD18D79952D9}"/>
              </a:ext>
            </a:extLst>
          </p:cNvPr>
          <p:cNvGrpSpPr>
            <a:grpSpLocks/>
          </p:cNvGrpSpPr>
          <p:nvPr/>
        </p:nvGrpSpPr>
        <p:grpSpPr bwMode="auto">
          <a:xfrm>
            <a:off x="-65088" y="984250"/>
            <a:ext cx="10080626" cy="5995988"/>
            <a:chOff x="0" y="457200"/>
            <a:chExt cx="8839200" cy="5257800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71DC6AC5-337A-76B3-C006-427B9645D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409" y="457200"/>
              <a:ext cx="1294560" cy="914582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20" tIns="45711" rIns="91420" bIns="45711" anchor="ctr"/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sz="2000" dirty="0">
                  <a:solidFill>
                    <a:srgbClr val="0000CC"/>
                  </a:solidFill>
                  <a:latin typeface="+mn-lt"/>
                  <a:cs typeface="+mn-cs"/>
                </a:rPr>
                <a:t>Client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C82A28B3-AC09-BFD2-4327-423D6CB717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289" y="2514660"/>
              <a:ext cx="1524239" cy="3200340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20" tIns="45711" rIns="91420" bIns="45711" anchor="ctr"/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sz="2000" dirty="0">
                  <a:solidFill>
                    <a:srgbClr val="0000CC"/>
                  </a:solidFill>
                  <a:latin typeface="+mn-lt"/>
                  <a:cs typeface="+mn-cs"/>
                </a:rPr>
                <a:t>Creator</a:t>
              </a:r>
            </a:p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sz="1600" dirty="0">
                  <a:solidFill>
                    <a:srgbClr val="0000CC"/>
                  </a:solidFill>
                  <a:latin typeface="+mn-lt"/>
                  <a:cs typeface="+mn-cs"/>
                </a:rPr>
                <a:t>&lt;&lt;abstract&gt;&gt;</a:t>
              </a:r>
            </a:p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en-US" sz="2000" dirty="0">
                <a:solidFill>
                  <a:srgbClr val="0000CC"/>
                </a:solidFill>
                <a:latin typeface="+mn-lt"/>
                <a:cs typeface="+mn-cs"/>
              </a:endParaRPr>
            </a:p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sz="2000" dirty="0">
                  <a:solidFill>
                    <a:srgbClr val="0000CC"/>
                  </a:solidFill>
                  <a:latin typeface="+mn-lt"/>
                  <a:cs typeface="+mn-cs"/>
                </a:rPr>
                <a:t>+method1</a:t>
              </a:r>
            </a:p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sz="2000" dirty="0">
                  <a:solidFill>
                    <a:srgbClr val="0000CC"/>
                  </a:solidFill>
                  <a:latin typeface="+mn-lt"/>
                  <a:cs typeface="+mn-cs"/>
                </a:rPr>
                <a:t>+method 2</a:t>
              </a:r>
            </a:p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en-US" sz="2000" dirty="0">
                <a:solidFill>
                  <a:srgbClr val="0000CC"/>
                </a:solidFill>
                <a:latin typeface="+mn-lt"/>
                <a:cs typeface="+mn-cs"/>
              </a:endParaRPr>
            </a:p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sz="2000" dirty="0">
                  <a:solidFill>
                    <a:srgbClr val="C00000"/>
                  </a:solidFill>
                  <a:latin typeface="+mn-lt"/>
                  <a:cs typeface="+mn-cs"/>
                </a:rPr>
                <a:t>+Create(Abstract)</a:t>
              </a:r>
            </a:p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sz="2000" dirty="0">
                  <a:solidFill>
                    <a:srgbClr val="C00000"/>
                  </a:solidFill>
                  <a:latin typeface="+mn-lt"/>
                  <a:cs typeface="+mn-cs"/>
                </a:rPr>
                <a:t>The Factory Method!!!</a:t>
              </a:r>
            </a:p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en-US" sz="2000" dirty="0">
                <a:solidFill>
                  <a:srgbClr val="0000CC"/>
                </a:solidFill>
                <a:latin typeface="+mn-lt"/>
                <a:cs typeface="+mn-cs"/>
              </a:endParaRP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0B0E6C64-1FE4-1C56-EC1C-E85EF1D9D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073" y="3505805"/>
              <a:ext cx="1447680" cy="1371177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20" tIns="45711" rIns="91420" bIns="45711" anchor="ctr"/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sz="2000" dirty="0">
                  <a:solidFill>
                    <a:srgbClr val="0000CC"/>
                  </a:solidFill>
                  <a:latin typeface="+mn-lt"/>
                  <a:cs typeface="+mn-cs"/>
                </a:rPr>
                <a:t>Concrete Creator 2</a:t>
              </a:r>
            </a:p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sz="2000" dirty="0">
                  <a:solidFill>
                    <a:srgbClr val="0000CC"/>
                  </a:solidFill>
                  <a:latin typeface="+mn-lt"/>
                  <a:cs typeface="+mn-cs"/>
                </a:rPr>
                <a:t>+create()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652817CA-4538-F1F4-9E90-C9A96DB5C7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3632" y="1295218"/>
              <a:ext cx="1371120" cy="1219442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20" tIns="45711" rIns="91420" bIns="45711" anchor="ctr"/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sz="2000" dirty="0">
                  <a:solidFill>
                    <a:srgbClr val="0000CC"/>
                  </a:solidFill>
                  <a:latin typeface="+mn-lt"/>
                  <a:cs typeface="+mn-cs"/>
                </a:rPr>
                <a:t>Concrete Creator 1</a:t>
              </a:r>
            </a:p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sz="2000" dirty="0">
                  <a:solidFill>
                    <a:srgbClr val="0000CC"/>
                  </a:solidFill>
                  <a:latin typeface="+mn-lt"/>
                  <a:cs typeface="+mn-cs"/>
                </a:rPr>
                <a:t>+create()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D8A43FD2-BC4A-C601-83BF-6105B294D5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96" y="3505805"/>
              <a:ext cx="1447680" cy="1371177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20" tIns="45711" rIns="91420" bIns="45711" anchor="ctr"/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sz="2000" dirty="0">
                  <a:solidFill>
                    <a:srgbClr val="0000CC"/>
                  </a:solidFill>
                  <a:latin typeface="+mn-lt"/>
                  <a:cs typeface="+mn-cs"/>
                </a:rPr>
                <a:t>Child </a:t>
              </a:r>
            </a:p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sz="2000" dirty="0">
                  <a:solidFill>
                    <a:srgbClr val="0000CC"/>
                  </a:solidFill>
                  <a:latin typeface="+mn-lt"/>
                  <a:cs typeface="+mn-cs"/>
                </a:rPr>
                <a:t>Class B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AEEBCE57-4EF7-B9B5-707A-4278596182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856" y="1256241"/>
              <a:ext cx="1447680" cy="1294613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20" tIns="45711" rIns="91420" bIns="45711" anchor="ctr"/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sz="2000" dirty="0">
                  <a:solidFill>
                    <a:srgbClr val="0000CC"/>
                  </a:solidFill>
                  <a:latin typeface="+mn-lt"/>
                  <a:cs typeface="+mn-cs"/>
                </a:rPr>
                <a:t>Child </a:t>
              </a:r>
            </a:p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sz="2000" dirty="0">
                  <a:solidFill>
                    <a:srgbClr val="0000CC"/>
                  </a:solidFill>
                  <a:latin typeface="+mn-lt"/>
                  <a:cs typeface="+mn-cs"/>
                </a:rPr>
                <a:t>Class A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3E3B8850-D438-8E65-D9AA-CC62ED2405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8400" y="2591224"/>
              <a:ext cx="1600800" cy="914581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20" tIns="45711" rIns="91420" bIns="45711" anchor="ctr"/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sz="2000" dirty="0">
                  <a:solidFill>
                    <a:srgbClr val="0000CC"/>
                  </a:solidFill>
                  <a:latin typeface="+mn-lt"/>
                  <a:cs typeface="+mn-cs"/>
                </a:rPr>
                <a:t>Parent class </a:t>
              </a:r>
            </a:p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sz="2000" dirty="0">
                  <a:solidFill>
                    <a:srgbClr val="0000CC"/>
                  </a:solidFill>
                  <a:latin typeface="+mn-lt"/>
                  <a:cs typeface="+mn-cs"/>
                </a:rPr>
                <a:t>or </a:t>
              </a:r>
            </a:p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sz="2000" dirty="0">
                  <a:solidFill>
                    <a:srgbClr val="0000CC"/>
                  </a:solidFill>
                  <a:latin typeface="+mn-lt"/>
                  <a:cs typeface="+mn-cs"/>
                </a:rPr>
                <a:t>Interface</a:t>
              </a:r>
            </a:p>
          </p:txBody>
        </p:sp>
        <p:sp>
          <p:nvSpPr>
            <p:cNvPr id="33805" name="TextBox 8">
              <a:extLst>
                <a:ext uri="{FF2B5EF4-FFF2-40B4-BE49-F238E27FC236}">
                  <a16:creationId xmlns:a16="http://schemas.microsoft.com/office/drawing/2014/main" id="{C2884E6F-7DD2-BCFF-17F2-A32B12B753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981200"/>
              <a:ext cx="904077" cy="341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0" tIns="45711" rIns="91420" bIns="45711">
              <a:spAutoFit/>
            </a:bodyPr>
            <a:lstStyle>
              <a:lvl1pPr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000">
                  <a:solidFill>
                    <a:srgbClr val="0000CC"/>
                  </a:solidFill>
                </a:rPr>
                <a:t>Step 1</a:t>
              </a:r>
            </a:p>
          </p:txBody>
        </p:sp>
        <p:sp>
          <p:nvSpPr>
            <p:cNvPr id="33806" name="TextBox 9">
              <a:extLst>
                <a:ext uri="{FF2B5EF4-FFF2-40B4-BE49-F238E27FC236}">
                  <a16:creationId xmlns:a16="http://schemas.microsoft.com/office/drawing/2014/main" id="{09AA9054-1BAD-495B-10DA-9CA4A64608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9800" y="2819400"/>
              <a:ext cx="904077" cy="341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0" tIns="45711" rIns="91420" bIns="45711">
              <a:spAutoFit/>
            </a:bodyPr>
            <a:lstStyle>
              <a:lvl1pPr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000">
                  <a:solidFill>
                    <a:srgbClr val="0000CC"/>
                  </a:solidFill>
                </a:rPr>
                <a:t>Step 2</a:t>
              </a:r>
            </a:p>
          </p:txBody>
        </p:sp>
        <p:sp>
          <p:nvSpPr>
            <p:cNvPr id="33807" name="TextBox 10">
              <a:extLst>
                <a:ext uri="{FF2B5EF4-FFF2-40B4-BE49-F238E27FC236}">
                  <a16:creationId xmlns:a16="http://schemas.microsoft.com/office/drawing/2014/main" id="{1933244E-D202-6D91-0D05-0236F1DD9C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7200" y="5105400"/>
              <a:ext cx="904077" cy="341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0" tIns="45711" rIns="91420" bIns="45711">
              <a:spAutoFit/>
            </a:bodyPr>
            <a:lstStyle>
              <a:lvl1pPr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000">
                  <a:solidFill>
                    <a:srgbClr val="0000CC"/>
                  </a:solidFill>
                </a:rPr>
                <a:t>Step 3</a:t>
              </a:r>
            </a:p>
          </p:txBody>
        </p:sp>
        <p:sp>
          <p:nvSpPr>
            <p:cNvPr id="33808" name="TextBox 11">
              <a:extLst>
                <a:ext uri="{FF2B5EF4-FFF2-40B4-BE49-F238E27FC236}">
                  <a16:creationId xmlns:a16="http://schemas.microsoft.com/office/drawing/2014/main" id="{8EA30320-2B2F-B027-81AA-34DAA9B23E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9759" y="970869"/>
              <a:ext cx="904077" cy="341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0" tIns="45711" rIns="91420" bIns="45711">
              <a:spAutoFit/>
            </a:bodyPr>
            <a:lstStyle>
              <a:lvl1pPr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000">
                  <a:solidFill>
                    <a:srgbClr val="0000CC"/>
                  </a:solidFill>
                </a:rPr>
                <a:t>Step 4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6F38097-E566-6FDA-EC69-9284F34AF3F3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 rot="5400000">
              <a:off x="438457" y="1924430"/>
              <a:ext cx="1142878" cy="37584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7008486-D290-469B-5D67-493CD499DCE1}"/>
                </a:ext>
              </a:extLst>
            </p:cNvPr>
            <p:cNvCxnSpPr>
              <a:endCxn id="8" idx="1"/>
            </p:cNvCxnSpPr>
            <p:nvPr/>
          </p:nvCxnSpPr>
          <p:spPr>
            <a:xfrm flipV="1">
              <a:off x="1752528" y="1904939"/>
              <a:ext cx="991104" cy="91458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1F33C16-2303-5684-E40D-60FE99F5E1B9}"/>
                </a:ext>
              </a:extLst>
            </p:cNvPr>
            <p:cNvCxnSpPr>
              <a:endCxn id="7" idx="1"/>
            </p:cNvCxnSpPr>
            <p:nvPr/>
          </p:nvCxnSpPr>
          <p:spPr>
            <a:xfrm rot="16200000" flipH="1">
              <a:off x="1752509" y="3276135"/>
              <a:ext cx="914581" cy="914544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68BAC04-8E97-FACF-2A26-5EEBB27D6351}"/>
                </a:ext>
              </a:extLst>
            </p:cNvPr>
            <p:cNvCxnSpPr>
              <a:stCxn id="8" idx="3"/>
              <a:endCxn id="10" idx="1"/>
            </p:cNvCxnSpPr>
            <p:nvPr/>
          </p:nvCxnSpPr>
          <p:spPr>
            <a:xfrm flipV="1">
              <a:off x="4114752" y="1903548"/>
              <a:ext cx="991104" cy="139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34A2196-211D-E950-DB00-6B94E32A4FF7}"/>
                </a:ext>
              </a:extLst>
            </p:cNvPr>
            <p:cNvCxnSpPr>
              <a:stCxn id="7" idx="3"/>
              <a:endCxn id="9" idx="1"/>
            </p:cNvCxnSpPr>
            <p:nvPr/>
          </p:nvCxnSpPr>
          <p:spPr>
            <a:xfrm>
              <a:off x="4114752" y="4190697"/>
              <a:ext cx="914543" cy="139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AAA55AF-7E9E-3402-E714-935B9F955E56}"/>
                </a:ext>
              </a:extLst>
            </p:cNvPr>
            <p:cNvCxnSpPr>
              <a:stCxn id="10" idx="3"/>
            </p:cNvCxnSpPr>
            <p:nvPr/>
          </p:nvCxnSpPr>
          <p:spPr>
            <a:xfrm>
              <a:off x="6553536" y="1903548"/>
              <a:ext cx="761423" cy="762847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4542B5E-61E3-520E-9BAC-40473D61F014}"/>
                </a:ext>
              </a:extLst>
            </p:cNvPr>
            <p:cNvCxnSpPr>
              <a:stCxn id="9" idx="3"/>
            </p:cNvCxnSpPr>
            <p:nvPr/>
          </p:nvCxnSpPr>
          <p:spPr>
            <a:xfrm flipV="1">
              <a:off x="6476976" y="3429242"/>
              <a:ext cx="761424" cy="761455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B25742BB-3F8E-FE25-5617-9BEBE8DD361F}"/>
                </a:ext>
              </a:extLst>
            </p:cNvPr>
            <p:cNvCxnSpPr>
              <a:stCxn id="11" idx="0"/>
              <a:endCxn id="5" idx="0"/>
            </p:cNvCxnSpPr>
            <p:nvPr/>
          </p:nvCxnSpPr>
          <p:spPr>
            <a:xfrm rot="16200000" flipV="1">
              <a:off x="3466732" y="-1980844"/>
              <a:ext cx="2134024" cy="7010111"/>
            </a:xfrm>
            <a:prstGeom prst="curvedConnector3">
              <a:avLst>
                <a:gd name="adj1" fmla="val 110714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C044904F-5853-A225-0FC9-A10ABC48E22E}"/>
              </a:ext>
            </a:extLst>
          </p:cNvPr>
          <p:cNvSpPr/>
          <p:nvPr/>
        </p:nvSpPr>
        <p:spPr bwMode="auto">
          <a:xfrm rot="18797368">
            <a:off x="1893888" y="4162425"/>
            <a:ext cx="349250" cy="298450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>
              <a:latin typeface="+mj-lt"/>
            </a:endParaRP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D78424E2-526C-9FCE-F86D-ADEF8EC32BB6}"/>
              </a:ext>
            </a:extLst>
          </p:cNvPr>
          <p:cNvSpPr/>
          <p:nvPr/>
        </p:nvSpPr>
        <p:spPr bwMode="auto">
          <a:xfrm rot="13796829">
            <a:off x="1889919" y="3472656"/>
            <a:ext cx="280988" cy="263525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>
              <a:latin typeface="+mj-l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53834D20-CB53-8E0B-8E58-FE7A672FAD3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60363" y="196850"/>
            <a:ext cx="8596312" cy="754063"/>
          </a:xfrm>
        </p:spPr>
        <p:txBody>
          <a:bodyPr/>
          <a:lstStyle/>
          <a:p>
            <a:r>
              <a:rPr lang="en-US" altLang="en-US" sz="3200"/>
              <a:t>Factory Method</a:t>
            </a: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FD138DF1-68BD-80F9-849B-39535D80F24B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271463" y="884238"/>
            <a:ext cx="9448800" cy="61722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</a:pPr>
            <a:r>
              <a:rPr lang="en-US" altLang="en-US" sz="2800" b="1">
                <a:solidFill>
                  <a:srgbClr val="0000CC"/>
                </a:solidFill>
              </a:rPr>
              <a:t>Step One: 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  <a:spcAft>
                <a:spcPts val="1200"/>
              </a:spcAft>
            </a:pPr>
            <a:r>
              <a:rPr lang="en-US" altLang="en-US" sz="2400"/>
              <a:t>The client maintains a reference to the abstract Creator, but instantiates it with one of the subclasses.</a:t>
            </a:r>
            <a:r>
              <a:rPr lang="en-US" altLang="en-US" sz="2000"/>
              <a:t> </a:t>
            </a:r>
            <a:r>
              <a:rPr lang="en-US" altLang="en-US" sz="2000" b="1"/>
              <a:t> </a:t>
            </a:r>
            <a:r>
              <a:rPr lang="en-US" altLang="en-US" sz="2000" b="1">
                <a:solidFill>
                  <a:srgbClr val="CC3300"/>
                </a:solidFill>
              </a:rPr>
              <a:t>(i.e. Creator c = new ConcreteCreator1(); )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</a:pPr>
            <a:r>
              <a:rPr lang="en-US" altLang="en-US" sz="2800" b="1">
                <a:solidFill>
                  <a:srgbClr val="0000CC"/>
                </a:solidFill>
              </a:rPr>
              <a:t>Step Two: 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  <a:spcAft>
                <a:spcPct val="20000"/>
              </a:spcAft>
            </a:pPr>
            <a:r>
              <a:rPr lang="en-US" altLang="en-US" sz="2400"/>
              <a:t>The Creator has an abstract method for creation of an object, which we'll call “create". 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  <a:spcAft>
                <a:spcPts val="1800"/>
              </a:spcAft>
            </a:pPr>
            <a:r>
              <a:rPr lang="en-US" altLang="en-US" sz="2400"/>
              <a:t>All child classes must implement “create”.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</a:pPr>
            <a:r>
              <a:rPr lang="en-US" altLang="en-US" sz="2800" b="1">
                <a:solidFill>
                  <a:srgbClr val="0000CC"/>
                </a:solidFill>
              </a:rPr>
              <a:t>Step Three: 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  <a:spcAft>
                <a:spcPts val="1800"/>
              </a:spcAft>
            </a:pPr>
            <a:r>
              <a:rPr lang="en-US" altLang="en-US" sz="2400"/>
              <a:t>The concrete creator creates the concrete object. </a:t>
            </a:r>
            <a:r>
              <a:rPr lang="en-US" altLang="en-US" sz="2400" b="1"/>
              <a:t> 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</a:pPr>
            <a:r>
              <a:rPr lang="en-US" altLang="en-US" sz="2800" b="1">
                <a:solidFill>
                  <a:srgbClr val="0000CC"/>
                </a:solidFill>
              </a:rPr>
              <a:t>Step Four: 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  <a:spcAft>
                <a:spcPct val="20000"/>
              </a:spcAft>
            </a:pPr>
            <a:r>
              <a:rPr lang="en-US" altLang="en-US" sz="2400"/>
              <a:t>The concrete object is returned to the client.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>
            <a:extLst>
              <a:ext uri="{FF2B5EF4-FFF2-40B4-BE49-F238E27FC236}">
                <a16:creationId xmlns:a16="http://schemas.microsoft.com/office/drawing/2014/main" id="{C446FC87-99AB-F558-AF91-B8A0DA153B2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39713" y="0"/>
            <a:ext cx="9336087" cy="1255713"/>
          </a:xfrm>
        </p:spPr>
        <p:txBody>
          <a:bodyPr/>
          <a:lstStyle/>
          <a:p>
            <a:r>
              <a:rPr lang="en-US" altLang="en-US" sz="3200"/>
              <a:t>Factory Method: Example</a:t>
            </a:r>
          </a:p>
        </p:txBody>
      </p:sp>
      <p:grpSp>
        <p:nvGrpSpPr>
          <p:cNvPr id="35843" name="Group 17">
            <a:extLst>
              <a:ext uri="{FF2B5EF4-FFF2-40B4-BE49-F238E27FC236}">
                <a16:creationId xmlns:a16="http://schemas.microsoft.com/office/drawing/2014/main" id="{78D9CC9E-5B65-7DFD-DC0C-F5ED3BF46950}"/>
              </a:ext>
            </a:extLst>
          </p:cNvPr>
          <p:cNvGrpSpPr>
            <a:grpSpLocks/>
          </p:cNvGrpSpPr>
          <p:nvPr/>
        </p:nvGrpSpPr>
        <p:grpSpPr bwMode="auto">
          <a:xfrm>
            <a:off x="481013" y="1255713"/>
            <a:ext cx="9599612" cy="5662612"/>
            <a:chOff x="1932120" y="2351899"/>
            <a:chExt cx="6552406" cy="2952115"/>
          </a:xfrm>
        </p:grpSpPr>
        <p:grpSp>
          <p:nvGrpSpPr>
            <p:cNvPr id="35846" name="Group 9">
              <a:extLst>
                <a:ext uri="{FF2B5EF4-FFF2-40B4-BE49-F238E27FC236}">
                  <a16:creationId xmlns:a16="http://schemas.microsoft.com/office/drawing/2014/main" id="{379CEB35-A176-99C8-B282-9E54154A48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6229" y="2351899"/>
              <a:ext cx="2436151" cy="1175949"/>
              <a:chOff x="2112" y="1344"/>
              <a:chExt cx="1392" cy="672"/>
            </a:xfrm>
          </p:grpSpPr>
          <p:sp>
            <p:nvSpPr>
              <p:cNvPr id="306182" name="AutoShape 6">
                <a:extLst>
                  <a:ext uri="{FF2B5EF4-FFF2-40B4-BE49-F238E27FC236}">
                    <a16:creationId xmlns:a16="http://schemas.microsoft.com/office/drawing/2014/main" id="{77BFAB4F-9C05-226C-903C-8D8F3E6C05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1344"/>
                <a:ext cx="1392" cy="672"/>
              </a:xfrm>
              <a:prstGeom prst="roundRect">
                <a:avLst>
                  <a:gd name="adj" fmla="val 16667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1420" tIns="45711" rIns="91420" bIns="45711" anchor="ctr"/>
              <a:lstStyle/>
              <a:p>
                <a:pPr algn="ctr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defRPr/>
                </a:pPr>
                <a:endParaRPr lang="en-US" sz="2400">
                  <a:solidFill>
                    <a:srgbClr val="0000CC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306183" name="Text Box 7">
                <a:extLst>
                  <a:ext uri="{FF2B5EF4-FFF2-40B4-BE49-F238E27FC236}">
                    <a16:creationId xmlns:a16="http://schemas.microsoft.com/office/drawing/2014/main" id="{45142AD1-3F1D-BC68-EEC4-6942A3F9BA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12" y="1392"/>
                <a:ext cx="1392" cy="5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20" tIns="45711" rIns="91420" bIns="45711">
                <a:spAutoFit/>
              </a:bodyPr>
              <a:lstStyle/>
              <a:p>
                <a:pPr algn="ctr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defRPr/>
                </a:pPr>
                <a:r>
                  <a:rPr lang="en-US" sz="3200" dirty="0" err="1">
                    <a:solidFill>
                      <a:srgbClr val="0000CC"/>
                    </a:solidFill>
                    <a:latin typeface="+mn-lt"/>
                    <a:cs typeface="+mn-cs"/>
                  </a:rPr>
                  <a:t>PizzaStore</a:t>
                </a:r>
                <a:endParaRPr lang="en-US" sz="3200" dirty="0">
                  <a:solidFill>
                    <a:srgbClr val="0000CC"/>
                  </a:solidFill>
                  <a:latin typeface="+mn-lt"/>
                  <a:cs typeface="+mn-cs"/>
                </a:endParaRPr>
              </a:p>
              <a:p>
                <a:pPr algn="ctr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defRPr/>
                </a:pPr>
                <a:r>
                  <a:rPr lang="en-US" sz="2800" dirty="0">
                    <a:solidFill>
                      <a:srgbClr val="0000CC"/>
                    </a:solidFill>
                    <a:latin typeface="+mn-lt"/>
                    <a:cs typeface="+mn-cs"/>
                  </a:rPr>
                  <a:t>&lt;&lt;abstract&gt;&gt;</a:t>
                </a:r>
              </a:p>
              <a:p>
                <a:pPr algn="ctr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defRPr/>
                </a:pPr>
                <a:endParaRPr lang="en-US" sz="1800" dirty="0">
                  <a:solidFill>
                    <a:srgbClr val="0000CC"/>
                  </a:solidFill>
                  <a:latin typeface="+mn-lt"/>
                  <a:cs typeface="+mn-cs"/>
                </a:endParaRPr>
              </a:p>
              <a:p>
                <a:pPr algn="ctr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defRPr/>
                </a:pPr>
                <a:r>
                  <a:rPr lang="en-US" sz="2800" dirty="0" err="1">
                    <a:solidFill>
                      <a:srgbClr val="0000CC"/>
                    </a:solidFill>
                    <a:latin typeface="+mn-lt"/>
                    <a:cs typeface="+mn-cs"/>
                  </a:rPr>
                  <a:t>createPizza</a:t>
                </a:r>
                <a:r>
                  <a:rPr lang="en-US" sz="2800" dirty="0">
                    <a:solidFill>
                      <a:srgbClr val="0000CC"/>
                    </a:solidFill>
                    <a:latin typeface="+mn-lt"/>
                    <a:cs typeface="+mn-cs"/>
                  </a:rPr>
                  <a:t>()</a:t>
                </a:r>
              </a:p>
              <a:p>
                <a:pPr algn="ctr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defRPr/>
                </a:pPr>
                <a:r>
                  <a:rPr lang="en-US" sz="2800" dirty="0" err="1">
                    <a:solidFill>
                      <a:srgbClr val="0000CC"/>
                    </a:solidFill>
                    <a:latin typeface="+mn-lt"/>
                    <a:cs typeface="+mn-cs"/>
                  </a:rPr>
                  <a:t>orderPizza</a:t>
                </a:r>
                <a:r>
                  <a:rPr lang="en-US" sz="2800" dirty="0">
                    <a:solidFill>
                      <a:srgbClr val="0000CC"/>
                    </a:solidFill>
                    <a:latin typeface="+mn-lt"/>
                    <a:cs typeface="+mn-cs"/>
                  </a:rPr>
                  <a:t>()</a:t>
                </a:r>
              </a:p>
            </p:txBody>
          </p:sp>
          <p:sp>
            <p:nvSpPr>
              <p:cNvPr id="306184" name="Line 8">
                <a:extLst>
                  <a:ext uri="{FF2B5EF4-FFF2-40B4-BE49-F238E27FC236}">
                    <a16:creationId xmlns:a16="http://schemas.microsoft.com/office/drawing/2014/main" id="{31303D77-C156-6F2C-02D9-AEAEC7C7FA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1642"/>
                <a:ext cx="13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defRPr/>
                </a:pPr>
                <a:endParaRPr lang="en-US" sz="2400">
                  <a:solidFill>
                    <a:srgbClr val="0000CC"/>
                  </a:solidFill>
                  <a:latin typeface="+mn-lt"/>
                  <a:cs typeface="+mn-cs"/>
                </a:endParaRPr>
              </a:p>
            </p:txBody>
          </p:sp>
        </p:grpSp>
        <p:grpSp>
          <p:nvGrpSpPr>
            <p:cNvPr id="35847" name="Group 14">
              <a:extLst>
                <a:ext uri="{FF2B5EF4-FFF2-40B4-BE49-F238E27FC236}">
                  <a16:creationId xmlns:a16="http://schemas.microsoft.com/office/drawing/2014/main" id="{26771E5F-B36E-F514-A775-B15CC11727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2120" y="4451802"/>
              <a:ext cx="2436151" cy="852212"/>
              <a:chOff x="1104" y="2544"/>
              <a:chExt cx="1392" cy="487"/>
            </a:xfrm>
          </p:grpSpPr>
          <p:sp>
            <p:nvSpPr>
              <p:cNvPr id="306187" name="AutoShape 11">
                <a:extLst>
                  <a:ext uri="{FF2B5EF4-FFF2-40B4-BE49-F238E27FC236}">
                    <a16:creationId xmlns:a16="http://schemas.microsoft.com/office/drawing/2014/main" id="{26FB803F-6073-2315-B7F5-A8B41CFD16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2544"/>
                <a:ext cx="1392" cy="480"/>
              </a:xfrm>
              <a:prstGeom prst="roundRect">
                <a:avLst>
                  <a:gd name="adj" fmla="val 16667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1420" tIns="45711" rIns="91420" bIns="45711" anchor="ctr"/>
              <a:lstStyle/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defRPr/>
                </a:pPr>
                <a:endParaRPr lang="en-US" sz="2400">
                  <a:solidFill>
                    <a:srgbClr val="0000CC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306188" name="Text Box 12">
                <a:extLst>
                  <a:ext uri="{FF2B5EF4-FFF2-40B4-BE49-F238E27FC236}">
                    <a16:creationId xmlns:a16="http://schemas.microsoft.com/office/drawing/2014/main" id="{8F0495C0-C3A0-2E50-02C5-2F6434D79D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4" y="2592"/>
                <a:ext cx="1392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20" tIns="45711" rIns="91420" bIns="45711">
                <a:spAutoFit/>
              </a:bodyPr>
              <a:lstStyle/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defRPr/>
                </a:pPr>
                <a:r>
                  <a:rPr lang="en-US" sz="2800" dirty="0" err="1">
                    <a:solidFill>
                      <a:srgbClr val="0000CC"/>
                    </a:solidFill>
                    <a:latin typeface="+mn-lt"/>
                    <a:cs typeface="+mn-cs"/>
                  </a:rPr>
                  <a:t>NYStylePizzaStore</a:t>
                </a:r>
                <a:endParaRPr lang="en-US" sz="2800" dirty="0">
                  <a:solidFill>
                    <a:srgbClr val="0000CC"/>
                  </a:solidFill>
                  <a:latin typeface="+mn-lt"/>
                  <a:cs typeface="+mn-cs"/>
                </a:endParaRPr>
              </a:p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defRPr/>
                </a:pPr>
                <a:endParaRPr lang="en-US" sz="2800" dirty="0">
                  <a:solidFill>
                    <a:srgbClr val="0000CC"/>
                  </a:solidFill>
                  <a:latin typeface="+mn-lt"/>
                  <a:cs typeface="+mn-cs"/>
                </a:endParaRPr>
              </a:p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defRPr/>
                </a:pPr>
                <a:r>
                  <a:rPr lang="en-US" sz="2800" dirty="0" err="1">
                    <a:solidFill>
                      <a:srgbClr val="0000CC"/>
                    </a:solidFill>
                    <a:latin typeface="+mn-lt"/>
                    <a:cs typeface="+mn-cs"/>
                  </a:rPr>
                  <a:t>createPizza</a:t>
                </a:r>
                <a:r>
                  <a:rPr lang="en-US" sz="2800" dirty="0">
                    <a:solidFill>
                      <a:srgbClr val="0000CC"/>
                    </a:solidFill>
                    <a:latin typeface="+mn-lt"/>
                    <a:cs typeface="+mn-cs"/>
                  </a:rPr>
                  <a:t>()</a:t>
                </a:r>
              </a:p>
            </p:txBody>
          </p:sp>
          <p:sp>
            <p:nvSpPr>
              <p:cNvPr id="306189" name="Line 13">
                <a:extLst>
                  <a:ext uri="{FF2B5EF4-FFF2-40B4-BE49-F238E27FC236}">
                    <a16:creationId xmlns:a16="http://schemas.microsoft.com/office/drawing/2014/main" id="{57B4721D-C8A0-E7E3-A034-53F4E8D3E7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2784"/>
                <a:ext cx="13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defRPr/>
                </a:pPr>
                <a:endParaRPr lang="en-US" sz="2400">
                  <a:solidFill>
                    <a:srgbClr val="0000CC"/>
                  </a:solidFill>
                  <a:latin typeface="+mn-lt"/>
                  <a:cs typeface="+mn-cs"/>
                </a:endParaRPr>
              </a:p>
            </p:txBody>
          </p:sp>
        </p:grpSp>
        <p:grpSp>
          <p:nvGrpSpPr>
            <p:cNvPr id="35848" name="Group 15">
              <a:extLst>
                <a:ext uri="{FF2B5EF4-FFF2-40B4-BE49-F238E27FC236}">
                  <a16:creationId xmlns:a16="http://schemas.microsoft.com/office/drawing/2014/main" id="{197E365A-9546-D872-8680-B7B9B1D113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92328" y="4451804"/>
              <a:ext cx="3192198" cy="839963"/>
              <a:chOff x="1104" y="2544"/>
              <a:chExt cx="1392" cy="480"/>
            </a:xfrm>
          </p:grpSpPr>
          <p:sp>
            <p:nvSpPr>
              <p:cNvPr id="306192" name="AutoShape 16">
                <a:extLst>
                  <a:ext uri="{FF2B5EF4-FFF2-40B4-BE49-F238E27FC236}">
                    <a16:creationId xmlns:a16="http://schemas.microsoft.com/office/drawing/2014/main" id="{6EE66EAA-8B3B-1D71-F63C-A40B7B63FD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2544"/>
                <a:ext cx="1392" cy="480"/>
              </a:xfrm>
              <a:prstGeom prst="roundRect">
                <a:avLst>
                  <a:gd name="adj" fmla="val 16667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1420" tIns="45711" rIns="91420" bIns="45711" anchor="ctr"/>
              <a:lstStyle/>
              <a:p>
                <a:pPr algn="ctr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defRPr/>
                </a:pPr>
                <a:endParaRPr lang="en-US" sz="2400">
                  <a:solidFill>
                    <a:srgbClr val="0000CC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306193" name="Text Box 17">
                <a:extLst>
                  <a:ext uri="{FF2B5EF4-FFF2-40B4-BE49-F238E27FC236}">
                    <a16:creationId xmlns:a16="http://schemas.microsoft.com/office/drawing/2014/main" id="{A9FE790D-D2D0-DA40-2BD4-C5B23823F7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4" y="2592"/>
                <a:ext cx="1392" cy="3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20" tIns="45711" rIns="91420" bIns="45711">
                <a:spAutoFit/>
              </a:bodyPr>
              <a:lstStyle/>
              <a:p>
                <a:pPr algn="ctr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defRPr/>
                </a:pPr>
                <a:r>
                  <a:rPr lang="en-US" sz="2800" dirty="0" err="1">
                    <a:solidFill>
                      <a:srgbClr val="0000CC"/>
                    </a:solidFill>
                    <a:latin typeface="+mn-lt"/>
                    <a:cs typeface="+mn-cs"/>
                  </a:rPr>
                  <a:t>ChicagoStylePizzaStore</a:t>
                </a:r>
                <a:endParaRPr lang="en-US" sz="2800" dirty="0">
                  <a:solidFill>
                    <a:srgbClr val="0000CC"/>
                  </a:solidFill>
                  <a:latin typeface="+mn-lt"/>
                  <a:cs typeface="+mn-cs"/>
                </a:endParaRPr>
              </a:p>
              <a:p>
                <a:pPr algn="ctr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defRPr/>
                </a:pPr>
                <a:endParaRPr lang="en-US" sz="2800" dirty="0">
                  <a:solidFill>
                    <a:srgbClr val="0000CC"/>
                  </a:solidFill>
                  <a:latin typeface="+mn-lt"/>
                  <a:cs typeface="+mn-cs"/>
                </a:endParaRPr>
              </a:p>
              <a:p>
                <a:pPr algn="ctr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defRPr/>
                </a:pPr>
                <a:r>
                  <a:rPr lang="en-US" sz="2800" dirty="0" err="1">
                    <a:solidFill>
                      <a:srgbClr val="0000CC"/>
                    </a:solidFill>
                    <a:latin typeface="+mn-lt"/>
                    <a:cs typeface="+mn-cs"/>
                  </a:rPr>
                  <a:t>createPizza</a:t>
                </a:r>
                <a:r>
                  <a:rPr lang="en-US" sz="2800" dirty="0">
                    <a:solidFill>
                      <a:srgbClr val="0000CC"/>
                    </a:solidFill>
                    <a:latin typeface="+mn-lt"/>
                    <a:cs typeface="+mn-cs"/>
                  </a:rPr>
                  <a:t>()</a:t>
                </a:r>
              </a:p>
            </p:txBody>
          </p:sp>
          <p:sp>
            <p:nvSpPr>
              <p:cNvPr id="306194" name="Line 18">
                <a:extLst>
                  <a:ext uri="{FF2B5EF4-FFF2-40B4-BE49-F238E27FC236}">
                    <a16:creationId xmlns:a16="http://schemas.microsoft.com/office/drawing/2014/main" id="{F6A8C9A4-28B3-7840-27A9-D22513419C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2784"/>
                <a:ext cx="13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defRPr/>
                </a:pPr>
                <a:endParaRPr lang="en-US" sz="2400">
                  <a:solidFill>
                    <a:srgbClr val="0000CC"/>
                  </a:solidFill>
                  <a:latin typeface="+mn-lt"/>
                  <a:cs typeface="+mn-cs"/>
                </a:endParaRPr>
              </a:p>
            </p:txBody>
          </p:sp>
        </p:grpSp>
        <p:sp>
          <p:nvSpPr>
            <p:cNvPr id="306195" name="Line 19">
              <a:extLst>
                <a:ext uri="{FF2B5EF4-FFF2-40B4-BE49-F238E27FC236}">
                  <a16:creationId xmlns:a16="http://schemas.microsoft.com/office/drawing/2014/main" id="{DBCF72DF-9520-5B94-8A0B-58A71787EA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28233" y="3527945"/>
              <a:ext cx="1008813" cy="923622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 type="none" w="med" len="med"/>
              <a:tailEnd type="triangle" w="lg" len="lg"/>
            </a:ln>
            <a:effectLst/>
          </p:spPr>
          <p:txBody>
            <a:bodyPr lIns="100794" tIns="50397" rIns="100794" bIns="50397"/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en-US" sz="2400">
                <a:solidFill>
                  <a:srgbClr val="0000CC"/>
                </a:solidFill>
                <a:latin typeface="+mn-lt"/>
                <a:cs typeface="+mn-cs"/>
              </a:endParaRPr>
            </a:p>
          </p:txBody>
        </p:sp>
        <p:sp>
          <p:nvSpPr>
            <p:cNvPr id="306196" name="Line 20">
              <a:extLst>
                <a:ext uri="{FF2B5EF4-FFF2-40B4-BE49-F238E27FC236}">
                  <a16:creationId xmlns:a16="http://schemas.microsoft.com/office/drawing/2014/main" id="{1C838F84-F52B-D7BA-1EF5-C067F6217A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124346" y="3527945"/>
              <a:ext cx="1175684" cy="923622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 type="none" w="med" len="med"/>
              <a:tailEnd type="triangle" w="lg" len="lg"/>
            </a:ln>
            <a:effectLst/>
          </p:spPr>
          <p:txBody>
            <a:bodyPr lIns="100794" tIns="50397" rIns="100794" bIns="50397"/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en-US" sz="2400">
                <a:solidFill>
                  <a:srgbClr val="0000CC"/>
                </a:solidFill>
                <a:latin typeface="+mn-lt"/>
                <a:cs typeface="+mn-cs"/>
              </a:endParaRPr>
            </a:p>
          </p:txBody>
        </p:sp>
      </p:grp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ECC51CAD-70B0-9B37-1532-578D3291CF35}"/>
              </a:ext>
            </a:extLst>
          </p:cNvPr>
          <p:cNvSpPr/>
          <p:nvPr/>
        </p:nvSpPr>
        <p:spPr bwMode="auto">
          <a:xfrm rot="2746052">
            <a:off x="3863182" y="3342481"/>
            <a:ext cx="766762" cy="606425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>
              <a:latin typeface="+mj-lt"/>
            </a:endParaRP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3F836C95-7EE7-5435-7E5E-44E7AB29BA68}"/>
              </a:ext>
            </a:extLst>
          </p:cNvPr>
          <p:cNvSpPr/>
          <p:nvPr/>
        </p:nvSpPr>
        <p:spPr bwMode="auto">
          <a:xfrm rot="18802352">
            <a:off x="5044282" y="3358356"/>
            <a:ext cx="635000" cy="642937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>
              <a:latin typeface="+mj-l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7A5E0C55-F5EC-3930-1CA4-81A586A9143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96913" y="0"/>
            <a:ext cx="8596312" cy="1255713"/>
          </a:xfrm>
        </p:spPr>
        <p:txBody>
          <a:bodyPr/>
          <a:lstStyle/>
          <a:p>
            <a:r>
              <a:rPr lang="en-US" altLang="en-US" sz="3200"/>
              <a:t>Factory Method: Example</a:t>
            </a:r>
          </a:p>
        </p:txBody>
      </p:sp>
      <p:grpSp>
        <p:nvGrpSpPr>
          <p:cNvPr id="37891" name="Group 57">
            <a:extLst>
              <a:ext uri="{FF2B5EF4-FFF2-40B4-BE49-F238E27FC236}">
                <a16:creationId xmlns:a16="http://schemas.microsoft.com/office/drawing/2014/main" id="{3B181AE1-F334-3301-70B8-F0053ADBF862}"/>
              </a:ext>
            </a:extLst>
          </p:cNvPr>
          <p:cNvGrpSpPr>
            <a:grpSpLocks/>
          </p:cNvGrpSpPr>
          <p:nvPr/>
        </p:nvGrpSpPr>
        <p:grpSpPr bwMode="auto">
          <a:xfrm>
            <a:off x="0" y="1341438"/>
            <a:ext cx="10080625" cy="5294312"/>
            <a:chOff x="336021" y="2099910"/>
            <a:chExt cx="9492589" cy="4535805"/>
          </a:xfrm>
        </p:grpSpPr>
        <p:grpSp>
          <p:nvGrpSpPr>
            <p:cNvPr id="37898" name="Group 3">
              <a:extLst>
                <a:ext uri="{FF2B5EF4-FFF2-40B4-BE49-F238E27FC236}">
                  <a16:creationId xmlns:a16="http://schemas.microsoft.com/office/drawing/2014/main" id="{1A2CC1C8-3575-C214-740B-C319A67E08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64110" y="2099910"/>
              <a:ext cx="1937371" cy="1109452"/>
              <a:chOff x="2112" y="1344"/>
              <a:chExt cx="1392" cy="672"/>
            </a:xfrm>
          </p:grpSpPr>
          <p:sp>
            <p:nvSpPr>
              <p:cNvPr id="37913" name="AutoShape 4">
                <a:extLst>
                  <a:ext uri="{FF2B5EF4-FFF2-40B4-BE49-F238E27FC236}">
                    <a16:creationId xmlns:a16="http://schemas.microsoft.com/office/drawing/2014/main" id="{D75D4BAF-E199-43AB-A556-331CAC800E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1344"/>
                <a:ext cx="1392" cy="672"/>
              </a:xfrm>
              <a:prstGeom prst="roundRect">
                <a:avLst>
                  <a:gd name="adj" fmla="val 16667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1420" tIns="45711" rIns="91420" bIns="45711" anchor="ctr"/>
              <a:lstStyle>
                <a:lvl1pPr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1pPr>
                <a:lvl2pPr marL="742950" indent="-285750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2pPr>
                <a:lvl3pPr marL="1143000" indent="-228600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3pPr>
                <a:lvl4pPr marL="1600200" indent="-228600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 sz="4000">
                  <a:solidFill>
                    <a:srgbClr val="0000CC"/>
                  </a:solidFill>
                </a:endParaRPr>
              </a:p>
            </p:txBody>
          </p:sp>
          <p:sp>
            <p:nvSpPr>
              <p:cNvPr id="37914" name="Text Box 5">
                <a:extLst>
                  <a:ext uri="{FF2B5EF4-FFF2-40B4-BE49-F238E27FC236}">
                    <a16:creationId xmlns:a16="http://schemas.microsoft.com/office/drawing/2014/main" id="{B7B6DD6D-6BC2-B2A9-58FA-D62D8FA136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12" y="1392"/>
                <a:ext cx="1392" cy="5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0" tIns="45711" rIns="91420" bIns="45711">
                <a:spAutoFit/>
              </a:bodyPr>
              <a:lstStyle>
                <a:lvl1pPr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1pPr>
                <a:lvl2pPr marL="742950" indent="-285750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2pPr>
                <a:lvl3pPr marL="1143000" indent="-228600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3pPr>
                <a:lvl4pPr marL="1600200" indent="-228600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US" altLang="en-US" sz="2000">
                    <a:solidFill>
                      <a:srgbClr val="0000CC"/>
                    </a:solidFill>
                  </a:rPr>
                  <a:t>  PizzaStore</a:t>
                </a:r>
              </a:p>
              <a:p>
                <a:pPr algn="ctr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US" altLang="en-US" sz="1800">
                    <a:solidFill>
                      <a:srgbClr val="0000CC"/>
                    </a:solidFill>
                  </a:rPr>
                  <a:t>&lt;&lt;abstract&gt;&gt;</a:t>
                </a:r>
              </a:p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 sz="600">
                  <a:solidFill>
                    <a:srgbClr val="0000CC"/>
                  </a:solidFill>
                </a:endParaRPr>
              </a:p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US" altLang="en-US" sz="2000">
                    <a:solidFill>
                      <a:srgbClr val="0000CC"/>
                    </a:solidFill>
                  </a:rPr>
                  <a:t>createPizza()</a:t>
                </a:r>
              </a:p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US" altLang="en-US" sz="2000">
                    <a:solidFill>
                      <a:srgbClr val="0000CC"/>
                    </a:solidFill>
                  </a:rPr>
                  <a:t>orderPizza()</a:t>
                </a:r>
              </a:p>
            </p:txBody>
          </p:sp>
          <p:sp>
            <p:nvSpPr>
              <p:cNvPr id="37915" name="Line 6">
                <a:extLst>
                  <a:ext uri="{FF2B5EF4-FFF2-40B4-BE49-F238E27FC236}">
                    <a16:creationId xmlns:a16="http://schemas.microsoft.com/office/drawing/2014/main" id="{F6607175-247A-9F14-D71C-4158451CC6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1660"/>
                <a:ext cx="13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4" name="Group 7">
              <a:extLst>
                <a:ext uri="{FF2B5EF4-FFF2-40B4-BE49-F238E27FC236}">
                  <a16:creationId xmlns:a16="http://schemas.microsoft.com/office/drawing/2014/main" id="{61AE8837-7776-F104-9675-C30C974947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021" y="4079076"/>
              <a:ext cx="1935620" cy="792715"/>
              <a:chOff x="1104" y="2544"/>
              <a:chExt cx="1392" cy="480"/>
            </a:xfrm>
            <a:solidFill>
              <a:srgbClr val="FFFF00"/>
            </a:solidFill>
          </p:grpSpPr>
          <p:sp>
            <p:nvSpPr>
              <p:cNvPr id="308232" name="AutoShape 8">
                <a:extLst>
                  <a:ext uri="{FF2B5EF4-FFF2-40B4-BE49-F238E27FC236}">
                    <a16:creationId xmlns:a16="http://schemas.microsoft.com/office/drawing/2014/main" id="{B2E692EA-B048-9F3D-C30B-4C1A02D482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2544"/>
                <a:ext cx="1392" cy="480"/>
              </a:xfrm>
              <a:prstGeom prst="roundRect">
                <a:avLst>
                  <a:gd name="adj" fmla="val 16667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defRPr/>
                </a:pPr>
                <a:endParaRPr lang="en-US" sz="4000">
                  <a:solidFill>
                    <a:srgbClr val="0000CC"/>
                  </a:solidFill>
                  <a:cs typeface="+mn-cs"/>
                </a:endParaRPr>
              </a:p>
            </p:txBody>
          </p:sp>
          <p:sp>
            <p:nvSpPr>
              <p:cNvPr id="308233" name="Text Box 9">
                <a:extLst>
                  <a:ext uri="{FF2B5EF4-FFF2-40B4-BE49-F238E27FC236}">
                    <a16:creationId xmlns:a16="http://schemas.microsoft.com/office/drawing/2014/main" id="{36B5A3F8-5836-B6BC-F0A2-AD38DA375C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4" y="2592"/>
                <a:ext cx="1392" cy="35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defRPr/>
                </a:pPr>
                <a:r>
                  <a:rPr lang="en-US" sz="1600" dirty="0" err="1">
                    <a:solidFill>
                      <a:srgbClr val="0000CC"/>
                    </a:solidFill>
                    <a:cs typeface="+mn-cs"/>
                  </a:rPr>
                  <a:t>NYStylePizzaStore</a:t>
                </a:r>
                <a:endParaRPr lang="en-US" sz="1600" dirty="0">
                  <a:solidFill>
                    <a:srgbClr val="0000CC"/>
                  </a:solidFill>
                  <a:cs typeface="+mn-cs"/>
                </a:endParaRPr>
              </a:p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defRPr/>
                </a:pPr>
                <a:endParaRPr lang="en-US" sz="1600" dirty="0">
                  <a:solidFill>
                    <a:srgbClr val="0000CC"/>
                  </a:solidFill>
                  <a:cs typeface="+mn-cs"/>
                </a:endParaRPr>
              </a:p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defRPr/>
                </a:pPr>
                <a:r>
                  <a:rPr lang="en-US" sz="1600" dirty="0" err="1">
                    <a:solidFill>
                      <a:srgbClr val="0000CC"/>
                    </a:solidFill>
                    <a:cs typeface="+mn-cs"/>
                  </a:rPr>
                  <a:t>createPizza</a:t>
                </a:r>
                <a:r>
                  <a:rPr lang="en-US" sz="1600" dirty="0">
                    <a:solidFill>
                      <a:srgbClr val="0000CC"/>
                    </a:solidFill>
                    <a:cs typeface="+mn-cs"/>
                  </a:rPr>
                  <a:t>()</a:t>
                </a:r>
              </a:p>
            </p:txBody>
          </p:sp>
          <p:sp>
            <p:nvSpPr>
              <p:cNvPr id="308234" name="Line 10">
                <a:extLst>
                  <a:ext uri="{FF2B5EF4-FFF2-40B4-BE49-F238E27FC236}">
                    <a16:creationId xmlns:a16="http://schemas.microsoft.com/office/drawing/2014/main" id="{B07AF5ED-2268-F411-0A80-14A4A7E99B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2784"/>
                <a:ext cx="13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defRPr/>
                </a:pPr>
                <a:endParaRPr lang="en-US" sz="4000">
                  <a:solidFill>
                    <a:srgbClr val="0000CC"/>
                  </a:solidFill>
                  <a:cs typeface="+mn-cs"/>
                </a:endParaRPr>
              </a:p>
            </p:txBody>
          </p:sp>
        </p:grpSp>
        <p:grpSp>
          <p:nvGrpSpPr>
            <p:cNvPr id="5" name="Group 11">
              <a:extLst>
                <a:ext uri="{FF2B5EF4-FFF2-40B4-BE49-F238E27FC236}">
                  <a16:creationId xmlns:a16="http://schemas.microsoft.com/office/drawing/2014/main" id="{ADBFEDA6-DFCD-513D-0E7B-3D9F7B22C5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36152" y="4115823"/>
              <a:ext cx="2537657" cy="792716"/>
              <a:chOff x="1104" y="2544"/>
              <a:chExt cx="1392" cy="480"/>
            </a:xfrm>
            <a:solidFill>
              <a:srgbClr val="FFFF00"/>
            </a:solidFill>
          </p:grpSpPr>
          <p:sp>
            <p:nvSpPr>
              <p:cNvPr id="308236" name="AutoShape 12">
                <a:extLst>
                  <a:ext uri="{FF2B5EF4-FFF2-40B4-BE49-F238E27FC236}">
                    <a16:creationId xmlns:a16="http://schemas.microsoft.com/office/drawing/2014/main" id="{E0964CFC-8A87-E4FA-B149-581709F8F9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2544"/>
                <a:ext cx="1392" cy="480"/>
              </a:xfrm>
              <a:prstGeom prst="roundRect">
                <a:avLst>
                  <a:gd name="adj" fmla="val 16667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defRPr/>
                </a:pPr>
                <a:endParaRPr lang="en-US" sz="4000">
                  <a:solidFill>
                    <a:srgbClr val="0000CC"/>
                  </a:solidFill>
                  <a:cs typeface="+mn-cs"/>
                </a:endParaRPr>
              </a:p>
            </p:txBody>
          </p:sp>
          <p:sp>
            <p:nvSpPr>
              <p:cNvPr id="308237" name="Text Box 13">
                <a:extLst>
                  <a:ext uri="{FF2B5EF4-FFF2-40B4-BE49-F238E27FC236}">
                    <a16:creationId xmlns:a16="http://schemas.microsoft.com/office/drawing/2014/main" id="{9F8F5B77-5063-4097-6B3D-56615FCF06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4" y="2592"/>
                <a:ext cx="1392" cy="3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defRPr/>
                </a:pPr>
                <a:r>
                  <a:rPr lang="en-US" sz="1600" dirty="0" err="1">
                    <a:solidFill>
                      <a:srgbClr val="0000CC"/>
                    </a:solidFill>
                    <a:cs typeface="+mn-cs"/>
                  </a:rPr>
                  <a:t>ChicagoStylePizzaStore</a:t>
                </a:r>
                <a:endParaRPr lang="en-US" sz="1600" dirty="0">
                  <a:solidFill>
                    <a:srgbClr val="0000CC"/>
                  </a:solidFill>
                  <a:cs typeface="+mn-cs"/>
                </a:endParaRPr>
              </a:p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defRPr/>
                </a:pPr>
                <a:endParaRPr lang="en-US" sz="1600" dirty="0">
                  <a:solidFill>
                    <a:srgbClr val="0000CC"/>
                  </a:solidFill>
                  <a:cs typeface="+mn-cs"/>
                </a:endParaRPr>
              </a:p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defRPr/>
                </a:pPr>
                <a:r>
                  <a:rPr lang="en-US" sz="1600" dirty="0" err="1">
                    <a:solidFill>
                      <a:srgbClr val="0000CC"/>
                    </a:solidFill>
                    <a:cs typeface="+mn-cs"/>
                  </a:rPr>
                  <a:t>createPizza</a:t>
                </a:r>
                <a:r>
                  <a:rPr lang="en-US" sz="1600" dirty="0">
                    <a:solidFill>
                      <a:srgbClr val="0000CC"/>
                    </a:solidFill>
                    <a:cs typeface="+mn-cs"/>
                  </a:rPr>
                  <a:t>()</a:t>
                </a:r>
              </a:p>
            </p:txBody>
          </p:sp>
          <p:sp>
            <p:nvSpPr>
              <p:cNvPr id="308238" name="Line 14">
                <a:extLst>
                  <a:ext uri="{FF2B5EF4-FFF2-40B4-BE49-F238E27FC236}">
                    <a16:creationId xmlns:a16="http://schemas.microsoft.com/office/drawing/2014/main" id="{38819EE5-F072-15CC-4594-18F98A5298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2784"/>
                <a:ext cx="13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defRPr/>
                </a:pPr>
                <a:endParaRPr lang="en-US" sz="4000">
                  <a:solidFill>
                    <a:srgbClr val="0000CC"/>
                  </a:solidFill>
                  <a:cs typeface="+mn-cs"/>
                </a:endParaRPr>
              </a:p>
            </p:txBody>
          </p:sp>
        </p:grpSp>
        <p:sp>
          <p:nvSpPr>
            <p:cNvPr id="37901" name="Line 15">
              <a:extLst>
                <a:ext uri="{FF2B5EF4-FFF2-40B4-BE49-F238E27FC236}">
                  <a16:creationId xmlns:a16="http://schemas.microsoft.com/office/drawing/2014/main" id="{F3210222-4341-682F-3D05-1B6A36A8E2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76073" y="3209362"/>
              <a:ext cx="801550" cy="8697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0794" tIns="50397" rIns="100794" bIns="50397"/>
            <a:lstStyle/>
            <a:p>
              <a:endParaRPr lang="en-GB"/>
            </a:p>
          </p:txBody>
        </p:sp>
        <p:sp>
          <p:nvSpPr>
            <p:cNvPr id="37902" name="Line 16">
              <a:extLst>
                <a:ext uri="{FF2B5EF4-FFF2-40B4-BE49-F238E27FC236}">
                  <a16:creationId xmlns:a16="http://schemas.microsoft.com/office/drawing/2014/main" id="{0DDC75C5-152C-4141-7265-606DEC7B94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13166" y="3209361"/>
              <a:ext cx="617217" cy="9064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0794" tIns="50397" rIns="100794" bIns="50397"/>
            <a:lstStyle/>
            <a:p>
              <a:endParaRPr lang="en-GB"/>
            </a:p>
          </p:txBody>
        </p:sp>
        <p:grpSp>
          <p:nvGrpSpPr>
            <p:cNvPr id="6" name="Group 24">
              <a:extLst>
                <a:ext uri="{FF2B5EF4-FFF2-40B4-BE49-F238E27FC236}">
                  <a16:creationId xmlns:a16="http://schemas.microsoft.com/office/drawing/2014/main" id="{9695659D-B027-5D44-2EA0-77352A4A9F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32381" y="3107867"/>
              <a:ext cx="1937371" cy="923960"/>
              <a:chOff x="3984" y="1344"/>
              <a:chExt cx="1107" cy="528"/>
            </a:xfrm>
            <a:solidFill>
              <a:srgbClr val="FFFF00"/>
            </a:solidFill>
          </p:grpSpPr>
          <p:sp>
            <p:nvSpPr>
              <p:cNvPr id="308249" name="AutoShape 25">
                <a:extLst>
                  <a:ext uri="{FF2B5EF4-FFF2-40B4-BE49-F238E27FC236}">
                    <a16:creationId xmlns:a16="http://schemas.microsoft.com/office/drawing/2014/main" id="{20F91B82-AFEB-4B83-0FE9-216698485A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344"/>
                <a:ext cx="1107" cy="528"/>
              </a:xfrm>
              <a:prstGeom prst="roundRect">
                <a:avLst>
                  <a:gd name="adj" fmla="val 16667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defRPr/>
                </a:pPr>
                <a:endParaRPr lang="en-US" sz="4000">
                  <a:solidFill>
                    <a:srgbClr val="0000CC"/>
                  </a:solidFill>
                  <a:cs typeface="+mn-cs"/>
                </a:endParaRPr>
              </a:p>
            </p:txBody>
          </p:sp>
          <p:sp>
            <p:nvSpPr>
              <p:cNvPr id="308250" name="Text Box 26">
                <a:extLst>
                  <a:ext uri="{FF2B5EF4-FFF2-40B4-BE49-F238E27FC236}">
                    <a16:creationId xmlns:a16="http://schemas.microsoft.com/office/drawing/2014/main" id="{5BC6658B-3262-9EA9-6E7B-F6B9CAA57B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84" y="1389"/>
                <a:ext cx="1107" cy="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defRPr/>
                </a:pPr>
                <a:r>
                  <a:rPr lang="en-US" sz="2800" dirty="0">
                    <a:solidFill>
                      <a:srgbClr val="0000CC"/>
                    </a:solidFill>
                    <a:cs typeface="+mn-cs"/>
                  </a:rPr>
                  <a:t>   Pizza</a:t>
                </a:r>
              </a:p>
            </p:txBody>
          </p:sp>
          <p:sp>
            <p:nvSpPr>
              <p:cNvPr id="308251" name="Line 27">
                <a:extLst>
                  <a:ext uri="{FF2B5EF4-FFF2-40B4-BE49-F238E27FC236}">
                    <a16:creationId xmlns:a16="http://schemas.microsoft.com/office/drawing/2014/main" id="{7FF20700-238A-2444-61DB-DA58EC6113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1570"/>
                <a:ext cx="1107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defRPr/>
                </a:pPr>
                <a:endParaRPr lang="en-US" sz="4000">
                  <a:solidFill>
                    <a:srgbClr val="0000CC"/>
                  </a:solidFill>
                  <a:cs typeface="+mn-cs"/>
                </a:endParaRPr>
              </a:p>
            </p:txBody>
          </p:sp>
        </p:grpSp>
        <p:grpSp>
          <p:nvGrpSpPr>
            <p:cNvPr id="7" name="Group 58">
              <a:extLst>
                <a:ext uri="{FF2B5EF4-FFF2-40B4-BE49-F238E27FC236}">
                  <a16:creationId xmlns:a16="http://schemas.microsoft.com/office/drawing/2014/main" id="{F322C653-C0E0-955A-D6C3-9E22834FF2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00260" y="5207776"/>
              <a:ext cx="3024188" cy="1427939"/>
              <a:chOff x="3168" y="2784"/>
              <a:chExt cx="1728" cy="816"/>
            </a:xfrm>
            <a:solidFill>
              <a:srgbClr val="FFFF00"/>
            </a:solidFill>
          </p:grpSpPr>
          <p:grpSp>
            <p:nvGrpSpPr>
              <p:cNvPr id="8" name="Group 29">
                <a:extLst>
                  <a:ext uri="{FF2B5EF4-FFF2-40B4-BE49-F238E27FC236}">
                    <a16:creationId xmlns:a16="http://schemas.microsoft.com/office/drawing/2014/main" id="{1984D4C6-47BD-2C1B-A68E-2A7EEF9A44E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2784"/>
                <a:ext cx="1296" cy="528"/>
                <a:chOff x="3360" y="2640"/>
                <a:chExt cx="1296" cy="528"/>
              </a:xfrm>
              <a:grpFill/>
            </p:grpSpPr>
            <p:sp>
              <p:nvSpPr>
                <p:cNvPr id="308244" name="AutoShape 20">
                  <a:extLst>
                    <a:ext uri="{FF2B5EF4-FFF2-40B4-BE49-F238E27FC236}">
                      <a16:creationId xmlns:a16="http://schemas.microsoft.com/office/drawing/2014/main" id="{09EF9EED-1CC4-CED8-9D84-BC3D571834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60" y="2640"/>
                  <a:ext cx="1296" cy="528"/>
                </a:xfrm>
                <a:prstGeom prst="roundRect">
                  <a:avLst>
                    <a:gd name="adj" fmla="val 16667"/>
                  </a:avLst>
                </a:pr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defRPr/>
                  </a:pPr>
                  <a:endParaRPr lang="en-US" sz="4000">
                    <a:solidFill>
                      <a:srgbClr val="0000CC"/>
                    </a:solidFill>
                    <a:cs typeface="+mn-cs"/>
                  </a:endParaRPr>
                </a:p>
              </p:txBody>
            </p:sp>
            <p:sp>
              <p:nvSpPr>
                <p:cNvPr id="308245" name="Text Box 21">
                  <a:extLst>
                    <a:ext uri="{FF2B5EF4-FFF2-40B4-BE49-F238E27FC236}">
                      <a16:creationId xmlns:a16="http://schemas.microsoft.com/office/drawing/2014/main" id="{807BF12D-B3BA-B2C0-97BB-63D3D7CD3A7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60" y="2685"/>
                  <a:ext cx="1296" cy="16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80000"/>
                    </a:lnSpc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defRPr/>
                  </a:pPr>
                  <a:r>
                    <a:rPr lang="en-US" sz="1600" dirty="0" err="1">
                      <a:solidFill>
                        <a:srgbClr val="0000CC"/>
                      </a:solidFill>
                      <a:cs typeface="+mn-cs"/>
                    </a:rPr>
                    <a:t>NYStyleCheesePizza</a:t>
                  </a:r>
                  <a:endParaRPr lang="en-US" sz="1600" dirty="0">
                    <a:solidFill>
                      <a:srgbClr val="0000CC"/>
                    </a:solidFill>
                    <a:cs typeface="+mn-cs"/>
                  </a:endParaRPr>
                </a:p>
              </p:txBody>
            </p:sp>
            <p:sp>
              <p:nvSpPr>
                <p:cNvPr id="308246" name="Line 22">
                  <a:extLst>
                    <a:ext uri="{FF2B5EF4-FFF2-40B4-BE49-F238E27FC236}">
                      <a16:creationId xmlns:a16="http://schemas.microsoft.com/office/drawing/2014/main" id="{3EFAA4D5-4B7C-5A34-8209-5F9CFFC467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60" y="2866"/>
                  <a:ext cx="1296" cy="0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lnSpc>
                      <a:spcPct val="80000"/>
                    </a:lnSpc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defRPr/>
                  </a:pPr>
                  <a:endParaRPr lang="en-US" sz="4000">
                    <a:solidFill>
                      <a:srgbClr val="0000CC"/>
                    </a:solidFill>
                    <a:cs typeface="+mn-cs"/>
                  </a:endParaRPr>
                </a:p>
              </p:txBody>
            </p:sp>
          </p:grpSp>
          <p:grpSp>
            <p:nvGrpSpPr>
              <p:cNvPr id="9" name="Group 30">
                <a:extLst>
                  <a:ext uri="{FF2B5EF4-FFF2-40B4-BE49-F238E27FC236}">
                    <a16:creationId xmlns:a16="http://schemas.microsoft.com/office/drawing/2014/main" id="{F6846743-8CA4-1E67-553A-3C77AE0C827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64" y="2880"/>
                <a:ext cx="1296" cy="528"/>
                <a:chOff x="3360" y="2640"/>
                <a:chExt cx="1296" cy="528"/>
              </a:xfrm>
              <a:grpFill/>
            </p:grpSpPr>
            <p:sp>
              <p:nvSpPr>
                <p:cNvPr id="308255" name="AutoShape 31">
                  <a:extLst>
                    <a:ext uri="{FF2B5EF4-FFF2-40B4-BE49-F238E27FC236}">
                      <a16:creationId xmlns:a16="http://schemas.microsoft.com/office/drawing/2014/main" id="{51964CD1-BA39-5141-1406-E1394A166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60" y="2640"/>
                  <a:ext cx="1296" cy="528"/>
                </a:xfrm>
                <a:prstGeom prst="roundRect">
                  <a:avLst>
                    <a:gd name="adj" fmla="val 16667"/>
                  </a:avLst>
                </a:pr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defRPr/>
                  </a:pPr>
                  <a:endParaRPr lang="en-US" sz="4000">
                    <a:solidFill>
                      <a:srgbClr val="0000CC"/>
                    </a:solidFill>
                    <a:cs typeface="+mn-cs"/>
                  </a:endParaRPr>
                </a:p>
              </p:txBody>
            </p:sp>
            <p:sp>
              <p:nvSpPr>
                <p:cNvPr id="308256" name="Text Box 32">
                  <a:extLst>
                    <a:ext uri="{FF2B5EF4-FFF2-40B4-BE49-F238E27FC236}">
                      <a16:creationId xmlns:a16="http://schemas.microsoft.com/office/drawing/2014/main" id="{27665C59-63FB-A730-782B-771DB4C9570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60" y="2685"/>
                  <a:ext cx="1296" cy="16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80000"/>
                    </a:lnSpc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defRPr/>
                  </a:pPr>
                  <a:r>
                    <a:rPr lang="en-US" sz="1600" dirty="0" err="1">
                      <a:solidFill>
                        <a:srgbClr val="0000CC"/>
                      </a:solidFill>
                      <a:cs typeface="+mn-cs"/>
                    </a:rPr>
                    <a:t>NYStyleCheesePizza</a:t>
                  </a:r>
                  <a:endParaRPr lang="en-US" sz="1600" dirty="0">
                    <a:solidFill>
                      <a:srgbClr val="0000CC"/>
                    </a:solidFill>
                    <a:cs typeface="+mn-cs"/>
                  </a:endParaRPr>
                </a:p>
              </p:txBody>
            </p:sp>
            <p:sp>
              <p:nvSpPr>
                <p:cNvPr id="308257" name="Line 33">
                  <a:extLst>
                    <a:ext uri="{FF2B5EF4-FFF2-40B4-BE49-F238E27FC236}">
                      <a16:creationId xmlns:a16="http://schemas.microsoft.com/office/drawing/2014/main" id="{08DA4091-1035-DC1E-C42B-9BD3320E79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60" y="2866"/>
                  <a:ext cx="1296" cy="0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lnSpc>
                      <a:spcPct val="80000"/>
                    </a:lnSpc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defRPr/>
                  </a:pPr>
                  <a:endParaRPr lang="en-US" sz="4000">
                    <a:solidFill>
                      <a:srgbClr val="0000CC"/>
                    </a:solidFill>
                    <a:cs typeface="+mn-cs"/>
                  </a:endParaRPr>
                </a:p>
              </p:txBody>
            </p:sp>
          </p:grpSp>
          <p:grpSp>
            <p:nvGrpSpPr>
              <p:cNvPr id="10" name="Group 34">
                <a:extLst>
                  <a:ext uri="{FF2B5EF4-FFF2-40B4-BE49-F238E27FC236}">
                    <a16:creationId xmlns:a16="http://schemas.microsoft.com/office/drawing/2014/main" id="{43D41E3C-3D65-D73A-A662-FF4A63EE64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08" y="2976"/>
                <a:ext cx="1296" cy="528"/>
                <a:chOff x="3360" y="2640"/>
                <a:chExt cx="1296" cy="528"/>
              </a:xfrm>
              <a:grpFill/>
            </p:grpSpPr>
            <p:sp>
              <p:nvSpPr>
                <p:cNvPr id="308259" name="AutoShape 35">
                  <a:extLst>
                    <a:ext uri="{FF2B5EF4-FFF2-40B4-BE49-F238E27FC236}">
                      <a16:creationId xmlns:a16="http://schemas.microsoft.com/office/drawing/2014/main" id="{660D222D-4956-AE4C-B350-EFCF6E697D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60" y="2640"/>
                  <a:ext cx="1296" cy="528"/>
                </a:xfrm>
                <a:prstGeom prst="roundRect">
                  <a:avLst>
                    <a:gd name="adj" fmla="val 16667"/>
                  </a:avLst>
                </a:pr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defRPr/>
                  </a:pPr>
                  <a:endParaRPr lang="en-US" sz="4000">
                    <a:solidFill>
                      <a:srgbClr val="0000CC"/>
                    </a:solidFill>
                    <a:cs typeface="+mn-cs"/>
                  </a:endParaRPr>
                </a:p>
              </p:txBody>
            </p:sp>
            <p:sp>
              <p:nvSpPr>
                <p:cNvPr id="308260" name="Text Box 36">
                  <a:extLst>
                    <a:ext uri="{FF2B5EF4-FFF2-40B4-BE49-F238E27FC236}">
                      <a16:creationId xmlns:a16="http://schemas.microsoft.com/office/drawing/2014/main" id="{9B1A9977-B833-A87B-3ACD-57594DA1259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60" y="2685"/>
                  <a:ext cx="1296" cy="16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80000"/>
                    </a:lnSpc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defRPr/>
                  </a:pPr>
                  <a:r>
                    <a:rPr lang="en-US" sz="1600" dirty="0" err="1">
                      <a:solidFill>
                        <a:srgbClr val="0000CC"/>
                      </a:solidFill>
                      <a:cs typeface="+mn-cs"/>
                    </a:rPr>
                    <a:t>NYStyleCheesePizza</a:t>
                  </a:r>
                  <a:endParaRPr lang="en-US" sz="1600" dirty="0">
                    <a:solidFill>
                      <a:srgbClr val="0000CC"/>
                    </a:solidFill>
                    <a:cs typeface="+mn-cs"/>
                  </a:endParaRPr>
                </a:p>
              </p:txBody>
            </p:sp>
            <p:sp>
              <p:nvSpPr>
                <p:cNvPr id="308261" name="Line 37">
                  <a:extLst>
                    <a:ext uri="{FF2B5EF4-FFF2-40B4-BE49-F238E27FC236}">
                      <a16:creationId xmlns:a16="http://schemas.microsoft.com/office/drawing/2014/main" id="{7646AA4B-1158-B260-7F26-2FE58680A2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60" y="2866"/>
                  <a:ext cx="1296" cy="0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lnSpc>
                      <a:spcPct val="80000"/>
                    </a:lnSpc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defRPr/>
                  </a:pPr>
                  <a:endParaRPr lang="en-US" sz="4000">
                    <a:solidFill>
                      <a:srgbClr val="0000CC"/>
                    </a:solidFill>
                    <a:cs typeface="+mn-cs"/>
                  </a:endParaRPr>
                </a:p>
              </p:txBody>
            </p:sp>
          </p:grpSp>
          <p:grpSp>
            <p:nvGrpSpPr>
              <p:cNvPr id="11" name="Group 38">
                <a:extLst>
                  <a:ext uri="{FF2B5EF4-FFF2-40B4-BE49-F238E27FC236}">
                    <a16:creationId xmlns:a16="http://schemas.microsoft.com/office/drawing/2014/main" id="{08E48DD6-EE0D-86DE-8C8E-636F1521847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00" y="3072"/>
                <a:ext cx="1296" cy="528"/>
                <a:chOff x="3360" y="2640"/>
                <a:chExt cx="1296" cy="528"/>
              </a:xfrm>
              <a:grpFill/>
            </p:grpSpPr>
            <p:sp>
              <p:nvSpPr>
                <p:cNvPr id="308263" name="AutoShape 39">
                  <a:extLst>
                    <a:ext uri="{FF2B5EF4-FFF2-40B4-BE49-F238E27FC236}">
                      <a16:creationId xmlns:a16="http://schemas.microsoft.com/office/drawing/2014/main" id="{24212AD7-AA06-81B4-670E-276411114E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60" y="2640"/>
                  <a:ext cx="1296" cy="528"/>
                </a:xfrm>
                <a:prstGeom prst="roundRect">
                  <a:avLst>
                    <a:gd name="adj" fmla="val 16667"/>
                  </a:avLst>
                </a:pr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defRPr/>
                  </a:pPr>
                  <a:endParaRPr lang="en-US" sz="4000">
                    <a:solidFill>
                      <a:srgbClr val="0000CC"/>
                    </a:solidFill>
                    <a:cs typeface="+mn-cs"/>
                  </a:endParaRPr>
                </a:p>
              </p:txBody>
            </p:sp>
            <p:sp>
              <p:nvSpPr>
                <p:cNvPr id="308264" name="Text Box 40">
                  <a:extLst>
                    <a:ext uri="{FF2B5EF4-FFF2-40B4-BE49-F238E27FC236}">
                      <a16:creationId xmlns:a16="http://schemas.microsoft.com/office/drawing/2014/main" id="{EA8F816E-65A9-5FA7-DB95-6632312C220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60" y="2685"/>
                  <a:ext cx="1296" cy="16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80000"/>
                    </a:lnSpc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defRPr/>
                  </a:pPr>
                  <a:r>
                    <a:rPr lang="en-US" sz="1600" dirty="0" err="1">
                      <a:solidFill>
                        <a:srgbClr val="0000CC"/>
                      </a:solidFill>
                      <a:cs typeface="+mn-cs"/>
                    </a:rPr>
                    <a:t>NYStyleCheesePizza</a:t>
                  </a:r>
                  <a:endParaRPr lang="en-US" sz="1600" dirty="0">
                    <a:solidFill>
                      <a:srgbClr val="0000CC"/>
                    </a:solidFill>
                    <a:cs typeface="+mn-cs"/>
                  </a:endParaRPr>
                </a:p>
              </p:txBody>
            </p:sp>
            <p:sp>
              <p:nvSpPr>
                <p:cNvPr id="308265" name="Line 41">
                  <a:extLst>
                    <a:ext uri="{FF2B5EF4-FFF2-40B4-BE49-F238E27FC236}">
                      <a16:creationId xmlns:a16="http://schemas.microsoft.com/office/drawing/2014/main" id="{B998ACED-DE7F-CC50-C77A-A1739DF70B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60" y="2866"/>
                  <a:ext cx="1296" cy="0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lnSpc>
                      <a:spcPct val="80000"/>
                    </a:lnSpc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defRPr/>
                  </a:pPr>
                  <a:endParaRPr lang="en-US" sz="4000">
                    <a:solidFill>
                      <a:srgbClr val="0000CC"/>
                    </a:solidFill>
                    <a:cs typeface="+mn-cs"/>
                  </a:endParaRPr>
                </a:p>
              </p:txBody>
            </p:sp>
          </p:grpSp>
        </p:grpSp>
        <p:grpSp>
          <p:nvGrpSpPr>
            <p:cNvPr id="12" name="Group 54">
              <a:extLst>
                <a:ext uri="{FF2B5EF4-FFF2-40B4-BE49-F238E27FC236}">
                  <a16:creationId xmlns:a16="http://schemas.microsoft.com/office/drawing/2014/main" id="{484AB694-0DE2-35FD-D66C-0F13BF2179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56437" y="5123780"/>
              <a:ext cx="2268141" cy="923960"/>
              <a:chOff x="3360" y="2640"/>
              <a:chExt cx="1296" cy="528"/>
            </a:xfrm>
            <a:solidFill>
              <a:srgbClr val="FFFF00"/>
            </a:solidFill>
          </p:grpSpPr>
          <p:sp>
            <p:nvSpPr>
              <p:cNvPr id="308279" name="AutoShape 55">
                <a:extLst>
                  <a:ext uri="{FF2B5EF4-FFF2-40B4-BE49-F238E27FC236}">
                    <a16:creationId xmlns:a16="http://schemas.microsoft.com/office/drawing/2014/main" id="{7CE72220-5234-2C45-A471-DF26A6AFCB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2640"/>
                <a:ext cx="1296" cy="528"/>
              </a:xfrm>
              <a:prstGeom prst="roundRect">
                <a:avLst>
                  <a:gd name="adj" fmla="val 16667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defRPr/>
                </a:pPr>
                <a:endParaRPr lang="en-US" sz="4000">
                  <a:solidFill>
                    <a:srgbClr val="0000CC"/>
                  </a:solidFill>
                  <a:cs typeface="+mn-cs"/>
                </a:endParaRPr>
              </a:p>
            </p:txBody>
          </p:sp>
          <p:sp>
            <p:nvSpPr>
              <p:cNvPr id="308280" name="Text Box 56">
                <a:extLst>
                  <a:ext uri="{FF2B5EF4-FFF2-40B4-BE49-F238E27FC236}">
                    <a16:creationId xmlns:a16="http://schemas.microsoft.com/office/drawing/2014/main" id="{62D1D1B1-0BAE-B571-6512-5A6812502C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0" y="2685"/>
                <a:ext cx="1296" cy="16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defRPr/>
                </a:pPr>
                <a:r>
                  <a:rPr lang="en-US" sz="1600" dirty="0" err="1">
                    <a:solidFill>
                      <a:srgbClr val="0000CC"/>
                    </a:solidFill>
                    <a:cs typeface="+mn-cs"/>
                  </a:rPr>
                  <a:t>ChStyleCheesePizza</a:t>
                </a:r>
                <a:endParaRPr lang="en-US" sz="1600" dirty="0">
                  <a:solidFill>
                    <a:srgbClr val="0000CC"/>
                  </a:solidFill>
                  <a:cs typeface="+mn-cs"/>
                </a:endParaRPr>
              </a:p>
            </p:txBody>
          </p:sp>
          <p:sp>
            <p:nvSpPr>
              <p:cNvPr id="308281" name="Line 57">
                <a:extLst>
                  <a:ext uri="{FF2B5EF4-FFF2-40B4-BE49-F238E27FC236}">
                    <a16:creationId xmlns:a16="http://schemas.microsoft.com/office/drawing/2014/main" id="{F759138F-F33E-F273-004C-65840FF49D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0" y="2866"/>
                <a:ext cx="1296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defRPr/>
                </a:pPr>
                <a:endParaRPr lang="en-US" sz="4000">
                  <a:solidFill>
                    <a:srgbClr val="0000CC"/>
                  </a:solidFill>
                  <a:cs typeface="+mn-cs"/>
                </a:endParaRPr>
              </a:p>
            </p:txBody>
          </p:sp>
        </p:grpSp>
        <p:grpSp>
          <p:nvGrpSpPr>
            <p:cNvPr id="13" name="Group 59">
              <a:extLst>
                <a:ext uri="{FF2B5EF4-FFF2-40B4-BE49-F238E27FC236}">
                  <a16:creationId xmlns:a16="http://schemas.microsoft.com/office/drawing/2014/main" id="{7FD0B78A-AB91-0725-5611-8ADCAE40C4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24448" y="5291773"/>
              <a:ext cx="2268141" cy="923960"/>
              <a:chOff x="3360" y="2640"/>
              <a:chExt cx="1296" cy="528"/>
            </a:xfrm>
            <a:solidFill>
              <a:srgbClr val="FFFF00"/>
            </a:solidFill>
          </p:grpSpPr>
          <p:sp>
            <p:nvSpPr>
              <p:cNvPr id="308284" name="AutoShape 60">
                <a:extLst>
                  <a:ext uri="{FF2B5EF4-FFF2-40B4-BE49-F238E27FC236}">
                    <a16:creationId xmlns:a16="http://schemas.microsoft.com/office/drawing/2014/main" id="{E6660857-9D45-1BBD-D9C3-377CB498BD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2640"/>
                <a:ext cx="1296" cy="528"/>
              </a:xfrm>
              <a:prstGeom prst="roundRect">
                <a:avLst>
                  <a:gd name="adj" fmla="val 16667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defRPr/>
                </a:pPr>
                <a:endParaRPr lang="en-US" sz="4000">
                  <a:solidFill>
                    <a:srgbClr val="0000CC"/>
                  </a:solidFill>
                  <a:cs typeface="+mn-cs"/>
                </a:endParaRPr>
              </a:p>
            </p:txBody>
          </p:sp>
          <p:sp>
            <p:nvSpPr>
              <p:cNvPr id="308285" name="Text Box 61">
                <a:extLst>
                  <a:ext uri="{FF2B5EF4-FFF2-40B4-BE49-F238E27FC236}">
                    <a16:creationId xmlns:a16="http://schemas.microsoft.com/office/drawing/2014/main" id="{1C042765-D969-60A5-702C-D5277CDE3A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0" y="2685"/>
                <a:ext cx="1296" cy="16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defRPr/>
                </a:pPr>
                <a:r>
                  <a:rPr lang="en-US" sz="1600" dirty="0" err="1">
                    <a:solidFill>
                      <a:srgbClr val="0000CC"/>
                    </a:solidFill>
                    <a:cs typeface="+mn-cs"/>
                  </a:rPr>
                  <a:t>ChStyleCheesePizza</a:t>
                </a:r>
                <a:endParaRPr lang="en-US" sz="1600" dirty="0">
                  <a:solidFill>
                    <a:srgbClr val="0000CC"/>
                  </a:solidFill>
                  <a:cs typeface="+mn-cs"/>
                </a:endParaRPr>
              </a:p>
            </p:txBody>
          </p:sp>
          <p:sp>
            <p:nvSpPr>
              <p:cNvPr id="308286" name="Line 62">
                <a:extLst>
                  <a:ext uri="{FF2B5EF4-FFF2-40B4-BE49-F238E27FC236}">
                    <a16:creationId xmlns:a16="http://schemas.microsoft.com/office/drawing/2014/main" id="{2061AA00-304A-76B5-633A-6BC43741CE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0" y="2866"/>
                <a:ext cx="1296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defRPr/>
                </a:pPr>
                <a:endParaRPr lang="en-US" sz="4000">
                  <a:solidFill>
                    <a:srgbClr val="0000CC"/>
                  </a:solidFill>
                  <a:cs typeface="+mn-cs"/>
                </a:endParaRPr>
              </a:p>
            </p:txBody>
          </p:sp>
        </p:grpSp>
        <p:grpSp>
          <p:nvGrpSpPr>
            <p:cNvPr id="14" name="Group 63">
              <a:extLst>
                <a:ext uri="{FF2B5EF4-FFF2-40B4-BE49-F238E27FC236}">
                  <a16:creationId xmlns:a16="http://schemas.microsoft.com/office/drawing/2014/main" id="{6474E47D-920B-9425-3A95-DFA2442A5D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92458" y="5459765"/>
              <a:ext cx="2268141" cy="923960"/>
              <a:chOff x="3360" y="2640"/>
              <a:chExt cx="1296" cy="528"/>
            </a:xfrm>
            <a:solidFill>
              <a:srgbClr val="FFFF00"/>
            </a:solidFill>
          </p:grpSpPr>
          <p:sp>
            <p:nvSpPr>
              <p:cNvPr id="308288" name="AutoShape 64">
                <a:extLst>
                  <a:ext uri="{FF2B5EF4-FFF2-40B4-BE49-F238E27FC236}">
                    <a16:creationId xmlns:a16="http://schemas.microsoft.com/office/drawing/2014/main" id="{F26BDB60-1168-6668-51C1-C55B6F76B4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2640"/>
                <a:ext cx="1296" cy="528"/>
              </a:xfrm>
              <a:prstGeom prst="roundRect">
                <a:avLst>
                  <a:gd name="adj" fmla="val 16667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defRPr/>
                </a:pPr>
                <a:endParaRPr lang="en-US" sz="4000">
                  <a:solidFill>
                    <a:srgbClr val="0000CC"/>
                  </a:solidFill>
                  <a:cs typeface="+mn-cs"/>
                </a:endParaRPr>
              </a:p>
            </p:txBody>
          </p:sp>
          <p:sp>
            <p:nvSpPr>
              <p:cNvPr id="308289" name="Text Box 65">
                <a:extLst>
                  <a:ext uri="{FF2B5EF4-FFF2-40B4-BE49-F238E27FC236}">
                    <a16:creationId xmlns:a16="http://schemas.microsoft.com/office/drawing/2014/main" id="{E4460BE5-8E6F-1A47-F2F8-49B95114EB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0" y="2685"/>
                <a:ext cx="1296" cy="16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defRPr/>
                </a:pPr>
                <a:r>
                  <a:rPr lang="en-US" sz="1600" dirty="0" err="1">
                    <a:solidFill>
                      <a:srgbClr val="0000CC"/>
                    </a:solidFill>
                    <a:cs typeface="+mn-cs"/>
                  </a:rPr>
                  <a:t>ChStyleCheesePizza</a:t>
                </a:r>
                <a:endParaRPr lang="en-US" sz="1600" dirty="0">
                  <a:solidFill>
                    <a:srgbClr val="0000CC"/>
                  </a:solidFill>
                  <a:cs typeface="+mn-cs"/>
                </a:endParaRPr>
              </a:p>
            </p:txBody>
          </p:sp>
          <p:sp>
            <p:nvSpPr>
              <p:cNvPr id="308290" name="Line 66">
                <a:extLst>
                  <a:ext uri="{FF2B5EF4-FFF2-40B4-BE49-F238E27FC236}">
                    <a16:creationId xmlns:a16="http://schemas.microsoft.com/office/drawing/2014/main" id="{50EC0384-DF39-C05D-973F-7A4EDEFB62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0" y="2866"/>
                <a:ext cx="1296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defRPr/>
                </a:pPr>
                <a:endParaRPr lang="en-US" sz="4000">
                  <a:solidFill>
                    <a:srgbClr val="0000CC"/>
                  </a:solidFill>
                  <a:cs typeface="+mn-cs"/>
                </a:endParaRPr>
              </a:p>
            </p:txBody>
          </p:sp>
        </p:grpSp>
        <p:grpSp>
          <p:nvGrpSpPr>
            <p:cNvPr id="15" name="Group 67">
              <a:extLst>
                <a:ext uri="{FF2B5EF4-FFF2-40B4-BE49-F238E27FC236}">
                  <a16:creationId xmlns:a16="http://schemas.microsoft.com/office/drawing/2014/main" id="{EB84E6DC-8AE2-749F-1CAF-560F6A0DB6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60469" y="5627758"/>
              <a:ext cx="2268141" cy="923960"/>
              <a:chOff x="3360" y="2640"/>
              <a:chExt cx="1296" cy="528"/>
            </a:xfrm>
            <a:solidFill>
              <a:srgbClr val="FFFF00"/>
            </a:solidFill>
          </p:grpSpPr>
          <p:sp>
            <p:nvSpPr>
              <p:cNvPr id="308292" name="AutoShape 68">
                <a:extLst>
                  <a:ext uri="{FF2B5EF4-FFF2-40B4-BE49-F238E27FC236}">
                    <a16:creationId xmlns:a16="http://schemas.microsoft.com/office/drawing/2014/main" id="{51582D4E-3720-B075-AA24-924EBE1C45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2640"/>
                <a:ext cx="1296" cy="528"/>
              </a:xfrm>
              <a:prstGeom prst="roundRect">
                <a:avLst>
                  <a:gd name="adj" fmla="val 16667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defRPr/>
                </a:pPr>
                <a:endParaRPr lang="en-US" sz="4000">
                  <a:solidFill>
                    <a:srgbClr val="0000CC"/>
                  </a:solidFill>
                  <a:cs typeface="+mn-cs"/>
                </a:endParaRPr>
              </a:p>
            </p:txBody>
          </p:sp>
          <p:sp>
            <p:nvSpPr>
              <p:cNvPr id="308293" name="Text Box 69">
                <a:extLst>
                  <a:ext uri="{FF2B5EF4-FFF2-40B4-BE49-F238E27FC236}">
                    <a16:creationId xmlns:a16="http://schemas.microsoft.com/office/drawing/2014/main" id="{BA0DCF68-C0B5-BD14-556F-F57B9B9ACD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0" y="2685"/>
                <a:ext cx="1296" cy="16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defRPr/>
                </a:pPr>
                <a:r>
                  <a:rPr lang="en-US" sz="1600" dirty="0" err="1">
                    <a:solidFill>
                      <a:srgbClr val="0000CC"/>
                    </a:solidFill>
                    <a:cs typeface="+mn-cs"/>
                  </a:rPr>
                  <a:t>ChStyleCheesePizza</a:t>
                </a:r>
                <a:endParaRPr lang="en-US" sz="1600" dirty="0">
                  <a:solidFill>
                    <a:srgbClr val="0000CC"/>
                  </a:solidFill>
                  <a:cs typeface="+mn-cs"/>
                </a:endParaRPr>
              </a:p>
            </p:txBody>
          </p:sp>
          <p:sp>
            <p:nvSpPr>
              <p:cNvPr id="308294" name="Line 70">
                <a:extLst>
                  <a:ext uri="{FF2B5EF4-FFF2-40B4-BE49-F238E27FC236}">
                    <a16:creationId xmlns:a16="http://schemas.microsoft.com/office/drawing/2014/main" id="{9E041D09-A89F-52B2-AFE3-F7C0A1AB5D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0" y="2866"/>
                <a:ext cx="1296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defRPr/>
                </a:pPr>
                <a:endParaRPr lang="en-US" sz="4000">
                  <a:solidFill>
                    <a:srgbClr val="0000CC"/>
                  </a:solidFill>
                  <a:cs typeface="+mn-cs"/>
                </a:endParaRPr>
              </a:p>
            </p:txBody>
          </p:sp>
        </p:grpSp>
        <p:sp>
          <p:nvSpPr>
            <p:cNvPr id="37909" name="Line 71">
              <a:extLst>
                <a:ext uri="{FF2B5EF4-FFF2-40B4-BE49-F238E27FC236}">
                  <a16:creationId xmlns:a16="http://schemas.microsoft.com/office/drawing/2014/main" id="{0DB64CA5-A5A2-8161-2370-90A8A27080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92328" y="4031827"/>
              <a:ext cx="1260078" cy="12599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0794" tIns="50397" rIns="100794" bIns="50397"/>
            <a:lstStyle/>
            <a:p>
              <a:endParaRPr lang="en-GB"/>
            </a:p>
          </p:txBody>
        </p:sp>
        <p:sp>
          <p:nvSpPr>
            <p:cNvPr id="37910" name="Line 72">
              <a:extLst>
                <a:ext uri="{FF2B5EF4-FFF2-40B4-BE49-F238E27FC236}">
                  <a16:creationId xmlns:a16="http://schemas.microsoft.com/office/drawing/2014/main" id="{8F81A038-87F2-A9E9-64F0-2E6E803A1E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224448" y="4031827"/>
              <a:ext cx="1008063" cy="12599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0794" tIns="50397" rIns="100794" bIns="50397"/>
            <a:lstStyle/>
            <a:p>
              <a:endParaRPr lang="en-GB"/>
            </a:p>
          </p:txBody>
        </p:sp>
        <p:sp>
          <p:nvSpPr>
            <p:cNvPr id="37911" name="Text Box 73">
              <a:extLst>
                <a:ext uri="{FF2B5EF4-FFF2-40B4-BE49-F238E27FC236}">
                  <a16:creationId xmlns:a16="http://schemas.microsoft.com/office/drawing/2014/main" id="{0D1CC245-5DA0-E9CB-E49B-4559773A9D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7546" y="3670240"/>
              <a:ext cx="3126098" cy="428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72" tIns="50387" rIns="100772" bIns="50387">
              <a:spAutoFit/>
            </a:bodyPr>
            <a:lstStyle>
              <a:lvl1pPr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3200">
                  <a:solidFill>
                    <a:srgbClr val="7030A0"/>
                  </a:solidFill>
                </a:rPr>
                <a:t>Creator Classes</a:t>
              </a:r>
            </a:p>
          </p:txBody>
        </p:sp>
        <p:sp>
          <p:nvSpPr>
            <p:cNvPr id="37912" name="Text Box 74">
              <a:extLst>
                <a:ext uri="{FF2B5EF4-FFF2-40B4-BE49-F238E27FC236}">
                  <a16:creationId xmlns:a16="http://schemas.microsoft.com/office/drawing/2014/main" id="{4B6ABDB6-D1D5-2A05-661F-0181705DE6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2354" y="4703798"/>
              <a:ext cx="3103456" cy="428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72" tIns="50387" rIns="100772" bIns="50387">
              <a:spAutoFit/>
            </a:bodyPr>
            <a:lstStyle>
              <a:lvl1pPr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3200">
                  <a:solidFill>
                    <a:srgbClr val="7030A0"/>
                  </a:solidFill>
                </a:rPr>
                <a:t>Product Classes</a:t>
              </a:r>
            </a:p>
          </p:txBody>
        </p:sp>
      </p:grpSp>
      <p:sp>
        <p:nvSpPr>
          <p:cNvPr id="37892" name="Freeform 59">
            <a:extLst>
              <a:ext uri="{FF2B5EF4-FFF2-40B4-BE49-F238E27FC236}">
                <a16:creationId xmlns:a16="http://schemas.microsoft.com/office/drawing/2014/main" id="{30EA6623-6803-C8DC-730D-A2B0C7568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5313" y="4618038"/>
            <a:ext cx="4916487" cy="2941637"/>
          </a:xfrm>
          <a:custGeom>
            <a:avLst/>
            <a:gdLst>
              <a:gd name="T0" fmla="*/ 0 w 3240505"/>
              <a:gd name="T1" fmla="*/ 0 h 2379579"/>
              <a:gd name="T2" fmla="*/ 105016703 w 3240505"/>
              <a:gd name="T3" fmla="*/ 26971391 h 2379579"/>
              <a:gd name="T4" fmla="*/ 482121315 w 3240505"/>
              <a:gd name="T5" fmla="*/ 20024215 h 2379579"/>
              <a:gd name="T6" fmla="*/ 0 60000 65536"/>
              <a:gd name="T7" fmla="*/ 0 60000 65536"/>
              <a:gd name="T8" fmla="*/ 0 60000 65536"/>
              <a:gd name="T9" fmla="*/ 0 w 3240505"/>
              <a:gd name="T10" fmla="*/ 0 h 2379579"/>
              <a:gd name="T11" fmla="*/ 3240505 w 3240505"/>
              <a:gd name="T12" fmla="*/ 2379579 h 237957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40505" h="2379579">
                <a:moveTo>
                  <a:pt x="0" y="0"/>
                </a:moveTo>
                <a:cubicBezTo>
                  <a:pt x="82884" y="927768"/>
                  <a:pt x="165769" y="1855537"/>
                  <a:pt x="705853" y="2117558"/>
                </a:cubicBezTo>
                <a:cubicBezTo>
                  <a:pt x="1245937" y="2379579"/>
                  <a:pt x="2243221" y="1975853"/>
                  <a:pt x="3240505" y="1572127"/>
                </a:cubicBezTo>
              </a:path>
            </a:pathLst>
          </a:custGeom>
          <a:noFill/>
          <a:ln w="38100" algn="ctr">
            <a:solidFill>
              <a:schemeClr val="tx1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7893" name="Freeform 60">
            <a:extLst>
              <a:ext uri="{FF2B5EF4-FFF2-40B4-BE49-F238E27FC236}">
                <a16:creationId xmlns:a16="http://schemas.microsoft.com/office/drawing/2014/main" id="{FE27C54E-3DB6-2A37-A6F1-0D9E8F9B7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0313" y="4618038"/>
            <a:ext cx="3124200" cy="2379662"/>
          </a:xfrm>
          <a:custGeom>
            <a:avLst/>
            <a:gdLst>
              <a:gd name="T0" fmla="*/ 0 w 3240505"/>
              <a:gd name="T1" fmla="*/ 0 h 2379579"/>
              <a:gd name="T2" fmla="*/ 455226 w 3240505"/>
              <a:gd name="T3" fmla="*/ 2118373 h 2379579"/>
              <a:gd name="T4" fmla="*/ 2089906 w 3240505"/>
              <a:gd name="T5" fmla="*/ 1572733 h 2379579"/>
              <a:gd name="T6" fmla="*/ 0 60000 65536"/>
              <a:gd name="T7" fmla="*/ 0 60000 65536"/>
              <a:gd name="T8" fmla="*/ 0 60000 65536"/>
              <a:gd name="T9" fmla="*/ 0 w 3240505"/>
              <a:gd name="T10" fmla="*/ 0 h 2379579"/>
              <a:gd name="T11" fmla="*/ 3240505 w 3240505"/>
              <a:gd name="T12" fmla="*/ 2379579 h 237957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40505" h="2379579">
                <a:moveTo>
                  <a:pt x="0" y="0"/>
                </a:moveTo>
                <a:cubicBezTo>
                  <a:pt x="82884" y="927768"/>
                  <a:pt x="165769" y="1855537"/>
                  <a:pt x="705853" y="2117558"/>
                </a:cubicBezTo>
                <a:cubicBezTo>
                  <a:pt x="1245937" y="2379579"/>
                  <a:pt x="2243221" y="1975853"/>
                  <a:pt x="3240505" y="1572127"/>
                </a:cubicBezTo>
              </a:path>
            </a:pathLst>
          </a:custGeom>
          <a:noFill/>
          <a:ln w="38100" algn="ctr">
            <a:solidFill>
              <a:schemeClr val="tx1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E7BD9418-1ECF-9A65-EBFC-074B783C72E5}"/>
              </a:ext>
            </a:extLst>
          </p:cNvPr>
          <p:cNvSpPr/>
          <p:nvPr/>
        </p:nvSpPr>
        <p:spPr bwMode="auto">
          <a:xfrm rot="2746052">
            <a:off x="1561307" y="2531269"/>
            <a:ext cx="354012" cy="273050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>
              <a:latin typeface="+mj-lt"/>
            </a:endParaRP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19E3D11B-C019-05DE-4C0B-5EA4D4C434E1}"/>
              </a:ext>
            </a:extLst>
          </p:cNvPr>
          <p:cNvSpPr/>
          <p:nvPr/>
        </p:nvSpPr>
        <p:spPr bwMode="auto">
          <a:xfrm rot="2746052">
            <a:off x="6296819" y="3534569"/>
            <a:ext cx="419100" cy="331788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>
              <a:latin typeface="+mj-lt"/>
            </a:endParaRP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0EBEA9E1-5F7D-4F21-E4C8-27B3B17F87FB}"/>
              </a:ext>
            </a:extLst>
          </p:cNvPr>
          <p:cNvSpPr/>
          <p:nvPr/>
        </p:nvSpPr>
        <p:spPr bwMode="auto">
          <a:xfrm rot="18731746">
            <a:off x="3014662" y="2586038"/>
            <a:ext cx="354013" cy="274638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>
              <a:latin typeface="+mj-lt"/>
            </a:endParaRP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B414310F-189C-59CA-98E9-D25197AA694D}"/>
              </a:ext>
            </a:extLst>
          </p:cNvPr>
          <p:cNvSpPr/>
          <p:nvPr/>
        </p:nvSpPr>
        <p:spPr bwMode="auto">
          <a:xfrm rot="19270218">
            <a:off x="7223125" y="3556000"/>
            <a:ext cx="354013" cy="274638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>
              <a:latin typeface="+mj-l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3C47EBFA-64C0-177C-334D-E6469287D31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49313" y="0"/>
            <a:ext cx="8596312" cy="1255713"/>
          </a:xfrm>
        </p:spPr>
        <p:txBody>
          <a:bodyPr/>
          <a:lstStyle/>
          <a:p>
            <a:r>
              <a:rPr lang="en-US" altLang="en-US" sz="3600"/>
              <a:t>Example: Pizza Store</a:t>
            </a:r>
          </a:p>
        </p:txBody>
      </p:sp>
      <p:grpSp>
        <p:nvGrpSpPr>
          <p:cNvPr id="39939" name="Group 16">
            <a:extLst>
              <a:ext uri="{FF2B5EF4-FFF2-40B4-BE49-F238E27FC236}">
                <a16:creationId xmlns:a16="http://schemas.microsoft.com/office/drawing/2014/main" id="{EF691DE7-4B59-691F-FF82-4FC2029B9546}"/>
              </a:ext>
            </a:extLst>
          </p:cNvPr>
          <p:cNvGrpSpPr>
            <a:grpSpLocks/>
          </p:cNvGrpSpPr>
          <p:nvPr/>
        </p:nvGrpSpPr>
        <p:grpSpPr bwMode="auto">
          <a:xfrm>
            <a:off x="0" y="960438"/>
            <a:ext cx="10080625" cy="6172200"/>
            <a:chOff x="1428088" y="2015914"/>
            <a:chExt cx="6048376" cy="4535804"/>
          </a:xfrm>
        </p:grpSpPr>
        <p:sp>
          <p:nvSpPr>
            <p:cNvPr id="39943" name="Oval 3">
              <a:extLst>
                <a:ext uri="{FF2B5EF4-FFF2-40B4-BE49-F238E27FC236}">
                  <a16:creationId xmlns:a16="http://schemas.microsoft.com/office/drawing/2014/main" id="{328F8687-D8B5-DAAC-03D4-DED28D4390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088" y="2015914"/>
              <a:ext cx="1512094" cy="11759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00772" tIns="50387" rIns="100772" bIns="50387" anchor="ctr"/>
            <a:lstStyle>
              <a:lvl1pPr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3600">
                  <a:solidFill>
                    <a:srgbClr val="0000CC"/>
                  </a:solidFill>
                </a:rPr>
                <a:t>Pizza</a:t>
              </a:r>
            </a:p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3600">
                  <a:solidFill>
                    <a:srgbClr val="0000CC"/>
                  </a:solidFill>
                </a:rPr>
                <a:t>Store</a:t>
              </a:r>
            </a:p>
          </p:txBody>
        </p:sp>
        <p:sp>
          <p:nvSpPr>
            <p:cNvPr id="39944" name="Oval 4">
              <a:extLst>
                <a:ext uri="{FF2B5EF4-FFF2-40B4-BE49-F238E27FC236}">
                  <a16:creationId xmlns:a16="http://schemas.microsoft.com/office/drawing/2014/main" id="{D4128689-401B-C262-BCAA-DC962F9EE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141" y="4871791"/>
              <a:ext cx="1512094" cy="1175949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00772" tIns="50387" rIns="100772" bIns="50387" anchor="ctr"/>
            <a:lstStyle>
              <a:lvl1pPr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3600">
                  <a:solidFill>
                    <a:srgbClr val="0000CC"/>
                  </a:solidFill>
                </a:rPr>
                <a:t>NyStyle</a:t>
              </a:r>
            </a:p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3600">
                  <a:solidFill>
                    <a:srgbClr val="0000CC"/>
                  </a:solidFill>
                </a:rPr>
                <a:t>Cheeze</a:t>
              </a:r>
            </a:p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3600">
                  <a:solidFill>
                    <a:srgbClr val="0000CC"/>
                  </a:solidFill>
                </a:rPr>
                <a:t>Pizza</a:t>
              </a:r>
            </a:p>
          </p:txBody>
        </p:sp>
        <p:sp>
          <p:nvSpPr>
            <p:cNvPr id="39945" name="Oval 5">
              <a:extLst>
                <a:ext uri="{FF2B5EF4-FFF2-40B4-BE49-F238E27FC236}">
                  <a16:creationId xmlns:a16="http://schemas.microsoft.com/office/drawing/2014/main" id="{A8C2E224-EA91-8385-34AF-0D46B6D2D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6151" y="5039784"/>
              <a:ext cx="1512094" cy="1175949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00772" tIns="50387" rIns="100772" bIns="50387" anchor="ctr"/>
            <a:lstStyle>
              <a:lvl1pPr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3600">
                  <a:solidFill>
                    <a:srgbClr val="0000CC"/>
                  </a:solidFill>
                </a:rPr>
                <a:t>NyStyle</a:t>
              </a:r>
            </a:p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3600">
                  <a:solidFill>
                    <a:srgbClr val="0000CC"/>
                  </a:solidFill>
                </a:rPr>
                <a:t>Cheeze</a:t>
              </a:r>
            </a:p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3600">
                  <a:solidFill>
                    <a:srgbClr val="0000CC"/>
                  </a:solidFill>
                </a:rPr>
                <a:t>Pizza</a:t>
              </a:r>
            </a:p>
          </p:txBody>
        </p:sp>
        <p:sp>
          <p:nvSpPr>
            <p:cNvPr id="39946" name="Oval 6">
              <a:extLst>
                <a:ext uri="{FF2B5EF4-FFF2-40B4-BE49-F238E27FC236}">
                  <a16:creationId xmlns:a16="http://schemas.microsoft.com/office/drawing/2014/main" id="{13ED627F-71C2-448B-2C75-51D05B340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161" y="5207776"/>
              <a:ext cx="1512094" cy="1175949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00772" tIns="50387" rIns="100772" bIns="50387" anchor="ctr"/>
            <a:lstStyle>
              <a:lvl1pPr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3600">
                  <a:solidFill>
                    <a:srgbClr val="0000CC"/>
                  </a:solidFill>
                </a:rPr>
                <a:t>NyStyle</a:t>
              </a:r>
            </a:p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3600">
                  <a:solidFill>
                    <a:srgbClr val="0000CC"/>
                  </a:solidFill>
                </a:rPr>
                <a:t>Cheeze</a:t>
              </a:r>
            </a:p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3600">
                  <a:solidFill>
                    <a:srgbClr val="0000CC"/>
                  </a:solidFill>
                </a:rPr>
                <a:t>Pizza</a:t>
              </a:r>
            </a:p>
          </p:txBody>
        </p:sp>
        <p:sp>
          <p:nvSpPr>
            <p:cNvPr id="39947" name="Oval 7">
              <a:extLst>
                <a:ext uri="{FF2B5EF4-FFF2-40B4-BE49-F238E27FC236}">
                  <a16:creationId xmlns:a16="http://schemas.microsoft.com/office/drawing/2014/main" id="{435A53FD-E5F2-E024-F16C-3C21E463D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2172" y="5375769"/>
              <a:ext cx="1512094" cy="1175949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00772" tIns="50387" rIns="100772" bIns="50387" anchor="ctr"/>
            <a:lstStyle>
              <a:lvl1pPr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3600">
                  <a:solidFill>
                    <a:srgbClr val="0000CC"/>
                  </a:solidFill>
                </a:rPr>
                <a:t>NyStyle</a:t>
              </a:r>
            </a:p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3600">
                  <a:solidFill>
                    <a:srgbClr val="0000CC"/>
                  </a:solidFill>
                </a:rPr>
                <a:t>Clam</a:t>
              </a:r>
            </a:p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3600">
                  <a:solidFill>
                    <a:srgbClr val="0000CC"/>
                  </a:solidFill>
                </a:rPr>
                <a:t>Pizza</a:t>
              </a:r>
            </a:p>
          </p:txBody>
        </p:sp>
        <p:sp>
          <p:nvSpPr>
            <p:cNvPr id="39948" name="Oval 8">
              <a:extLst>
                <a:ext uri="{FF2B5EF4-FFF2-40B4-BE49-F238E27FC236}">
                  <a16:creationId xmlns:a16="http://schemas.microsoft.com/office/drawing/2014/main" id="{F587026F-2347-9907-AD5F-E08156C17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0338" y="4703798"/>
              <a:ext cx="1512094" cy="1175949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00772" tIns="50387" rIns="100772" bIns="50387" anchor="ctr"/>
            <a:lstStyle>
              <a:lvl1pPr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3600">
                  <a:solidFill>
                    <a:srgbClr val="0000CC"/>
                  </a:solidFill>
                </a:rPr>
                <a:t>Chicago</a:t>
              </a:r>
            </a:p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3600">
                  <a:solidFill>
                    <a:srgbClr val="0000CC"/>
                  </a:solidFill>
                </a:rPr>
                <a:t>Cheeze</a:t>
              </a:r>
            </a:p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3600">
                  <a:solidFill>
                    <a:srgbClr val="0000CC"/>
                  </a:solidFill>
                </a:rPr>
                <a:t>Pizza</a:t>
              </a:r>
            </a:p>
          </p:txBody>
        </p:sp>
        <p:sp>
          <p:nvSpPr>
            <p:cNvPr id="39949" name="Oval 9">
              <a:extLst>
                <a:ext uri="{FF2B5EF4-FFF2-40B4-BE49-F238E27FC236}">
                  <a16:creationId xmlns:a16="http://schemas.microsoft.com/office/drawing/2014/main" id="{3DADD703-BA58-380B-2A3C-57DF5B4FF1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349" y="4871791"/>
              <a:ext cx="1512094" cy="1175949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00772" tIns="50387" rIns="100772" bIns="50387" anchor="ctr"/>
            <a:lstStyle>
              <a:lvl1pPr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3600">
                  <a:solidFill>
                    <a:srgbClr val="0000CC"/>
                  </a:solidFill>
                </a:rPr>
                <a:t>Chicago</a:t>
              </a:r>
            </a:p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3600">
                  <a:solidFill>
                    <a:srgbClr val="0000CC"/>
                  </a:solidFill>
                </a:rPr>
                <a:t>Cheeze</a:t>
              </a:r>
            </a:p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3600">
                  <a:solidFill>
                    <a:srgbClr val="0000CC"/>
                  </a:solidFill>
                </a:rPr>
                <a:t>Pizza</a:t>
              </a:r>
            </a:p>
          </p:txBody>
        </p:sp>
        <p:sp>
          <p:nvSpPr>
            <p:cNvPr id="39950" name="Oval 10">
              <a:extLst>
                <a:ext uri="{FF2B5EF4-FFF2-40B4-BE49-F238E27FC236}">
                  <a16:creationId xmlns:a16="http://schemas.microsoft.com/office/drawing/2014/main" id="{7141B9FF-CA73-54D5-1441-0077FCC0D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6359" y="5039784"/>
              <a:ext cx="1512094" cy="1175949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00772" tIns="50387" rIns="100772" bIns="50387" anchor="ctr"/>
            <a:lstStyle>
              <a:lvl1pPr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3600">
                  <a:solidFill>
                    <a:srgbClr val="0000CC"/>
                  </a:solidFill>
                </a:rPr>
                <a:t>Chicago</a:t>
              </a:r>
            </a:p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3600">
                  <a:solidFill>
                    <a:srgbClr val="0000CC"/>
                  </a:solidFill>
                </a:rPr>
                <a:t>Cheeze</a:t>
              </a:r>
            </a:p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3600">
                  <a:solidFill>
                    <a:srgbClr val="0000CC"/>
                  </a:solidFill>
                </a:rPr>
                <a:t>Pizza</a:t>
              </a:r>
            </a:p>
          </p:txBody>
        </p:sp>
        <p:sp>
          <p:nvSpPr>
            <p:cNvPr id="39951" name="Oval 11">
              <a:extLst>
                <a:ext uri="{FF2B5EF4-FFF2-40B4-BE49-F238E27FC236}">
                  <a16:creationId xmlns:a16="http://schemas.microsoft.com/office/drawing/2014/main" id="{7B130624-2482-16FD-81A7-6FB98FDDB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4370" y="5207776"/>
              <a:ext cx="1512094" cy="1175949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00772" tIns="50387" rIns="100772" bIns="50387" anchor="ctr"/>
            <a:lstStyle>
              <a:lvl1pPr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3600">
                  <a:solidFill>
                    <a:srgbClr val="0000CC"/>
                  </a:solidFill>
                </a:rPr>
                <a:t>Chicago</a:t>
              </a:r>
            </a:p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3600">
                  <a:solidFill>
                    <a:srgbClr val="0000CC"/>
                  </a:solidFill>
                </a:rPr>
                <a:t>Clam</a:t>
              </a:r>
            </a:p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3600">
                  <a:solidFill>
                    <a:srgbClr val="0000CC"/>
                  </a:solidFill>
                </a:rPr>
                <a:t>Pizza</a:t>
              </a:r>
            </a:p>
          </p:txBody>
        </p:sp>
        <p:sp>
          <p:nvSpPr>
            <p:cNvPr id="39952" name="AutoShape 12">
              <a:extLst>
                <a:ext uri="{FF2B5EF4-FFF2-40B4-BE49-F238E27FC236}">
                  <a16:creationId xmlns:a16="http://schemas.microsoft.com/office/drawing/2014/main" id="{0DFA1689-7A8A-FBBE-F85C-7EEC1338F81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7294878">
              <a:off x="3654275" y="4661773"/>
              <a:ext cx="923960" cy="504031"/>
            </a:xfrm>
            <a:prstGeom prst="rightArrow">
              <a:avLst>
                <a:gd name="adj1" fmla="val 50000"/>
                <a:gd name="adj2" fmla="val 45837"/>
              </a:avLst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lIns="100772" tIns="50387" rIns="100772" bIns="50387" anchor="ctr"/>
            <a:lstStyle>
              <a:lvl1pPr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3600">
                <a:solidFill>
                  <a:srgbClr val="0000CC"/>
                </a:solidFill>
              </a:endParaRPr>
            </a:p>
          </p:txBody>
        </p:sp>
        <p:sp>
          <p:nvSpPr>
            <p:cNvPr id="39953" name="AutoShape 13">
              <a:extLst>
                <a:ext uri="{FF2B5EF4-FFF2-40B4-BE49-F238E27FC236}">
                  <a16:creationId xmlns:a16="http://schemas.microsoft.com/office/drawing/2014/main" id="{BB3F6E1B-00AA-20E5-9C66-21C54D04955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373842">
              <a:off x="2856177" y="2939874"/>
              <a:ext cx="924057" cy="503978"/>
            </a:xfrm>
            <a:prstGeom prst="rightArrow">
              <a:avLst>
                <a:gd name="adj1" fmla="val 50000"/>
                <a:gd name="adj2" fmla="val 4583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72" tIns="50387" rIns="100772" bIns="50387" anchor="ctr"/>
            <a:lstStyle>
              <a:lvl1pPr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3600">
                <a:solidFill>
                  <a:srgbClr val="0000CC"/>
                </a:solidFill>
              </a:endParaRPr>
            </a:p>
          </p:txBody>
        </p:sp>
        <p:sp>
          <p:nvSpPr>
            <p:cNvPr id="39954" name="Oval 14">
              <a:extLst>
                <a:ext uri="{FF2B5EF4-FFF2-40B4-BE49-F238E27FC236}">
                  <a16:creationId xmlns:a16="http://schemas.microsoft.com/office/drawing/2014/main" id="{95A1D466-1A54-AB19-A866-DA7FA3E6B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7876" y="3191863"/>
              <a:ext cx="1670447" cy="1175949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00772" tIns="50387" rIns="100772" bIns="50387" anchor="ctr"/>
            <a:lstStyle>
              <a:lvl1pPr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3600">
                  <a:solidFill>
                    <a:srgbClr val="0000CC"/>
                  </a:solidFill>
                </a:rPr>
                <a:t>Pizza</a:t>
              </a:r>
            </a:p>
          </p:txBody>
        </p:sp>
        <p:sp>
          <p:nvSpPr>
            <p:cNvPr id="39955" name="AutoShape 15">
              <a:extLst>
                <a:ext uri="{FF2B5EF4-FFF2-40B4-BE49-F238E27FC236}">
                  <a16:creationId xmlns:a16="http://schemas.microsoft.com/office/drawing/2014/main" id="{05D766F4-19C7-C04E-0A13-65F334F3B86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540824">
              <a:off x="4704292" y="4535805"/>
              <a:ext cx="924057" cy="503978"/>
            </a:xfrm>
            <a:prstGeom prst="rightArrow">
              <a:avLst>
                <a:gd name="adj1" fmla="val 50000"/>
                <a:gd name="adj2" fmla="val 45830"/>
              </a:avLst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72" tIns="50387" rIns="100772" bIns="50387" anchor="ctr"/>
            <a:lstStyle>
              <a:lvl1pPr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3600">
                <a:solidFill>
                  <a:srgbClr val="0000CC"/>
                </a:solidFill>
              </a:endParaRPr>
            </a:p>
          </p:txBody>
        </p:sp>
        <p:sp>
          <p:nvSpPr>
            <p:cNvPr id="39956" name="Text Box 16">
              <a:extLst>
                <a:ext uri="{FF2B5EF4-FFF2-40B4-BE49-F238E27FC236}">
                  <a16:creationId xmlns:a16="http://schemas.microsoft.com/office/drawing/2014/main" id="{32EAED4F-4163-8B11-1807-FF89122D2B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3756" y="2743882"/>
              <a:ext cx="1953506" cy="625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72" tIns="50387" rIns="100772" bIns="50387">
              <a:spAutoFit/>
            </a:bodyPr>
            <a:lstStyle>
              <a:lvl1pPr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>
                  <a:solidFill>
                    <a:srgbClr val="0000CC"/>
                  </a:solidFill>
                </a:rPr>
                <a:t>Pizza is an </a:t>
              </a:r>
            </a:p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>
                  <a:solidFill>
                    <a:srgbClr val="0000CC"/>
                  </a:solidFill>
                </a:rPr>
                <a:t>abstract class</a:t>
              </a:r>
            </a:p>
          </p:txBody>
        </p:sp>
      </p:grpSp>
      <p:sp>
        <p:nvSpPr>
          <p:cNvPr id="39940" name="Oval 14">
            <a:extLst>
              <a:ext uri="{FF2B5EF4-FFF2-40B4-BE49-F238E27FC236}">
                <a16:creationId xmlns:a16="http://schemas.microsoft.com/office/drawing/2014/main" id="{A7D61B31-5CC3-B5E6-DE83-03A787BB2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2113" y="2636838"/>
            <a:ext cx="2519362" cy="16002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0772" tIns="50387" rIns="100772" bIns="50387" anchor="ctr"/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600">
                <a:solidFill>
                  <a:srgbClr val="0000CC"/>
                </a:solidFill>
              </a:rPr>
              <a:t>Pizza</a:t>
            </a:r>
          </a:p>
        </p:txBody>
      </p:sp>
      <p:sp>
        <p:nvSpPr>
          <p:cNvPr id="39941" name="Oval 14">
            <a:extLst>
              <a:ext uri="{FF2B5EF4-FFF2-40B4-BE49-F238E27FC236}">
                <a16:creationId xmlns:a16="http://schemas.microsoft.com/office/drawing/2014/main" id="{3B433D37-82FD-F5F6-F8A2-D46C1CCD9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7913" y="2636838"/>
            <a:ext cx="2519362" cy="16002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0772" tIns="50387" rIns="100772" bIns="50387" anchor="ctr"/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600">
                <a:solidFill>
                  <a:srgbClr val="0000CC"/>
                </a:solidFill>
              </a:rPr>
              <a:t>Pizza</a:t>
            </a:r>
          </a:p>
        </p:txBody>
      </p:sp>
      <p:sp>
        <p:nvSpPr>
          <p:cNvPr id="39942" name="Oval 14">
            <a:extLst>
              <a:ext uri="{FF2B5EF4-FFF2-40B4-BE49-F238E27FC236}">
                <a16:creationId xmlns:a16="http://schemas.microsoft.com/office/drawing/2014/main" id="{BAC890BA-74E2-4441-5123-D07CB8BE3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3713" y="2713038"/>
            <a:ext cx="2519362" cy="16002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0772" tIns="50387" rIns="100772" bIns="50387" anchor="ctr"/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600">
                <a:solidFill>
                  <a:srgbClr val="0000CC"/>
                </a:solidFill>
              </a:rPr>
              <a:t>Pizza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CBD726F9-8F97-1044-34FF-06A8ED9FB80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3188" y="198438"/>
            <a:ext cx="9220200" cy="1255712"/>
          </a:xfrm>
        </p:spPr>
        <p:txBody>
          <a:bodyPr/>
          <a:lstStyle/>
          <a:p>
            <a:r>
              <a:rPr lang="en-US" altLang="en-US" sz="3200"/>
              <a:t>Factory Method Pattern Defined</a:t>
            </a:r>
          </a:p>
        </p:txBody>
      </p:sp>
      <p:sp>
        <p:nvSpPr>
          <p:cNvPr id="50179" name="Text Box 4">
            <a:extLst>
              <a:ext uri="{FF2B5EF4-FFF2-40B4-BE49-F238E27FC236}">
                <a16:creationId xmlns:a16="http://schemas.microsoft.com/office/drawing/2014/main" id="{94265A80-D78A-0133-2120-14344FF34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513" y="1824038"/>
            <a:ext cx="8763000" cy="4502150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36500" prstMaterial="legacyMatte">
            <a:bevelT w="13500" h="13500" prst="angle"/>
            <a:bevelB w="13500" h="13500" prst="angle"/>
            <a:extrusionClr>
              <a:schemeClr val="hlink"/>
            </a:extrusionClr>
            <a:contourClr>
              <a:srgbClr val="FFFF00"/>
            </a:contourClr>
          </a:sp3d>
        </p:spPr>
        <p:txBody>
          <a:bodyPr lIns="100772" tIns="50387" rIns="100772" bIns="50387">
            <a:spAutoFit/>
            <a:flatTx/>
          </a:bodyPr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20000"/>
              </a:lnSpc>
              <a:spcAft>
                <a:spcPts val="12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3200">
                <a:solidFill>
                  <a:srgbClr val="0000CC"/>
                </a:solidFill>
              </a:rPr>
              <a:t>The factory method pattern defines an abstract class or interface for creating an object:</a:t>
            </a:r>
          </a:p>
          <a:p>
            <a:pPr lvl="1">
              <a:lnSpc>
                <a:spcPct val="120000"/>
              </a:lnSpc>
              <a:spcAft>
                <a:spcPts val="12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3200">
                <a:solidFill>
                  <a:srgbClr val="0000CC"/>
                </a:solidFill>
              </a:rPr>
              <a:t>But leaves it to subclasses regarding which class to instantiate. </a:t>
            </a:r>
          </a:p>
          <a:p>
            <a:pPr lvl="1">
              <a:lnSpc>
                <a:spcPct val="120000"/>
              </a:lnSpc>
              <a:spcAft>
                <a:spcPts val="12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3200">
                <a:solidFill>
                  <a:srgbClr val="0000CC"/>
                </a:solidFill>
              </a:rPr>
              <a:t>Factory method lets a class defer instantiation to subclass.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1C4AAEBE-97F5-2A68-1076-89F9D408460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54000" y="63500"/>
            <a:ext cx="9383713" cy="1255713"/>
          </a:xfrm>
          <a:solidFill>
            <a:schemeClr val="bg1"/>
          </a:solidFill>
        </p:spPr>
        <p:txBody>
          <a:bodyPr/>
          <a:lstStyle/>
          <a:p>
            <a:r>
              <a:rPr lang="en-US" altLang="en-US" sz="3600"/>
              <a:t>Factory Method: Class Structure</a:t>
            </a:r>
          </a:p>
        </p:txBody>
      </p:sp>
      <p:sp>
        <p:nvSpPr>
          <p:cNvPr id="44035" name="Rectangle 18">
            <a:extLst>
              <a:ext uri="{FF2B5EF4-FFF2-40B4-BE49-F238E27FC236}">
                <a16:creationId xmlns:a16="http://schemas.microsoft.com/office/drawing/2014/main" id="{978C7E7F-D6C8-0D51-AB74-6B9B6313F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0363" y="1493838"/>
            <a:ext cx="3778250" cy="2171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1" rIns="91420" bIns="45711" anchor="ctr"/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4000">
              <a:solidFill>
                <a:schemeClr val="bg1"/>
              </a:solidFill>
            </a:endParaRPr>
          </a:p>
        </p:txBody>
      </p:sp>
      <p:sp>
        <p:nvSpPr>
          <p:cNvPr id="44036" name="Line 20">
            <a:extLst>
              <a:ext uri="{FF2B5EF4-FFF2-40B4-BE49-F238E27FC236}">
                <a16:creationId xmlns:a16="http://schemas.microsoft.com/office/drawing/2014/main" id="{777DE0B0-3810-2CB9-7A31-47EE3B4C184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0363" y="2179638"/>
            <a:ext cx="3778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4037" name="Rectangle 6">
            <a:extLst>
              <a:ext uri="{FF2B5EF4-FFF2-40B4-BE49-F238E27FC236}">
                <a16:creationId xmlns:a16="http://schemas.microsoft.com/office/drawing/2014/main" id="{4722C523-9DC3-0E1C-3D23-9481AB2FD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350" y="2751138"/>
            <a:ext cx="3670300" cy="914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1" rIns="91420" bIns="45711" anchor="ctr"/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sv-SE" altLang="en-US" sz="2800">
                <a:solidFill>
                  <a:schemeClr val="tx1"/>
                </a:solidFill>
              </a:rPr>
              <a:t>&lt;&lt;interface&gt;&gt;</a:t>
            </a:r>
            <a:br>
              <a:rPr lang="sv-SE" altLang="en-US" sz="2800">
                <a:solidFill>
                  <a:schemeClr val="tx1"/>
                </a:solidFill>
              </a:rPr>
            </a:br>
            <a:r>
              <a:rPr lang="sv-SE" altLang="en-US" sz="2800">
                <a:solidFill>
                  <a:schemeClr val="tx1"/>
                </a:solidFill>
              </a:rPr>
              <a:t>Product</a:t>
            </a:r>
            <a:endParaRPr lang="en-GB" altLang="en-US" sz="2800">
              <a:solidFill>
                <a:schemeClr val="tx1"/>
              </a:solidFill>
            </a:endParaRPr>
          </a:p>
        </p:txBody>
      </p:sp>
      <p:sp>
        <p:nvSpPr>
          <p:cNvPr id="44038" name="Rectangle 7">
            <a:extLst>
              <a:ext uri="{FF2B5EF4-FFF2-40B4-BE49-F238E27FC236}">
                <a16:creationId xmlns:a16="http://schemas.microsoft.com/office/drawing/2014/main" id="{FDED8F6A-3C1E-178A-EBD5-D20F3D883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922838"/>
            <a:ext cx="3778250" cy="914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1" rIns="91420" bIns="45711" anchor="ctr"/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4000">
              <a:solidFill>
                <a:schemeClr val="bg1"/>
              </a:solidFill>
            </a:endParaRPr>
          </a:p>
        </p:txBody>
      </p:sp>
      <p:sp>
        <p:nvSpPr>
          <p:cNvPr id="44039" name="Line 10">
            <a:extLst>
              <a:ext uri="{FF2B5EF4-FFF2-40B4-BE49-F238E27FC236}">
                <a16:creationId xmlns:a16="http://schemas.microsoft.com/office/drawing/2014/main" id="{E70E9591-58FC-C0D6-6B05-30C458D62F39}"/>
              </a:ext>
            </a:extLst>
          </p:cNvPr>
          <p:cNvSpPr>
            <a:spLocks noChangeShapeType="1"/>
          </p:cNvSpPr>
          <p:nvPr/>
        </p:nvSpPr>
        <p:spPr bwMode="auto">
          <a:xfrm>
            <a:off x="2219325" y="3894138"/>
            <a:ext cx="0" cy="102870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4040" name="Rectangle 11">
            <a:extLst>
              <a:ext uri="{FF2B5EF4-FFF2-40B4-BE49-F238E27FC236}">
                <a16:creationId xmlns:a16="http://schemas.microsoft.com/office/drawing/2014/main" id="{FB41CECC-2B43-D7AE-6480-A45E56FFC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925" y="4922838"/>
            <a:ext cx="22669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1" rIns="91420" bIns="45711" anchor="ctr"/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sv-SE" altLang="en-US" sz="2800">
                <a:solidFill>
                  <a:schemeClr val="tx1"/>
                </a:solidFill>
              </a:rPr>
              <a:t>ConcreteProduct1</a:t>
            </a:r>
            <a:endParaRPr lang="en-GB" altLang="en-US" sz="2800">
              <a:solidFill>
                <a:schemeClr val="tx1"/>
              </a:solidFill>
            </a:endParaRPr>
          </a:p>
        </p:txBody>
      </p:sp>
      <p:sp>
        <p:nvSpPr>
          <p:cNvPr id="44041" name="Rectangle 12">
            <a:extLst>
              <a:ext uri="{FF2B5EF4-FFF2-40B4-BE49-F238E27FC236}">
                <a16:creationId xmlns:a16="http://schemas.microsoft.com/office/drawing/2014/main" id="{A4597078-4B70-32FC-E4D1-475FA1D03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8063" y="1493838"/>
            <a:ext cx="23749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1" rIns="91420" bIns="45711" anchor="ctr"/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sv-SE" altLang="en-US" sz="2800">
                <a:solidFill>
                  <a:schemeClr val="tx1"/>
                </a:solidFill>
              </a:rPr>
              <a:t>AbstractCreator</a:t>
            </a:r>
            <a:endParaRPr lang="en-GB" altLang="en-US" sz="2800">
              <a:solidFill>
                <a:schemeClr val="tx1"/>
              </a:solidFill>
            </a:endParaRPr>
          </a:p>
        </p:txBody>
      </p:sp>
      <p:sp>
        <p:nvSpPr>
          <p:cNvPr id="44042" name="Rectangle 13">
            <a:extLst>
              <a:ext uri="{FF2B5EF4-FFF2-40B4-BE49-F238E27FC236}">
                <a16:creationId xmlns:a16="http://schemas.microsoft.com/office/drawing/2014/main" id="{6641ED65-8882-1B93-12AE-51A6D2CF7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2413" y="4922838"/>
            <a:ext cx="3778250" cy="1828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1" rIns="91420" bIns="45711" anchor="ctr"/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4000">
              <a:solidFill>
                <a:schemeClr val="bg1"/>
              </a:solidFill>
            </a:endParaRPr>
          </a:p>
        </p:txBody>
      </p:sp>
      <p:sp>
        <p:nvSpPr>
          <p:cNvPr id="44043" name="Rectangle 17">
            <a:extLst>
              <a:ext uri="{FF2B5EF4-FFF2-40B4-BE49-F238E27FC236}">
                <a16:creationId xmlns:a16="http://schemas.microsoft.com/office/drawing/2014/main" id="{11D4E1D0-2A7A-089D-9988-20427EE77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0113" y="4922838"/>
            <a:ext cx="22669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1" rIns="91420" bIns="45711" anchor="ctr"/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sv-SE" altLang="en-US" sz="2800">
                <a:solidFill>
                  <a:schemeClr val="tx1"/>
                </a:solidFill>
              </a:rPr>
              <a:t>ConcreteCreator</a:t>
            </a:r>
            <a:endParaRPr lang="en-GB" altLang="en-US" sz="2800">
              <a:solidFill>
                <a:schemeClr val="tx1"/>
              </a:solidFill>
            </a:endParaRPr>
          </a:p>
        </p:txBody>
      </p:sp>
      <p:sp>
        <p:nvSpPr>
          <p:cNvPr id="44044" name="Text Box 19">
            <a:extLst>
              <a:ext uri="{FF2B5EF4-FFF2-40B4-BE49-F238E27FC236}">
                <a16:creationId xmlns:a16="http://schemas.microsoft.com/office/drawing/2014/main" id="{70B554FE-D94B-6CD6-6525-B234D506A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0363" y="2179638"/>
            <a:ext cx="30448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1" rIns="91420" bIns="45711">
            <a:spAutoFit/>
          </a:bodyPr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sv-SE" altLang="en-US" sz="2800">
                <a:solidFill>
                  <a:schemeClr val="tx1"/>
                </a:solidFill>
              </a:rPr>
              <a:t>FactoryMethod()</a:t>
            </a:r>
          </a:p>
          <a:p>
            <a:pPr eaLnBrk="1" hangingPunct="1"/>
            <a:r>
              <a:rPr lang="sv-SE" altLang="en-US" sz="2800">
                <a:solidFill>
                  <a:schemeClr val="tx1"/>
                </a:solidFill>
              </a:rPr>
              <a:t>AnOperation()</a:t>
            </a:r>
            <a:endParaRPr lang="en-GB" altLang="en-US" sz="2800">
              <a:solidFill>
                <a:schemeClr val="tx1"/>
              </a:solidFill>
            </a:endParaRPr>
          </a:p>
        </p:txBody>
      </p:sp>
      <p:sp>
        <p:nvSpPr>
          <p:cNvPr id="44045" name="Text Box 21">
            <a:extLst>
              <a:ext uri="{FF2B5EF4-FFF2-40B4-BE49-F238E27FC236}">
                <a16:creationId xmlns:a16="http://schemas.microsoft.com/office/drawing/2014/main" id="{97F062AC-05F0-556A-31C2-49FD142041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8138" y="5670550"/>
            <a:ext cx="3046412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1" rIns="91420" bIns="45711">
            <a:spAutoFit/>
          </a:bodyPr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sv-SE" altLang="en-US" sz="2800">
                <a:solidFill>
                  <a:schemeClr val="tx1"/>
                </a:solidFill>
              </a:rPr>
              <a:t>FactoryMethod()</a:t>
            </a:r>
            <a:endParaRPr lang="en-GB" altLang="en-US" sz="2800">
              <a:solidFill>
                <a:schemeClr val="tx1"/>
              </a:solidFill>
            </a:endParaRPr>
          </a:p>
        </p:txBody>
      </p:sp>
      <p:sp>
        <p:nvSpPr>
          <p:cNvPr id="44046" name="Line 22">
            <a:extLst>
              <a:ext uri="{FF2B5EF4-FFF2-40B4-BE49-F238E27FC236}">
                <a16:creationId xmlns:a16="http://schemas.microsoft.com/office/drawing/2014/main" id="{6A6568DE-DE43-A55C-6984-FD5BDEBA34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2413" y="5722938"/>
            <a:ext cx="3778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4047" name="Line 31">
            <a:extLst>
              <a:ext uri="{FF2B5EF4-FFF2-40B4-BE49-F238E27FC236}">
                <a16:creationId xmlns:a16="http://schemas.microsoft.com/office/drawing/2014/main" id="{D39C1E63-1B0D-60C2-12F0-8FE3E895F24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97313" y="5380038"/>
            <a:ext cx="1435100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4048" name="Line 10">
            <a:extLst>
              <a:ext uri="{FF2B5EF4-FFF2-40B4-BE49-F238E27FC236}">
                <a16:creationId xmlns:a16="http://schemas.microsoft.com/office/drawing/2014/main" id="{FB79F283-A8A0-971B-0AAB-0F61D69A353E}"/>
              </a:ext>
            </a:extLst>
          </p:cNvPr>
          <p:cNvSpPr>
            <a:spLocks noChangeShapeType="1"/>
          </p:cNvSpPr>
          <p:nvPr/>
        </p:nvSpPr>
        <p:spPr bwMode="auto">
          <a:xfrm>
            <a:off x="7183438" y="3894138"/>
            <a:ext cx="0" cy="10287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4049" name="AutoShape 8">
            <a:extLst>
              <a:ext uri="{FF2B5EF4-FFF2-40B4-BE49-F238E27FC236}">
                <a16:creationId xmlns:a16="http://schemas.microsoft.com/office/drawing/2014/main" id="{F737C7A6-43A5-E627-8316-3E7E45C52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3425" y="3665538"/>
            <a:ext cx="430213" cy="4572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1" rIns="91420" bIns="45711" anchor="ctr"/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4000">
              <a:solidFill>
                <a:schemeClr val="bg1"/>
              </a:solidFill>
            </a:endParaRPr>
          </a:p>
        </p:txBody>
      </p:sp>
      <p:sp>
        <p:nvSpPr>
          <p:cNvPr id="44050" name="AutoShape 8">
            <a:extLst>
              <a:ext uri="{FF2B5EF4-FFF2-40B4-BE49-F238E27FC236}">
                <a16:creationId xmlns:a16="http://schemas.microsoft.com/office/drawing/2014/main" id="{6A352BCB-0B5A-5734-F728-B732A7A70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7538" y="3665538"/>
            <a:ext cx="431800" cy="4572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1" rIns="91420" bIns="45711" anchor="ctr"/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4000">
              <a:solidFill>
                <a:schemeClr val="bg1"/>
              </a:solidFill>
            </a:endParaRPr>
          </a:p>
        </p:txBody>
      </p:sp>
      <p:sp>
        <p:nvSpPr>
          <p:cNvPr id="44051" name="TextBox 1">
            <a:extLst>
              <a:ext uri="{FF2B5EF4-FFF2-40B4-BE49-F238E27FC236}">
                <a16:creationId xmlns:a16="http://schemas.microsoft.com/office/drawing/2014/main" id="{9F2A7E55-6747-677B-CDE2-E277EF716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5088" y="4999038"/>
            <a:ext cx="14747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/>
              <a:t>&lt;&lt;create&gt;&gt;</a:t>
            </a:r>
            <a:endParaRPr lang="en-IN" altLang="en-US"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6D373A35-B744-D521-CA49-D9101949D150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544513" y="-12700"/>
            <a:ext cx="8569325" cy="1620838"/>
          </a:xfrm>
        </p:spPr>
        <p:txBody>
          <a:bodyPr/>
          <a:lstStyle/>
          <a:p>
            <a:r>
              <a:rPr lang="en-US" altLang="en-US" sz="3600"/>
              <a:t>Factory Method Pattern </a:t>
            </a:r>
            <a:br>
              <a:rPr lang="en-US" altLang="en-US" sz="3600"/>
            </a:br>
            <a:endParaRPr lang="en-US" altLang="en-US" sz="1800"/>
          </a:p>
        </p:txBody>
      </p:sp>
      <p:sp>
        <p:nvSpPr>
          <p:cNvPr id="45059" name="Rectangle 23">
            <a:extLst>
              <a:ext uri="{FF2B5EF4-FFF2-40B4-BE49-F238E27FC236}">
                <a16:creationId xmlns:a16="http://schemas.microsoft.com/office/drawing/2014/main" id="{3BAB8E49-629B-7411-AB23-9C04706B9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5313" y="2979738"/>
            <a:ext cx="2601912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0" tIns="45711" rIns="91420" bIns="45711" anchor="ctr"/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3600">
              <a:solidFill>
                <a:schemeClr val="bg1"/>
              </a:solidFill>
            </a:endParaRPr>
          </a:p>
        </p:txBody>
      </p:sp>
      <p:sp>
        <p:nvSpPr>
          <p:cNvPr id="45060" name="Text Box 25">
            <a:extLst>
              <a:ext uri="{FF2B5EF4-FFF2-40B4-BE49-F238E27FC236}">
                <a16:creationId xmlns:a16="http://schemas.microsoft.com/office/drawing/2014/main" id="{67A020F5-9A41-4711-3059-703E1EDF3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8013" y="3295650"/>
            <a:ext cx="26336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1" rIns="91420" bIns="45711">
            <a:spAutoFit/>
          </a:bodyPr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sv-SE" altLang="en-US" sz="2400">
                <a:solidFill>
                  <a:srgbClr val="0000CC"/>
                </a:solidFill>
              </a:rPr>
              <a:t>Product =</a:t>
            </a:r>
          </a:p>
          <a:p>
            <a:pPr eaLnBrk="1" hangingPunct="1"/>
            <a:r>
              <a:rPr lang="sv-SE" altLang="en-US" sz="2400">
                <a:solidFill>
                  <a:srgbClr val="0000CC"/>
                </a:solidFill>
              </a:rPr>
              <a:t>FactoryMethod()</a:t>
            </a:r>
            <a:endParaRPr lang="en-GB" altLang="en-US" sz="2400">
              <a:solidFill>
                <a:srgbClr val="0000CC"/>
              </a:solidFill>
            </a:endParaRPr>
          </a:p>
        </p:txBody>
      </p:sp>
      <p:sp>
        <p:nvSpPr>
          <p:cNvPr id="45061" name="Rectangle 26">
            <a:extLst>
              <a:ext uri="{FF2B5EF4-FFF2-40B4-BE49-F238E27FC236}">
                <a16:creationId xmlns:a16="http://schemas.microsoft.com/office/drawing/2014/main" id="{8FEC2179-AF83-4B2A-8374-0EDF20867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0513" y="6027738"/>
            <a:ext cx="2830512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0" tIns="45711" rIns="91420" bIns="45711" anchor="ctr"/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3600">
              <a:solidFill>
                <a:srgbClr val="0000CC"/>
              </a:solidFill>
            </a:endParaRPr>
          </a:p>
        </p:txBody>
      </p:sp>
      <p:sp>
        <p:nvSpPr>
          <p:cNvPr id="45062" name="Text Box 28">
            <a:extLst>
              <a:ext uri="{FF2B5EF4-FFF2-40B4-BE49-F238E27FC236}">
                <a16:creationId xmlns:a16="http://schemas.microsoft.com/office/drawing/2014/main" id="{DF2E9B6E-F498-7A7D-EDED-1B8F5BDAF7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0513" y="6332538"/>
            <a:ext cx="2808287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1" rIns="91420" bIns="45711">
            <a:spAutoFit/>
          </a:bodyPr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sv-SE" altLang="en-US" sz="2400">
                <a:solidFill>
                  <a:srgbClr val="0000CC"/>
                </a:solidFill>
              </a:rPr>
              <a:t>return new</a:t>
            </a:r>
          </a:p>
          <a:p>
            <a:pPr eaLnBrk="1" hangingPunct="1"/>
            <a:r>
              <a:rPr lang="sv-SE" altLang="en-US" sz="2400">
                <a:solidFill>
                  <a:srgbClr val="0000CC"/>
                </a:solidFill>
              </a:rPr>
              <a:t>ConcreteProduct()</a:t>
            </a:r>
            <a:endParaRPr lang="en-GB" altLang="en-US" sz="2400">
              <a:solidFill>
                <a:srgbClr val="0000CC"/>
              </a:solidFill>
            </a:endParaRPr>
          </a:p>
        </p:txBody>
      </p:sp>
      <p:sp>
        <p:nvSpPr>
          <p:cNvPr id="45063" name="Line 29">
            <a:extLst>
              <a:ext uri="{FF2B5EF4-FFF2-40B4-BE49-F238E27FC236}">
                <a16:creationId xmlns:a16="http://schemas.microsoft.com/office/drawing/2014/main" id="{178C2E18-C908-B3DA-035B-791A1304014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49913" y="6103938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5064" name="Line 24">
            <a:extLst>
              <a:ext uri="{FF2B5EF4-FFF2-40B4-BE49-F238E27FC236}">
                <a16:creationId xmlns:a16="http://schemas.microsoft.com/office/drawing/2014/main" id="{71AFDD31-E2E2-A9A7-60EB-768D65530A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45313" y="2979738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5065" name="Line 27">
            <a:extLst>
              <a:ext uri="{FF2B5EF4-FFF2-40B4-BE49-F238E27FC236}">
                <a16:creationId xmlns:a16="http://schemas.microsoft.com/office/drawing/2014/main" id="{8D525A24-D860-EC4C-4003-3E5AB81D9B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51625" y="6027738"/>
            <a:ext cx="381000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5066" name="Line 30">
            <a:extLst>
              <a:ext uri="{FF2B5EF4-FFF2-40B4-BE49-F238E27FC236}">
                <a16:creationId xmlns:a16="http://schemas.microsoft.com/office/drawing/2014/main" id="{28F1DD37-C861-06D9-B3DD-2B444D028A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59513" y="3589338"/>
            <a:ext cx="685800" cy="777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5067" name="Rectangle 18">
            <a:extLst>
              <a:ext uri="{FF2B5EF4-FFF2-40B4-BE49-F238E27FC236}">
                <a16:creationId xmlns:a16="http://schemas.microsoft.com/office/drawing/2014/main" id="{0E947B71-E3EC-3F34-7151-11966C8FB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7313" y="2751138"/>
            <a:ext cx="2667000" cy="1447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1" rIns="91420" bIns="45711" anchor="ctr"/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3600">
              <a:solidFill>
                <a:schemeClr val="bg1"/>
              </a:solidFill>
            </a:endParaRPr>
          </a:p>
        </p:txBody>
      </p:sp>
      <p:sp>
        <p:nvSpPr>
          <p:cNvPr id="45068" name="Line 20">
            <a:extLst>
              <a:ext uri="{FF2B5EF4-FFF2-40B4-BE49-F238E27FC236}">
                <a16:creationId xmlns:a16="http://schemas.microsoft.com/office/drawing/2014/main" id="{E69335D0-8F57-1061-0964-624A02EDD52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97313" y="3208338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5069" name="Rectangle 6">
            <a:extLst>
              <a:ext uri="{FF2B5EF4-FFF2-40B4-BE49-F238E27FC236}">
                <a16:creationId xmlns:a16="http://schemas.microsoft.com/office/drawing/2014/main" id="{DCFFE2B5-D22E-3C8F-E58D-D058D3C25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713" y="3360738"/>
            <a:ext cx="2590800" cy="838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1" rIns="91420" bIns="45711" anchor="ctr"/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sv-SE" altLang="en-US" sz="2000">
                <a:solidFill>
                  <a:schemeClr val="tx1"/>
                </a:solidFill>
              </a:rPr>
              <a:t>&lt;&lt;interface&gt;&gt;</a:t>
            </a:r>
          </a:p>
          <a:p>
            <a:pPr algn="ctr" eaLnBrk="1" hangingPunct="1"/>
            <a:r>
              <a:rPr lang="sv-SE" altLang="en-US" sz="2800">
                <a:solidFill>
                  <a:schemeClr val="tx1"/>
                </a:solidFill>
              </a:rPr>
              <a:t>Product</a:t>
            </a:r>
            <a:endParaRPr lang="en-GB" altLang="en-US" sz="2800">
              <a:solidFill>
                <a:schemeClr val="tx1"/>
              </a:solidFill>
            </a:endParaRPr>
          </a:p>
        </p:txBody>
      </p:sp>
      <p:sp>
        <p:nvSpPr>
          <p:cNvPr id="45070" name="Rectangle 7">
            <a:extLst>
              <a:ext uri="{FF2B5EF4-FFF2-40B4-BE49-F238E27FC236}">
                <a16:creationId xmlns:a16="http://schemas.microsoft.com/office/drawing/2014/main" id="{26EA1FE5-7C34-1AC3-0C7A-E0F72E34A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13" y="5037138"/>
            <a:ext cx="2667000" cy="609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1" rIns="91420" bIns="45711" anchor="ctr"/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3600">
              <a:solidFill>
                <a:schemeClr val="bg1"/>
              </a:solidFill>
            </a:endParaRPr>
          </a:p>
        </p:txBody>
      </p:sp>
      <p:sp>
        <p:nvSpPr>
          <p:cNvPr id="45071" name="Rectangle 11">
            <a:extLst>
              <a:ext uri="{FF2B5EF4-FFF2-40B4-BE49-F238E27FC236}">
                <a16:creationId xmlns:a16="http://schemas.microsoft.com/office/drawing/2014/main" id="{94F59BF7-138E-6156-58A7-1B8C2AA6F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025" y="5037138"/>
            <a:ext cx="1600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1" rIns="91420" bIns="45711" anchor="ctr"/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sv-SE" altLang="en-US" sz="2400">
                <a:solidFill>
                  <a:schemeClr val="tx1"/>
                </a:solidFill>
              </a:rPr>
              <a:t>ConcreteProduct1</a:t>
            </a:r>
            <a:endParaRPr lang="en-GB" altLang="en-US" sz="2400">
              <a:solidFill>
                <a:schemeClr val="tx1"/>
              </a:solidFill>
            </a:endParaRPr>
          </a:p>
        </p:txBody>
      </p:sp>
      <p:sp>
        <p:nvSpPr>
          <p:cNvPr id="45072" name="Rectangle 12">
            <a:extLst>
              <a:ext uri="{FF2B5EF4-FFF2-40B4-BE49-F238E27FC236}">
                <a16:creationId xmlns:a16="http://schemas.microsoft.com/office/drawing/2014/main" id="{4BF766D9-4860-3A86-37A9-87C8D0AEE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4513" y="2751138"/>
            <a:ext cx="1676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1" rIns="91420" bIns="45711" anchor="ctr"/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sv-SE" altLang="en-US" sz="2400">
                <a:solidFill>
                  <a:schemeClr val="tx1"/>
                </a:solidFill>
              </a:rPr>
              <a:t>AbstractCreator</a:t>
            </a:r>
            <a:endParaRPr lang="en-GB" altLang="en-US" sz="2400">
              <a:solidFill>
                <a:schemeClr val="tx1"/>
              </a:solidFill>
            </a:endParaRPr>
          </a:p>
        </p:txBody>
      </p:sp>
      <p:sp>
        <p:nvSpPr>
          <p:cNvPr id="45073" name="Rectangle 13">
            <a:extLst>
              <a:ext uri="{FF2B5EF4-FFF2-40B4-BE49-F238E27FC236}">
                <a16:creationId xmlns:a16="http://schemas.microsoft.com/office/drawing/2014/main" id="{110EBB09-507A-BF87-8FE0-70A538A3D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1113" y="5037138"/>
            <a:ext cx="2667000" cy="1219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1" rIns="91420" bIns="45711" anchor="ctr"/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3600">
              <a:solidFill>
                <a:schemeClr val="bg1"/>
              </a:solidFill>
            </a:endParaRPr>
          </a:p>
        </p:txBody>
      </p:sp>
      <p:sp>
        <p:nvSpPr>
          <p:cNvPr id="45074" name="Rectangle 17">
            <a:extLst>
              <a:ext uri="{FF2B5EF4-FFF2-40B4-BE49-F238E27FC236}">
                <a16:creationId xmlns:a16="http://schemas.microsoft.com/office/drawing/2014/main" id="{80F59FC8-4F4E-132F-3F8A-EA035EAF0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8313" y="5037138"/>
            <a:ext cx="1600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1" rIns="91420" bIns="45711" anchor="ctr"/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sv-SE" altLang="en-US" sz="2400">
                <a:solidFill>
                  <a:schemeClr val="tx1"/>
                </a:solidFill>
              </a:rPr>
              <a:t>ConcreteCreator</a:t>
            </a:r>
            <a:endParaRPr lang="en-GB" altLang="en-US" sz="2400">
              <a:solidFill>
                <a:schemeClr val="tx1"/>
              </a:solidFill>
            </a:endParaRPr>
          </a:p>
        </p:txBody>
      </p:sp>
      <p:sp>
        <p:nvSpPr>
          <p:cNvPr id="45075" name="Text Box 19">
            <a:extLst>
              <a:ext uri="{FF2B5EF4-FFF2-40B4-BE49-F238E27FC236}">
                <a16:creationId xmlns:a16="http://schemas.microsoft.com/office/drawing/2014/main" id="{87EABFAE-DE69-5490-C5C1-3B280BA5E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7313" y="3208338"/>
            <a:ext cx="26352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1" rIns="91420" bIns="45711">
            <a:spAutoFit/>
          </a:bodyPr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sv-SE" altLang="en-US" sz="2400">
                <a:solidFill>
                  <a:schemeClr val="tx1"/>
                </a:solidFill>
              </a:rPr>
              <a:t>FactoryMethod()</a:t>
            </a:r>
          </a:p>
          <a:p>
            <a:pPr eaLnBrk="1" hangingPunct="1"/>
            <a:r>
              <a:rPr lang="sv-SE" altLang="en-US" sz="2400">
                <a:solidFill>
                  <a:schemeClr val="tx1"/>
                </a:solidFill>
              </a:rPr>
              <a:t>AnOperation()</a:t>
            </a:r>
            <a:endParaRPr lang="en-GB" altLang="en-US" sz="2400">
              <a:solidFill>
                <a:schemeClr val="tx1"/>
              </a:solidFill>
            </a:endParaRPr>
          </a:p>
        </p:txBody>
      </p:sp>
      <p:sp>
        <p:nvSpPr>
          <p:cNvPr id="45076" name="Text Box 21">
            <a:extLst>
              <a:ext uri="{FF2B5EF4-FFF2-40B4-BE49-F238E27FC236}">
                <a16:creationId xmlns:a16="http://schemas.microsoft.com/office/drawing/2014/main" id="{D97E0446-5C2E-45E9-BF84-E48776646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9850" y="5534025"/>
            <a:ext cx="2636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1" rIns="91420" bIns="45711">
            <a:spAutoFit/>
          </a:bodyPr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sv-SE" altLang="en-US" sz="2400">
                <a:solidFill>
                  <a:schemeClr val="tx1"/>
                </a:solidFill>
              </a:rPr>
              <a:t>FactoryMethod()</a:t>
            </a:r>
            <a:endParaRPr lang="en-GB" altLang="en-US" sz="2400">
              <a:solidFill>
                <a:schemeClr val="tx1"/>
              </a:solidFill>
            </a:endParaRPr>
          </a:p>
        </p:txBody>
      </p:sp>
      <p:sp>
        <p:nvSpPr>
          <p:cNvPr id="45077" name="Line 22">
            <a:extLst>
              <a:ext uri="{FF2B5EF4-FFF2-40B4-BE49-F238E27FC236}">
                <a16:creationId xmlns:a16="http://schemas.microsoft.com/office/drawing/2014/main" id="{5DCCC6F1-8AAA-74F3-99A3-50669A1C1E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21113" y="5570538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5078" name="Line 31">
            <a:extLst>
              <a:ext uri="{FF2B5EF4-FFF2-40B4-BE49-F238E27FC236}">
                <a16:creationId xmlns:a16="http://schemas.microsoft.com/office/drawing/2014/main" id="{31EF805C-9772-9A75-E84B-F29A8096356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65425" y="5343525"/>
            <a:ext cx="1055688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5079" name="Line 10">
            <a:extLst>
              <a:ext uri="{FF2B5EF4-FFF2-40B4-BE49-F238E27FC236}">
                <a16:creationId xmlns:a16="http://schemas.microsoft.com/office/drawing/2014/main" id="{3A3E4DD9-F9B7-A752-1EA6-92A0EA0B3B6A}"/>
              </a:ext>
            </a:extLst>
          </p:cNvPr>
          <p:cNvSpPr>
            <a:spLocks noChangeShapeType="1"/>
          </p:cNvSpPr>
          <p:nvPr/>
        </p:nvSpPr>
        <p:spPr bwMode="auto">
          <a:xfrm>
            <a:off x="5129213" y="4351338"/>
            <a:ext cx="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5080" name="Rectangle 3">
            <a:extLst>
              <a:ext uri="{FF2B5EF4-FFF2-40B4-BE49-F238E27FC236}">
                <a16:creationId xmlns:a16="http://schemas.microsoft.com/office/drawing/2014/main" id="{A997163E-6150-81D0-10A6-5689BE59A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79438"/>
            <a:ext cx="10080625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422275" indent="-3175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613"/>
              </a:spcBef>
              <a:spcAft>
                <a:spcPts val="6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endParaRPr lang="en-US" altLang="en-US" sz="3200" b="0"/>
          </a:p>
        </p:txBody>
      </p:sp>
      <p:sp>
        <p:nvSpPr>
          <p:cNvPr id="45081" name="Rectangle 3">
            <a:extLst>
              <a:ext uri="{FF2B5EF4-FFF2-40B4-BE49-F238E27FC236}">
                <a16:creationId xmlns:a16="http://schemas.microsoft.com/office/drawing/2014/main" id="{7B1F9CDF-ADE0-1CC0-E70A-047C6DE7D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8" y="1341438"/>
            <a:ext cx="10080625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422275" indent="-317500">
              <a:spcAft>
                <a:spcPts val="137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3200">
                <a:solidFill>
                  <a:srgbClr val="000000"/>
                </a:solidFill>
                <a:latin typeface="Comic Sans MS" panose="030F0702030302020204" pitchFamily="66" charset="0"/>
              </a:defRPr>
            </a:lvl1pPr>
            <a:lvl2pPr marL="854075" indent="-284163">
              <a:spcAft>
                <a:spcPts val="108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defRPr sz="2800">
                <a:solidFill>
                  <a:srgbClr val="000000"/>
                </a:solidFill>
                <a:latin typeface="Comic Sans MS" panose="030F0702030302020204" pitchFamily="66" charset="0"/>
              </a:defRPr>
            </a:lvl2pPr>
            <a:lvl3pPr marL="1143000" indent="-228600">
              <a:spcAft>
                <a:spcPts val="8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Comic Sans MS" panose="030F0702030302020204" pitchFamily="66" charset="0"/>
              </a:defRPr>
            </a:lvl3pPr>
            <a:lvl4pPr marL="1600200" indent="-228600">
              <a:spcAft>
                <a:spcPts val="52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defRPr sz="2000">
                <a:solidFill>
                  <a:srgbClr val="000000"/>
                </a:solidFill>
                <a:latin typeface="Comic Sans MS" panose="030F0702030302020204" pitchFamily="66" charset="0"/>
              </a:defRPr>
            </a:lvl4pPr>
            <a:lvl5pPr marL="2057400" indent="-228600">
              <a:spcAft>
                <a:spcPts val="23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ts val="613"/>
              </a:spcBef>
              <a:spcAft>
                <a:spcPts val="613"/>
              </a:spcAft>
            </a:pPr>
            <a:r>
              <a:rPr lang="en-US" altLang="en-US" b="0"/>
              <a:t>Define an interface for creating an object, </a:t>
            </a:r>
          </a:p>
          <a:p>
            <a:pPr lvl="1">
              <a:spcBef>
                <a:spcPts val="613"/>
              </a:spcBef>
              <a:spcAft>
                <a:spcPts val="613"/>
              </a:spcAft>
            </a:pPr>
            <a:r>
              <a:rPr lang="en-US" altLang="en-US" b="0"/>
              <a:t>but lets subclasses  to instantiate. </a:t>
            </a:r>
          </a:p>
        </p:txBody>
      </p:sp>
      <p:sp>
        <p:nvSpPr>
          <p:cNvPr id="45082" name="Line 10">
            <a:extLst>
              <a:ext uri="{FF2B5EF4-FFF2-40B4-BE49-F238E27FC236}">
                <a16:creationId xmlns:a16="http://schemas.microsoft.com/office/drawing/2014/main" id="{CD4CF155-0334-F5A3-BA40-4645BE50C61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2425" y="4351338"/>
            <a:ext cx="0" cy="68580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5083" name="AutoShape 8">
            <a:extLst>
              <a:ext uri="{FF2B5EF4-FFF2-40B4-BE49-F238E27FC236}">
                <a16:creationId xmlns:a16="http://schemas.microsoft.com/office/drawing/2014/main" id="{D3805EAE-A0AA-5017-311F-2A0E71AF2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0025" y="4198938"/>
            <a:ext cx="304800" cy="306387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1" rIns="91420" bIns="45711" anchor="ctr"/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3600">
              <a:solidFill>
                <a:schemeClr val="bg1"/>
              </a:solidFill>
            </a:endParaRPr>
          </a:p>
        </p:txBody>
      </p:sp>
      <p:sp>
        <p:nvSpPr>
          <p:cNvPr id="45084" name="AutoShape 8">
            <a:extLst>
              <a:ext uri="{FF2B5EF4-FFF2-40B4-BE49-F238E27FC236}">
                <a16:creationId xmlns:a16="http://schemas.microsoft.com/office/drawing/2014/main" id="{80271AED-55A9-BC1B-08A1-EE0321AB1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3638" y="4198938"/>
            <a:ext cx="306387" cy="306387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1" rIns="91420" bIns="45711" anchor="ctr"/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3600">
              <a:solidFill>
                <a:schemeClr val="bg1"/>
              </a:solidFill>
            </a:endParaRPr>
          </a:p>
        </p:txBody>
      </p:sp>
      <p:sp>
        <p:nvSpPr>
          <p:cNvPr id="45085" name="TextBox 28">
            <a:extLst>
              <a:ext uri="{FF2B5EF4-FFF2-40B4-BE49-F238E27FC236}">
                <a16:creationId xmlns:a16="http://schemas.microsoft.com/office/drawing/2014/main" id="{F58DE819-D62C-9BCE-5F08-B94B59590E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997450"/>
            <a:ext cx="11858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400"/>
              <a:t>&lt;&lt;create&gt;&gt;</a:t>
            </a:r>
            <a:endParaRPr lang="en-IN" altLang="en-US" sz="1400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2967CC19-867B-EBA0-D7C6-AF52A73F8EA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41363" y="-161925"/>
            <a:ext cx="8596312" cy="1255713"/>
          </a:xfrm>
        </p:spPr>
        <p:txBody>
          <a:bodyPr/>
          <a:lstStyle/>
          <a:p>
            <a:r>
              <a:rPr lang="en-US" altLang="en-US" sz="3600"/>
              <a:t>Participants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4CDC8492-55F9-E704-E53B-8C2000754CB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63513" y="808038"/>
            <a:ext cx="9677400" cy="565785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700"/>
              </a:spcAft>
            </a:pPr>
            <a:r>
              <a:rPr lang="en-US" altLang="en-US" b="1">
                <a:solidFill>
                  <a:srgbClr val="0000CC"/>
                </a:solidFill>
              </a:rPr>
              <a:t>Product:</a:t>
            </a:r>
            <a:r>
              <a:rPr lang="en-US" altLang="en-US"/>
              <a:t> defines the interface for the factory method to create objects. 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700"/>
              </a:spcAft>
            </a:pPr>
            <a:r>
              <a:rPr lang="en-US" altLang="en-US" b="1">
                <a:solidFill>
                  <a:srgbClr val="0000CC"/>
                </a:solidFill>
              </a:rPr>
              <a:t>ConcreteProduct:</a:t>
            </a:r>
            <a:r>
              <a:rPr lang="en-US" altLang="en-US"/>
              <a:t> implements the Product interface. 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CC"/>
                </a:solidFill>
              </a:rPr>
              <a:t>Creator</a:t>
            </a:r>
            <a:r>
              <a:rPr lang="en-US" altLang="en-US"/>
              <a:t>(aka </a:t>
            </a:r>
            <a:r>
              <a:rPr lang="en-US" altLang="en-US" b="1"/>
              <a:t>Factory</a:t>
            </a:r>
            <a:r>
              <a:rPr lang="en-US" altLang="en-US"/>
              <a:t>): is an abstract class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700"/>
              </a:spcAft>
            </a:pPr>
            <a:r>
              <a:rPr lang="en-US" altLang="en-US"/>
              <a:t> Declares the method </a:t>
            </a:r>
            <a:r>
              <a:rPr lang="en-US" altLang="en-US" b="1"/>
              <a:t>FactoryMethod</a:t>
            </a:r>
            <a:r>
              <a:rPr lang="en-US" altLang="en-US"/>
              <a:t>, which returns a Product object. 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700"/>
              </a:spcAft>
            </a:pPr>
            <a:r>
              <a:rPr lang="en-US" altLang="en-US"/>
              <a:t>Calls the generating method for creating Product objects .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700"/>
              </a:spcAft>
            </a:pPr>
            <a:r>
              <a:rPr lang="en-US" altLang="en-US" b="1">
                <a:solidFill>
                  <a:srgbClr val="0000CC"/>
                </a:solidFill>
              </a:rPr>
              <a:t>ConcreteCreator:</a:t>
            </a:r>
            <a:r>
              <a:rPr lang="en-US" altLang="en-US"/>
              <a:t> overrides the generating method for creating </a:t>
            </a:r>
            <a:r>
              <a:rPr lang="en-US" altLang="en-US" b="1"/>
              <a:t>ConcreteProduct</a:t>
            </a:r>
            <a:r>
              <a:rPr lang="en-US" altLang="en-US"/>
              <a:t> objects 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700"/>
              </a:spcAft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>
            <a:extLst>
              <a:ext uri="{FF2B5EF4-FFF2-40B4-BE49-F238E27FC236}">
                <a16:creationId xmlns:a16="http://schemas.microsoft.com/office/drawing/2014/main" id="{E8AE96F6-F1A8-0A16-4E98-DFEE4F6651B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63513" y="198438"/>
            <a:ext cx="9599612" cy="7162800"/>
          </a:xfrm>
          <a:solidFill>
            <a:srgbClr val="FFFFCC"/>
          </a:solidFill>
          <a:ln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/>
              <a:t>public interface Product { � }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/>
              <a:t>public abstract class Creator {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/>
              <a:t>         protected abstract  Product factoryMethod();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/>
              <a:t>}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/>
              <a:t>public class ConcreteProduct implements Product { � }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b="1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/>
              <a:t>public class ConcreteCreator1 extends Creator {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/>
              <a:t>          protected Product factoryMethod() {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/>
              <a:t>                       return new ConcreteProduct1(); } }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/>
              <a:t>public class Client {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/>
              <a:t>           public static void main( String arg[] ) {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/>
              <a:t>           Creator c = new ConcreteCreator1();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/>
              <a:t>           Product p= c.factoryMethod();      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/>
              <a:t>     }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/>
              <a:t>} </a:t>
            </a:r>
          </a:p>
        </p:txBody>
      </p:sp>
      <p:grpSp>
        <p:nvGrpSpPr>
          <p:cNvPr id="47107" name="Group 2">
            <a:extLst>
              <a:ext uri="{FF2B5EF4-FFF2-40B4-BE49-F238E27FC236}">
                <a16:creationId xmlns:a16="http://schemas.microsoft.com/office/drawing/2014/main" id="{53906C96-A598-381C-0D65-0D68D50B1E8B}"/>
              </a:ext>
            </a:extLst>
          </p:cNvPr>
          <p:cNvGrpSpPr>
            <a:grpSpLocks/>
          </p:cNvGrpSpPr>
          <p:nvPr/>
        </p:nvGrpSpPr>
        <p:grpSpPr bwMode="auto">
          <a:xfrm>
            <a:off x="7559675" y="15875"/>
            <a:ext cx="2209800" cy="3581400"/>
            <a:chOff x="152400" y="3475038"/>
            <a:chExt cx="2667000" cy="2057400"/>
          </a:xfrm>
        </p:grpSpPr>
        <p:sp>
          <p:nvSpPr>
            <p:cNvPr id="47109" name="Rectangle 6">
              <a:extLst>
                <a:ext uri="{FF2B5EF4-FFF2-40B4-BE49-F238E27FC236}">
                  <a16:creationId xmlns:a16="http://schemas.microsoft.com/office/drawing/2014/main" id="{29D5642C-F300-5B30-42BA-94727230B0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" y="3475038"/>
              <a:ext cx="2590800" cy="60960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1" rIns="91420" bIns="45711" anchor="ctr"/>
            <a:lstStyle>
              <a:lvl1pPr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sv-SE" altLang="en-US" sz="1800">
                  <a:solidFill>
                    <a:srgbClr val="0000CC"/>
                  </a:solidFill>
                </a:rPr>
                <a:t>AbstractProduct</a:t>
              </a:r>
              <a:endParaRPr lang="en-GB" altLang="en-US" sz="1800">
                <a:solidFill>
                  <a:srgbClr val="0000CC"/>
                </a:solidFill>
              </a:endParaRPr>
            </a:p>
          </p:txBody>
        </p:sp>
        <p:sp>
          <p:nvSpPr>
            <p:cNvPr id="47110" name="Rectangle 7">
              <a:extLst>
                <a:ext uri="{FF2B5EF4-FFF2-40B4-BE49-F238E27FC236}">
                  <a16:creationId xmlns:a16="http://schemas.microsoft.com/office/drawing/2014/main" id="{75F2E8A1-B8F4-30D9-7193-1C7F58615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" y="4922838"/>
              <a:ext cx="2667000" cy="60960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1" rIns="91420" bIns="45711" anchor="ctr"/>
            <a:lstStyle>
              <a:lvl1pPr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2800">
                <a:solidFill>
                  <a:srgbClr val="0000CC"/>
                </a:solidFill>
              </a:endParaRPr>
            </a:p>
          </p:txBody>
        </p:sp>
        <p:sp>
          <p:nvSpPr>
            <p:cNvPr id="47111" name="AutoShape 8">
              <a:extLst>
                <a:ext uri="{FF2B5EF4-FFF2-40B4-BE49-F238E27FC236}">
                  <a16:creationId xmlns:a16="http://schemas.microsoft.com/office/drawing/2014/main" id="{287F10E4-609C-FBA8-999E-CB59F5635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2872" y="4070310"/>
              <a:ext cx="381000" cy="3810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1" rIns="91420" bIns="45711" anchor="ctr"/>
            <a:lstStyle>
              <a:lvl1pPr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2800">
                <a:solidFill>
                  <a:srgbClr val="0000CC"/>
                </a:solidFill>
              </a:endParaRPr>
            </a:p>
          </p:txBody>
        </p:sp>
        <p:sp>
          <p:nvSpPr>
            <p:cNvPr id="47112" name="Line 10">
              <a:extLst>
                <a:ext uri="{FF2B5EF4-FFF2-40B4-BE49-F238E27FC236}">
                  <a16:creationId xmlns:a16="http://schemas.microsoft.com/office/drawing/2014/main" id="{B24431EE-E563-237A-1715-CE32270C55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24001" y="4451310"/>
              <a:ext cx="2802" cy="471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7113" name="Rectangle 11">
              <a:extLst>
                <a:ext uri="{FF2B5EF4-FFF2-40B4-BE49-F238E27FC236}">
                  <a16:creationId xmlns:a16="http://schemas.microsoft.com/office/drawing/2014/main" id="{28574625-AD7D-3A71-CB61-C5402BEFB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" y="4922838"/>
              <a:ext cx="1600200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0" tIns="45711" rIns="91420" bIns="45711" anchor="ctr"/>
            <a:lstStyle>
              <a:lvl1pPr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sv-SE" altLang="en-US" sz="1800">
                  <a:solidFill>
                    <a:srgbClr val="0000CC"/>
                  </a:solidFill>
                </a:rPr>
                <a:t>ConcreteProduct1</a:t>
              </a:r>
              <a:endParaRPr lang="en-GB" altLang="en-US" sz="1800">
                <a:solidFill>
                  <a:srgbClr val="0000CC"/>
                </a:solidFill>
              </a:endParaRPr>
            </a:p>
          </p:txBody>
        </p:sp>
      </p:grpSp>
      <p:sp>
        <p:nvSpPr>
          <p:cNvPr id="47108" name="TextBox 9">
            <a:extLst>
              <a:ext uri="{FF2B5EF4-FFF2-40B4-BE49-F238E27FC236}">
                <a16:creationId xmlns:a16="http://schemas.microsoft.com/office/drawing/2014/main" id="{8FEA8D7E-767F-EDAD-2F85-F2B0AD08B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7113" y="6523038"/>
            <a:ext cx="6934200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0" tIns="45711" rIns="91420" bIns="45711">
            <a:spAutoFit/>
          </a:bodyPr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>
                <a:solidFill>
                  <a:srgbClr val="0000CC"/>
                </a:solidFill>
              </a:rPr>
              <a:t>Factory Method Generic Code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>
            <a:extLst>
              <a:ext uri="{FF2B5EF4-FFF2-40B4-BE49-F238E27FC236}">
                <a16:creationId xmlns:a16="http://schemas.microsoft.com/office/drawing/2014/main" id="{0B12D783-FDB4-69FD-8D01-9D7B9F4065C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44513" y="889000"/>
            <a:ext cx="8534400" cy="5781675"/>
          </a:xfrm>
          <a:solidFill>
            <a:srgbClr val="FFFFCC"/>
          </a:solidFill>
          <a:ln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b="1"/>
              <a:t>Pizza orderPizza() {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b="1"/>
              <a:t>	Pizza pizza = new Pizza(); //Base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b="1"/>
              <a:t>	pizza.garnish();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b="1"/>
              <a:t>	pizza.bake();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b="1"/>
              <a:t>	pizza.cut();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b="1"/>
              <a:t>	pizza.box();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b="1"/>
              <a:t>	return pizza;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b="1"/>
              <a:t>}</a:t>
            </a:r>
          </a:p>
        </p:txBody>
      </p:sp>
      <p:sp>
        <p:nvSpPr>
          <p:cNvPr id="5123" name="TextBox 2">
            <a:extLst>
              <a:ext uri="{FF2B5EF4-FFF2-40B4-BE49-F238E27FC236}">
                <a16:creationId xmlns:a16="http://schemas.microsoft.com/office/drawing/2014/main" id="{DAB214BD-5BC6-70F4-EBBE-B5F77F4FD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3713" y="2713038"/>
            <a:ext cx="2743200" cy="892175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00CC"/>
                </a:solidFill>
              </a:rPr>
              <a:t>Motivation for Simple Factory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2DE35274-BBE8-13DD-E10B-5F5286FB6A1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57213" y="295275"/>
            <a:ext cx="8596312" cy="808038"/>
          </a:xfrm>
        </p:spPr>
        <p:txBody>
          <a:bodyPr/>
          <a:lstStyle/>
          <a:p>
            <a:r>
              <a:rPr lang="en-US" altLang="en-US" sz="3600"/>
              <a:t>Factory Method: Example 1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9D73A78B-A929-EA65-CBFF-7014974BE1F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47663" y="1265238"/>
            <a:ext cx="9383712" cy="57150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3600"/>
              </a:spcAft>
            </a:pPr>
            <a:r>
              <a:rPr lang="en-US" altLang="zh-TW">
                <a:ea typeface="PMingLiU" panose="02020500000000000000" pitchFamily="18" charset="-120"/>
              </a:rPr>
              <a:t>We need to create an application that can read and display multiple types of documents.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zh-TW">
                <a:ea typeface="PMingLiU" panose="02020500000000000000" pitchFamily="18" charset="-120"/>
              </a:rPr>
              <a:t>Two key abstractions: 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zh-TW" b="1">
                <a:solidFill>
                  <a:srgbClr val="0000CC"/>
                </a:solidFill>
                <a:ea typeface="PMingLiU" panose="02020500000000000000" pitchFamily="18" charset="-120"/>
              </a:rPr>
              <a:t>Application</a:t>
            </a:r>
          </a:p>
          <a:p>
            <a:pPr lvl="2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zh-TW" sz="2800">
                <a:ea typeface="PMingLiU" panose="02020500000000000000" pitchFamily="18" charset="-120"/>
              </a:rPr>
              <a:t>Create and Manage Document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zh-TW" b="1">
                <a:solidFill>
                  <a:srgbClr val="0000CC"/>
                </a:solidFill>
                <a:ea typeface="PMingLiU" panose="02020500000000000000" pitchFamily="18" charset="-120"/>
              </a:rPr>
              <a:t>Document</a:t>
            </a:r>
          </a:p>
          <a:p>
            <a:pPr lvl="2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zh-TW" sz="2800">
                <a:ea typeface="PMingLiU" panose="02020500000000000000" pitchFamily="18" charset="-120"/>
              </a:rPr>
              <a:t>Specific type of documents</a:t>
            </a:r>
            <a:endParaRPr lang="en-US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54FA8A3A-46EF-7051-6CE0-1FB87963EB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1363" y="122238"/>
            <a:ext cx="8596312" cy="884237"/>
          </a:xfrm>
        </p:spPr>
        <p:txBody>
          <a:bodyPr/>
          <a:lstStyle/>
          <a:p>
            <a:r>
              <a:rPr lang="en-US" altLang="en-US" sz="3600"/>
              <a:t>Factory Method: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1427F-C50B-2DF7-006C-A9B08E0D9F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2113" y="1036638"/>
            <a:ext cx="9296400" cy="5943600"/>
          </a:xfrm>
        </p:spPr>
        <p:txBody>
          <a:bodyPr/>
          <a:lstStyle/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en-US" altLang="en-US" sz="3600"/>
              <a:t>We want to support a wide variety of applications: </a:t>
            </a:r>
          </a:p>
          <a:p>
            <a:pPr lvl="1">
              <a:lnSpc>
                <a:spcPct val="110000"/>
              </a:lnSpc>
              <a:spcAft>
                <a:spcPts val="1200"/>
              </a:spcAft>
            </a:pPr>
            <a:r>
              <a:rPr lang="en-US" altLang="en-US" sz="3600">
                <a:solidFill>
                  <a:srgbClr val="0000CC"/>
                </a:solidFill>
              </a:rPr>
              <a:t>Text editors </a:t>
            </a:r>
          </a:p>
          <a:p>
            <a:pPr lvl="1">
              <a:lnSpc>
                <a:spcPct val="110000"/>
              </a:lnSpc>
              <a:spcAft>
                <a:spcPts val="1200"/>
              </a:spcAft>
            </a:pPr>
            <a:r>
              <a:rPr lang="en-US" altLang="en-US" sz="3600">
                <a:solidFill>
                  <a:srgbClr val="0000CC"/>
                </a:solidFill>
              </a:rPr>
              <a:t>Video processors </a:t>
            </a:r>
          </a:p>
          <a:p>
            <a:pPr lvl="1">
              <a:lnSpc>
                <a:spcPct val="110000"/>
              </a:lnSpc>
              <a:spcAft>
                <a:spcPts val="1200"/>
              </a:spcAft>
            </a:pPr>
            <a:r>
              <a:rPr lang="en-US" altLang="en-US" sz="3600">
                <a:solidFill>
                  <a:srgbClr val="0000CC"/>
                </a:solidFill>
              </a:rPr>
              <a:t>Vector drawing applications </a:t>
            </a:r>
          </a:p>
          <a:p>
            <a:pPr lvl="1">
              <a:lnSpc>
                <a:spcPct val="110000"/>
              </a:lnSpc>
              <a:spcAft>
                <a:spcPts val="4200"/>
              </a:spcAft>
            </a:pPr>
            <a:r>
              <a:rPr lang="en-US" altLang="en-US" sz="3600">
                <a:solidFill>
                  <a:srgbClr val="0000CC"/>
                </a:solidFill>
              </a:rPr>
              <a:t>Image Viewers </a:t>
            </a:r>
          </a:p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en-US" altLang="en-US" sz="3600"/>
              <a:t>Our application  be able to manage the documents.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841ED9-93DE-ECCB-337D-5609390B994C}"/>
              </a:ext>
            </a:extLst>
          </p:cNvPr>
          <p:cNvSpPr/>
          <p:nvPr/>
        </p:nvSpPr>
        <p:spPr>
          <a:xfrm>
            <a:off x="190500" y="1214438"/>
            <a:ext cx="1681163" cy="2435225"/>
          </a:xfrm>
          <a:prstGeom prst="rect">
            <a:avLst/>
          </a:prstGeom>
          <a:solidFill>
            <a:srgbClr val="FFFFCC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hangingPunct="1">
              <a:defRPr/>
            </a:pPr>
            <a:endParaRPr lang="en-US" sz="180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F91092E-429A-62B0-DD93-9C312EEC23C6}"/>
              </a:ext>
            </a:extLst>
          </p:cNvPr>
          <p:cNvCxnSpPr/>
          <p:nvPr/>
        </p:nvCxnSpPr>
        <p:spPr>
          <a:xfrm>
            <a:off x="190500" y="2263775"/>
            <a:ext cx="1681163" cy="0"/>
          </a:xfrm>
          <a:prstGeom prst="line">
            <a:avLst/>
          </a:prstGeom>
          <a:ln w="28575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B50C321-8F38-C5F2-D930-B4CC2944A61F}"/>
              </a:ext>
            </a:extLst>
          </p:cNvPr>
          <p:cNvCxnSpPr/>
          <p:nvPr/>
        </p:nvCxnSpPr>
        <p:spPr>
          <a:xfrm>
            <a:off x="190500" y="2767013"/>
            <a:ext cx="1681163" cy="0"/>
          </a:xfrm>
          <a:prstGeom prst="line">
            <a:avLst/>
          </a:prstGeom>
          <a:ln w="28575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938489C-004A-A0F3-D3A3-F2D26076F96C}"/>
              </a:ext>
            </a:extLst>
          </p:cNvPr>
          <p:cNvSpPr/>
          <p:nvPr/>
        </p:nvSpPr>
        <p:spPr>
          <a:xfrm>
            <a:off x="3268663" y="795338"/>
            <a:ext cx="3024187" cy="31067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hangingPunct="1">
              <a:defRPr/>
            </a:pPr>
            <a:endParaRPr lang="en-US" sz="18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B8DAA52-B60F-FF98-4EEB-A5D9F43C7967}"/>
              </a:ext>
            </a:extLst>
          </p:cNvPr>
          <p:cNvCxnSpPr/>
          <p:nvPr/>
        </p:nvCxnSpPr>
        <p:spPr>
          <a:xfrm>
            <a:off x="3268663" y="2054225"/>
            <a:ext cx="3024187" cy="0"/>
          </a:xfrm>
          <a:prstGeom prst="line">
            <a:avLst/>
          </a:prstGeom>
          <a:ln w="28575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044DBC-A867-0B0E-BB96-A7D257954FE7}"/>
              </a:ext>
            </a:extLst>
          </p:cNvPr>
          <p:cNvCxnSpPr/>
          <p:nvPr/>
        </p:nvCxnSpPr>
        <p:spPr>
          <a:xfrm>
            <a:off x="3252788" y="2557463"/>
            <a:ext cx="3024187" cy="11112"/>
          </a:xfrm>
          <a:prstGeom prst="line">
            <a:avLst/>
          </a:prstGeom>
          <a:ln w="28575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A93D637-259E-287C-2BCB-EAFF7B14040F}"/>
              </a:ext>
            </a:extLst>
          </p:cNvPr>
          <p:cNvSpPr/>
          <p:nvPr/>
        </p:nvSpPr>
        <p:spPr>
          <a:xfrm>
            <a:off x="1847850" y="5137150"/>
            <a:ext cx="2520950" cy="2376488"/>
          </a:xfrm>
          <a:prstGeom prst="rect">
            <a:avLst/>
          </a:prstGeom>
          <a:solidFill>
            <a:srgbClr val="FFFFCC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hangingPunct="1">
              <a:defRPr/>
            </a:pPr>
            <a:endParaRPr lang="en-US" sz="18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63E3DE4-1A15-F608-2033-3ACE336E7AAD}"/>
              </a:ext>
            </a:extLst>
          </p:cNvPr>
          <p:cNvCxnSpPr/>
          <p:nvPr/>
        </p:nvCxnSpPr>
        <p:spPr>
          <a:xfrm>
            <a:off x="1847850" y="6129338"/>
            <a:ext cx="2520950" cy="0"/>
          </a:xfrm>
          <a:prstGeom prst="line">
            <a:avLst/>
          </a:prstGeom>
          <a:ln w="28575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21EF4B-8DCC-8ACE-0EB4-001934493D37}"/>
              </a:ext>
            </a:extLst>
          </p:cNvPr>
          <p:cNvCxnSpPr/>
          <p:nvPr/>
        </p:nvCxnSpPr>
        <p:spPr>
          <a:xfrm>
            <a:off x="1847850" y="6673850"/>
            <a:ext cx="2520950" cy="0"/>
          </a:xfrm>
          <a:prstGeom prst="line">
            <a:avLst/>
          </a:prstGeom>
          <a:ln w="28575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38B9EAC-9692-77A3-453C-3241BC4C6C49}"/>
              </a:ext>
            </a:extLst>
          </p:cNvPr>
          <p:cNvSpPr/>
          <p:nvPr/>
        </p:nvSpPr>
        <p:spPr>
          <a:xfrm>
            <a:off x="5292725" y="5221288"/>
            <a:ext cx="2519363" cy="2292350"/>
          </a:xfrm>
          <a:prstGeom prst="rect">
            <a:avLst/>
          </a:prstGeom>
          <a:solidFill>
            <a:srgbClr val="FFFFCC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hangingPunct="1">
              <a:defRPr/>
            </a:pPr>
            <a:endParaRPr lang="en-US" sz="180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F02508B-1B39-E2DC-3F37-4AFD6CBA948F}"/>
              </a:ext>
            </a:extLst>
          </p:cNvPr>
          <p:cNvCxnSpPr/>
          <p:nvPr/>
        </p:nvCxnSpPr>
        <p:spPr>
          <a:xfrm>
            <a:off x="5292725" y="6229350"/>
            <a:ext cx="2519363" cy="0"/>
          </a:xfrm>
          <a:prstGeom prst="line">
            <a:avLst/>
          </a:prstGeom>
          <a:ln w="28575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CAA3979-3C38-BF72-46FE-F39C4D19F532}"/>
              </a:ext>
            </a:extLst>
          </p:cNvPr>
          <p:cNvCxnSpPr/>
          <p:nvPr/>
        </p:nvCxnSpPr>
        <p:spPr>
          <a:xfrm>
            <a:off x="5292725" y="6692900"/>
            <a:ext cx="2519363" cy="0"/>
          </a:xfrm>
          <a:prstGeom prst="line">
            <a:avLst/>
          </a:prstGeom>
          <a:ln w="28575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Snip Single Corner Rectangle 35">
            <a:extLst>
              <a:ext uri="{FF2B5EF4-FFF2-40B4-BE49-F238E27FC236}">
                <a16:creationId xmlns:a16="http://schemas.microsoft.com/office/drawing/2014/main" id="{B13D2D9E-6955-35DC-7AB6-209C2E9D4115}"/>
              </a:ext>
            </a:extLst>
          </p:cNvPr>
          <p:cNvSpPr/>
          <p:nvPr/>
        </p:nvSpPr>
        <p:spPr>
          <a:xfrm>
            <a:off x="7308850" y="1885950"/>
            <a:ext cx="2519363" cy="1595438"/>
          </a:xfrm>
          <a:prstGeom prst="snip1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hangingPunct="1">
              <a:defRPr/>
            </a:pPr>
            <a:endParaRPr lang="en-US" sz="280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82D4D2D-09CB-8FD4-1DA3-529C8D17B551}"/>
              </a:ext>
            </a:extLst>
          </p:cNvPr>
          <p:cNvCxnSpPr/>
          <p:nvPr/>
        </p:nvCxnSpPr>
        <p:spPr>
          <a:xfrm>
            <a:off x="9523413" y="1885950"/>
            <a:ext cx="0" cy="3365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D95F6B2-98C1-F944-550A-EE9BC5ED22AC}"/>
              </a:ext>
            </a:extLst>
          </p:cNvPr>
          <p:cNvCxnSpPr/>
          <p:nvPr/>
        </p:nvCxnSpPr>
        <p:spPr>
          <a:xfrm>
            <a:off x="9523413" y="2228850"/>
            <a:ext cx="304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93" name="TextBox 44">
            <a:extLst>
              <a:ext uri="{FF2B5EF4-FFF2-40B4-BE49-F238E27FC236}">
                <a16:creationId xmlns:a16="http://schemas.microsoft.com/office/drawing/2014/main" id="{33E48D01-B802-1DD4-008B-1C154A9493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713" y="1349375"/>
            <a:ext cx="1504950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2000"/>
              <a:t>Document             {abstract}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218FA52-2EE9-C10A-2433-4235D44D118B}"/>
              </a:ext>
            </a:extLst>
          </p:cNvPr>
          <p:cNvCxnSpPr>
            <a:cxnSpLocks/>
          </p:cNvCxnSpPr>
          <p:nvPr/>
        </p:nvCxnSpPr>
        <p:spPr>
          <a:xfrm flipH="1" flipV="1">
            <a:off x="1824038" y="2449513"/>
            <a:ext cx="1473200" cy="7937"/>
          </a:xfrm>
          <a:prstGeom prst="straightConnector1">
            <a:avLst/>
          </a:prstGeom>
          <a:ln w="28575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1613A12-9418-EDFE-03B6-DC21A04B26B8}"/>
              </a:ext>
            </a:extLst>
          </p:cNvPr>
          <p:cNvCxnSpPr/>
          <p:nvPr/>
        </p:nvCxnSpPr>
        <p:spPr>
          <a:xfrm>
            <a:off x="6276975" y="2894013"/>
            <a:ext cx="1031875" cy="84137"/>
          </a:xfrm>
          <a:prstGeom prst="line">
            <a:avLst/>
          </a:prstGeom>
          <a:ln w="2857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96" name="TextBox 50">
            <a:extLst>
              <a:ext uri="{FF2B5EF4-FFF2-40B4-BE49-F238E27FC236}">
                <a16:creationId xmlns:a16="http://schemas.microsoft.com/office/drawing/2014/main" id="{657F5B8F-0226-4A8A-1AD6-602D57E0F0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2988" y="2249488"/>
            <a:ext cx="2435225" cy="96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/>
              <a:t>The Factory  Method</a:t>
            </a:r>
          </a:p>
        </p:txBody>
      </p:sp>
      <p:sp>
        <p:nvSpPr>
          <p:cNvPr id="50197" name="TextBox 51">
            <a:extLst>
              <a:ext uri="{FF2B5EF4-FFF2-40B4-BE49-F238E27FC236}">
                <a16:creationId xmlns:a16="http://schemas.microsoft.com/office/drawing/2014/main" id="{B75A694C-E9F4-2F2F-5F33-F234E50223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6313" y="954088"/>
            <a:ext cx="2352675" cy="53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/>
              <a:t>Application</a:t>
            </a:r>
          </a:p>
        </p:txBody>
      </p:sp>
      <p:sp>
        <p:nvSpPr>
          <p:cNvPr id="50198" name="TextBox 52">
            <a:extLst>
              <a:ext uri="{FF2B5EF4-FFF2-40B4-BE49-F238E27FC236}">
                <a16:creationId xmlns:a16="http://schemas.microsoft.com/office/drawing/2014/main" id="{1856D09C-073E-2FA0-DC82-E054600BD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9713" y="1487488"/>
            <a:ext cx="1344612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{abstract}</a:t>
            </a:r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1287AEA9-A191-C669-D2EB-8985FDEF8D09}"/>
              </a:ext>
            </a:extLst>
          </p:cNvPr>
          <p:cNvSpPr/>
          <p:nvPr/>
        </p:nvSpPr>
        <p:spPr>
          <a:xfrm rot="4456468">
            <a:off x="4956175" y="3776663"/>
            <a:ext cx="368300" cy="476250"/>
          </a:xfrm>
          <a:prstGeom prst="triangle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6A972194-073B-46B9-9B32-6699C6C53536}"/>
              </a:ext>
            </a:extLst>
          </p:cNvPr>
          <p:cNvSpPr/>
          <p:nvPr/>
        </p:nvSpPr>
        <p:spPr>
          <a:xfrm rot="17225924">
            <a:off x="4195763" y="3883025"/>
            <a:ext cx="463550" cy="403225"/>
          </a:xfrm>
          <a:prstGeom prst="triangle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hangingPunct="1">
              <a:defRPr/>
            </a:pPr>
            <a:endParaRPr lang="en-US" sz="180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569902E-D62B-B490-EE62-79A69DD2BD6D}"/>
              </a:ext>
            </a:extLst>
          </p:cNvPr>
          <p:cNvCxnSpPr>
            <a:stCxn id="56" idx="1"/>
            <a:endCxn id="16" idx="0"/>
          </p:cNvCxnSpPr>
          <p:nvPr/>
        </p:nvCxnSpPr>
        <p:spPr>
          <a:xfrm flipH="1">
            <a:off x="3108325" y="4195763"/>
            <a:ext cx="1285875" cy="941387"/>
          </a:xfrm>
          <a:prstGeom prst="line">
            <a:avLst/>
          </a:prstGeom>
          <a:ln w="28575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29F0935-7762-471C-DE79-2834A7F4265B}"/>
              </a:ext>
            </a:extLst>
          </p:cNvPr>
          <p:cNvCxnSpPr>
            <a:stCxn id="55" idx="5"/>
            <a:endCxn id="23" idx="0"/>
          </p:cNvCxnSpPr>
          <p:nvPr/>
        </p:nvCxnSpPr>
        <p:spPr>
          <a:xfrm>
            <a:off x="5165725" y="4103688"/>
            <a:ext cx="1387475" cy="1117600"/>
          </a:xfrm>
          <a:prstGeom prst="line">
            <a:avLst/>
          </a:prstGeom>
          <a:ln w="28575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03" name="TextBox 63">
            <a:extLst>
              <a:ext uri="{FF2B5EF4-FFF2-40B4-BE49-F238E27FC236}">
                <a16:creationId xmlns:a16="http://schemas.microsoft.com/office/drawing/2014/main" id="{BF5AE4FE-722B-E8A1-5806-4529A2B3F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7238" y="2660650"/>
            <a:ext cx="2995612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+</a:t>
            </a:r>
            <a:r>
              <a:rPr lang="en-US" altLang="en-US" sz="1800">
                <a:solidFill>
                  <a:srgbClr val="FF0000"/>
                </a:solidFill>
              </a:rPr>
              <a:t>CreateDocument(): </a:t>
            </a:r>
            <a:r>
              <a:rPr lang="en-US" altLang="en-US" sz="1800"/>
              <a:t>bool</a:t>
            </a:r>
          </a:p>
          <a:p>
            <a:pPr eaLnBrk="1" hangingPunct="1"/>
            <a:r>
              <a:rPr lang="en-US" altLang="en-US" sz="1800"/>
              <a:t>+NewDocument(): bool</a:t>
            </a:r>
          </a:p>
          <a:p>
            <a:pPr eaLnBrk="1" hangingPunct="1"/>
            <a:r>
              <a:rPr lang="en-US" altLang="en-US" sz="1800"/>
              <a:t>+OpenDocument(): bool</a:t>
            </a:r>
          </a:p>
        </p:txBody>
      </p:sp>
      <p:sp>
        <p:nvSpPr>
          <p:cNvPr id="50204" name="TextBox 64">
            <a:extLst>
              <a:ext uri="{FF2B5EF4-FFF2-40B4-BE49-F238E27FC236}">
                <a16:creationId xmlns:a16="http://schemas.microsoft.com/office/drawing/2014/main" id="{4872A25E-0478-FFCC-E2D0-27CA0D340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663" y="5497513"/>
            <a:ext cx="2413000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DrawingApplication</a:t>
            </a:r>
          </a:p>
        </p:txBody>
      </p:sp>
      <p:sp>
        <p:nvSpPr>
          <p:cNvPr id="50205" name="TextBox 65">
            <a:extLst>
              <a:ext uri="{FF2B5EF4-FFF2-40B4-BE49-F238E27FC236}">
                <a16:creationId xmlns:a16="http://schemas.microsoft.com/office/drawing/2014/main" id="{96F3472B-7D15-A448-74F2-0C7454799D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5113" y="5521325"/>
            <a:ext cx="2414587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Image Application</a:t>
            </a:r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id="{BC0FD42D-0096-09E8-9C41-5A34E7D9C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79388" y="-227013"/>
            <a:ext cx="10080626" cy="1255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88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defRPr/>
            </a:pPr>
            <a:r>
              <a:rPr lang="en-US" altLang="zh-TW" sz="3200" kern="0" dirty="0">
                <a:latin typeface="+mj-lt"/>
                <a:ea typeface="PMingLiU" pitchFamily="18" charset="-120"/>
                <a:cs typeface="+mj-cs"/>
              </a:rPr>
              <a:t>Document Presenter Application Example</a:t>
            </a:r>
          </a:p>
        </p:txBody>
      </p:sp>
      <p:grpSp>
        <p:nvGrpSpPr>
          <p:cNvPr id="50207" name="Group 40">
            <a:extLst>
              <a:ext uri="{FF2B5EF4-FFF2-40B4-BE49-F238E27FC236}">
                <a16:creationId xmlns:a16="http://schemas.microsoft.com/office/drawing/2014/main" id="{A9BCB72B-B9CF-013E-F7EB-AA1F44C89A06}"/>
              </a:ext>
            </a:extLst>
          </p:cNvPr>
          <p:cNvGrpSpPr>
            <a:grpSpLocks/>
          </p:cNvGrpSpPr>
          <p:nvPr/>
        </p:nvGrpSpPr>
        <p:grpSpPr bwMode="auto">
          <a:xfrm>
            <a:off x="0" y="3551238"/>
            <a:ext cx="2982913" cy="1276350"/>
            <a:chOff x="0" y="3436938"/>
            <a:chExt cx="4049713" cy="1411249"/>
          </a:xfrm>
        </p:grpSpPr>
        <p:sp>
          <p:nvSpPr>
            <p:cNvPr id="50208" name="TextBox 38">
              <a:extLst>
                <a:ext uri="{FF2B5EF4-FFF2-40B4-BE49-F238E27FC236}">
                  <a16:creationId xmlns:a16="http://schemas.microsoft.com/office/drawing/2014/main" id="{8F02A8F5-BA0A-A0BF-E9CB-E9EA1CB09C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4541839"/>
              <a:ext cx="1828800" cy="306348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200"/>
                <a:t>TextDocument</a:t>
              </a:r>
            </a:p>
          </p:txBody>
        </p:sp>
        <p:sp>
          <p:nvSpPr>
            <p:cNvPr id="50209" name="TextBox 39">
              <a:extLst>
                <a:ext uri="{FF2B5EF4-FFF2-40B4-BE49-F238E27FC236}">
                  <a16:creationId xmlns:a16="http://schemas.microsoft.com/office/drawing/2014/main" id="{2E8DC8C7-1017-3B67-6086-97E85888F2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8513" y="4541839"/>
              <a:ext cx="1981200" cy="306348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200"/>
                <a:t>ImageDocument</a:t>
              </a:r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42569679-C071-F847-13F2-DC8D42AF6EA4}"/>
                </a:ext>
              </a:extLst>
            </p:cNvPr>
            <p:cNvSpPr/>
            <p:nvPr/>
          </p:nvSpPr>
          <p:spPr>
            <a:xfrm rot="17225924">
              <a:off x="1088393" y="3467120"/>
              <a:ext cx="463395" cy="403031"/>
            </a:xfrm>
            <a:prstGeom prst="triangle">
              <a:avLst/>
            </a:prstGeom>
            <a:noFill/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0794" tIns="50397" rIns="100794" bIns="50397" anchor="ctr"/>
            <a:lstStyle/>
            <a:p>
              <a:pPr algn="ctr" eaLnBrk="1" hangingPunct="1">
                <a:defRPr/>
              </a:pPr>
              <a:endParaRPr lang="en-US" sz="120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86A5E47-2BD8-06BB-E3C2-C29AE87B7F61}"/>
                </a:ext>
              </a:extLst>
            </p:cNvPr>
            <p:cNvCxnSpPr>
              <a:stCxn id="35" idx="1"/>
              <a:endCxn id="50208" idx="0"/>
            </p:cNvCxnSpPr>
            <p:nvPr/>
          </p:nvCxnSpPr>
          <p:spPr>
            <a:xfrm rot="5400000">
              <a:off x="715047" y="3977996"/>
              <a:ext cx="761794" cy="364238"/>
            </a:xfrm>
            <a:prstGeom prst="line">
              <a:avLst/>
            </a:prstGeom>
            <a:ln w="28575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67C54C59-E7E4-C1C7-2090-6D9751E97DEB}"/>
                </a:ext>
              </a:extLst>
            </p:cNvPr>
            <p:cNvSpPr/>
            <p:nvPr/>
          </p:nvSpPr>
          <p:spPr>
            <a:xfrm rot="4456468">
              <a:off x="1857794" y="3402396"/>
              <a:ext cx="368610" cy="476309"/>
            </a:xfrm>
            <a:prstGeom prst="triangle">
              <a:avLst/>
            </a:prstGeom>
            <a:noFill/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0794" tIns="50397" rIns="100794" bIns="50397" anchor="ctr"/>
            <a:lstStyle/>
            <a:p>
              <a:pPr algn="ctr" eaLnBrk="1" hangingPunct="1">
                <a:defRPr/>
              </a:pPr>
              <a:endParaRPr lang="en-US" sz="1200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5833004-6129-519F-B954-17B37B056C61}"/>
                </a:ext>
              </a:extLst>
            </p:cNvPr>
            <p:cNvCxnSpPr>
              <a:stCxn id="39" idx="5"/>
              <a:endCxn id="50209" idx="0"/>
            </p:cNvCxnSpPr>
            <p:nvPr/>
          </p:nvCxnSpPr>
          <p:spPr>
            <a:xfrm rot="16200000" flipH="1">
              <a:off x="2159476" y="3642189"/>
              <a:ext cx="812696" cy="984949"/>
            </a:xfrm>
            <a:prstGeom prst="line">
              <a:avLst/>
            </a:prstGeom>
            <a:ln w="28575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Content Placeholder 2">
            <a:extLst>
              <a:ext uri="{FF2B5EF4-FFF2-40B4-BE49-F238E27FC236}">
                <a16:creationId xmlns:a16="http://schemas.microsoft.com/office/drawing/2014/main" id="{AF218F91-546C-2622-8637-51C370C1F3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15913" y="198438"/>
            <a:ext cx="9296400" cy="6477000"/>
          </a:xfrm>
        </p:spPr>
        <p:txBody>
          <a:bodyPr/>
          <a:lstStyle/>
          <a:p>
            <a:pPr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/>
              <a:t>public abstract class Document { 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 sz="2800"/>
              <a:t>	public abstract void open(); 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 sz="2800"/>
              <a:t>	public abstract void close(); </a:t>
            </a:r>
            <a:r>
              <a:rPr lang="en-US" altLang="en-US"/>
              <a:t>} 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/>
              <a:t>public abstract class Application { 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/>
              <a:t>	</a:t>
            </a:r>
            <a:r>
              <a:rPr lang="en-US" altLang="en-US" sz="2800"/>
              <a:t>private List docs = new ArrayList(); 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 sz="2800"/>
              <a:t>	public void newDocument() { 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 sz="2800"/>
              <a:t>			Document doc = createDocument(); 		   	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 sz="2800"/>
              <a:t>			docs.add(doc); 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 sz="2800"/>
              <a:t>			doc.open(); } </a:t>
            </a:r>
          </a:p>
          <a:p>
            <a:pPr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en-US" sz="2800"/>
              <a:t>... </a:t>
            </a:r>
            <a:r>
              <a:rPr lang="en-US" altLang="en-US" sz="2800">
                <a:solidFill>
                  <a:srgbClr val="C00000"/>
                </a:solidFill>
              </a:rPr>
              <a:t>public abstract Document createDocument();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b="1">
                <a:solidFill>
                  <a:srgbClr val="7030A0"/>
                </a:solidFill>
              </a:rPr>
              <a:t>                                 // factory method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0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04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04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04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04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04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04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04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04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Content Placeholder 2">
            <a:extLst>
              <a:ext uri="{FF2B5EF4-FFF2-40B4-BE49-F238E27FC236}">
                <a16:creationId xmlns:a16="http://schemas.microsoft.com/office/drawing/2014/main" id="{FF03EBB3-44E7-0BEA-9F91-2145FE41A7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313" y="808038"/>
            <a:ext cx="9448800" cy="6172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/>
              <a:t>public class TextDocument extends Document { … // implementation of the abstract methods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}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public class TextApp extends Application{ </a:t>
            </a:r>
          </a:p>
          <a:p>
            <a:pPr lvl="1">
              <a:buFont typeface="Symbol" panose="05050102010706020507" pitchFamily="18" charset="2"/>
              <a:buNone/>
            </a:pPr>
            <a:r>
              <a:rPr lang="en-US" altLang="en-US" sz="3200"/>
              <a:t>public Document createDocument() {</a:t>
            </a:r>
          </a:p>
          <a:p>
            <a:pPr lvl="1">
              <a:buFont typeface="Symbol" panose="05050102010706020507" pitchFamily="18" charset="2"/>
              <a:buNone/>
            </a:pPr>
            <a:r>
              <a:rPr lang="en-US" altLang="en-US" sz="3200"/>
              <a:t>	 return new TextDocument(); </a:t>
            </a:r>
          </a:p>
          <a:p>
            <a:pPr lvl="1">
              <a:buFont typeface="Symbol" panose="05050102010706020507" pitchFamily="18" charset="2"/>
              <a:buNone/>
            </a:pPr>
            <a:r>
              <a:rPr lang="en-US" altLang="en-US" sz="3200"/>
              <a:t>  }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1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1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1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14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reeform 51">
            <a:extLst>
              <a:ext uri="{FF2B5EF4-FFF2-40B4-BE49-F238E27FC236}">
                <a16:creationId xmlns:a16="http://schemas.microsoft.com/office/drawing/2014/main" id="{24D4181A-FCFF-AFD0-2CDB-C9EFCFAE1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8113" y="4846638"/>
            <a:ext cx="4648200" cy="1828800"/>
          </a:xfrm>
          <a:custGeom>
            <a:avLst/>
            <a:gdLst>
              <a:gd name="T0" fmla="*/ 152207327 w 3384884"/>
              <a:gd name="T1" fmla="*/ 120292 h 2342148"/>
              <a:gd name="T2" fmla="*/ 29575816 w 3384884"/>
              <a:gd name="T3" fmla="*/ 87335 h 2342148"/>
              <a:gd name="T4" fmla="*/ 0 w 3384884"/>
              <a:gd name="T5" fmla="*/ 0 h 2342148"/>
              <a:gd name="T6" fmla="*/ 0 60000 65536"/>
              <a:gd name="T7" fmla="*/ 0 60000 65536"/>
              <a:gd name="T8" fmla="*/ 0 60000 65536"/>
              <a:gd name="T9" fmla="*/ 0 w 3384884"/>
              <a:gd name="T10" fmla="*/ 0 h 2342148"/>
              <a:gd name="T11" fmla="*/ 3384884 w 3384884"/>
              <a:gd name="T12" fmla="*/ 2342148 h 23421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84884" h="2342148">
                <a:moveTo>
                  <a:pt x="3384884" y="2342148"/>
                </a:moveTo>
                <a:cubicBezTo>
                  <a:pt x="2303378" y="2216484"/>
                  <a:pt x="1221873" y="2090821"/>
                  <a:pt x="657726" y="1700463"/>
                </a:cubicBezTo>
                <a:cubicBezTo>
                  <a:pt x="93579" y="1310105"/>
                  <a:pt x="46789" y="655052"/>
                  <a:pt x="0" y="0"/>
                </a:cubicBezTo>
              </a:path>
            </a:pathLst>
          </a:custGeom>
          <a:noFill/>
          <a:ln w="38100" algn="ctr">
            <a:solidFill>
              <a:schemeClr val="tx1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80A2C0-36E1-AAE4-7D26-1C3346481939}"/>
              </a:ext>
            </a:extLst>
          </p:cNvPr>
          <p:cNvSpPr/>
          <p:nvPr/>
        </p:nvSpPr>
        <p:spPr>
          <a:xfrm>
            <a:off x="773113" y="1074738"/>
            <a:ext cx="1681162" cy="2435225"/>
          </a:xfrm>
          <a:prstGeom prst="rect">
            <a:avLst/>
          </a:prstGeom>
          <a:solidFill>
            <a:srgbClr val="FFFFCC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hangingPunct="1">
              <a:defRPr/>
            </a:pPr>
            <a:endParaRPr lang="en-US" sz="180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13D5AEF-0F85-4264-9829-D456F76A0759}"/>
              </a:ext>
            </a:extLst>
          </p:cNvPr>
          <p:cNvCxnSpPr/>
          <p:nvPr/>
        </p:nvCxnSpPr>
        <p:spPr>
          <a:xfrm>
            <a:off x="773113" y="2124075"/>
            <a:ext cx="1681162" cy="0"/>
          </a:xfrm>
          <a:prstGeom prst="line">
            <a:avLst/>
          </a:prstGeom>
          <a:ln w="28575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84E4A83-D6A3-C029-311F-33679F46A379}"/>
              </a:ext>
            </a:extLst>
          </p:cNvPr>
          <p:cNvCxnSpPr/>
          <p:nvPr/>
        </p:nvCxnSpPr>
        <p:spPr>
          <a:xfrm>
            <a:off x="773113" y="2627313"/>
            <a:ext cx="1681162" cy="0"/>
          </a:xfrm>
          <a:prstGeom prst="line">
            <a:avLst/>
          </a:prstGeom>
          <a:ln w="28575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0A3564C-8328-0E85-ED05-A5E09E63B117}"/>
              </a:ext>
            </a:extLst>
          </p:cNvPr>
          <p:cNvSpPr/>
          <p:nvPr/>
        </p:nvSpPr>
        <p:spPr>
          <a:xfrm>
            <a:off x="5299075" y="655638"/>
            <a:ext cx="3024188" cy="31067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hangingPunct="1">
              <a:defRPr/>
            </a:pPr>
            <a:endParaRPr lang="en-US" sz="18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45A2C9C-D206-BC54-ED19-2F676F195E9B}"/>
              </a:ext>
            </a:extLst>
          </p:cNvPr>
          <p:cNvCxnSpPr/>
          <p:nvPr/>
        </p:nvCxnSpPr>
        <p:spPr>
          <a:xfrm>
            <a:off x="5299075" y="1914525"/>
            <a:ext cx="3024188" cy="0"/>
          </a:xfrm>
          <a:prstGeom prst="line">
            <a:avLst/>
          </a:prstGeom>
          <a:ln w="28575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8D6CD9-D60E-0CC5-71CA-20F4DE0A9CA0}"/>
              </a:ext>
            </a:extLst>
          </p:cNvPr>
          <p:cNvCxnSpPr/>
          <p:nvPr/>
        </p:nvCxnSpPr>
        <p:spPr>
          <a:xfrm>
            <a:off x="5283200" y="2417763"/>
            <a:ext cx="3024188" cy="11112"/>
          </a:xfrm>
          <a:prstGeom prst="line">
            <a:avLst/>
          </a:prstGeom>
          <a:ln w="28575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219BD78-1905-0777-03AC-7FA75F52A9CB}"/>
              </a:ext>
            </a:extLst>
          </p:cNvPr>
          <p:cNvSpPr/>
          <p:nvPr/>
        </p:nvSpPr>
        <p:spPr>
          <a:xfrm>
            <a:off x="3878263" y="4997450"/>
            <a:ext cx="2520950" cy="1982788"/>
          </a:xfrm>
          <a:prstGeom prst="rect">
            <a:avLst/>
          </a:prstGeom>
          <a:solidFill>
            <a:srgbClr val="FFFFCC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hangingPunct="1">
              <a:defRPr/>
            </a:pPr>
            <a:endParaRPr lang="en-US" sz="18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54737DF-14E1-8354-BD40-7BF1B6EC4DB2}"/>
              </a:ext>
            </a:extLst>
          </p:cNvPr>
          <p:cNvCxnSpPr/>
          <p:nvPr/>
        </p:nvCxnSpPr>
        <p:spPr>
          <a:xfrm>
            <a:off x="3878263" y="5989638"/>
            <a:ext cx="2520950" cy="0"/>
          </a:xfrm>
          <a:prstGeom prst="line">
            <a:avLst/>
          </a:prstGeom>
          <a:ln w="28575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7E32121-37A0-8797-F3ED-010C3BF09981}"/>
              </a:ext>
            </a:extLst>
          </p:cNvPr>
          <p:cNvSpPr/>
          <p:nvPr/>
        </p:nvSpPr>
        <p:spPr>
          <a:xfrm>
            <a:off x="7326313" y="5081588"/>
            <a:ext cx="2516187" cy="1974850"/>
          </a:xfrm>
          <a:prstGeom prst="rect">
            <a:avLst/>
          </a:prstGeom>
          <a:solidFill>
            <a:srgbClr val="FFFFCC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hangingPunct="1">
              <a:defRPr/>
            </a:pPr>
            <a:endParaRPr lang="en-US" sz="180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FE18544-36A4-93B2-6E0B-F88F7A83248A}"/>
              </a:ext>
            </a:extLst>
          </p:cNvPr>
          <p:cNvCxnSpPr/>
          <p:nvPr/>
        </p:nvCxnSpPr>
        <p:spPr>
          <a:xfrm>
            <a:off x="7323138" y="6089650"/>
            <a:ext cx="2519362" cy="0"/>
          </a:xfrm>
          <a:prstGeom prst="line">
            <a:avLst/>
          </a:prstGeom>
          <a:ln w="28575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61" name="TextBox 44">
            <a:extLst>
              <a:ext uri="{FF2B5EF4-FFF2-40B4-BE49-F238E27FC236}">
                <a16:creationId xmlns:a16="http://schemas.microsoft.com/office/drawing/2014/main" id="{D870434C-A13C-00BE-9BFE-B09D12C0A3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1209675"/>
            <a:ext cx="1504950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2000"/>
              <a:t>Document             {abstract}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0551091-261F-D19E-DCE0-1FD08A8DE7A0}"/>
              </a:ext>
            </a:extLst>
          </p:cNvPr>
          <p:cNvCxnSpPr>
            <a:cxnSpLocks/>
          </p:cNvCxnSpPr>
          <p:nvPr/>
        </p:nvCxnSpPr>
        <p:spPr>
          <a:xfrm flipH="1" flipV="1">
            <a:off x="2449513" y="1874838"/>
            <a:ext cx="2878137" cy="39687"/>
          </a:xfrm>
          <a:prstGeom prst="straightConnector1">
            <a:avLst/>
          </a:prstGeom>
          <a:ln w="28575">
            <a:solidFill>
              <a:srgbClr val="0000CC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63" name="TextBox 51">
            <a:extLst>
              <a:ext uri="{FF2B5EF4-FFF2-40B4-BE49-F238E27FC236}">
                <a16:creationId xmlns:a16="http://schemas.microsoft.com/office/drawing/2014/main" id="{E87ED437-25AA-D311-BD67-D29ABA1A11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6725" y="814388"/>
            <a:ext cx="2352675" cy="53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/>
              <a:t>Application</a:t>
            </a:r>
          </a:p>
        </p:txBody>
      </p:sp>
      <p:sp>
        <p:nvSpPr>
          <p:cNvPr id="53264" name="TextBox 52">
            <a:extLst>
              <a:ext uri="{FF2B5EF4-FFF2-40B4-BE49-F238E27FC236}">
                <a16:creationId xmlns:a16="http://schemas.microsoft.com/office/drawing/2014/main" id="{206102D2-7C85-7E0D-5BE1-80403A9BAA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0125" y="1347788"/>
            <a:ext cx="1344613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{abstract}</a:t>
            </a:r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FEAA80B8-5E0A-BBD6-F956-FBD2EFB48093}"/>
              </a:ext>
            </a:extLst>
          </p:cNvPr>
          <p:cNvSpPr/>
          <p:nvPr/>
        </p:nvSpPr>
        <p:spPr>
          <a:xfrm rot="4456468">
            <a:off x="6986588" y="3636963"/>
            <a:ext cx="368300" cy="476250"/>
          </a:xfrm>
          <a:prstGeom prst="triangle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23A782BC-8643-437D-3704-F558B14A263E}"/>
              </a:ext>
            </a:extLst>
          </p:cNvPr>
          <p:cNvSpPr/>
          <p:nvPr/>
        </p:nvSpPr>
        <p:spPr>
          <a:xfrm rot="17225924">
            <a:off x="6226176" y="3743325"/>
            <a:ext cx="463550" cy="403225"/>
          </a:xfrm>
          <a:prstGeom prst="triangle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hangingPunct="1">
              <a:defRPr/>
            </a:pPr>
            <a:endParaRPr lang="en-US" sz="180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62A3EFA-5488-E1F2-1BF2-6CB16B46A679}"/>
              </a:ext>
            </a:extLst>
          </p:cNvPr>
          <p:cNvCxnSpPr>
            <a:stCxn id="56" idx="1"/>
            <a:endCxn id="16" idx="0"/>
          </p:cNvCxnSpPr>
          <p:nvPr/>
        </p:nvCxnSpPr>
        <p:spPr>
          <a:xfrm rot="5400000">
            <a:off x="5310982" y="3883819"/>
            <a:ext cx="941387" cy="1285875"/>
          </a:xfrm>
          <a:prstGeom prst="line">
            <a:avLst/>
          </a:prstGeom>
          <a:ln w="28575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D61CC72-C284-8AFF-19B8-03618586428F}"/>
              </a:ext>
            </a:extLst>
          </p:cNvPr>
          <p:cNvCxnSpPr>
            <a:stCxn id="55" idx="5"/>
            <a:endCxn id="23" idx="0"/>
          </p:cNvCxnSpPr>
          <p:nvPr/>
        </p:nvCxnSpPr>
        <p:spPr>
          <a:xfrm rot="16200000" flipH="1">
            <a:off x="7331869" y="3828257"/>
            <a:ext cx="1117600" cy="1389062"/>
          </a:xfrm>
          <a:prstGeom prst="line">
            <a:avLst/>
          </a:prstGeom>
          <a:ln w="28575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69" name="TextBox 63">
            <a:extLst>
              <a:ext uri="{FF2B5EF4-FFF2-40B4-BE49-F238E27FC236}">
                <a16:creationId xmlns:a16="http://schemas.microsoft.com/office/drawing/2014/main" id="{90EEFBC5-4919-1214-D26E-41D0931A4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7650" y="2520950"/>
            <a:ext cx="2995613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+CreateDocument(): bool</a:t>
            </a:r>
          </a:p>
          <a:p>
            <a:pPr eaLnBrk="1" hangingPunct="1"/>
            <a:r>
              <a:rPr lang="en-US" altLang="en-US" sz="1800"/>
              <a:t>+NewDocument(): bool</a:t>
            </a:r>
          </a:p>
          <a:p>
            <a:pPr eaLnBrk="1" hangingPunct="1"/>
            <a:endParaRPr lang="en-US" altLang="en-US" sz="1800"/>
          </a:p>
        </p:txBody>
      </p:sp>
      <p:sp>
        <p:nvSpPr>
          <p:cNvPr id="53270" name="TextBox 64">
            <a:extLst>
              <a:ext uri="{FF2B5EF4-FFF2-40B4-BE49-F238E27FC236}">
                <a16:creationId xmlns:a16="http://schemas.microsoft.com/office/drawing/2014/main" id="{843E1930-BAF3-476B-34F9-F14AA0F71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5913" y="5303838"/>
            <a:ext cx="2413000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TextApplication</a:t>
            </a:r>
          </a:p>
        </p:txBody>
      </p:sp>
      <p:sp>
        <p:nvSpPr>
          <p:cNvPr id="53271" name="TextBox 65">
            <a:extLst>
              <a:ext uri="{FF2B5EF4-FFF2-40B4-BE49-F238E27FC236}">
                <a16:creationId xmlns:a16="http://schemas.microsoft.com/office/drawing/2014/main" id="{FD86BAE9-00E2-9D81-37C4-8260A6EE7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8713" y="5383213"/>
            <a:ext cx="2414587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DrawingApplication</a:t>
            </a:r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id="{02FD869F-FA47-C555-BB49-C49DF0457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334963"/>
            <a:ext cx="10080625" cy="1255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88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defRPr/>
            </a:pPr>
            <a:r>
              <a:rPr lang="en-US" altLang="zh-TW" sz="3200" kern="0" dirty="0">
                <a:latin typeface="+mj-lt"/>
                <a:ea typeface="PMingLiU" pitchFamily="18" charset="-120"/>
                <a:cs typeface="+mj-cs"/>
              </a:rPr>
              <a:t>Document Presenter Application Example</a:t>
            </a:r>
          </a:p>
        </p:txBody>
      </p:sp>
      <p:sp>
        <p:nvSpPr>
          <p:cNvPr id="53273" name="TextBox 63">
            <a:extLst>
              <a:ext uri="{FF2B5EF4-FFF2-40B4-BE49-F238E27FC236}">
                <a16:creationId xmlns:a16="http://schemas.microsoft.com/office/drawing/2014/main" id="{92483AE7-B8D6-53F3-8F1B-3C841E4F4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1113" y="6065838"/>
            <a:ext cx="2995612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+CreateDocument()</a:t>
            </a:r>
          </a:p>
          <a:p>
            <a:pPr eaLnBrk="1" hangingPunct="1"/>
            <a:r>
              <a:rPr lang="en-US" altLang="en-US" sz="1800"/>
              <a:t>+NewDocument()</a:t>
            </a:r>
          </a:p>
          <a:p>
            <a:pPr eaLnBrk="1" hangingPunct="1"/>
            <a:endParaRPr lang="en-US" altLang="en-US" sz="1800"/>
          </a:p>
        </p:txBody>
      </p:sp>
      <p:sp>
        <p:nvSpPr>
          <p:cNvPr id="53274" name="TextBox 63">
            <a:extLst>
              <a:ext uri="{FF2B5EF4-FFF2-40B4-BE49-F238E27FC236}">
                <a16:creationId xmlns:a16="http://schemas.microsoft.com/office/drawing/2014/main" id="{E70C2DA5-9301-855F-8E81-08872E7E9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6313" y="6218238"/>
            <a:ext cx="2995612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+CreateDocument()</a:t>
            </a:r>
          </a:p>
          <a:p>
            <a:pPr eaLnBrk="1" hangingPunct="1"/>
            <a:r>
              <a:rPr lang="en-US" altLang="en-US" sz="1800"/>
              <a:t>+NewDocument()</a:t>
            </a:r>
          </a:p>
          <a:p>
            <a:pPr eaLnBrk="1" hangingPunct="1"/>
            <a:endParaRPr lang="en-US" altLang="en-US" sz="1800"/>
          </a:p>
        </p:txBody>
      </p:sp>
      <p:sp>
        <p:nvSpPr>
          <p:cNvPr id="53275" name="TextBox 38">
            <a:extLst>
              <a:ext uri="{FF2B5EF4-FFF2-40B4-BE49-F238E27FC236}">
                <a16:creationId xmlns:a16="http://schemas.microsoft.com/office/drawing/2014/main" id="{5DAE6D49-85C6-0E5F-3F91-8943D445A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41838"/>
            <a:ext cx="1828800" cy="369887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/>
              <a:t>TextDocument</a:t>
            </a:r>
          </a:p>
        </p:txBody>
      </p:sp>
      <p:sp>
        <p:nvSpPr>
          <p:cNvPr id="53276" name="TextBox 39">
            <a:extLst>
              <a:ext uri="{FF2B5EF4-FFF2-40B4-BE49-F238E27FC236}">
                <a16:creationId xmlns:a16="http://schemas.microsoft.com/office/drawing/2014/main" id="{2575A926-0BD8-38F2-A807-34A689759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8513" y="4541838"/>
            <a:ext cx="1981200" cy="369887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/>
              <a:t>ImageDocument</a:t>
            </a:r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5964660A-3DFA-3765-DA2C-DB76BB0CF669}"/>
              </a:ext>
            </a:extLst>
          </p:cNvPr>
          <p:cNvSpPr/>
          <p:nvPr/>
        </p:nvSpPr>
        <p:spPr>
          <a:xfrm rot="17225924">
            <a:off x="1087438" y="3467100"/>
            <a:ext cx="463550" cy="403225"/>
          </a:xfrm>
          <a:prstGeom prst="triangle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hangingPunct="1">
              <a:defRPr/>
            </a:pPr>
            <a:endParaRPr lang="en-US" sz="180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21DED2A-5FD8-0D38-9178-ABD892A1E993}"/>
              </a:ext>
            </a:extLst>
          </p:cNvPr>
          <p:cNvCxnSpPr>
            <a:stCxn id="41" idx="1"/>
            <a:endCxn id="53275" idx="0"/>
          </p:cNvCxnSpPr>
          <p:nvPr/>
        </p:nvCxnSpPr>
        <p:spPr>
          <a:xfrm rot="5400000">
            <a:off x="719138" y="3975100"/>
            <a:ext cx="762000" cy="371475"/>
          </a:xfrm>
          <a:prstGeom prst="line">
            <a:avLst/>
          </a:prstGeom>
          <a:ln w="28575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E6E82898-3235-218A-5C70-993D58ED40E4}"/>
              </a:ext>
            </a:extLst>
          </p:cNvPr>
          <p:cNvSpPr/>
          <p:nvPr/>
        </p:nvSpPr>
        <p:spPr>
          <a:xfrm rot="4456468">
            <a:off x="1858963" y="3402013"/>
            <a:ext cx="368300" cy="476250"/>
          </a:xfrm>
          <a:prstGeom prst="triangle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hangingPunct="1">
              <a:defRPr/>
            </a:pPr>
            <a:endParaRPr lang="en-US" sz="180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D8686CD-13CB-12C8-9ACD-8EE592F3CABF}"/>
              </a:ext>
            </a:extLst>
          </p:cNvPr>
          <p:cNvCxnSpPr>
            <a:stCxn id="45" idx="5"/>
            <a:endCxn id="53276" idx="0"/>
          </p:cNvCxnSpPr>
          <p:nvPr/>
        </p:nvCxnSpPr>
        <p:spPr>
          <a:xfrm rot="16200000" flipH="1">
            <a:off x="2157413" y="3640138"/>
            <a:ext cx="812800" cy="990600"/>
          </a:xfrm>
          <a:prstGeom prst="line">
            <a:avLst/>
          </a:prstGeom>
          <a:ln w="28575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81" name="Freeform 50">
            <a:extLst>
              <a:ext uri="{FF2B5EF4-FFF2-40B4-BE49-F238E27FC236}">
                <a16:creationId xmlns:a16="http://schemas.microsoft.com/office/drawing/2014/main" id="{05712BD0-A50E-7243-2598-A125E3642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013" y="4924425"/>
            <a:ext cx="3416300" cy="1827213"/>
          </a:xfrm>
          <a:custGeom>
            <a:avLst/>
            <a:gdLst>
              <a:gd name="T0" fmla="*/ 3781445 w 3384884"/>
              <a:gd name="T1" fmla="*/ 119013 h 2342148"/>
              <a:gd name="T2" fmla="*/ 734785 w 3384884"/>
              <a:gd name="T3" fmla="*/ 86406 h 2342148"/>
              <a:gd name="T4" fmla="*/ 0 w 3384884"/>
              <a:gd name="T5" fmla="*/ 0 h 2342148"/>
              <a:gd name="T6" fmla="*/ 0 60000 65536"/>
              <a:gd name="T7" fmla="*/ 0 60000 65536"/>
              <a:gd name="T8" fmla="*/ 0 60000 65536"/>
              <a:gd name="T9" fmla="*/ 0 w 3384884"/>
              <a:gd name="T10" fmla="*/ 0 h 2342148"/>
              <a:gd name="T11" fmla="*/ 3384884 w 3384884"/>
              <a:gd name="T12" fmla="*/ 2342148 h 23421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84884" h="2342148">
                <a:moveTo>
                  <a:pt x="3384884" y="2342148"/>
                </a:moveTo>
                <a:cubicBezTo>
                  <a:pt x="2303378" y="2216484"/>
                  <a:pt x="1221873" y="2090821"/>
                  <a:pt x="657726" y="1700463"/>
                </a:cubicBezTo>
                <a:cubicBezTo>
                  <a:pt x="93579" y="1310105"/>
                  <a:pt x="46789" y="655052"/>
                  <a:pt x="0" y="0"/>
                </a:cubicBezTo>
              </a:path>
            </a:pathLst>
          </a:custGeom>
          <a:noFill/>
          <a:ln w="38100" algn="ctr">
            <a:solidFill>
              <a:schemeClr val="tx1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3282" name="TextBox 52">
            <a:extLst>
              <a:ext uri="{FF2B5EF4-FFF2-40B4-BE49-F238E27FC236}">
                <a16:creationId xmlns:a16="http://schemas.microsoft.com/office/drawing/2014/main" id="{E51AAA50-729C-489E-271A-358C61CF16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913" y="2713038"/>
            <a:ext cx="1447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/>
              <a:t>open()</a:t>
            </a:r>
          </a:p>
          <a:p>
            <a:r>
              <a:rPr lang="en-US" altLang="en-US" sz="2000"/>
              <a:t>save()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A3744209-6CBE-073C-D784-E0E4908214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122238"/>
            <a:ext cx="8596313" cy="677862"/>
          </a:xfrm>
        </p:spPr>
        <p:txBody>
          <a:bodyPr/>
          <a:lstStyle/>
          <a:p>
            <a:r>
              <a:rPr lang="en-US" altLang="en-US" sz="3600"/>
              <a:t>Exercise</a:t>
            </a:r>
          </a:p>
        </p:txBody>
      </p:sp>
      <p:sp>
        <p:nvSpPr>
          <p:cNvPr id="54275" name="Content Placeholder 2">
            <a:extLst>
              <a:ext uri="{FF2B5EF4-FFF2-40B4-BE49-F238E27FC236}">
                <a16:creationId xmlns:a16="http://schemas.microsoft.com/office/drawing/2014/main" id="{B2F7DAC3-9517-4B7A-6BA6-57603432B2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9713" y="1112838"/>
            <a:ext cx="9372600" cy="55626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/>
              <a:t>A Composite document contains  several types of documents such as graphics, Spreadsheet, CAD application, CASE tool application, etc.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2400"/>
              </a:spcAft>
            </a:pPr>
            <a:r>
              <a:rPr lang="en-US" altLang="en-US"/>
              <a:t>Double clicking on a specific type of document should bring up the corresponding  Editor (manipulator)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1800"/>
              </a:spcAft>
            </a:pPr>
            <a:r>
              <a:rPr lang="en-US" altLang="en-US"/>
              <a:t>Give the class diagram of your solution.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98" name="Group 38">
            <a:extLst>
              <a:ext uri="{FF2B5EF4-FFF2-40B4-BE49-F238E27FC236}">
                <a16:creationId xmlns:a16="http://schemas.microsoft.com/office/drawing/2014/main" id="{DF7605A3-6379-22F0-39F7-C13E9AD8A845}"/>
              </a:ext>
            </a:extLst>
          </p:cNvPr>
          <p:cNvGrpSpPr>
            <a:grpSpLocks/>
          </p:cNvGrpSpPr>
          <p:nvPr/>
        </p:nvGrpSpPr>
        <p:grpSpPr bwMode="auto">
          <a:xfrm>
            <a:off x="287338" y="1344613"/>
            <a:ext cx="9324975" cy="4949825"/>
            <a:chOff x="420026" y="1343942"/>
            <a:chExt cx="8904552" cy="364053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284B0F8-28C2-56BA-DF38-25F0D084FFA4}"/>
                </a:ext>
              </a:extLst>
            </p:cNvPr>
            <p:cNvSpPr/>
            <p:nvPr/>
          </p:nvSpPr>
          <p:spPr>
            <a:xfrm>
              <a:off x="1008205" y="1428008"/>
              <a:ext cx="2184450" cy="1007627"/>
            </a:xfrm>
            <a:prstGeom prst="rect">
              <a:avLst/>
            </a:prstGeom>
            <a:solidFill>
              <a:srgbClr val="CCFFCC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00794" tIns="50397" rIns="100794" bIns="50397" anchor="ctr"/>
            <a:lstStyle/>
            <a:p>
              <a:pPr algn="ctr">
                <a:defRPr/>
              </a:pPr>
              <a:endParaRPr lang="en-US" sz="2000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FBCA378-81B4-DB24-C728-EF9FFF74EA03}"/>
                </a:ext>
              </a:extLst>
            </p:cNvPr>
            <p:cNvCxnSpPr/>
            <p:nvPr/>
          </p:nvCxnSpPr>
          <p:spPr>
            <a:xfrm>
              <a:off x="1008205" y="1764273"/>
              <a:ext cx="21844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A5ADE94-0796-3A41-510E-9B3E964BFD15}"/>
                </a:ext>
              </a:extLst>
            </p:cNvPr>
            <p:cNvCxnSpPr/>
            <p:nvPr/>
          </p:nvCxnSpPr>
          <p:spPr>
            <a:xfrm>
              <a:off x="1008205" y="2099370"/>
              <a:ext cx="21844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304" name="TextBox 7">
              <a:extLst>
                <a:ext uri="{FF2B5EF4-FFF2-40B4-BE49-F238E27FC236}">
                  <a16:creationId xmlns:a16="http://schemas.microsoft.com/office/drawing/2014/main" id="{53500B42-6D20-249A-6B67-7036780EAA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6386" y="1427939"/>
              <a:ext cx="1440446" cy="301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94" tIns="50397" rIns="100794" bIns="50397">
              <a:spAutoFit/>
            </a:bodyPr>
            <a:lstStyle>
              <a:lvl1pPr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Document</a:t>
              </a:r>
            </a:p>
          </p:txBody>
        </p:sp>
        <p:sp>
          <p:nvSpPr>
            <p:cNvPr id="55305" name="TextBox 8">
              <a:extLst>
                <a:ext uri="{FF2B5EF4-FFF2-40B4-BE49-F238E27FC236}">
                  <a16:creationId xmlns:a16="http://schemas.microsoft.com/office/drawing/2014/main" id="{A51F8525-6E2C-2032-595C-F7E4EAEE22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0078" y="2099911"/>
              <a:ext cx="1848115" cy="532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94" tIns="50397" rIns="100794" bIns="50397">
              <a:spAutoFit/>
            </a:bodyPr>
            <a:lstStyle>
              <a:lvl1pPr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400">
                  <a:solidFill>
                    <a:schemeClr val="tx2"/>
                  </a:solidFill>
                </a:rPr>
                <a:t>createManipulator()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19ECE7C-3C57-CBA3-4FA1-FC4759F030B5}"/>
                </a:ext>
              </a:extLst>
            </p:cNvPr>
            <p:cNvSpPr/>
            <p:nvPr/>
          </p:nvSpPr>
          <p:spPr>
            <a:xfrm>
              <a:off x="420026" y="3779527"/>
              <a:ext cx="2184450" cy="1008795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00794" tIns="50397" rIns="100794" bIns="50397" anchor="ctr"/>
            <a:lstStyle/>
            <a:p>
              <a:pPr algn="ctr">
                <a:defRPr/>
              </a:pPr>
              <a:endParaRPr lang="en-US" sz="2800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CFDA0E5-57C3-D004-7333-9FF3E70BC1D3}"/>
                </a:ext>
              </a:extLst>
            </p:cNvPr>
            <p:cNvCxnSpPr/>
            <p:nvPr/>
          </p:nvCxnSpPr>
          <p:spPr>
            <a:xfrm>
              <a:off x="420026" y="4115792"/>
              <a:ext cx="21844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D664E00-1B0E-C465-8068-D19586E46310}"/>
                </a:ext>
              </a:extLst>
            </p:cNvPr>
            <p:cNvCxnSpPr/>
            <p:nvPr/>
          </p:nvCxnSpPr>
          <p:spPr>
            <a:xfrm>
              <a:off x="420026" y="4452057"/>
              <a:ext cx="21844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309" name="TextBox 13">
              <a:extLst>
                <a:ext uri="{FF2B5EF4-FFF2-40B4-BE49-F238E27FC236}">
                  <a16:creationId xmlns:a16="http://schemas.microsoft.com/office/drawing/2014/main" id="{2756FCD4-381C-CDC0-3A6E-603F8C3E4D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1134" y="3779838"/>
              <a:ext cx="1288996" cy="346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94" tIns="50397" rIns="100794" bIns="50397">
              <a:spAutoFit/>
            </a:bodyPr>
            <a:lstStyle>
              <a:lvl1pPr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400"/>
                <a:t>Graph</a:t>
              </a:r>
            </a:p>
          </p:txBody>
        </p:sp>
        <p:sp>
          <p:nvSpPr>
            <p:cNvPr id="55310" name="TextBox 14">
              <a:extLst>
                <a:ext uri="{FF2B5EF4-FFF2-40B4-BE49-F238E27FC236}">
                  <a16:creationId xmlns:a16="http://schemas.microsoft.com/office/drawing/2014/main" id="{44883420-2721-16E1-780C-1EE2F9CE62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041" y="4451810"/>
              <a:ext cx="1848115" cy="532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94" tIns="50397" rIns="100794" bIns="50397">
              <a:spAutoFit/>
            </a:bodyPr>
            <a:lstStyle>
              <a:lvl1pPr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400">
                  <a:solidFill>
                    <a:schemeClr val="tx2"/>
                  </a:solidFill>
                </a:rPr>
                <a:t>createManipulator()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C6D09AA-3975-2A73-39FC-55F8F1A31928}"/>
                </a:ext>
              </a:extLst>
            </p:cNvPr>
            <p:cNvSpPr/>
            <p:nvPr/>
          </p:nvSpPr>
          <p:spPr>
            <a:xfrm>
              <a:off x="2772744" y="3779527"/>
              <a:ext cx="2182934" cy="1008795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00794" tIns="50397" rIns="100794" bIns="50397" anchor="ctr"/>
            <a:lstStyle/>
            <a:p>
              <a:pPr algn="ctr">
                <a:defRPr/>
              </a:pPr>
              <a:endParaRPr lang="en-US" sz="2000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39AB8CA-4E89-D04D-544A-32908406D610}"/>
                </a:ext>
              </a:extLst>
            </p:cNvPr>
            <p:cNvCxnSpPr/>
            <p:nvPr/>
          </p:nvCxnSpPr>
          <p:spPr>
            <a:xfrm>
              <a:off x="2772744" y="4115792"/>
              <a:ext cx="218293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2E6D293-1CEF-CE5D-B699-0FA7FF6C9C6D}"/>
                </a:ext>
              </a:extLst>
            </p:cNvPr>
            <p:cNvCxnSpPr/>
            <p:nvPr/>
          </p:nvCxnSpPr>
          <p:spPr>
            <a:xfrm>
              <a:off x="2772744" y="4452057"/>
              <a:ext cx="218293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314" name="TextBox 18">
              <a:extLst>
                <a:ext uri="{FF2B5EF4-FFF2-40B4-BE49-F238E27FC236}">
                  <a16:creationId xmlns:a16="http://schemas.microsoft.com/office/drawing/2014/main" id="{951B5E24-7624-BDE4-8E83-7ADD1C4E17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1304" y="3779838"/>
              <a:ext cx="2037405" cy="346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94" tIns="50397" rIns="100794" bIns="50397">
              <a:spAutoFit/>
            </a:bodyPr>
            <a:lstStyle>
              <a:lvl1pPr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400"/>
                <a:t>Spreadsheet</a:t>
              </a:r>
            </a:p>
          </p:txBody>
        </p:sp>
        <p:sp>
          <p:nvSpPr>
            <p:cNvPr id="55315" name="TextBox 19">
              <a:extLst>
                <a:ext uri="{FF2B5EF4-FFF2-40B4-BE49-F238E27FC236}">
                  <a16:creationId xmlns:a16="http://schemas.microsoft.com/office/drawing/2014/main" id="{2E41123B-5930-A02A-E28C-BAB652570A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187" y="4451810"/>
              <a:ext cx="1848115" cy="532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94" tIns="50397" rIns="100794" bIns="50397">
              <a:spAutoFit/>
            </a:bodyPr>
            <a:lstStyle>
              <a:lvl1pPr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400">
                  <a:solidFill>
                    <a:schemeClr val="tx2"/>
                  </a:solidFill>
                </a:rPr>
                <a:t>createManipulator()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AAC6913-E55D-9A52-D712-E04350285164}"/>
                </a:ext>
              </a:extLst>
            </p:cNvPr>
            <p:cNvSpPr/>
            <p:nvPr/>
          </p:nvSpPr>
          <p:spPr>
            <a:xfrm>
              <a:off x="6551948" y="1343942"/>
              <a:ext cx="2184450" cy="1259825"/>
            </a:xfrm>
            <a:prstGeom prst="rect">
              <a:avLst/>
            </a:prstGeom>
            <a:solidFill>
              <a:srgbClr val="CCFFCC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00794" tIns="50397" rIns="100794" bIns="50397" anchor="ctr"/>
            <a:lstStyle/>
            <a:p>
              <a:pPr algn="ctr">
                <a:defRPr/>
              </a:pPr>
              <a:endParaRPr lang="en-US" sz="2000" dirty="0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56EACF9-AF7D-9E2F-3887-5F5BB02A54F6}"/>
                </a:ext>
              </a:extLst>
            </p:cNvPr>
            <p:cNvCxnSpPr/>
            <p:nvPr/>
          </p:nvCxnSpPr>
          <p:spPr>
            <a:xfrm>
              <a:off x="6551948" y="1764273"/>
              <a:ext cx="21844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3487D83-532D-70BC-E71E-770199616428}"/>
                </a:ext>
              </a:extLst>
            </p:cNvPr>
            <p:cNvCxnSpPr/>
            <p:nvPr/>
          </p:nvCxnSpPr>
          <p:spPr>
            <a:xfrm>
              <a:off x="6551948" y="2099370"/>
              <a:ext cx="21844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319" name="TextBox 23">
              <a:extLst>
                <a:ext uri="{FF2B5EF4-FFF2-40B4-BE49-F238E27FC236}">
                  <a16:creationId xmlns:a16="http://schemas.microsoft.com/office/drawing/2014/main" id="{DED1BE60-D352-7515-2940-22BC2F7CE5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0585" y="1397650"/>
              <a:ext cx="1746347" cy="301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94" tIns="50397" rIns="100794" bIns="50397">
              <a:spAutoFit/>
            </a:bodyPr>
            <a:lstStyle>
              <a:lvl1pPr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Manipulator</a:t>
              </a:r>
            </a:p>
          </p:txBody>
        </p:sp>
        <p:sp>
          <p:nvSpPr>
            <p:cNvPr id="55320" name="TextBox 24">
              <a:extLst>
                <a:ext uri="{FF2B5EF4-FFF2-40B4-BE49-F238E27FC236}">
                  <a16:creationId xmlns:a16="http://schemas.microsoft.com/office/drawing/2014/main" id="{46EC936B-69CB-F7AA-0A00-8C618D92EA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422" y="2099911"/>
              <a:ext cx="2229098" cy="482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94" tIns="50397" rIns="100794" bIns="50397">
              <a:spAutoFit/>
            </a:bodyPr>
            <a:lstStyle>
              <a:lvl1pPr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800">
                  <a:solidFill>
                    <a:schemeClr val="tx2"/>
                  </a:solidFill>
                </a:rPr>
                <a:t>drag()</a:t>
              </a:r>
            </a:p>
            <a:p>
              <a:r>
                <a:rPr lang="en-US" altLang="en-US" sz="1800">
                  <a:solidFill>
                    <a:schemeClr val="tx2"/>
                  </a:solidFill>
                </a:rPr>
                <a:t>……..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9FFE44A-EF39-2A16-9DC9-8CB30E814555}"/>
                </a:ext>
              </a:extLst>
            </p:cNvPr>
            <p:cNvSpPr/>
            <p:nvPr/>
          </p:nvSpPr>
          <p:spPr>
            <a:xfrm>
              <a:off x="5712125" y="4283924"/>
              <a:ext cx="1679647" cy="336265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0794" tIns="50397" rIns="100794" bIns="50397" anchor="ctr"/>
            <a:lstStyle/>
            <a:p>
              <a:pPr algn="ctr">
                <a:defRPr/>
              </a:pPr>
              <a:r>
                <a:rPr lang="en-US" sz="1400" dirty="0" err="1">
                  <a:solidFill>
                    <a:schemeClr val="tx1"/>
                  </a:solidFill>
                </a:rPr>
                <a:t>GraphManipulator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8255033-38BC-8E6F-CA9B-AEF1202D970F}"/>
                </a:ext>
              </a:extLst>
            </p:cNvPr>
            <p:cNvSpPr/>
            <p:nvPr/>
          </p:nvSpPr>
          <p:spPr>
            <a:xfrm>
              <a:off x="7644931" y="4283924"/>
              <a:ext cx="1679647" cy="336265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0794" tIns="50397" rIns="100794" bIns="50397" anchor="ctr"/>
            <a:lstStyle/>
            <a:p>
              <a:pPr algn="ctr">
                <a:defRPr/>
              </a:pPr>
              <a:r>
                <a:rPr lang="en-US" sz="1400" dirty="0" err="1">
                  <a:solidFill>
                    <a:schemeClr val="tx1"/>
                  </a:solidFill>
                </a:rPr>
                <a:t>SSManipulator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BE0335C-0B00-CC67-77B9-158BEBD54B82}"/>
                </a:ext>
              </a:extLst>
            </p:cNvPr>
            <p:cNvSpPr/>
            <p:nvPr/>
          </p:nvSpPr>
          <p:spPr>
            <a:xfrm>
              <a:off x="4115855" y="1764273"/>
              <a:ext cx="1512895" cy="335097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0794" tIns="50397" rIns="100794" bIns="50397" anchor="ctr"/>
            <a:lstStyle/>
            <a:p>
              <a:pPr algn="ctr">
                <a:defRPr/>
              </a:pPr>
              <a:r>
                <a:rPr lang="en-US" sz="2400" dirty="0">
                  <a:solidFill>
                    <a:schemeClr val="tx1"/>
                  </a:solidFill>
                </a:rPr>
                <a:t>Client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08F7B88-F571-9244-217E-4897F09574F4}"/>
                </a:ext>
              </a:extLst>
            </p:cNvPr>
            <p:cNvCxnSpPr>
              <a:stCxn id="33" idx="1"/>
              <a:endCxn id="4" idx="3"/>
            </p:cNvCxnSpPr>
            <p:nvPr/>
          </p:nvCxnSpPr>
          <p:spPr>
            <a:xfrm flipH="1" flipV="1">
              <a:off x="3192655" y="1932405"/>
              <a:ext cx="9232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BFA418CE-2981-3750-2FDD-80F00C1BD959}"/>
                </a:ext>
              </a:extLst>
            </p:cNvPr>
            <p:cNvCxnSpPr>
              <a:stCxn id="33" idx="3"/>
            </p:cNvCxnSpPr>
            <p:nvPr/>
          </p:nvCxnSpPr>
          <p:spPr>
            <a:xfrm flipV="1">
              <a:off x="5628749" y="1932405"/>
              <a:ext cx="92319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DEF9FD9-FAC6-7C3A-8698-32F42174C854}"/>
                </a:ext>
              </a:extLst>
            </p:cNvPr>
            <p:cNvCxnSpPr/>
            <p:nvPr/>
          </p:nvCxnSpPr>
          <p:spPr>
            <a:xfrm>
              <a:off x="1344741" y="3360363"/>
              <a:ext cx="251947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F2AA3AF-52DD-0E5B-9B90-0B5D6EB68EAE}"/>
                </a:ext>
              </a:extLst>
            </p:cNvPr>
            <p:cNvCxnSpPr/>
            <p:nvPr/>
          </p:nvCxnSpPr>
          <p:spPr>
            <a:xfrm>
              <a:off x="1344741" y="3360363"/>
              <a:ext cx="0" cy="4191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E192107-9300-62F6-180E-587E4DC5D059}"/>
                </a:ext>
              </a:extLst>
            </p:cNvPr>
            <p:cNvCxnSpPr/>
            <p:nvPr/>
          </p:nvCxnSpPr>
          <p:spPr>
            <a:xfrm>
              <a:off x="3864211" y="3360363"/>
              <a:ext cx="0" cy="4191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3F19B50-B9D2-3D4A-98B3-6CFB2546E607}"/>
                </a:ext>
              </a:extLst>
            </p:cNvPr>
            <p:cNvCxnSpPr/>
            <p:nvPr/>
          </p:nvCxnSpPr>
          <p:spPr>
            <a:xfrm>
              <a:off x="6383681" y="3863593"/>
              <a:ext cx="252098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C625284-1D8B-9664-248F-0AF4D3E1FAB5}"/>
                </a:ext>
              </a:extLst>
            </p:cNvPr>
            <p:cNvCxnSpPr/>
            <p:nvPr/>
          </p:nvCxnSpPr>
          <p:spPr>
            <a:xfrm>
              <a:off x="6383681" y="3863593"/>
              <a:ext cx="0" cy="4203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7FB51FB-1B4B-35EB-0DCB-0837153DB1A0}"/>
                </a:ext>
              </a:extLst>
            </p:cNvPr>
            <p:cNvCxnSpPr/>
            <p:nvPr/>
          </p:nvCxnSpPr>
          <p:spPr>
            <a:xfrm>
              <a:off x="8904666" y="3863593"/>
              <a:ext cx="0" cy="42033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242B86BA-F0A2-9799-17E4-86F3968433CF}"/>
                </a:ext>
              </a:extLst>
            </p:cNvPr>
            <p:cNvCxnSpPr>
              <a:endCxn id="54" idx="3"/>
            </p:cNvCxnSpPr>
            <p:nvPr/>
          </p:nvCxnSpPr>
          <p:spPr>
            <a:xfrm flipV="1">
              <a:off x="2352832" y="2724029"/>
              <a:ext cx="0" cy="6363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0F6D8324-756D-47C7-FE64-3D0A45FCFA0D}"/>
                </a:ext>
              </a:extLst>
            </p:cNvPr>
            <p:cNvSpPr/>
            <p:nvPr/>
          </p:nvSpPr>
          <p:spPr>
            <a:xfrm>
              <a:off x="2267940" y="2435635"/>
              <a:ext cx="168268" cy="288394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0794" tIns="50397" rIns="100794" bIns="50397" anchor="ctr"/>
            <a:lstStyle/>
            <a:p>
              <a:pPr algn="ctr">
                <a:defRPr/>
              </a:pPr>
              <a:endParaRPr lang="en-US" sz="2000" dirty="0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33BEA2D3-F1E8-7BA3-FA9D-050801FD5284}"/>
                </a:ext>
              </a:extLst>
            </p:cNvPr>
            <p:cNvCxnSpPr>
              <a:endCxn id="57" idx="3"/>
            </p:cNvCxnSpPr>
            <p:nvPr/>
          </p:nvCxnSpPr>
          <p:spPr>
            <a:xfrm flipV="1">
              <a:off x="7560040" y="2892161"/>
              <a:ext cx="0" cy="9714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4D564788-CC99-C329-019C-99D45D42FD29}"/>
                </a:ext>
              </a:extLst>
            </p:cNvPr>
            <p:cNvSpPr/>
            <p:nvPr/>
          </p:nvSpPr>
          <p:spPr>
            <a:xfrm>
              <a:off x="7476663" y="2603767"/>
              <a:ext cx="168268" cy="288394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0794" tIns="50397" rIns="100794" bIns="50397" anchor="ctr"/>
            <a:lstStyle/>
            <a:p>
              <a:pPr algn="ctr">
                <a:defRPr/>
              </a:pPr>
              <a:endParaRPr lang="en-US" sz="2000" dirty="0"/>
            </a:p>
          </p:txBody>
        </p:sp>
        <p:cxnSp>
          <p:nvCxnSpPr>
            <p:cNvPr id="60" name="Elbow Connector 59">
              <a:extLst>
                <a:ext uri="{FF2B5EF4-FFF2-40B4-BE49-F238E27FC236}">
                  <a16:creationId xmlns:a16="http://schemas.microsoft.com/office/drawing/2014/main" id="{D3320E26-6DD7-8583-2A3E-4DB642DAE2B7}"/>
                </a:ext>
              </a:extLst>
            </p:cNvPr>
            <p:cNvCxnSpPr/>
            <p:nvPr/>
          </p:nvCxnSpPr>
          <p:spPr>
            <a:xfrm rot="5400000" flipH="1" flipV="1">
              <a:off x="3947655" y="2184027"/>
              <a:ext cx="168132" cy="5040455"/>
            </a:xfrm>
            <a:prstGeom prst="bentConnector3">
              <a:avLst>
                <a:gd name="adj1" fmla="val -150001"/>
              </a:avLst>
            </a:prstGeom>
            <a:ln w="28575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Elbow Connector 60">
              <a:extLst>
                <a:ext uri="{FF2B5EF4-FFF2-40B4-BE49-F238E27FC236}">
                  <a16:creationId xmlns:a16="http://schemas.microsoft.com/office/drawing/2014/main" id="{30F8F665-BD8A-6B4F-523B-78711A2F68F5}"/>
                </a:ext>
              </a:extLst>
            </p:cNvPr>
            <p:cNvCxnSpPr/>
            <p:nvPr/>
          </p:nvCxnSpPr>
          <p:spPr>
            <a:xfrm rot="5400000" flipH="1" flipV="1">
              <a:off x="6084353" y="2171942"/>
              <a:ext cx="168132" cy="5038940"/>
            </a:xfrm>
            <a:prstGeom prst="bentConnector3">
              <a:avLst>
                <a:gd name="adj1" fmla="val -92859"/>
              </a:avLst>
            </a:prstGeom>
            <a:ln w="28575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299" name="TextBox 39">
            <a:extLst>
              <a:ext uri="{FF2B5EF4-FFF2-40B4-BE49-F238E27FC236}">
                <a16:creationId xmlns:a16="http://schemas.microsoft.com/office/drawing/2014/main" id="{B25723AE-09A1-D594-BE4A-C3D5370CDC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0875" y="6343650"/>
            <a:ext cx="14747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/>
              <a:t>&lt;&lt;create&gt;&gt;</a:t>
            </a:r>
            <a:endParaRPr lang="en-IN" altLang="en-US" sz="1800"/>
          </a:p>
        </p:txBody>
      </p:sp>
      <p:sp>
        <p:nvSpPr>
          <p:cNvPr id="55300" name="TextBox 40">
            <a:extLst>
              <a:ext uri="{FF2B5EF4-FFF2-40B4-BE49-F238E27FC236}">
                <a16:creationId xmlns:a16="http://schemas.microsoft.com/office/drawing/2014/main" id="{2F3110BB-033D-F2A5-9CB9-947F7F01A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2513" y="6186488"/>
            <a:ext cx="1474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/>
              <a:t>&lt;&lt;create&gt;&gt;</a:t>
            </a:r>
            <a:endParaRPr lang="en-IN" altLang="en-US" sz="1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B1C7BF4-5E24-0DA9-6CFF-A79C71B0A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713" y="3398838"/>
            <a:ext cx="6705600" cy="2438400"/>
          </a:xfrm>
          <a:prstGeom prst="rect">
            <a:avLst/>
          </a:prstGeom>
          <a:solidFill>
            <a:srgbClr val="FFFFCC"/>
          </a:solidFill>
          <a:ln w="9525">
            <a:solidFill>
              <a:srgbClr val="C00000"/>
            </a:solidFill>
            <a:prstDash val="sysDot"/>
            <a:round/>
            <a:headEnd/>
            <a:tailEnd/>
          </a:ln>
        </p:spPr>
        <p:txBody>
          <a:bodyPr lIns="91420" tIns="45711" rIns="91420" bIns="45711" anchor="ctr"/>
          <a:lstStyle/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3600" b="0">
              <a:solidFill>
                <a:schemeClr val="bg1"/>
              </a:solidFill>
              <a:latin typeface="+mj-lt"/>
              <a:cs typeface="+mn-cs"/>
            </a:endParaRPr>
          </a:p>
        </p:txBody>
      </p:sp>
      <p:sp>
        <p:nvSpPr>
          <p:cNvPr id="56323" name="Slide Number Placeholder 2">
            <a:extLst>
              <a:ext uri="{FF2B5EF4-FFF2-40B4-BE49-F238E27FC236}">
                <a16:creationId xmlns:a16="http://schemas.microsoft.com/office/drawing/2014/main" id="{A1C12A81-C8B0-295E-C585-665BA50EA836}"/>
              </a:ext>
            </a:extLst>
          </p:cNvPr>
          <p:cNvSpPr txBox="1">
            <a:spLocks noGrp="1"/>
          </p:cNvSpPr>
          <p:nvPr/>
        </p:nvSpPr>
        <p:spPr bwMode="auto">
          <a:xfrm>
            <a:off x="7224713" y="6888163"/>
            <a:ext cx="235267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72" tIns="50387" rIns="100772" bIns="50387"/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fld id="{3C9BE4CA-F140-4F7C-901E-41C641A45409}" type="slidenum">
              <a:rPr lang="bg-BG" altLang="en-US" sz="3600" b="0">
                <a:solidFill>
                  <a:schemeClr val="bg1"/>
                </a:solidFill>
                <a:latin typeface="Times New Roman" panose="02020603050405020304" pitchFamily="18" charset="0"/>
              </a:rPr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38</a:t>
            </a:fld>
            <a:endParaRPr lang="bg-BG" altLang="en-US" sz="36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324" name="Rectangle 2">
            <a:extLst>
              <a:ext uri="{FF2B5EF4-FFF2-40B4-BE49-F238E27FC236}">
                <a16:creationId xmlns:a16="http://schemas.microsoft.com/office/drawing/2014/main" id="{592368BD-7408-EA13-2878-B73045C73E9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39713" y="274638"/>
            <a:ext cx="9372600" cy="420687"/>
          </a:xfrm>
        </p:spPr>
        <p:txBody>
          <a:bodyPr/>
          <a:lstStyle/>
          <a:p>
            <a:pPr eaLnBrk="1" hangingPunct="1"/>
            <a:r>
              <a:rPr lang="en-US" altLang="en-US" sz="3200">
                <a:solidFill>
                  <a:schemeClr val="tx1"/>
                </a:solidFill>
              </a:rPr>
              <a:t>Factory Method: Applicability</a:t>
            </a:r>
            <a:endParaRPr lang="en-CA" altLang="en-US" sz="3200">
              <a:solidFill>
                <a:schemeClr val="tx1"/>
              </a:solidFill>
            </a:endParaRPr>
          </a:p>
        </p:txBody>
      </p:sp>
      <p:sp>
        <p:nvSpPr>
          <p:cNvPr id="296964" name="Rectangle 3">
            <a:extLst>
              <a:ext uri="{FF2B5EF4-FFF2-40B4-BE49-F238E27FC236}">
                <a16:creationId xmlns:a16="http://schemas.microsoft.com/office/drawing/2014/main" id="{7F9EE9D5-658F-C58C-BAD6-4128672A1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713" y="1062038"/>
            <a:ext cx="9504362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72" tIns="50387" rIns="100772" bIns="50387"/>
          <a:lstStyle>
            <a:lvl1pPr marL="249238" indent="-249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06438" indent="-249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63638" indent="-250825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10000"/>
              </a:lnSpc>
              <a:spcBef>
                <a:spcPts val="613"/>
              </a:spcBef>
              <a:spcAft>
                <a:spcPts val="613"/>
              </a:spcAft>
              <a:buClr>
                <a:schemeClr val="bg2"/>
              </a:buClr>
              <a:buSzPct val="75000"/>
              <a:buFont typeface="Times New Roman" panose="02020603050405020304" pitchFamily="18" charset="0"/>
              <a:buNone/>
            </a:pPr>
            <a:r>
              <a:rPr lang="en-US" altLang="en-US" sz="3200" b="0">
                <a:solidFill>
                  <a:schemeClr val="tx1"/>
                </a:solidFill>
              </a:rPr>
              <a:t>You should consider using a Factory method pattern when:</a:t>
            </a:r>
          </a:p>
          <a:p>
            <a:pPr lvl="1" algn="just">
              <a:lnSpc>
                <a:spcPct val="110000"/>
              </a:lnSpc>
              <a:spcBef>
                <a:spcPts val="613"/>
              </a:spcBef>
              <a:spcAft>
                <a:spcPts val="613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altLang="en-US" sz="2800" b="0">
                <a:solidFill>
                  <a:srgbClr val="0000CC"/>
                </a:solidFill>
              </a:rPr>
              <a:t>Not possible anticipate which kind of objects must be created.</a:t>
            </a:r>
          </a:p>
          <a:p>
            <a:pPr lvl="1" algn="just">
              <a:lnSpc>
                <a:spcPct val="110000"/>
              </a:lnSpc>
              <a:spcBef>
                <a:spcPts val="613"/>
              </a:spcBef>
              <a:spcAft>
                <a:spcPts val="613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altLang="en-US" sz="2800" b="0">
                <a:solidFill>
                  <a:srgbClr val="0000CC"/>
                </a:solidFill>
              </a:rPr>
              <a:t>Choice may depend on:</a:t>
            </a:r>
          </a:p>
          <a:p>
            <a:pPr lvl="2" algn="just">
              <a:lnSpc>
                <a:spcPct val="110000"/>
              </a:lnSpc>
              <a:spcBef>
                <a:spcPts val="613"/>
              </a:spcBef>
              <a:spcAft>
                <a:spcPts val="613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altLang="en-US" sz="2800" b="0">
                <a:solidFill>
                  <a:srgbClr val="0000CC"/>
                </a:solidFill>
              </a:rPr>
              <a:t>The state of the running application.</a:t>
            </a:r>
          </a:p>
          <a:p>
            <a:pPr lvl="2" algn="just">
              <a:lnSpc>
                <a:spcPct val="110000"/>
              </a:lnSpc>
              <a:spcBef>
                <a:spcPts val="613"/>
              </a:spcBef>
              <a:spcAft>
                <a:spcPts val="613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altLang="en-US" sz="2800" b="0">
                <a:solidFill>
                  <a:srgbClr val="0000CC"/>
                </a:solidFill>
              </a:rPr>
              <a:t>User input.</a:t>
            </a:r>
          </a:p>
          <a:p>
            <a:pPr lvl="2" algn="just">
              <a:lnSpc>
                <a:spcPct val="110000"/>
              </a:lnSpc>
              <a:spcBef>
                <a:spcPts val="613"/>
              </a:spcBef>
              <a:spcAft>
                <a:spcPts val="613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altLang="en-US" sz="2800" b="0">
                <a:solidFill>
                  <a:srgbClr val="0000CC"/>
                </a:solidFill>
              </a:rPr>
              <a:t>Changes or enhancements.</a:t>
            </a:r>
          </a:p>
          <a:p>
            <a:pPr lvl="1" algn="just">
              <a:lnSpc>
                <a:spcPct val="110000"/>
              </a:lnSpc>
              <a:spcBef>
                <a:spcPts val="613"/>
              </a:spcBef>
              <a:spcAft>
                <a:spcPts val="613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altLang="en-US" sz="2800" b="0">
                <a:solidFill>
                  <a:srgbClr val="0000CC"/>
                </a:solidFill>
              </a:rPr>
              <a:t>The objects to be created are instances of classes that form a hierarchy.</a:t>
            </a:r>
          </a:p>
          <a:p>
            <a:pPr algn="just">
              <a:lnSpc>
                <a:spcPct val="110000"/>
              </a:lnSpc>
              <a:spcBef>
                <a:spcPts val="613"/>
              </a:spcBef>
              <a:spcAft>
                <a:spcPts val="613"/>
              </a:spcAft>
              <a:buClr>
                <a:schemeClr val="bg2"/>
              </a:buClr>
              <a:buSzPct val="75000"/>
              <a:buFont typeface="Times New Roman" panose="02020603050405020304" pitchFamily="18" charset="0"/>
              <a:buNone/>
            </a:pPr>
            <a:endParaRPr lang="en-US" altLang="en-US" sz="3200" b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6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96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96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96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969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05C304A8-2994-9A34-3C9A-BB3F9474B22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10298113" cy="774700"/>
          </a:xfrm>
        </p:spPr>
        <p:txBody>
          <a:bodyPr lIns="100772" tIns="50387" rIns="100772" bIns="50387" anchor="b"/>
          <a:lstStyle/>
          <a:p>
            <a:pPr eaLnBrk="1" hangingPunct="1"/>
            <a:r>
              <a:rPr lang="en-US" altLang="en-US" sz="3200"/>
              <a:t>Advantages of Factory Method  Pattern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6B448A9F-0A36-D50F-A1ED-34BED11F437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15900" y="1036638"/>
            <a:ext cx="9625013" cy="5943600"/>
          </a:xfrm>
        </p:spPr>
        <p:txBody>
          <a:bodyPr lIns="100772" tIns="50387" rIns="100772" bIns="50387"/>
          <a:lstStyle/>
          <a:p>
            <a:pPr marL="342900" indent="-342900" defTabSz="912813" eaLnBrk="1" hangingPunct="1">
              <a:lnSpc>
                <a:spcPct val="110000"/>
              </a:lnSpc>
              <a:spcAft>
                <a:spcPct val="15000"/>
              </a:spcAft>
            </a:pPr>
            <a:r>
              <a:rPr lang="en-US" altLang="en-US">
                <a:solidFill>
                  <a:srgbClr val="0000CC"/>
                </a:solidFill>
              </a:rPr>
              <a:t>Separates responsibility of complex creation into cohesive helper classes</a:t>
            </a:r>
          </a:p>
          <a:p>
            <a:pPr marL="742950" lvl="1" indent="-285750" defTabSz="912813" eaLnBrk="1" hangingPunct="1">
              <a:lnSpc>
                <a:spcPct val="110000"/>
              </a:lnSpc>
              <a:spcAft>
                <a:spcPct val="15000"/>
              </a:spcAft>
            </a:pPr>
            <a:r>
              <a:rPr lang="en-US" altLang="en-US"/>
              <a:t>Hides complex creation logic, such as initialization from a file</a:t>
            </a:r>
          </a:p>
          <a:p>
            <a:pPr marL="742950" lvl="1" indent="-285750" defTabSz="912813" eaLnBrk="1" hangingPunct="1">
              <a:lnSpc>
                <a:spcPct val="110000"/>
              </a:lnSpc>
              <a:spcAft>
                <a:spcPts val="2400"/>
              </a:spcAft>
            </a:pPr>
            <a:r>
              <a:rPr lang="en-US" altLang="en-US"/>
              <a:t>Create classes of hierarchy of objects as required</a:t>
            </a:r>
          </a:p>
          <a:p>
            <a:pPr marL="342900" indent="-342900" defTabSz="912813" eaLnBrk="1" hangingPunct="1">
              <a:lnSpc>
                <a:spcPct val="110000"/>
              </a:lnSpc>
              <a:spcAft>
                <a:spcPct val="15000"/>
              </a:spcAft>
            </a:pPr>
            <a:r>
              <a:rPr lang="en-US" altLang="en-US"/>
              <a:t>The client of Creator can ask for the production of different Products in a uniform way:</a:t>
            </a:r>
          </a:p>
          <a:p>
            <a:pPr marL="742950" lvl="1" indent="-285750" defTabSz="912813" eaLnBrk="1" hangingPunct="1">
              <a:lnSpc>
                <a:spcPct val="110000"/>
              </a:lnSpc>
              <a:spcAft>
                <a:spcPct val="15000"/>
              </a:spcAft>
            </a:pPr>
            <a:r>
              <a:rPr lang="en-US" altLang="en-US"/>
              <a:t>And use them uniformly </a:t>
            </a:r>
          </a:p>
          <a:p>
            <a:pPr marL="742950" lvl="1" indent="-285750" defTabSz="912813" eaLnBrk="1" hangingPunct="1">
              <a:lnSpc>
                <a:spcPct val="110000"/>
              </a:lnSpc>
              <a:spcAft>
                <a:spcPct val="15000"/>
              </a:spcAft>
            </a:pPr>
            <a:r>
              <a:rPr lang="en-US" altLang="en-US"/>
              <a:t>Without knowing the nitty-gritty details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/>
      <p:bldP spid="1741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4B16C780-CBF5-91C7-6205-8DF7ACDCF7B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646113"/>
            <a:ext cx="6183313" cy="5800725"/>
          </a:xfrm>
          <a:solidFill>
            <a:srgbClr val="FFFFCC"/>
          </a:solidFill>
          <a:ln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/>
              <a:t>Pizza orderPizza(String type)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	Pizza pizza;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0000CC"/>
                </a:solidFill>
              </a:rPr>
              <a:t>	</a:t>
            </a:r>
            <a:r>
              <a:rPr lang="en-US" altLang="en-US" sz="2800" b="1">
                <a:solidFill>
                  <a:srgbClr val="0000CC"/>
                </a:solidFill>
              </a:rPr>
              <a:t>if (type.equals(“cheese”))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b="1">
                <a:solidFill>
                  <a:srgbClr val="0000CC"/>
                </a:solidFill>
              </a:rPr>
              <a:t>		pizza = new CheesePizza();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b="1">
                <a:solidFill>
                  <a:srgbClr val="0000CC"/>
                </a:solidFill>
              </a:rPr>
              <a:t>	} else if (type.equals(“greek”))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b="1">
                <a:solidFill>
                  <a:srgbClr val="0000CC"/>
                </a:solidFill>
              </a:rPr>
              <a:t>		pizza = new GreekPizza();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b="1">
                <a:solidFill>
                  <a:srgbClr val="0000CC"/>
                </a:solidFill>
              </a:rPr>
              <a:t>	} else if (type.equals(“pepperoni”)){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b="1">
                <a:solidFill>
                  <a:srgbClr val="0000CC"/>
                </a:solidFill>
              </a:rPr>
              <a:t>		pizza =new PepperoniPizza(); }</a:t>
            </a:r>
            <a:endParaRPr lang="en-US" altLang="en-US" sz="2800"/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	</a:t>
            </a: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284CCD60-9322-019A-F506-F96FC93B2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2038" y="633413"/>
            <a:ext cx="3973512" cy="5813425"/>
          </a:xfrm>
          <a:prstGeom prst="rect">
            <a:avLst/>
          </a:prstGeom>
          <a:solidFill>
            <a:srgbClr val="CCFFFF"/>
          </a:solidFill>
          <a:ln w="9525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>
            <a:lvl1pPr marL="422275" indent="-3175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14000"/>
              </a:lnSpc>
              <a:spcAft>
                <a:spcPts val="137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3600" b="0"/>
              <a:t>	pizza.garnish();</a:t>
            </a:r>
          </a:p>
          <a:p>
            <a:pPr>
              <a:lnSpc>
                <a:spcPct val="114000"/>
              </a:lnSpc>
              <a:spcAft>
                <a:spcPts val="137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3600" b="0"/>
              <a:t>	pizza.bake();</a:t>
            </a:r>
          </a:p>
          <a:p>
            <a:pPr>
              <a:lnSpc>
                <a:spcPct val="114000"/>
              </a:lnSpc>
              <a:spcAft>
                <a:spcPts val="137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3600" b="0"/>
              <a:t>	pizza.cut();</a:t>
            </a:r>
          </a:p>
          <a:p>
            <a:pPr>
              <a:lnSpc>
                <a:spcPct val="114000"/>
              </a:lnSpc>
              <a:spcAft>
                <a:spcPts val="137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3600" b="0"/>
              <a:t>	pizza.box();</a:t>
            </a:r>
          </a:p>
          <a:p>
            <a:pPr>
              <a:lnSpc>
                <a:spcPct val="114000"/>
              </a:lnSpc>
              <a:spcAft>
                <a:spcPts val="137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3600" b="0"/>
              <a:t>	return pizza;</a:t>
            </a:r>
          </a:p>
          <a:p>
            <a:pPr>
              <a:lnSpc>
                <a:spcPct val="114000"/>
              </a:lnSpc>
              <a:spcAft>
                <a:spcPts val="137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3600" b="0"/>
              <a:t>}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3">
            <a:extLst>
              <a:ext uri="{FF2B5EF4-FFF2-40B4-BE49-F238E27FC236}">
                <a16:creationId xmlns:a16="http://schemas.microsoft.com/office/drawing/2014/main" id="{28AC0520-0476-49F4-EBE1-10019745B55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63513" y="960438"/>
            <a:ext cx="9525000" cy="58674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5000"/>
              </a:spcBef>
              <a:spcAft>
                <a:spcPct val="0"/>
              </a:spcAft>
            </a:pPr>
            <a:r>
              <a:rPr lang="en-US" altLang="en-US">
                <a:solidFill>
                  <a:srgbClr val="0000CC"/>
                </a:solidFill>
              </a:rPr>
              <a:t>Factory </a:t>
            </a:r>
            <a:r>
              <a:rPr lang="en-US" altLang="en-US" sz="2800">
                <a:solidFill>
                  <a:srgbClr val="0000CC"/>
                </a:solidFill>
              </a:rPr>
              <a:t>pattern  introduces  separation between the application and a family of classes:</a:t>
            </a:r>
          </a:p>
          <a:p>
            <a:pPr lvl="1">
              <a:lnSpc>
                <a:spcPct val="110000"/>
              </a:lnSpc>
              <a:spcBef>
                <a:spcPct val="5000"/>
              </a:spcBef>
              <a:spcAft>
                <a:spcPts val="2400"/>
              </a:spcAft>
            </a:pPr>
            <a:r>
              <a:rPr lang="en-US" altLang="en-US" sz="2400"/>
              <a:t>It removes tight coupling by hiding concrete classes from the application.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ts val="2400"/>
              </a:spcAft>
            </a:pPr>
            <a:r>
              <a:rPr lang="en-US" altLang="en-US" sz="2800">
                <a:solidFill>
                  <a:srgbClr val="0000CC"/>
                </a:solidFill>
              </a:rPr>
              <a:t> It provides a simple way to extend the family of products with minor changes in application code. </a:t>
            </a:r>
          </a:p>
          <a:p>
            <a:pPr>
              <a:lnSpc>
                <a:spcPct val="110000"/>
              </a:lnSpc>
              <a:spcBef>
                <a:spcPct val="5000"/>
              </a:spcBef>
            </a:pPr>
            <a:r>
              <a:rPr lang="en-US" altLang="en-US" sz="2800"/>
              <a:t>When the objects are created directly inside the class:</a:t>
            </a:r>
          </a:p>
          <a:p>
            <a:pPr lvl="1">
              <a:lnSpc>
                <a:spcPct val="110000"/>
              </a:lnSpc>
              <a:spcBef>
                <a:spcPct val="5000"/>
              </a:spcBef>
            </a:pPr>
            <a:r>
              <a:rPr lang="en-US" altLang="en-US" sz="2400"/>
              <a:t>It's hard to replace them by objects which extend their functionality. </a:t>
            </a:r>
          </a:p>
          <a:p>
            <a:pPr lvl="1">
              <a:lnSpc>
                <a:spcPct val="110000"/>
              </a:lnSpc>
              <a:spcBef>
                <a:spcPct val="5000"/>
              </a:spcBef>
            </a:pPr>
            <a:r>
              <a:rPr lang="en-US" altLang="en-US" sz="2000" b="1">
                <a:solidFill>
                  <a:srgbClr val="0000CC"/>
                </a:solidFill>
              </a:rPr>
              <a:t>When a factory is used one can easily replace the original objects, configuring the factory to create them. </a:t>
            </a:r>
          </a:p>
          <a:p>
            <a:pPr>
              <a:lnSpc>
                <a:spcPct val="90000"/>
              </a:lnSpc>
            </a:pPr>
            <a:endParaRPr lang="en-US" altLang="en-US" sz="2800" b="1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E0B2239E-F00B-DAC2-BA0F-47C092C93EF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15913" y="234950"/>
            <a:ext cx="9372600" cy="420688"/>
          </a:xfrm>
        </p:spPr>
        <p:txBody>
          <a:bodyPr/>
          <a:lstStyle/>
          <a:p>
            <a:pPr eaLnBrk="1" hangingPunct="1"/>
            <a:r>
              <a:rPr lang="en-US" altLang="en-US" sz="3200">
                <a:solidFill>
                  <a:schemeClr val="tx1"/>
                </a:solidFill>
              </a:rPr>
              <a:t>Factory Pattern: Pros and Cons</a:t>
            </a:r>
            <a:endParaRPr lang="en-CA" altLang="en-US" sz="32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36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36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36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368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36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368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D4189-58AD-2142-127D-D1D7625A965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44513" y="0"/>
            <a:ext cx="8596312" cy="125571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600" dirty="0">
                <a:solidFill>
                  <a:schemeClr val="tx2">
                    <a:satMod val="130000"/>
                  </a:schemeClr>
                </a:solidFill>
              </a:rPr>
              <a:t>Known Uses</a:t>
            </a:r>
          </a:p>
        </p:txBody>
      </p:sp>
      <p:sp>
        <p:nvSpPr>
          <p:cNvPr id="69635" name="Content Placeholder 2">
            <a:extLst>
              <a:ext uri="{FF2B5EF4-FFF2-40B4-BE49-F238E27FC236}">
                <a16:creationId xmlns:a16="http://schemas.microsoft.com/office/drawing/2014/main" id="{2CE3CCF2-07E1-F5C2-628B-0B039108F71B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239713" y="1012825"/>
            <a:ext cx="9601200" cy="5867400"/>
          </a:xfrm>
        </p:spPr>
        <p:txBody>
          <a:bodyPr/>
          <a:lstStyle/>
          <a:p>
            <a:pPr marL="400050" indent="-309563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/>
              <a:t>It is a pervasive pattern.</a:t>
            </a:r>
          </a:p>
          <a:p>
            <a:pPr marL="400050" indent="-309563">
              <a:lnSpc>
                <a:spcPct val="114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/>
              <a:t>It is used in several places in the Java API. </a:t>
            </a:r>
          </a:p>
          <a:p>
            <a:pPr marL="833438" lvl="1" indent="-312738">
              <a:lnSpc>
                <a:spcPct val="114000"/>
              </a:lnSpc>
              <a:spcBef>
                <a:spcPts val="600"/>
              </a:spcBef>
              <a:spcAft>
                <a:spcPts val="2400"/>
              </a:spcAft>
            </a:pPr>
            <a:r>
              <a:rPr lang="en-US" altLang="en-US">
                <a:solidFill>
                  <a:srgbClr val="0000CC"/>
                </a:solidFill>
              </a:rPr>
              <a:t>For example, </a:t>
            </a:r>
            <a:r>
              <a:rPr lang="en-US" altLang="en-US" b="1">
                <a:solidFill>
                  <a:srgbClr val="0000CC"/>
                </a:solidFill>
              </a:rPr>
              <a:t>URLConnection </a:t>
            </a:r>
            <a:r>
              <a:rPr lang="en-US" altLang="en-US">
                <a:solidFill>
                  <a:srgbClr val="0000CC"/>
                </a:solidFill>
              </a:rPr>
              <a:t>class has a method </a:t>
            </a:r>
            <a:r>
              <a:rPr lang="en-US" altLang="en-US" b="1">
                <a:solidFill>
                  <a:srgbClr val="0000CC"/>
                </a:solidFill>
              </a:rPr>
              <a:t>getContent</a:t>
            </a:r>
            <a:r>
              <a:rPr lang="en-US" altLang="en-US">
                <a:solidFill>
                  <a:srgbClr val="0000CC"/>
                </a:solidFill>
              </a:rPr>
              <a:t> that returns the content as an appropriate object (html, gif etc.)</a:t>
            </a:r>
          </a:p>
          <a:p>
            <a:pPr marL="400050" indent="-309563">
              <a:lnSpc>
                <a:spcPct val="114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/>
              <a:t>In .Net Framework Class Library, the Factory method is used in:</a:t>
            </a:r>
          </a:p>
          <a:p>
            <a:pPr marL="833438" lvl="1" indent="-312738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>
                <a:solidFill>
                  <a:srgbClr val="0000CC"/>
                </a:solidFill>
              </a:rPr>
              <a:t>Systems.Collections.IEnumerable,</a:t>
            </a:r>
          </a:p>
          <a:p>
            <a:pPr marL="833438" lvl="1" indent="-312738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>
                <a:solidFill>
                  <a:srgbClr val="0000CC"/>
                </a:solidFill>
              </a:rPr>
              <a:t>System.Net.WebRequest</a:t>
            </a:r>
          </a:p>
          <a:p>
            <a:pPr marL="833438" lvl="1" indent="-312738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>
                <a:solidFill>
                  <a:srgbClr val="0000CC"/>
                </a:solidFill>
              </a:rPr>
              <a:t>System.Security.Cryptography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CDD2829E-8F38-805E-9AB1-04097BA0432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73113" y="503238"/>
            <a:ext cx="8567737" cy="755650"/>
          </a:xfrm>
        </p:spPr>
        <p:txBody>
          <a:bodyPr/>
          <a:lstStyle/>
          <a:p>
            <a:r>
              <a:rPr lang="en-US" altLang="en-US" sz="3600"/>
              <a:t>Abstract Factory</a:t>
            </a:r>
          </a:p>
        </p:txBody>
      </p:sp>
      <p:sp>
        <p:nvSpPr>
          <p:cNvPr id="1010691" name="Rectangle 3">
            <a:extLst>
              <a:ext uri="{FF2B5EF4-FFF2-40B4-BE49-F238E27FC236}">
                <a16:creationId xmlns:a16="http://schemas.microsoft.com/office/drawing/2014/main" id="{7148B5BE-3BE8-351B-0201-F34F337BE66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9313" y="1722438"/>
            <a:ext cx="8763000" cy="3657600"/>
          </a:xfrm>
          <a:solidFill>
            <a:srgbClr val="FFFF00"/>
          </a:solidFill>
          <a:ln>
            <a:solidFill>
              <a:srgbClr val="660066"/>
            </a:solidFill>
            <a:round/>
            <a:headEnd/>
            <a:tailEnd/>
          </a:ln>
        </p:spPr>
        <p:txBody>
          <a:bodyPr/>
          <a:lstStyle/>
          <a:p>
            <a:pPr algn="just">
              <a:lnSpc>
                <a:spcPct val="120000"/>
              </a:lnSpc>
              <a:spcBef>
                <a:spcPct val="5000"/>
              </a:spcBef>
              <a:spcAft>
                <a:spcPts val="1200"/>
              </a:spcAft>
            </a:pPr>
            <a:r>
              <a:rPr lang="en-US" altLang="en-US" sz="3600"/>
              <a:t>Provide an interface for creating families of related or dependent objects: </a:t>
            </a:r>
          </a:p>
          <a:p>
            <a:pPr lvl="1" algn="just">
              <a:lnSpc>
                <a:spcPct val="120000"/>
              </a:lnSpc>
              <a:spcBef>
                <a:spcPct val="5000"/>
              </a:spcBef>
              <a:spcAft>
                <a:spcPts val="1200"/>
              </a:spcAft>
            </a:pPr>
            <a:r>
              <a:rPr lang="en-US" altLang="en-US" sz="3200" b="1">
                <a:solidFill>
                  <a:srgbClr val="0000CC"/>
                </a:solidFill>
              </a:rPr>
              <a:t>Without specifying their concrete classes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8D353D-9C89-169D-E5B0-1397616B6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713" y="5843588"/>
            <a:ext cx="1495425" cy="88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BC931F8-4C21-DB13-F06E-C09EACCBD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525" y="5837238"/>
            <a:ext cx="1503363" cy="88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3BEEA5D-DD68-ABBD-7CAB-1CC164CFA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238" y="5854700"/>
            <a:ext cx="1503362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0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0691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6C0CB5-D1C8-86CD-A90A-1F4185335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913" y="3311525"/>
            <a:ext cx="9144000" cy="1295400"/>
          </a:xfrm>
          <a:prstGeom prst="rect">
            <a:avLst/>
          </a:prstGeom>
          <a:solidFill>
            <a:srgbClr val="FFFFCC"/>
          </a:solidFill>
          <a:ln w="38100">
            <a:solidFill>
              <a:srgbClr val="C00000"/>
            </a:solidFill>
            <a:round/>
            <a:headEnd/>
            <a:tailEnd/>
          </a:ln>
        </p:spPr>
        <p:txBody>
          <a:bodyPr lIns="91420" tIns="45711" rIns="91420" bIns="45711" anchor="ctr"/>
          <a:lstStyle/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3600" b="0">
              <a:solidFill>
                <a:schemeClr val="bg1"/>
              </a:solidFill>
              <a:latin typeface="+mj-lt"/>
              <a:cs typeface="+mn-cs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56ED0C54-95FA-7560-1D09-66BD8D2CF9F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96913" y="503238"/>
            <a:ext cx="8569325" cy="419100"/>
          </a:xfrm>
        </p:spPr>
        <p:txBody>
          <a:bodyPr/>
          <a:lstStyle/>
          <a:p>
            <a:pPr eaLnBrk="1" hangingPunct="1"/>
            <a:r>
              <a:rPr lang="en-US" altLang="en-US" sz="3600">
                <a:solidFill>
                  <a:schemeClr val="tx1"/>
                </a:solidFill>
              </a:rPr>
              <a:t>Abstract Factory Pattern</a:t>
            </a:r>
            <a:r>
              <a:rPr lang="bg-BG" altLang="en-US" sz="3600">
                <a:solidFill>
                  <a:schemeClr val="tx1"/>
                </a:solidFill>
              </a:rPr>
              <a:t> </a:t>
            </a:r>
            <a:endParaRPr lang="en-CA" altLang="en-US" sz="3600">
              <a:solidFill>
                <a:schemeClr val="tx1"/>
              </a:solidFill>
            </a:endParaRPr>
          </a:p>
        </p:txBody>
      </p:sp>
      <p:sp>
        <p:nvSpPr>
          <p:cNvPr id="22533" name="Rectangle 3">
            <a:extLst>
              <a:ext uri="{FF2B5EF4-FFF2-40B4-BE49-F238E27FC236}">
                <a16:creationId xmlns:a16="http://schemas.microsoft.com/office/drawing/2014/main" id="{128769D0-A5BB-8FBA-681C-A82209D1F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713" y="1341438"/>
            <a:ext cx="9220200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72" tIns="50387" rIns="100772" bIns="50387"/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15000"/>
              </a:lnSpc>
              <a:spcBef>
                <a:spcPct val="15000"/>
              </a:spcBef>
              <a:buClr>
                <a:schemeClr val="bg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altLang="en-US" sz="3600" b="0">
                <a:solidFill>
                  <a:schemeClr val="tx1"/>
                </a:solidFill>
              </a:rPr>
              <a:t>The Abstract Factory pattern:</a:t>
            </a:r>
          </a:p>
          <a:p>
            <a:pPr lvl="1" algn="just">
              <a:lnSpc>
                <a:spcPct val="115000"/>
              </a:lnSpc>
              <a:spcBef>
                <a:spcPct val="15000"/>
              </a:spcBef>
              <a:spcAft>
                <a:spcPts val="613"/>
              </a:spcAft>
              <a:buClr>
                <a:schemeClr val="bg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altLang="en-US" sz="3200" b="0">
                <a:solidFill>
                  <a:srgbClr val="0000CC"/>
                </a:solidFill>
              </a:rPr>
              <a:t>Works at a higher level of abstraction than the factory pattern. </a:t>
            </a:r>
          </a:p>
          <a:p>
            <a:pPr lvl="1" algn="just">
              <a:lnSpc>
                <a:spcPct val="115000"/>
              </a:lnSpc>
              <a:spcBef>
                <a:spcPct val="15000"/>
              </a:spcBef>
              <a:spcAft>
                <a:spcPts val="3600"/>
              </a:spcAft>
              <a:buClr>
                <a:schemeClr val="bg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altLang="en-US" sz="3200" b="0">
                <a:solidFill>
                  <a:srgbClr val="0000CC"/>
                </a:solidFill>
              </a:rPr>
              <a:t>Abstract Factory returns one of several factoryobjects.</a:t>
            </a:r>
          </a:p>
          <a:p>
            <a:pPr lvl="1" algn="just">
              <a:lnSpc>
                <a:spcPct val="115000"/>
              </a:lnSpc>
              <a:spcBef>
                <a:spcPct val="15000"/>
              </a:spcBef>
              <a:spcAft>
                <a:spcPts val="613"/>
              </a:spcAft>
              <a:buClr>
                <a:schemeClr val="bg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altLang="en-US" sz="3200">
                <a:solidFill>
                  <a:srgbClr val="7030A0"/>
                </a:solidFill>
              </a:rPr>
              <a:t>Each of which can create and return several different types of objects on request. </a:t>
            </a:r>
          </a:p>
          <a:p>
            <a:pPr algn="just">
              <a:lnSpc>
                <a:spcPct val="115000"/>
              </a:lnSpc>
              <a:spcBef>
                <a:spcPct val="15000"/>
              </a:spcBef>
              <a:spcAft>
                <a:spcPts val="613"/>
              </a:spcAft>
              <a:buClr>
                <a:schemeClr val="bg2"/>
              </a:buClr>
              <a:buSzPct val="75000"/>
              <a:buFont typeface="Arial" panose="020B0604020202020204" pitchFamily="34" charset="0"/>
              <a:buChar char="•"/>
            </a:pPr>
            <a:endParaRPr lang="en-US" altLang="en-US" sz="3200" b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E85A2C6E-6EA6-9293-5DDF-7A2D8101800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20713" y="-334963"/>
            <a:ext cx="8596312" cy="1255713"/>
          </a:xfrm>
        </p:spPr>
        <p:txBody>
          <a:bodyPr lIns="100772" tIns="50387" rIns="100772" bIns="50387" anchor="b"/>
          <a:lstStyle/>
          <a:p>
            <a:pPr eaLnBrk="1" hangingPunct="1"/>
            <a:r>
              <a:rPr lang="en-US" altLang="en-US" sz="3200">
                <a:solidFill>
                  <a:schemeClr val="tx1"/>
                </a:solidFill>
              </a:rPr>
              <a:t>Abstract Factory Analogy</a:t>
            </a:r>
          </a:p>
        </p:txBody>
      </p:sp>
      <p:sp>
        <p:nvSpPr>
          <p:cNvPr id="470019" name="Rectangle 3">
            <a:extLst>
              <a:ext uri="{FF2B5EF4-FFF2-40B4-BE49-F238E27FC236}">
                <a16:creationId xmlns:a16="http://schemas.microsoft.com/office/drawing/2014/main" id="{6397F2AA-0E61-5FC4-CFAF-855216155B1B}"/>
              </a:ext>
            </a:extLst>
          </p:cNvPr>
          <p:cNvSpPr>
            <a:spLocks noGrp="1" noChangeArrowheads="1"/>
          </p:cNvSpPr>
          <p:nvPr>
            <p:ph sz="quarter" idx="4294967295"/>
          </p:nvPr>
        </p:nvSpPr>
        <p:spPr>
          <a:xfrm>
            <a:off x="227013" y="1189038"/>
            <a:ext cx="9626600" cy="5826125"/>
          </a:xfrm>
        </p:spPr>
        <p:txBody>
          <a:bodyPr lIns="100772" tIns="50387" rIns="100772" bIns="50387"/>
          <a:lstStyle/>
          <a:p>
            <a:pPr marL="273050" indent="-273050" defTabSz="912813" eaLnBrk="1" hangingPunct="1">
              <a:lnSpc>
                <a:spcPct val="114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/>
              <a:t>You want the capability of making different products in the same production plant:</a:t>
            </a:r>
          </a:p>
          <a:p>
            <a:pPr marL="547688" lvl="1" indent="-273050" defTabSz="912813" eaLnBrk="1" hangingPunct="1">
              <a:lnSpc>
                <a:spcPct val="114000"/>
              </a:lnSpc>
              <a:spcBef>
                <a:spcPts val="600"/>
              </a:spcBef>
              <a:spcAft>
                <a:spcPts val="1800"/>
              </a:spcAft>
            </a:pPr>
            <a:r>
              <a:rPr lang="en-US" altLang="en-US"/>
              <a:t>Simply by pushing a switch</a:t>
            </a:r>
          </a:p>
          <a:p>
            <a:pPr marL="273050" indent="-273050" defTabSz="912813" eaLnBrk="1" hangingPunct="1">
              <a:lnSpc>
                <a:spcPct val="114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/>
              <a:t>The production procedure followed by the factory is the same :</a:t>
            </a:r>
          </a:p>
          <a:p>
            <a:pPr marL="547688" lvl="1" indent="-273050" defTabSz="912813" eaLnBrk="1" hangingPunct="1">
              <a:lnSpc>
                <a:spcPct val="114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/>
              <a:t>Independent from the product being produced</a:t>
            </a:r>
          </a:p>
          <a:p>
            <a:pPr marL="547688" lvl="1" indent="-273050" defTabSz="912813" eaLnBrk="1" hangingPunct="1">
              <a:lnSpc>
                <a:spcPct val="114000"/>
              </a:lnSpc>
              <a:spcBef>
                <a:spcPts val="600"/>
              </a:spcBef>
              <a:spcAft>
                <a:spcPts val="1800"/>
              </a:spcAft>
            </a:pPr>
            <a:r>
              <a:rPr lang="en-US" altLang="en-US" b="1">
                <a:solidFill>
                  <a:srgbClr val="0000CC"/>
                </a:solidFill>
              </a:rPr>
              <a:t>The switch controls what machinery is activated during the production process</a:t>
            </a:r>
          </a:p>
          <a:p>
            <a:pPr marL="273050" indent="-273050" defTabSz="912813" eaLnBrk="1" hangingPunct="1">
              <a:lnSpc>
                <a:spcPct val="114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/>
              <a:t>Result: Different final products</a:t>
            </a:r>
          </a:p>
          <a:p>
            <a:pPr marL="273050" indent="-273050" defTabSz="912813" eaLnBrk="1" hangingPunct="1">
              <a:lnSpc>
                <a:spcPct val="114000"/>
              </a:lnSpc>
              <a:spcBef>
                <a:spcPts val="600"/>
              </a:spcBef>
              <a:spcAft>
                <a:spcPct val="0"/>
              </a:spcAft>
            </a:pPr>
            <a:endParaRPr lang="en-US" altLang="en-US"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7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7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7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C04E3F72-AF74-9A50-318C-59251267EEF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688513" cy="960438"/>
          </a:xfrm>
        </p:spPr>
        <p:txBody>
          <a:bodyPr/>
          <a:lstStyle/>
          <a:p>
            <a:r>
              <a:rPr lang="en-US" altLang="en-US" sz="3600"/>
              <a:t>Motivating Example</a:t>
            </a:r>
          </a:p>
        </p:txBody>
      </p:sp>
      <p:grpSp>
        <p:nvGrpSpPr>
          <p:cNvPr id="68611" name="Group 13">
            <a:extLst>
              <a:ext uri="{FF2B5EF4-FFF2-40B4-BE49-F238E27FC236}">
                <a16:creationId xmlns:a16="http://schemas.microsoft.com/office/drawing/2014/main" id="{A69F82DB-5C23-BD4E-CD35-34DD41C2D283}"/>
              </a:ext>
            </a:extLst>
          </p:cNvPr>
          <p:cNvGrpSpPr>
            <a:grpSpLocks/>
          </p:cNvGrpSpPr>
          <p:nvPr/>
        </p:nvGrpSpPr>
        <p:grpSpPr bwMode="auto">
          <a:xfrm>
            <a:off x="895350" y="1493838"/>
            <a:ext cx="8047038" cy="4992687"/>
            <a:chOff x="315913" y="1301315"/>
            <a:chExt cx="9035501" cy="4936786"/>
          </a:xfrm>
        </p:grpSpPr>
        <p:sp>
          <p:nvSpPr>
            <p:cNvPr id="13317" name="Text Box 5">
              <a:extLst>
                <a:ext uri="{FF2B5EF4-FFF2-40B4-BE49-F238E27FC236}">
                  <a16:creationId xmlns:a16="http://schemas.microsoft.com/office/drawing/2014/main" id="{FF212CDF-2F51-A6B7-9954-19AD3A0C07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550" y="1301315"/>
              <a:ext cx="2798527" cy="982648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72" tIns="50387" rIns="100772" bIns="50387">
              <a:spAutoFit/>
            </a:bodyPr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sz="3200" b="0" dirty="0">
                  <a:solidFill>
                    <a:srgbClr val="0000CC"/>
                  </a:solidFill>
                  <a:latin typeface="+mn-lt"/>
                  <a:cs typeface="+mn-cs"/>
                </a:rPr>
                <a:t>&lt;&lt;abstract&gt;&gt;</a:t>
              </a:r>
            </a:p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sz="4000" dirty="0">
                  <a:solidFill>
                    <a:srgbClr val="0000CC"/>
                  </a:solidFill>
                  <a:latin typeface="+mn-lt"/>
                  <a:cs typeface="+mn-cs"/>
                </a:rPr>
                <a:t>Player</a:t>
              </a:r>
              <a:endParaRPr lang="en-US" sz="4000" b="0" dirty="0">
                <a:solidFill>
                  <a:srgbClr val="0000CC"/>
                </a:solidFill>
                <a:latin typeface="+mn-lt"/>
                <a:cs typeface="+mn-cs"/>
              </a:endParaRPr>
            </a:p>
          </p:txBody>
        </p:sp>
        <p:sp>
          <p:nvSpPr>
            <p:cNvPr id="13318" name="Text Box 6">
              <a:extLst>
                <a:ext uri="{FF2B5EF4-FFF2-40B4-BE49-F238E27FC236}">
                  <a16:creationId xmlns:a16="http://schemas.microsoft.com/office/drawing/2014/main" id="{A72FA802-CD1B-3987-6BDC-85B83D36B5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913" y="3147312"/>
              <a:ext cx="3112248" cy="944975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72" tIns="50387" rIns="100772" bIns="50387">
              <a:spAutoFit/>
            </a:bodyPr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sz="3600">
                  <a:solidFill>
                    <a:srgbClr val="0000CC"/>
                  </a:solidFill>
                  <a:latin typeface="+mn-lt"/>
                  <a:cs typeface="+mn-cs"/>
                </a:rPr>
                <a:t>HeroGunner</a:t>
              </a:r>
              <a:endParaRPr lang="en-US" sz="3600" b="0">
                <a:solidFill>
                  <a:srgbClr val="0000CC"/>
                </a:solidFill>
                <a:latin typeface="+mn-lt"/>
                <a:cs typeface="+mn-cs"/>
              </a:endParaRPr>
            </a:p>
          </p:txBody>
        </p:sp>
        <p:sp>
          <p:nvSpPr>
            <p:cNvPr id="13321" name="Text Box 9">
              <a:extLst>
                <a:ext uri="{FF2B5EF4-FFF2-40B4-BE49-F238E27FC236}">
                  <a16:creationId xmlns:a16="http://schemas.microsoft.com/office/drawing/2014/main" id="{A14B91D2-07A6-D5E7-B234-41B8C441E3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4376" y="3869386"/>
              <a:ext cx="3274455" cy="94654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72" tIns="50387" rIns="100772" bIns="50387">
              <a:spAutoFit/>
            </a:bodyPr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sz="3600">
                  <a:solidFill>
                    <a:srgbClr val="0000CC"/>
                  </a:solidFill>
                  <a:latin typeface="+mn-lt"/>
                  <a:cs typeface="+mn-cs"/>
                </a:rPr>
                <a:t>HeroStealth</a:t>
              </a:r>
              <a:endParaRPr lang="en-US" sz="3600" b="0">
                <a:solidFill>
                  <a:srgbClr val="0000CC"/>
                </a:solidFill>
                <a:latin typeface="+mn-lt"/>
                <a:cs typeface="+mn-cs"/>
              </a:endParaRPr>
            </a:p>
          </p:txBody>
        </p:sp>
        <p:sp>
          <p:nvSpPr>
            <p:cNvPr id="13322" name="Text Box 10">
              <a:extLst>
                <a:ext uri="{FF2B5EF4-FFF2-40B4-BE49-F238E27FC236}">
                  <a16:creationId xmlns:a16="http://schemas.microsoft.com/office/drawing/2014/main" id="{FB844ED9-FDC6-5FB1-5337-47A3DC2826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1392" y="4593029"/>
              <a:ext cx="2613147" cy="946545"/>
            </a:xfrm>
            <a:prstGeom prst="rect">
              <a:avLst/>
            </a:prstGeom>
            <a:solidFill>
              <a:srgbClr val="99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72" tIns="50387" rIns="100772" bIns="50387">
              <a:spAutoFit/>
            </a:bodyPr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sz="3600">
                  <a:solidFill>
                    <a:srgbClr val="0000CC"/>
                  </a:solidFill>
                  <a:latin typeface="+mn-lt"/>
                  <a:cs typeface="+mn-cs"/>
                </a:rPr>
                <a:t>HeroTank</a:t>
              </a:r>
              <a:endParaRPr lang="en-US" sz="3600" b="0">
                <a:solidFill>
                  <a:srgbClr val="0000CC"/>
                </a:solidFill>
                <a:latin typeface="+mn-lt"/>
                <a:cs typeface="+mn-cs"/>
              </a:endParaRPr>
            </a:p>
          </p:txBody>
        </p:sp>
        <p:sp>
          <p:nvSpPr>
            <p:cNvPr id="13320" name="Text Box 8">
              <a:extLst>
                <a:ext uri="{FF2B5EF4-FFF2-40B4-BE49-F238E27FC236}">
                  <a16:creationId xmlns:a16="http://schemas.microsoft.com/office/drawing/2014/main" id="{E5679530-0B35-F1B1-339A-897F61CE56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8554" y="5291557"/>
              <a:ext cx="2493720" cy="94654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72" tIns="50387" rIns="100772" bIns="50387">
              <a:spAutoFit/>
            </a:bodyPr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sz="3600">
                  <a:solidFill>
                    <a:srgbClr val="0000CC"/>
                  </a:solidFill>
                  <a:latin typeface="+mn-lt"/>
                  <a:cs typeface="+mn-cs"/>
                </a:rPr>
                <a:t>HeroPilot</a:t>
              </a:r>
              <a:endParaRPr lang="en-US" sz="3600" b="0">
                <a:solidFill>
                  <a:srgbClr val="0000CC"/>
                </a:solidFill>
                <a:latin typeface="+mn-lt"/>
                <a:cs typeface="+mn-cs"/>
              </a:endParaRPr>
            </a:p>
          </p:txBody>
        </p:sp>
        <p:sp>
          <p:nvSpPr>
            <p:cNvPr id="13324" name="Text Box 12">
              <a:extLst>
                <a:ext uri="{FF2B5EF4-FFF2-40B4-BE49-F238E27FC236}">
                  <a16:creationId xmlns:a16="http://schemas.microsoft.com/office/drawing/2014/main" id="{E19B30F8-1592-3FB3-919A-C6738520B0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0851" y="3147312"/>
              <a:ext cx="3422403" cy="932417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72" tIns="50387" rIns="100772" bIns="50387">
              <a:spAutoFit/>
            </a:bodyPr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sz="3200" dirty="0" err="1">
                  <a:solidFill>
                    <a:srgbClr val="0000CC"/>
                  </a:solidFill>
                  <a:latin typeface="+mn-lt"/>
                  <a:cs typeface="+mn-cs"/>
                </a:rPr>
                <a:t>EnemyTopBoss</a:t>
              </a:r>
              <a:endParaRPr lang="en-US" sz="3200" dirty="0">
                <a:solidFill>
                  <a:srgbClr val="0000CC"/>
                </a:solidFill>
                <a:latin typeface="+mn-lt"/>
                <a:cs typeface="+mn-cs"/>
              </a:endParaRPr>
            </a:p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en-US" sz="3600" b="0" dirty="0">
                <a:solidFill>
                  <a:srgbClr val="0000CC"/>
                </a:solidFill>
                <a:latin typeface="+mn-lt"/>
                <a:cs typeface="+mn-cs"/>
              </a:endParaRPr>
            </a:p>
          </p:txBody>
        </p:sp>
        <p:sp>
          <p:nvSpPr>
            <p:cNvPr id="13323" name="Text Box 11">
              <a:extLst>
                <a:ext uri="{FF2B5EF4-FFF2-40B4-BE49-F238E27FC236}">
                  <a16:creationId xmlns:a16="http://schemas.microsoft.com/office/drawing/2014/main" id="{45DE65F7-1934-CC8E-A8FC-F650BB0D3D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1218" y="3729680"/>
              <a:ext cx="3260196" cy="49446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72" tIns="50387" rIns="100772" bIns="50387">
              <a:spAutoFit/>
            </a:bodyPr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sz="3200" dirty="0" err="1">
                  <a:solidFill>
                    <a:srgbClr val="0000CC"/>
                  </a:solidFill>
                  <a:latin typeface="+mn-lt"/>
                  <a:cs typeface="+mn-cs"/>
                </a:rPr>
                <a:t>EnemyCaptain</a:t>
              </a:r>
              <a:endParaRPr lang="en-US" sz="3200" b="0" dirty="0">
                <a:solidFill>
                  <a:srgbClr val="0000CC"/>
                </a:solidFill>
                <a:latin typeface="+mn-lt"/>
                <a:cs typeface="+mn-cs"/>
              </a:endParaRPr>
            </a:p>
          </p:txBody>
        </p:sp>
        <p:sp>
          <p:nvSpPr>
            <p:cNvPr id="13319" name="Text Box 7">
              <a:extLst>
                <a:ext uri="{FF2B5EF4-FFF2-40B4-BE49-F238E27FC236}">
                  <a16:creationId xmlns:a16="http://schemas.microsoft.com/office/drawing/2014/main" id="{62F8536A-8B24-89B1-80EC-A56EB10C86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7718" y="4169203"/>
              <a:ext cx="2700490" cy="494464"/>
            </a:xfrm>
            <a:prstGeom prst="rect">
              <a:avLst/>
            </a:prstGeom>
            <a:solidFill>
              <a:srgbClr val="99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72" tIns="50387" rIns="100772" bIns="50387">
              <a:spAutoFit/>
            </a:bodyPr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sz="3200" dirty="0" err="1">
                  <a:solidFill>
                    <a:srgbClr val="0000CC"/>
                  </a:solidFill>
                  <a:latin typeface="+mn-lt"/>
                  <a:cs typeface="+mn-cs"/>
                </a:rPr>
                <a:t>EnemyThug</a:t>
              </a:r>
              <a:endParaRPr lang="en-US" sz="3200" b="0" dirty="0">
                <a:solidFill>
                  <a:srgbClr val="0000CC"/>
                </a:solidFill>
                <a:latin typeface="+mn-lt"/>
                <a:cs typeface="+mn-cs"/>
              </a:endParaRPr>
            </a:p>
          </p:txBody>
        </p:sp>
        <p:sp>
          <p:nvSpPr>
            <p:cNvPr id="13325" name="Line 13">
              <a:extLst>
                <a:ext uri="{FF2B5EF4-FFF2-40B4-BE49-F238E27FC236}">
                  <a16:creationId xmlns:a16="http://schemas.microsoft.com/office/drawing/2014/main" id="{C7E7E532-AD42-5AB7-FC63-021255E335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82732" y="2364019"/>
              <a:ext cx="1775372" cy="78329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lIns="100794" tIns="50397" rIns="100794" bIns="50397" anchor="ctr"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en-US" sz="3600" b="0">
                <a:solidFill>
                  <a:srgbClr val="0000CC"/>
                </a:solidFill>
                <a:latin typeface="+mn-lt"/>
                <a:cs typeface="+mn-cs"/>
              </a:endParaRPr>
            </a:p>
          </p:txBody>
        </p:sp>
        <p:sp>
          <p:nvSpPr>
            <p:cNvPr id="13326" name="Line 14">
              <a:extLst>
                <a:ext uri="{FF2B5EF4-FFF2-40B4-BE49-F238E27FC236}">
                  <a16:creationId xmlns:a16="http://schemas.microsoft.com/office/drawing/2014/main" id="{9A3136FB-B535-4767-F152-F2439FBAAC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807817" y="2282393"/>
              <a:ext cx="2213867" cy="8649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lIns="100794" tIns="50397" rIns="100794" bIns="50397" anchor="ctr"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en-US" sz="3600" b="0">
                <a:solidFill>
                  <a:srgbClr val="0000CC"/>
                </a:solidFill>
                <a:latin typeface="+mn-lt"/>
                <a:cs typeface="+mn-cs"/>
              </a:endParaRPr>
            </a:p>
          </p:txBody>
        </p:sp>
      </p:grp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27A8C0BB-6AD2-3C20-3EE4-888DD82B8FEB}"/>
              </a:ext>
            </a:extLst>
          </p:cNvPr>
          <p:cNvSpPr/>
          <p:nvPr/>
        </p:nvSpPr>
        <p:spPr bwMode="auto">
          <a:xfrm rot="2614863">
            <a:off x="3649663" y="2409825"/>
            <a:ext cx="300037" cy="285750"/>
          </a:xfrm>
          <a:prstGeom prst="triangl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IN">
              <a:latin typeface="+mj-lt"/>
            </a:endParaRP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B6621297-55D7-57DC-8425-C54E9B7F7678}"/>
              </a:ext>
            </a:extLst>
          </p:cNvPr>
          <p:cNvSpPr/>
          <p:nvPr/>
        </p:nvSpPr>
        <p:spPr bwMode="auto">
          <a:xfrm rot="18122047">
            <a:off x="4811713" y="2347913"/>
            <a:ext cx="319087" cy="280987"/>
          </a:xfrm>
          <a:prstGeom prst="triangl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IN">
              <a:latin typeface="+mj-l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BB561089-80AD-9AA6-AEC8-3514B415A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150" y="1187450"/>
            <a:ext cx="1816100" cy="11461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1" rIns="91420" bIns="45711" anchor="ctr"/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4000">
              <a:solidFill>
                <a:schemeClr val="bg1"/>
              </a:solidFill>
            </a:endParaRP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2F4E9628-4CA9-BAED-DBA2-692E74136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13" y="4294188"/>
            <a:ext cx="2119312" cy="114776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1" rIns="91420" bIns="45711" anchor="ctr"/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4000">
              <a:solidFill>
                <a:schemeClr val="bg1"/>
              </a:solidFill>
            </a:endParaRPr>
          </a:p>
        </p:txBody>
      </p:sp>
      <p:sp>
        <p:nvSpPr>
          <p:cNvPr id="70660" name="Rectangle 4">
            <a:extLst>
              <a:ext uri="{FF2B5EF4-FFF2-40B4-BE49-F238E27FC236}">
                <a16:creationId xmlns:a16="http://schemas.microsoft.com/office/drawing/2014/main" id="{F258498C-5AC4-1DA3-89DB-6152B1819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5925" y="1293813"/>
            <a:ext cx="1816100" cy="4159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1" rIns="91420" bIns="45711" anchor="ctr"/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4000">
              <a:solidFill>
                <a:schemeClr val="bg1"/>
              </a:solidFill>
            </a:endParaRPr>
          </a:p>
        </p:txBody>
      </p:sp>
      <p:sp>
        <p:nvSpPr>
          <p:cNvPr id="70661" name="Rectangle 5">
            <a:extLst>
              <a:ext uri="{FF2B5EF4-FFF2-40B4-BE49-F238E27FC236}">
                <a16:creationId xmlns:a16="http://schemas.microsoft.com/office/drawing/2014/main" id="{CD5FE979-265F-F13B-5CA6-7870DF0BC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5025" y="2230438"/>
            <a:ext cx="2022475" cy="41751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1" rIns="91420" bIns="45711" anchor="ctr"/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4000">
              <a:solidFill>
                <a:schemeClr val="bg1"/>
              </a:solidFill>
            </a:endParaRPr>
          </a:p>
        </p:txBody>
      </p:sp>
      <p:sp>
        <p:nvSpPr>
          <p:cNvPr id="70662" name="Rectangle 6">
            <a:extLst>
              <a:ext uri="{FF2B5EF4-FFF2-40B4-BE49-F238E27FC236}">
                <a16:creationId xmlns:a16="http://schemas.microsoft.com/office/drawing/2014/main" id="{D11F83E3-D330-3BEA-B173-E2B4BE14A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8575" y="3170238"/>
            <a:ext cx="1514475" cy="41751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1" rIns="91420" bIns="45711" anchor="ctr"/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4000">
              <a:solidFill>
                <a:schemeClr val="bg1"/>
              </a:solidFill>
            </a:endParaRPr>
          </a:p>
        </p:txBody>
      </p:sp>
      <p:sp>
        <p:nvSpPr>
          <p:cNvPr id="70663" name="Rectangle 7">
            <a:extLst>
              <a:ext uri="{FF2B5EF4-FFF2-40B4-BE49-F238E27FC236}">
                <a16:creationId xmlns:a16="http://schemas.microsoft.com/office/drawing/2014/main" id="{64C3CABA-1D6F-DDCB-6161-6E85C43C6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1100" y="3170238"/>
            <a:ext cx="1614488" cy="41751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1" rIns="91420" bIns="45711" anchor="ctr"/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4000">
              <a:solidFill>
                <a:schemeClr val="bg1"/>
              </a:solidFill>
            </a:endParaRPr>
          </a:p>
        </p:txBody>
      </p:sp>
      <p:sp>
        <p:nvSpPr>
          <p:cNvPr id="70664" name="Rectangle 8">
            <a:extLst>
              <a:ext uri="{FF2B5EF4-FFF2-40B4-BE49-F238E27FC236}">
                <a16:creationId xmlns:a16="http://schemas.microsoft.com/office/drawing/2014/main" id="{50DA8BE1-58BC-EE1D-F950-D52645D3F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8225" y="4941888"/>
            <a:ext cx="1917700" cy="41751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1" rIns="91420" bIns="45711" anchor="ctr"/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4000">
              <a:solidFill>
                <a:schemeClr val="bg1"/>
              </a:solidFill>
            </a:endParaRPr>
          </a:p>
        </p:txBody>
      </p:sp>
      <p:sp>
        <p:nvSpPr>
          <p:cNvPr id="70665" name="Rectangle 9">
            <a:extLst>
              <a:ext uri="{FF2B5EF4-FFF2-40B4-BE49-F238E27FC236}">
                <a16:creationId xmlns:a16="http://schemas.microsoft.com/office/drawing/2014/main" id="{DCAA11E5-9E8C-6FA3-36C8-9C1AA9071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8575" y="6192838"/>
            <a:ext cx="1514475" cy="4191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1" rIns="91420" bIns="45711" anchor="ctr"/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4000">
              <a:solidFill>
                <a:schemeClr val="bg1"/>
              </a:solidFill>
            </a:endParaRPr>
          </a:p>
        </p:txBody>
      </p:sp>
      <p:sp>
        <p:nvSpPr>
          <p:cNvPr id="70666" name="Rectangle 10">
            <a:extLst>
              <a:ext uri="{FF2B5EF4-FFF2-40B4-BE49-F238E27FC236}">
                <a16:creationId xmlns:a16="http://schemas.microsoft.com/office/drawing/2014/main" id="{9E3C5078-8030-AFEB-F303-09023C927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2700" y="6192838"/>
            <a:ext cx="1512888" cy="4191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1" rIns="91420" bIns="45711" anchor="ctr"/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4000">
              <a:solidFill>
                <a:schemeClr val="bg1"/>
              </a:solidFill>
            </a:endParaRPr>
          </a:p>
        </p:txBody>
      </p:sp>
      <p:sp>
        <p:nvSpPr>
          <p:cNvPr id="70667" name="Text Box 11">
            <a:extLst>
              <a:ext uri="{FF2B5EF4-FFF2-40B4-BE49-F238E27FC236}">
                <a16:creationId xmlns:a16="http://schemas.microsoft.com/office/drawing/2014/main" id="{85ACFFAE-006D-B14C-A031-723B027484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6363" y="1235075"/>
            <a:ext cx="1914525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72" tIns="50387" rIns="100772" bIns="50387">
            <a:spAutoFit/>
          </a:bodyPr>
          <a:lstStyle>
            <a:lvl1pPr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en-US" sz="1500">
                <a:solidFill>
                  <a:schemeClr val="tx1"/>
                </a:solidFill>
              </a:rPr>
              <a:t>Abstract Factory</a:t>
            </a:r>
            <a:endParaRPr lang="en-GB" altLang="en-US" sz="1500">
              <a:solidFill>
                <a:schemeClr val="tx1"/>
              </a:solidFill>
            </a:endParaRPr>
          </a:p>
        </p:txBody>
      </p:sp>
      <p:sp>
        <p:nvSpPr>
          <p:cNvPr id="70668" name="Line 12">
            <a:extLst>
              <a:ext uri="{FF2B5EF4-FFF2-40B4-BE49-F238E27FC236}">
                <a16:creationId xmlns:a16="http://schemas.microsoft.com/office/drawing/2014/main" id="{F0DFD434-8CEF-1D10-59BC-3A4886D02FBE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6375" y="1604963"/>
            <a:ext cx="18145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70669" name="Text Box 13">
            <a:extLst>
              <a:ext uri="{FF2B5EF4-FFF2-40B4-BE49-F238E27FC236}">
                <a16:creationId xmlns:a16="http://schemas.microsoft.com/office/drawing/2014/main" id="{F079BC9A-C143-60C2-0052-F9CAE45B92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4150" y="1604963"/>
            <a:ext cx="181610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72" tIns="50387" rIns="100772" bIns="50387">
            <a:spAutoFit/>
          </a:bodyPr>
          <a:lstStyle>
            <a:lvl1pPr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en-US" sz="1500">
                <a:solidFill>
                  <a:schemeClr val="tx1"/>
                </a:solidFill>
              </a:rPr>
              <a:t>CreateProductA()</a:t>
            </a:r>
          </a:p>
          <a:p>
            <a:pPr eaLnBrk="1" hangingPunct="1">
              <a:spcBef>
                <a:spcPct val="50000"/>
              </a:spcBef>
            </a:pPr>
            <a:r>
              <a:rPr lang="de-DE" altLang="en-US" sz="1500">
                <a:solidFill>
                  <a:schemeClr val="tx1"/>
                </a:solidFill>
              </a:rPr>
              <a:t>CreateProductB()</a:t>
            </a:r>
            <a:endParaRPr lang="en-GB" altLang="en-US" sz="1500">
              <a:solidFill>
                <a:schemeClr val="tx1"/>
              </a:solidFill>
            </a:endParaRPr>
          </a:p>
        </p:txBody>
      </p:sp>
      <p:sp>
        <p:nvSpPr>
          <p:cNvPr id="70670" name="Text Box 14">
            <a:extLst>
              <a:ext uri="{FF2B5EF4-FFF2-40B4-BE49-F238E27FC236}">
                <a16:creationId xmlns:a16="http://schemas.microsoft.com/office/drawing/2014/main" id="{B305FDD5-119B-A1A5-C9A9-F1528C40D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513" y="4294188"/>
            <a:ext cx="2220912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72" tIns="50387" rIns="100772" bIns="50387">
            <a:spAutoFit/>
          </a:bodyPr>
          <a:lstStyle>
            <a:lvl1pPr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en-US" sz="1500">
                <a:solidFill>
                  <a:schemeClr val="tx1"/>
                </a:solidFill>
              </a:rPr>
              <a:t>ConcreteFactory1</a:t>
            </a:r>
            <a:endParaRPr lang="en-GB" altLang="en-US" sz="1500">
              <a:solidFill>
                <a:schemeClr val="tx1"/>
              </a:solidFill>
            </a:endParaRPr>
          </a:p>
        </p:txBody>
      </p:sp>
      <p:sp>
        <p:nvSpPr>
          <p:cNvPr id="70671" name="Line 15">
            <a:extLst>
              <a:ext uri="{FF2B5EF4-FFF2-40B4-BE49-F238E27FC236}">
                <a16:creationId xmlns:a16="http://schemas.microsoft.com/office/drawing/2014/main" id="{7980C9A8-70D5-721A-3DCE-E5448A00BC6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3513" y="4733925"/>
            <a:ext cx="21193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70672" name="Rectangle 16">
            <a:extLst>
              <a:ext uri="{FF2B5EF4-FFF2-40B4-BE49-F238E27FC236}">
                <a16:creationId xmlns:a16="http://schemas.microsoft.com/office/drawing/2014/main" id="{B82A9BAE-AF64-1027-7719-C71E7D560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7650" y="4316413"/>
            <a:ext cx="2017713" cy="11493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1" rIns="91420" bIns="45711" anchor="ctr"/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4000">
              <a:solidFill>
                <a:schemeClr val="bg1"/>
              </a:solidFill>
            </a:endParaRPr>
          </a:p>
        </p:txBody>
      </p:sp>
      <p:sp>
        <p:nvSpPr>
          <p:cNvPr id="70673" name="Line 17">
            <a:extLst>
              <a:ext uri="{FF2B5EF4-FFF2-40B4-BE49-F238E27FC236}">
                <a16:creationId xmlns:a16="http://schemas.microsoft.com/office/drawing/2014/main" id="{3632D57C-E50D-19E2-D2D9-9798FEDD43D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7650" y="4733925"/>
            <a:ext cx="2017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70674" name="Text Box 18">
            <a:extLst>
              <a:ext uri="{FF2B5EF4-FFF2-40B4-BE49-F238E27FC236}">
                <a16:creationId xmlns:a16="http://schemas.microsoft.com/office/drawing/2014/main" id="{3957C755-E7C0-87D2-7597-B8BB1D108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7650" y="4316413"/>
            <a:ext cx="2119313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72" tIns="50387" rIns="100772" bIns="50387">
            <a:spAutoFit/>
          </a:bodyPr>
          <a:lstStyle>
            <a:lvl1pPr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en-US" sz="1500">
                <a:solidFill>
                  <a:schemeClr val="tx1"/>
                </a:solidFill>
              </a:rPr>
              <a:t>ConcreteFactory2</a:t>
            </a:r>
            <a:endParaRPr lang="en-GB" altLang="en-US" sz="1500">
              <a:solidFill>
                <a:schemeClr val="tx1"/>
              </a:solidFill>
            </a:endParaRPr>
          </a:p>
        </p:txBody>
      </p:sp>
      <p:sp>
        <p:nvSpPr>
          <p:cNvPr id="70675" name="Text Box 19">
            <a:extLst>
              <a:ext uri="{FF2B5EF4-FFF2-40B4-BE49-F238E27FC236}">
                <a16:creationId xmlns:a16="http://schemas.microsoft.com/office/drawing/2014/main" id="{B88DC120-3703-8EBB-C122-626052394A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5938" y="1293813"/>
            <a:ext cx="1716087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72" tIns="50387" rIns="100772" bIns="50387">
            <a:spAutoFit/>
          </a:bodyPr>
          <a:lstStyle>
            <a:lvl1pPr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DE" altLang="en-US" sz="1500">
                <a:solidFill>
                  <a:schemeClr val="tx1"/>
                </a:solidFill>
              </a:rPr>
              <a:t>Client</a:t>
            </a:r>
            <a:endParaRPr lang="en-GB" altLang="en-US" sz="1500">
              <a:solidFill>
                <a:schemeClr val="tx1"/>
              </a:solidFill>
            </a:endParaRPr>
          </a:p>
        </p:txBody>
      </p:sp>
      <p:sp>
        <p:nvSpPr>
          <p:cNvPr id="70676" name="Text Box 20">
            <a:extLst>
              <a:ext uri="{FF2B5EF4-FFF2-40B4-BE49-F238E27FC236}">
                <a16:creationId xmlns:a16="http://schemas.microsoft.com/office/drawing/2014/main" id="{9C734EFD-3DAE-EEA3-4D19-65B62ADDE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5025" y="2230438"/>
            <a:ext cx="2022475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72" tIns="50387" rIns="100772" bIns="50387">
            <a:spAutoFit/>
          </a:bodyPr>
          <a:lstStyle>
            <a:lvl1pPr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DE" altLang="en-US" sz="1500">
                <a:solidFill>
                  <a:schemeClr val="tx1"/>
                </a:solidFill>
              </a:rPr>
              <a:t>AbstractProductA</a:t>
            </a:r>
            <a:endParaRPr lang="en-GB" altLang="en-US" sz="1500">
              <a:solidFill>
                <a:schemeClr val="tx1"/>
              </a:solidFill>
            </a:endParaRPr>
          </a:p>
        </p:txBody>
      </p:sp>
      <p:sp>
        <p:nvSpPr>
          <p:cNvPr id="70677" name="Text Box 21">
            <a:extLst>
              <a:ext uri="{FF2B5EF4-FFF2-40B4-BE49-F238E27FC236}">
                <a16:creationId xmlns:a16="http://schemas.microsoft.com/office/drawing/2014/main" id="{83877940-B516-39BE-E997-2190C65F8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8563" y="3170238"/>
            <a:ext cx="1614487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72" tIns="50387" rIns="100772" bIns="50387">
            <a:spAutoFit/>
          </a:bodyPr>
          <a:lstStyle>
            <a:lvl1pPr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DE" altLang="en-US" sz="1500">
                <a:solidFill>
                  <a:schemeClr val="tx1"/>
                </a:solidFill>
              </a:rPr>
              <a:t>ProductA2</a:t>
            </a:r>
            <a:endParaRPr lang="en-GB" altLang="en-US" sz="1500">
              <a:solidFill>
                <a:schemeClr val="tx1"/>
              </a:solidFill>
            </a:endParaRPr>
          </a:p>
        </p:txBody>
      </p:sp>
      <p:sp>
        <p:nvSpPr>
          <p:cNvPr id="70678" name="Text Box 22">
            <a:extLst>
              <a:ext uri="{FF2B5EF4-FFF2-40B4-BE49-F238E27FC236}">
                <a16:creationId xmlns:a16="http://schemas.microsoft.com/office/drawing/2014/main" id="{03751AD1-EBAB-2951-BAC0-D2E046D04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9500" y="3170238"/>
            <a:ext cx="1817688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72" tIns="50387" rIns="100772" bIns="50387">
            <a:spAutoFit/>
          </a:bodyPr>
          <a:lstStyle>
            <a:lvl1pPr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de-DE" altLang="en-US" sz="1500">
                <a:solidFill>
                  <a:schemeClr val="tx1"/>
                </a:solidFill>
              </a:rPr>
              <a:t>ProductA1</a:t>
            </a:r>
            <a:endParaRPr lang="en-GB" altLang="en-US" sz="1500">
              <a:solidFill>
                <a:schemeClr val="tx1"/>
              </a:solidFill>
            </a:endParaRPr>
          </a:p>
        </p:txBody>
      </p:sp>
      <p:sp>
        <p:nvSpPr>
          <p:cNvPr id="70679" name="Text Box 23">
            <a:extLst>
              <a:ext uri="{FF2B5EF4-FFF2-40B4-BE49-F238E27FC236}">
                <a16:creationId xmlns:a16="http://schemas.microsoft.com/office/drawing/2014/main" id="{E6B9B423-82C9-19CF-29EB-7F6E9C78D5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8575" y="6235700"/>
            <a:ext cx="1514475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72" tIns="50387" rIns="100772" bIns="50387">
            <a:spAutoFit/>
          </a:bodyPr>
          <a:lstStyle>
            <a:lvl1pPr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DE" altLang="en-US" sz="1500">
                <a:solidFill>
                  <a:schemeClr val="tx1"/>
                </a:solidFill>
              </a:rPr>
              <a:t>ProductB2</a:t>
            </a:r>
            <a:endParaRPr lang="en-GB" altLang="en-US" sz="1500">
              <a:solidFill>
                <a:schemeClr val="tx1"/>
              </a:solidFill>
            </a:endParaRPr>
          </a:p>
        </p:txBody>
      </p:sp>
      <p:sp>
        <p:nvSpPr>
          <p:cNvPr id="70680" name="Text Box 24">
            <a:extLst>
              <a:ext uri="{FF2B5EF4-FFF2-40B4-BE49-F238E27FC236}">
                <a16:creationId xmlns:a16="http://schemas.microsoft.com/office/drawing/2014/main" id="{941C9D80-53DB-C7B3-8EDA-11D89402E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1100" y="6192838"/>
            <a:ext cx="1716088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72" tIns="50387" rIns="100772" bIns="50387">
            <a:spAutoFit/>
          </a:bodyPr>
          <a:lstStyle>
            <a:lvl1pPr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DE" altLang="en-US" sz="1500">
                <a:solidFill>
                  <a:schemeClr val="tx1"/>
                </a:solidFill>
              </a:rPr>
              <a:t>ProductB1</a:t>
            </a:r>
            <a:endParaRPr lang="en-GB" altLang="en-US" sz="1500">
              <a:solidFill>
                <a:schemeClr val="tx1"/>
              </a:solidFill>
            </a:endParaRPr>
          </a:p>
        </p:txBody>
      </p:sp>
      <p:sp>
        <p:nvSpPr>
          <p:cNvPr id="70681" name="Line 25">
            <a:extLst>
              <a:ext uri="{FF2B5EF4-FFF2-40B4-BE49-F238E27FC236}">
                <a16:creationId xmlns:a16="http://schemas.microsoft.com/office/drawing/2014/main" id="{56CF77FD-9269-1C44-39DE-05CDC992E4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90888" y="1500188"/>
            <a:ext cx="4745037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70682" name="Line 26">
            <a:extLst>
              <a:ext uri="{FF2B5EF4-FFF2-40B4-BE49-F238E27FC236}">
                <a16:creationId xmlns:a16="http://schemas.microsoft.com/office/drawing/2014/main" id="{0F577D93-DD4F-260A-ACF7-A655876C46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2825" y="2333625"/>
            <a:ext cx="0" cy="836613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70683" name="Line 27">
            <a:extLst>
              <a:ext uri="{FF2B5EF4-FFF2-40B4-BE49-F238E27FC236}">
                <a16:creationId xmlns:a16="http://schemas.microsoft.com/office/drawing/2014/main" id="{37C6810C-A815-7051-353F-ADE8A03BFAF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1563" y="3587750"/>
            <a:ext cx="282575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70684" name="Line 28">
            <a:extLst>
              <a:ext uri="{FF2B5EF4-FFF2-40B4-BE49-F238E27FC236}">
                <a16:creationId xmlns:a16="http://schemas.microsoft.com/office/drawing/2014/main" id="{CCCE7BDF-2CCB-18A9-99BE-74371BB0F57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1563" y="3587750"/>
            <a:ext cx="0" cy="728663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70685" name="Line 29">
            <a:extLst>
              <a:ext uri="{FF2B5EF4-FFF2-40B4-BE49-F238E27FC236}">
                <a16:creationId xmlns:a16="http://schemas.microsoft.com/office/drawing/2014/main" id="{53B9B517-846A-57FB-52D8-541B1527DEB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97313" y="3587750"/>
            <a:ext cx="0" cy="728663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70686" name="Line 30">
            <a:extLst>
              <a:ext uri="{FF2B5EF4-FFF2-40B4-BE49-F238E27FC236}">
                <a16:creationId xmlns:a16="http://schemas.microsoft.com/office/drawing/2014/main" id="{7FDD48E7-8C0C-894F-B541-D2CFFBFCB6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79600" y="3170238"/>
            <a:ext cx="403225" cy="417512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70687" name="Line 31">
            <a:extLst>
              <a:ext uri="{FF2B5EF4-FFF2-40B4-BE49-F238E27FC236}">
                <a16:creationId xmlns:a16="http://schemas.microsoft.com/office/drawing/2014/main" id="{47885D1A-8533-1FFC-6DCC-A5F7CB24C02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282825" y="3170238"/>
            <a:ext cx="403225" cy="417512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70688" name="Line 32">
            <a:extLst>
              <a:ext uri="{FF2B5EF4-FFF2-40B4-BE49-F238E27FC236}">
                <a16:creationId xmlns:a16="http://schemas.microsoft.com/office/drawing/2014/main" id="{774548EA-75BC-55BA-CA52-905A013FB271}"/>
              </a:ext>
            </a:extLst>
          </p:cNvPr>
          <p:cNvSpPr>
            <a:spLocks noChangeShapeType="1"/>
          </p:cNvSpPr>
          <p:nvPr/>
        </p:nvSpPr>
        <p:spPr bwMode="auto">
          <a:xfrm>
            <a:off x="9650413" y="1709738"/>
            <a:ext cx="0" cy="3440112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70689" name="Line 33">
            <a:extLst>
              <a:ext uri="{FF2B5EF4-FFF2-40B4-BE49-F238E27FC236}">
                <a16:creationId xmlns:a16="http://schemas.microsoft.com/office/drawing/2014/main" id="{DF3869C3-8128-95E5-BC1C-2CF963175D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35925" y="5149850"/>
            <a:ext cx="1614488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70690" name="Line 34">
            <a:extLst>
              <a:ext uri="{FF2B5EF4-FFF2-40B4-BE49-F238E27FC236}">
                <a16:creationId xmlns:a16="http://schemas.microsoft.com/office/drawing/2014/main" id="{B4DECD15-F26A-EF86-A801-9E1A53D031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37500" y="2333625"/>
            <a:ext cx="1712913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70691" name="Line 35">
            <a:extLst>
              <a:ext uri="{FF2B5EF4-FFF2-40B4-BE49-F238E27FC236}">
                <a16:creationId xmlns:a16="http://schemas.microsoft.com/office/drawing/2014/main" id="{013F1369-B8EE-10E9-8E8C-95EAC1DE8705}"/>
              </a:ext>
            </a:extLst>
          </p:cNvPr>
          <p:cNvSpPr>
            <a:spLocks noChangeShapeType="1"/>
          </p:cNvSpPr>
          <p:nvPr/>
        </p:nvSpPr>
        <p:spPr bwMode="auto">
          <a:xfrm>
            <a:off x="7026275" y="2647950"/>
            <a:ext cx="0" cy="207963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70692" name="Line 36">
            <a:extLst>
              <a:ext uri="{FF2B5EF4-FFF2-40B4-BE49-F238E27FC236}">
                <a16:creationId xmlns:a16="http://schemas.microsoft.com/office/drawing/2014/main" id="{81FDC286-2C72-971D-70D7-BE5719066F7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4988" y="2960688"/>
            <a:ext cx="2924175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70693" name="Line 37">
            <a:extLst>
              <a:ext uri="{FF2B5EF4-FFF2-40B4-BE49-F238E27FC236}">
                <a16:creationId xmlns:a16="http://schemas.microsoft.com/office/drawing/2014/main" id="{C94E6D42-D258-8E78-896F-BD8C49E75E6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4988" y="2960688"/>
            <a:ext cx="0" cy="20955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70694" name="Line 38">
            <a:extLst>
              <a:ext uri="{FF2B5EF4-FFF2-40B4-BE49-F238E27FC236}">
                <a16:creationId xmlns:a16="http://schemas.microsoft.com/office/drawing/2014/main" id="{1EB63EE3-A68F-A0D1-4D40-43B3561C6D89}"/>
              </a:ext>
            </a:extLst>
          </p:cNvPr>
          <p:cNvSpPr>
            <a:spLocks noChangeShapeType="1"/>
          </p:cNvSpPr>
          <p:nvPr/>
        </p:nvSpPr>
        <p:spPr bwMode="auto">
          <a:xfrm>
            <a:off x="8539163" y="2960688"/>
            <a:ext cx="0" cy="20955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70695" name="Line 39">
            <a:extLst>
              <a:ext uri="{FF2B5EF4-FFF2-40B4-BE49-F238E27FC236}">
                <a16:creationId xmlns:a16="http://schemas.microsoft.com/office/drawing/2014/main" id="{548F94CC-5084-0232-134D-509483BE24B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26275" y="2855913"/>
            <a:ext cx="100013" cy="10477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70696" name="Line 40">
            <a:extLst>
              <a:ext uri="{FF2B5EF4-FFF2-40B4-BE49-F238E27FC236}">
                <a16:creationId xmlns:a16="http://schemas.microsoft.com/office/drawing/2014/main" id="{7C91EBCB-3C7C-64ED-041C-F9090CCDB0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24675" y="2855913"/>
            <a:ext cx="101600" cy="10477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70697" name="Line 41">
            <a:extLst>
              <a:ext uri="{FF2B5EF4-FFF2-40B4-BE49-F238E27FC236}">
                <a16:creationId xmlns:a16="http://schemas.microsoft.com/office/drawing/2014/main" id="{84EC2461-DEAB-EC54-EB52-DB24D4A2B555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6288" y="5359400"/>
            <a:ext cx="0" cy="31273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70698" name="Line 42">
            <a:extLst>
              <a:ext uri="{FF2B5EF4-FFF2-40B4-BE49-F238E27FC236}">
                <a16:creationId xmlns:a16="http://schemas.microsoft.com/office/drawing/2014/main" id="{DFC42CAD-B151-0395-D349-696DE4A21B9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3413" y="5986463"/>
            <a:ext cx="292735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70699" name="Line 43">
            <a:extLst>
              <a:ext uri="{FF2B5EF4-FFF2-40B4-BE49-F238E27FC236}">
                <a16:creationId xmlns:a16="http://schemas.microsoft.com/office/drawing/2014/main" id="{E741A3DF-CE85-BC74-03DB-45241144CDB5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3413" y="5986463"/>
            <a:ext cx="0" cy="20637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70700" name="Line 44">
            <a:extLst>
              <a:ext uri="{FF2B5EF4-FFF2-40B4-BE49-F238E27FC236}">
                <a16:creationId xmlns:a16="http://schemas.microsoft.com/office/drawing/2014/main" id="{5D734854-64C4-23B9-D95C-0D2A6525D902}"/>
              </a:ext>
            </a:extLst>
          </p:cNvPr>
          <p:cNvSpPr>
            <a:spLocks noChangeShapeType="1"/>
          </p:cNvSpPr>
          <p:nvPr/>
        </p:nvSpPr>
        <p:spPr bwMode="auto">
          <a:xfrm>
            <a:off x="8640763" y="5986463"/>
            <a:ext cx="0" cy="20637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70701" name="Line 45">
            <a:extLst>
              <a:ext uri="{FF2B5EF4-FFF2-40B4-BE49-F238E27FC236}">
                <a16:creationId xmlns:a16="http://schemas.microsoft.com/office/drawing/2014/main" id="{DA70FC95-6DD1-91A7-3796-C76FAA62B973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6288" y="5672138"/>
            <a:ext cx="303212" cy="31432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70702" name="Line 46">
            <a:extLst>
              <a:ext uri="{FF2B5EF4-FFF2-40B4-BE49-F238E27FC236}">
                <a16:creationId xmlns:a16="http://schemas.microsoft.com/office/drawing/2014/main" id="{779C2C07-EF30-E014-12D4-B2D6D2A7BF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24663" y="5672138"/>
            <a:ext cx="301625" cy="31432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70703" name="Line 47">
            <a:extLst>
              <a:ext uri="{FF2B5EF4-FFF2-40B4-BE49-F238E27FC236}">
                <a16:creationId xmlns:a16="http://schemas.microsoft.com/office/drawing/2014/main" id="{C95E90DB-0672-BA56-7CD7-14803ECA090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2825" y="4525963"/>
            <a:ext cx="201613" cy="0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70704" name="Line 48">
            <a:extLst>
              <a:ext uri="{FF2B5EF4-FFF2-40B4-BE49-F238E27FC236}">
                <a16:creationId xmlns:a16="http://schemas.microsoft.com/office/drawing/2014/main" id="{72DEE7AC-9087-9357-B001-34BE7E73B839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4438" y="4525963"/>
            <a:ext cx="0" cy="2606675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70705" name="Line 49">
            <a:extLst>
              <a:ext uri="{FF2B5EF4-FFF2-40B4-BE49-F238E27FC236}">
                <a16:creationId xmlns:a16="http://schemas.microsoft.com/office/drawing/2014/main" id="{71E1DBC8-F25C-BB3E-BC40-45A03D04905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4438" y="7132638"/>
            <a:ext cx="7165975" cy="0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70706" name="Line 50">
            <a:extLst>
              <a:ext uri="{FF2B5EF4-FFF2-40B4-BE49-F238E27FC236}">
                <a16:creationId xmlns:a16="http://schemas.microsoft.com/office/drawing/2014/main" id="{B87C63BB-63F2-105F-987A-58D16EB666F3}"/>
              </a:ext>
            </a:extLst>
          </p:cNvPr>
          <p:cNvSpPr>
            <a:spLocks noChangeShapeType="1"/>
          </p:cNvSpPr>
          <p:nvPr/>
        </p:nvSpPr>
        <p:spPr bwMode="auto">
          <a:xfrm>
            <a:off x="9650413" y="7132638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70707" name="Line 51">
            <a:extLst>
              <a:ext uri="{FF2B5EF4-FFF2-40B4-BE49-F238E27FC236}">
                <a16:creationId xmlns:a16="http://schemas.microsoft.com/office/drawing/2014/main" id="{1A91240B-4FB4-38FC-6CA1-48081CED6EF4}"/>
              </a:ext>
            </a:extLst>
          </p:cNvPr>
          <p:cNvSpPr>
            <a:spLocks noChangeShapeType="1"/>
          </p:cNvSpPr>
          <p:nvPr/>
        </p:nvSpPr>
        <p:spPr bwMode="auto">
          <a:xfrm>
            <a:off x="9650413" y="7132638"/>
            <a:ext cx="201612" cy="0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70708" name="Line 52">
            <a:extLst>
              <a:ext uri="{FF2B5EF4-FFF2-40B4-BE49-F238E27FC236}">
                <a16:creationId xmlns:a16="http://schemas.microsoft.com/office/drawing/2014/main" id="{943CEE17-8A29-8912-39EE-8D555318EA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52025" y="3376613"/>
            <a:ext cx="0" cy="3756025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70709" name="Line 53">
            <a:extLst>
              <a:ext uri="{FF2B5EF4-FFF2-40B4-BE49-F238E27FC236}">
                <a16:creationId xmlns:a16="http://schemas.microsoft.com/office/drawing/2014/main" id="{4079F94A-2EBC-A553-F21E-50B468F905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347200" y="3376613"/>
            <a:ext cx="504825" cy="0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70710" name="Line 54">
            <a:extLst>
              <a:ext uri="{FF2B5EF4-FFF2-40B4-BE49-F238E27FC236}">
                <a16:creationId xmlns:a16="http://schemas.microsoft.com/office/drawing/2014/main" id="{353AC91D-2578-6D02-AA71-D76A0E7D1B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347200" y="3376613"/>
            <a:ext cx="201613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70711" name="Line 55">
            <a:extLst>
              <a:ext uri="{FF2B5EF4-FFF2-40B4-BE49-F238E27FC236}">
                <a16:creationId xmlns:a16="http://schemas.microsoft.com/office/drawing/2014/main" id="{7202CD80-C4D1-71D4-885A-9B8E43AE615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06963" y="3376613"/>
            <a:ext cx="0" cy="3024187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70712" name="Line 56">
            <a:extLst>
              <a:ext uri="{FF2B5EF4-FFF2-40B4-BE49-F238E27FC236}">
                <a16:creationId xmlns:a16="http://schemas.microsoft.com/office/drawing/2014/main" id="{9DD3C27A-5862-6B62-7D4B-1EC456BEAB7C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5363" y="4525963"/>
            <a:ext cx="101600" cy="0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70713" name="Line 57">
            <a:extLst>
              <a:ext uri="{FF2B5EF4-FFF2-40B4-BE49-F238E27FC236}">
                <a16:creationId xmlns:a16="http://schemas.microsoft.com/office/drawing/2014/main" id="{1DFC76D1-ED49-A2F6-3BF9-213F33C0A312}"/>
              </a:ext>
            </a:extLst>
          </p:cNvPr>
          <p:cNvSpPr>
            <a:spLocks noChangeShapeType="1"/>
          </p:cNvSpPr>
          <p:nvPr/>
        </p:nvSpPr>
        <p:spPr bwMode="auto">
          <a:xfrm>
            <a:off x="4906963" y="3376613"/>
            <a:ext cx="201612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70714" name="Line 58">
            <a:extLst>
              <a:ext uri="{FF2B5EF4-FFF2-40B4-BE49-F238E27FC236}">
                <a16:creationId xmlns:a16="http://schemas.microsoft.com/office/drawing/2014/main" id="{CFD8E0F9-FF38-C3F3-B833-462ADEFFA2A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97438" y="6354763"/>
            <a:ext cx="220662" cy="92075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70715" name="Line 59">
            <a:extLst>
              <a:ext uri="{FF2B5EF4-FFF2-40B4-BE49-F238E27FC236}">
                <a16:creationId xmlns:a16="http://schemas.microsoft.com/office/drawing/2014/main" id="{1BB87A49-59C9-B09D-EB85-7FAA766E4C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347200" y="6400800"/>
            <a:ext cx="504825" cy="0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70716" name="Line 60">
            <a:extLst>
              <a:ext uri="{FF2B5EF4-FFF2-40B4-BE49-F238E27FC236}">
                <a16:creationId xmlns:a16="http://schemas.microsoft.com/office/drawing/2014/main" id="{39544FDA-949F-6CBE-6213-84977D0AA7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45588" y="6400800"/>
            <a:ext cx="201612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70717" name="Text Box 61">
            <a:extLst>
              <a:ext uri="{FF2B5EF4-FFF2-40B4-BE49-F238E27FC236}">
                <a16:creationId xmlns:a16="http://schemas.microsoft.com/office/drawing/2014/main" id="{9CC4B0E3-1E35-F882-45AD-F421FCDD8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525" y="4733925"/>
            <a:ext cx="181610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72" tIns="50387" rIns="100772" bIns="50387">
            <a:spAutoFit/>
          </a:bodyPr>
          <a:lstStyle>
            <a:lvl1pPr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en-US" sz="1500">
                <a:solidFill>
                  <a:schemeClr val="tx1"/>
                </a:solidFill>
              </a:rPr>
              <a:t>CreateProductA()</a:t>
            </a:r>
          </a:p>
          <a:p>
            <a:pPr eaLnBrk="1" hangingPunct="1">
              <a:spcBef>
                <a:spcPct val="50000"/>
              </a:spcBef>
            </a:pPr>
            <a:r>
              <a:rPr lang="de-DE" altLang="en-US" sz="1500">
                <a:solidFill>
                  <a:schemeClr val="tx1"/>
                </a:solidFill>
              </a:rPr>
              <a:t>CreateProductB()</a:t>
            </a:r>
            <a:endParaRPr lang="en-GB" altLang="en-US" sz="1500">
              <a:solidFill>
                <a:schemeClr val="tx1"/>
              </a:solidFill>
            </a:endParaRPr>
          </a:p>
        </p:txBody>
      </p:sp>
      <p:sp>
        <p:nvSpPr>
          <p:cNvPr id="70718" name="Text Box 62">
            <a:extLst>
              <a:ext uri="{FF2B5EF4-FFF2-40B4-BE49-F238E27FC236}">
                <a16:creationId xmlns:a16="http://schemas.microsoft.com/office/drawing/2014/main" id="{34FF9D1D-53CE-8E7F-6E28-263526CDFD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0" y="4733925"/>
            <a:ext cx="1814513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72" tIns="50387" rIns="100772" bIns="50387">
            <a:spAutoFit/>
          </a:bodyPr>
          <a:lstStyle>
            <a:lvl1pPr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en-US" sz="1500">
                <a:solidFill>
                  <a:schemeClr val="tx1"/>
                </a:solidFill>
              </a:rPr>
              <a:t>CreateProductA()</a:t>
            </a:r>
          </a:p>
          <a:p>
            <a:pPr eaLnBrk="1" hangingPunct="1">
              <a:spcBef>
                <a:spcPct val="50000"/>
              </a:spcBef>
            </a:pPr>
            <a:r>
              <a:rPr lang="de-DE" altLang="en-US" sz="1500">
                <a:solidFill>
                  <a:schemeClr val="tx1"/>
                </a:solidFill>
              </a:rPr>
              <a:t>CreateProductB()</a:t>
            </a:r>
            <a:endParaRPr lang="en-GB" altLang="en-US" sz="1500">
              <a:solidFill>
                <a:schemeClr val="tx1"/>
              </a:solidFill>
            </a:endParaRPr>
          </a:p>
        </p:txBody>
      </p:sp>
      <p:sp>
        <p:nvSpPr>
          <p:cNvPr id="70719" name="Text Box 63">
            <a:extLst>
              <a:ext uri="{FF2B5EF4-FFF2-40B4-BE49-F238E27FC236}">
                <a16:creationId xmlns:a16="http://schemas.microsoft.com/office/drawing/2014/main" id="{57767B59-2C3B-F8FF-0CA8-9BE4BB841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8225" y="4941888"/>
            <a:ext cx="2017713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72" tIns="50387" rIns="100772" bIns="50387">
            <a:spAutoFit/>
          </a:bodyPr>
          <a:lstStyle>
            <a:lvl1pPr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DE" altLang="en-US" sz="1500">
                <a:solidFill>
                  <a:schemeClr val="tx1"/>
                </a:solidFill>
              </a:rPr>
              <a:t>AbstractProductB</a:t>
            </a:r>
            <a:endParaRPr lang="en-GB" altLang="en-US" sz="1500">
              <a:solidFill>
                <a:schemeClr val="tx1"/>
              </a:solidFill>
            </a:endParaRPr>
          </a:p>
        </p:txBody>
      </p:sp>
      <p:sp>
        <p:nvSpPr>
          <p:cNvPr id="70720" name="Rectangle 64">
            <a:extLst>
              <a:ext uri="{FF2B5EF4-FFF2-40B4-BE49-F238E27FC236}">
                <a16:creationId xmlns:a16="http://schemas.microsoft.com/office/drawing/2014/main" id="{CD28EFCE-7999-8BBC-1EDE-CD68CBB277E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-182563"/>
            <a:ext cx="10080625" cy="1255713"/>
          </a:xfrm>
        </p:spPr>
        <p:txBody>
          <a:bodyPr/>
          <a:lstStyle/>
          <a:p>
            <a:r>
              <a:rPr lang="en-GB" altLang="en-US" sz="3200"/>
              <a:t>Abstract Factory	Structure</a:t>
            </a:r>
          </a:p>
        </p:txBody>
      </p:sp>
      <p:sp>
        <p:nvSpPr>
          <p:cNvPr id="349252" name="AutoShape 35">
            <a:extLst>
              <a:ext uri="{FF2B5EF4-FFF2-40B4-BE49-F238E27FC236}">
                <a16:creationId xmlns:a16="http://schemas.microsoft.com/office/drawing/2014/main" id="{60200880-BCFD-B065-20F2-55462006E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23038"/>
            <a:ext cx="4962525" cy="1036637"/>
          </a:xfrm>
          <a:prstGeom prst="wedgeRoundRectCallout">
            <a:avLst>
              <a:gd name="adj1" fmla="val 21856"/>
              <a:gd name="adj2" fmla="val -159495"/>
              <a:gd name="adj3" fmla="val 16667"/>
            </a:avLst>
          </a:prstGeom>
          <a:solidFill>
            <a:srgbClr val="CCFFFF"/>
          </a:soli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 lIns="100772" tIns="50387" rIns="100772" bIns="50387" anchor="ctr"/>
          <a:lstStyle>
            <a:lvl1pPr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de-DE" altLang="en-US" sz="1800" b="0">
                <a:solidFill>
                  <a:schemeClr val="tx1"/>
                </a:solidFill>
              </a:rPr>
              <a:t>Class </a:t>
            </a:r>
            <a:r>
              <a:rPr lang="de-DE" altLang="en-US" sz="1800">
                <a:solidFill>
                  <a:schemeClr val="tx1"/>
                </a:solidFill>
              </a:rPr>
              <a:t>ConcreteFactory2</a:t>
            </a:r>
            <a:r>
              <a:rPr lang="de-DE" altLang="en-US" sz="1800" b="0">
                <a:solidFill>
                  <a:schemeClr val="tx1"/>
                </a:solidFill>
              </a:rPr>
              <a:t> initiates the</a:t>
            </a:r>
          </a:p>
          <a:p>
            <a:pPr algn="ctr"/>
            <a:r>
              <a:rPr lang="de-DE" altLang="en-US" sz="1800" b="0">
                <a:solidFill>
                  <a:schemeClr val="tx1"/>
                </a:solidFill>
              </a:rPr>
              <a:t>associated classes </a:t>
            </a:r>
            <a:r>
              <a:rPr lang="de-DE" altLang="en-US" sz="1800">
                <a:solidFill>
                  <a:schemeClr val="tx1"/>
                </a:solidFill>
              </a:rPr>
              <a:t>ProductB2</a:t>
            </a:r>
            <a:r>
              <a:rPr lang="de-DE" altLang="en-US" sz="1800" b="0">
                <a:solidFill>
                  <a:schemeClr val="tx1"/>
                </a:solidFill>
              </a:rPr>
              <a:t> and </a:t>
            </a:r>
            <a:r>
              <a:rPr lang="de-DE" altLang="en-US" sz="1800">
                <a:solidFill>
                  <a:schemeClr val="tx1"/>
                </a:solidFill>
              </a:rPr>
              <a:t>ProductA2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4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25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132B6798-1E41-A7FE-C79F-967C933CFF1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10080625" cy="906463"/>
          </a:xfrm>
        </p:spPr>
        <p:txBody>
          <a:bodyPr/>
          <a:lstStyle/>
          <a:p>
            <a:r>
              <a:rPr lang="en-GB" altLang="en-US" sz="3600"/>
              <a:t>Abstract Factory Participants</a:t>
            </a:r>
            <a:endParaRPr lang="en-US" altLang="en-US" sz="3600"/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CF56F27A-FEA7-D4FF-3C6C-23D83CE440D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39713" y="808038"/>
            <a:ext cx="9840912" cy="5791200"/>
          </a:xfrm>
        </p:spPr>
        <p:txBody>
          <a:bodyPr/>
          <a:lstStyle/>
          <a:p>
            <a:pPr>
              <a:lnSpc>
                <a:spcPct val="120000"/>
              </a:lnSpc>
              <a:spcAft>
                <a:spcPct val="0"/>
              </a:spcAft>
            </a:pPr>
            <a:r>
              <a:rPr lang="en-US" altLang="en-US" sz="2800" b="1">
                <a:solidFill>
                  <a:srgbClr val="0000CC"/>
                </a:solidFill>
              </a:rPr>
              <a:t>AbtractFactory</a:t>
            </a:r>
          </a:p>
          <a:p>
            <a:pPr lvl="1">
              <a:lnSpc>
                <a:spcPct val="120000"/>
              </a:lnSpc>
              <a:spcAft>
                <a:spcPts val="1200"/>
              </a:spcAft>
            </a:pPr>
            <a:r>
              <a:rPr lang="en-US" altLang="en-US" sz="2300"/>
              <a:t>Declares interface for operations to create abstract product objects</a:t>
            </a:r>
          </a:p>
          <a:p>
            <a:pPr>
              <a:lnSpc>
                <a:spcPct val="120000"/>
              </a:lnSpc>
              <a:spcAft>
                <a:spcPct val="0"/>
              </a:spcAft>
            </a:pPr>
            <a:r>
              <a:rPr lang="en-US" altLang="en-US" sz="2800" b="1">
                <a:solidFill>
                  <a:srgbClr val="0000CC"/>
                </a:solidFill>
              </a:rPr>
              <a:t>ConcreteFactory</a:t>
            </a:r>
          </a:p>
          <a:p>
            <a:pPr lvl="1">
              <a:lnSpc>
                <a:spcPct val="120000"/>
              </a:lnSpc>
              <a:spcAft>
                <a:spcPts val="1200"/>
              </a:spcAft>
            </a:pPr>
            <a:r>
              <a:rPr lang="en-US" altLang="en-US" sz="2300"/>
              <a:t>Implements operations to create concrete product objects</a:t>
            </a:r>
          </a:p>
          <a:p>
            <a:pPr>
              <a:lnSpc>
                <a:spcPct val="120000"/>
              </a:lnSpc>
              <a:spcAft>
                <a:spcPct val="0"/>
              </a:spcAft>
            </a:pPr>
            <a:r>
              <a:rPr lang="en-US" altLang="en-US" sz="2800" b="1">
                <a:solidFill>
                  <a:srgbClr val="0000CC"/>
                </a:solidFill>
              </a:rPr>
              <a:t>AbstractProduct</a:t>
            </a:r>
          </a:p>
          <a:p>
            <a:pPr lvl="1">
              <a:lnSpc>
                <a:spcPct val="120000"/>
              </a:lnSpc>
              <a:spcAft>
                <a:spcPts val="1200"/>
              </a:spcAft>
            </a:pPr>
            <a:r>
              <a:rPr lang="en-US" altLang="en-US" sz="2300"/>
              <a:t>Declares an interface for a type of product object</a:t>
            </a:r>
          </a:p>
          <a:p>
            <a:pPr>
              <a:lnSpc>
                <a:spcPct val="120000"/>
              </a:lnSpc>
              <a:spcAft>
                <a:spcPct val="0"/>
              </a:spcAft>
            </a:pPr>
            <a:r>
              <a:rPr lang="en-US" altLang="en-US" sz="2800" b="1">
                <a:solidFill>
                  <a:srgbClr val="0000CC"/>
                </a:solidFill>
              </a:rPr>
              <a:t>ConcreteProduct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en-US" altLang="en-US" sz="2300"/>
              <a:t>Defines a product object to be created by concrete factory</a:t>
            </a:r>
          </a:p>
          <a:p>
            <a:pPr lvl="1">
              <a:lnSpc>
                <a:spcPct val="120000"/>
              </a:lnSpc>
              <a:spcAft>
                <a:spcPts val="1200"/>
              </a:spcAft>
            </a:pPr>
            <a:r>
              <a:rPr lang="en-US" altLang="en-US" sz="2300"/>
              <a:t>Implements the abstract product interface</a:t>
            </a:r>
          </a:p>
          <a:p>
            <a:pPr>
              <a:lnSpc>
                <a:spcPct val="120000"/>
              </a:lnSpc>
              <a:spcAft>
                <a:spcPct val="0"/>
              </a:spcAft>
            </a:pPr>
            <a:r>
              <a:rPr lang="en-US" altLang="en-US" sz="2800" b="1">
                <a:solidFill>
                  <a:srgbClr val="0000CC"/>
                </a:solidFill>
              </a:rPr>
              <a:t>Client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en-US" altLang="en-US" sz="2300"/>
              <a:t>Uses only interfaces declared by AbstractFactory and AbstractProduct classes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06" name="Group 75">
            <a:extLst>
              <a:ext uri="{FF2B5EF4-FFF2-40B4-BE49-F238E27FC236}">
                <a16:creationId xmlns:a16="http://schemas.microsoft.com/office/drawing/2014/main" id="{10D247DA-905A-619E-0A90-86B030722C9C}"/>
              </a:ext>
            </a:extLst>
          </p:cNvPr>
          <p:cNvGrpSpPr>
            <a:grpSpLocks/>
          </p:cNvGrpSpPr>
          <p:nvPr/>
        </p:nvGrpSpPr>
        <p:grpSpPr bwMode="auto">
          <a:xfrm>
            <a:off x="-504825" y="0"/>
            <a:ext cx="11090275" cy="7223125"/>
            <a:chOff x="0" y="-304800"/>
            <a:chExt cx="9601200" cy="6553200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FBC449FC-EC74-72C6-D6AD-A9A010DA68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353" y="1066331"/>
              <a:ext cx="913942" cy="914568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20" tIns="45711" rIns="91420" bIns="45711" anchor="ctr"/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sz="2000" dirty="0">
                  <a:solidFill>
                    <a:srgbClr val="0000CC"/>
                  </a:solidFill>
                  <a:latin typeface="+mn-lt"/>
                  <a:cs typeface="+mn-cs"/>
                </a:rPr>
                <a:t>Client</a:t>
              </a:r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D30B8D4F-FD4A-A61C-8D38-961F0FCED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601" y="2971800"/>
              <a:ext cx="1451312" cy="1600133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20" tIns="45711" rIns="91420" bIns="45711" anchor="ctr"/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sz="2000" dirty="0">
                  <a:solidFill>
                    <a:srgbClr val="0000CC"/>
                  </a:solidFill>
                  <a:latin typeface="+mn-lt"/>
                  <a:cs typeface="+mn-cs"/>
                </a:rPr>
                <a:t>Abstract Factory(parent class, interface)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6EB68183-F2A6-3151-2B6D-50C896B1E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6644" y="3657366"/>
              <a:ext cx="1216298" cy="1067235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20" tIns="45711" rIns="91420" bIns="45711" anchor="ctr"/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sz="2000" dirty="0">
                  <a:solidFill>
                    <a:srgbClr val="0000CC"/>
                  </a:solidFill>
                  <a:latin typeface="+mn-lt"/>
                  <a:cs typeface="+mn-cs"/>
                </a:rPr>
                <a:t>Concrete factory 2</a:t>
              </a:r>
            </a:p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en-US" sz="2000" dirty="0">
                <a:solidFill>
                  <a:srgbClr val="0000CC"/>
                </a:solidFill>
                <a:latin typeface="+mn-lt"/>
                <a:cs typeface="+mn-cs"/>
              </a:endParaRP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E4A0E1D0-D0C4-A806-6E10-B0363CEF8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3895" y="2057233"/>
              <a:ext cx="1294636" cy="914568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20" tIns="45711" rIns="91420" bIns="45711" anchor="ctr"/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sz="2000" dirty="0">
                  <a:solidFill>
                    <a:srgbClr val="0000CC"/>
                  </a:solidFill>
                  <a:latin typeface="+mn-lt"/>
                  <a:cs typeface="+mn-cs"/>
                </a:rPr>
                <a:t>Concrete factory 1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CDCAB26D-4674-24E6-C9A2-FC8A15DA9C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5333833"/>
              <a:ext cx="1219048" cy="914567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20" tIns="45711" rIns="91420" bIns="45711" anchor="ctr"/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sz="2000" dirty="0">
                  <a:solidFill>
                    <a:srgbClr val="0000CC"/>
                  </a:solidFill>
                  <a:latin typeface="+mn-lt"/>
                  <a:cs typeface="+mn-cs"/>
                </a:rPr>
                <a:t>Class B2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57C7875E-D2D6-35D0-0516-FB75A03E65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811" y="3886367"/>
              <a:ext cx="1219047" cy="914568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20" tIns="45711" rIns="91420" bIns="45711" anchor="ctr"/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sz="2000" dirty="0">
                  <a:solidFill>
                    <a:srgbClr val="0000CC"/>
                  </a:solidFill>
                  <a:latin typeface="+mn-lt"/>
                  <a:cs typeface="+mn-cs"/>
                </a:rPr>
                <a:t>Class B1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FD90ECA2-4584-0049-3C07-865DD6D524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811" y="2286235"/>
              <a:ext cx="1219047" cy="914567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20" tIns="45711" rIns="91420" bIns="45711" anchor="ctr"/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sz="2000" dirty="0">
                  <a:solidFill>
                    <a:srgbClr val="0000CC"/>
                  </a:solidFill>
                  <a:latin typeface="+mn-lt"/>
                  <a:cs typeface="+mn-cs"/>
                </a:rPr>
                <a:t>Class A2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FEAB035E-320B-0B14-24C4-BD998F1ED0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811" y="838769"/>
              <a:ext cx="1219047" cy="913127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20" tIns="45711" rIns="91420" bIns="45711" anchor="ctr"/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sz="2000" dirty="0">
                  <a:solidFill>
                    <a:srgbClr val="0000CC"/>
                  </a:solidFill>
                  <a:latin typeface="+mn-lt"/>
                  <a:cs typeface="+mn-cs"/>
                </a:rPr>
                <a:t>Class A1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64F56553-B0BB-C4B9-B3B6-E93BACDCE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1247" y="4419265"/>
              <a:ext cx="1219048" cy="914568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20" tIns="45711" rIns="91420" bIns="45711" anchor="ctr"/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sz="2000" dirty="0">
                  <a:solidFill>
                    <a:srgbClr val="0000CC"/>
                  </a:solidFill>
                  <a:latin typeface="+mn-lt"/>
                  <a:cs typeface="+mn-cs"/>
                </a:rPr>
                <a:t>Class B (parent)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21F77170-F454-6498-BDCE-FA8BE90674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1247" y="1600669"/>
              <a:ext cx="1191561" cy="914567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20" tIns="45711" rIns="91420" bIns="45711" anchor="ctr"/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sz="2000" dirty="0">
                  <a:solidFill>
                    <a:srgbClr val="0000CC"/>
                  </a:solidFill>
                  <a:latin typeface="+mn-lt"/>
                  <a:cs typeface="+mn-cs"/>
                </a:rPr>
                <a:t>Class A (parent)</a:t>
              </a:r>
            </a:p>
          </p:txBody>
        </p:sp>
        <p:sp>
          <p:nvSpPr>
            <p:cNvPr id="72720" name="TextBox 12">
              <a:extLst>
                <a:ext uri="{FF2B5EF4-FFF2-40B4-BE49-F238E27FC236}">
                  <a16:creationId xmlns:a16="http://schemas.microsoft.com/office/drawing/2014/main" id="{74B88C4A-E5E1-0AAC-2751-DDF225DCDC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2286000"/>
              <a:ext cx="892741" cy="309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0" tIns="45711" rIns="91420" bIns="45711">
              <a:spAutoFit/>
            </a:bodyPr>
            <a:lstStyle>
              <a:lvl1pPr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000">
                  <a:solidFill>
                    <a:schemeClr val="bg1"/>
                  </a:solidFill>
                </a:rPr>
                <a:t>Step 1</a:t>
              </a:r>
            </a:p>
          </p:txBody>
        </p:sp>
        <p:sp>
          <p:nvSpPr>
            <p:cNvPr id="72721" name="TextBox 13">
              <a:extLst>
                <a:ext uri="{FF2B5EF4-FFF2-40B4-BE49-F238E27FC236}">
                  <a16:creationId xmlns:a16="http://schemas.microsoft.com/office/drawing/2014/main" id="{0E65FFF1-4360-F030-1BC7-E333ADF07B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3276600"/>
              <a:ext cx="892741" cy="309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0" tIns="45711" rIns="91420" bIns="45711">
              <a:spAutoFit/>
            </a:bodyPr>
            <a:lstStyle>
              <a:lvl1pPr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000">
                  <a:solidFill>
                    <a:schemeClr val="bg1"/>
                  </a:solidFill>
                </a:rPr>
                <a:t>Step 2</a:t>
              </a:r>
            </a:p>
          </p:txBody>
        </p:sp>
        <p:sp>
          <p:nvSpPr>
            <p:cNvPr id="72722" name="TextBox 14">
              <a:extLst>
                <a:ext uri="{FF2B5EF4-FFF2-40B4-BE49-F238E27FC236}">
                  <a16:creationId xmlns:a16="http://schemas.microsoft.com/office/drawing/2014/main" id="{B0C82205-C526-7006-00E3-66B3E1EE21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3400" y="5715000"/>
              <a:ext cx="892741" cy="309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0" tIns="45711" rIns="91420" bIns="45711">
              <a:spAutoFit/>
            </a:bodyPr>
            <a:lstStyle>
              <a:lvl1pPr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000">
                  <a:solidFill>
                    <a:schemeClr val="bg1"/>
                  </a:solidFill>
                </a:rPr>
                <a:t>Step 3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C7F4690-DC67-3146-2283-87AEF7D7068C}"/>
                </a:ext>
              </a:extLst>
            </p:cNvPr>
            <p:cNvCxnSpPr>
              <a:stCxn id="3" idx="2"/>
              <a:endCxn id="4" idx="0"/>
            </p:cNvCxnSpPr>
            <p:nvPr/>
          </p:nvCxnSpPr>
          <p:spPr>
            <a:xfrm rot="16200000" flipH="1">
              <a:off x="803309" y="2472226"/>
              <a:ext cx="990901" cy="824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1A8A0C9-F124-2610-D409-63DC25FB5B94}"/>
                </a:ext>
              </a:extLst>
            </p:cNvPr>
            <p:cNvCxnSpPr>
              <a:stCxn id="6" idx="1"/>
            </p:cNvCxnSpPr>
            <p:nvPr/>
          </p:nvCxnSpPr>
          <p:spPr>
            <a:xfrm rot="10800000" flipV="1">
              <a:off x="2028539" y="2515236"/>
              <a:ext cx="1095356" cy="1024028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BEC5D1C-0316-377E-9D1E-BCE2EB278588}"/>
                </a:ext>
              </a:extLst>
            </p:cNvPr>
            <p:cNvCxnSpPr>
              <a:stCxn id="5" idx="1"/>
              <a:endCxn id="4" idx="3"/>
            </p:cNvCxnSpPr>
            <p:nvPr/>
          </p:nvCxnSpPr>
          <p:spPr>
            <a:xfrm rot="10800000">
              <a:off x="2029913" y="3772587"/>
              <a:ext cx="1096730" cy="419116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D450A14-1C0D-9CBA-D465-0A6F2BD84DBF}"/>
                </a:ext>
              </a:extLst>
            </p:cNvPr>
            <p:cNvCxnSpPr>
              <a:stCxn id="6" idx="3"/>
              <a:endCxn id="10" idx="1"/>
            </p:cNvCxnSpPr>
            <p:nvPr/>
          </p:nvCxnSpPr>
          <p:spPr>
            <a:xfrm flipV="1">
              <a:off x="4418531" y="1295333"/>
              <a:ext cx="992280" cy="121990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E8898B3-552C-C1C3-E812-4F95AB9B95BB}"/>
                </a:ext>
              </a:extLst>
            </p:cNvPr>
            <p:cNvCxnSpPr>
              <a:stCxn id="6" idx="3"/>
              <a:endCxn id="8" idx="1"/>
            </p:cNvCxnSpPr>
            <p:nvPr/>
          </p:nvCxnSpPr>
          <p:spPr>
            <a:xfrm>
              <a:off x="4418531" y="2515236"/>
              <a:ext cx="992280" cy="182769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653F4E0-F50F-DC89-9146-15F696A6E783}"/>
                </a:ext>
              </a:extLst>
            </p:cNvPr>
            <p:cNvCxnSpPr>
              <a:stCxn id="5" idx="3"/>
              <a:endCxn id="9" idx="1"/>
            </p:cNvCxnSpPr>
            <p:nvPr/>
          </p:nvCxnSpPr>
          <p:spPr>
            <a:xfrm flipV="1">
              <a:off x="4342942" y="2742798"/>
              <a:ext cx="1067869" cy="144890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BFC6CB2-F534-A20C-C35E-F2047681C9F0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4342942" y="4191703"/>
              <a:ext cx="1143458" cy="160013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9987D54-2680-6DAF-BEB5-70A7D198C24C}"/>
                </a:ext>
              </a:extLst>
            </p:cNvPr>
            <p:cNvCxnSpPr>
              <a:stCxn id="10" idx="3"/>
              <a:endCxn id="12" idx="1"/>
            </p:cNvCxnSpPr>
            <p:nvPr/>
          </p:nvCxnSpPr>
          <p:spPr>
            <a:xfrm>
              <a:off x="6629858" y="1295333"/>
              <a:ext cx="761389" cy="761899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3868947-A1E4-D8B5-5762-96C5DA326887}"/>
                </a:ext>
              </a:extLst>
            </p:cNvPr>
            <p:cNvCxnSpPr>
              <a:stCxn id="9" idx="3"/>
              <a:endCxn id="12" idx="1"/>
            </p:cNvCxnSpPr>
            <p:nvPr/>
          </p:nvCxnSpPr>
          <p:spPr>
            <a:xfrm flipV="1">
              <a:off x="6629858" y="2057233"/>
              <a:ext cx="761389" cy="685566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B0D53A2-4EE2-8B02-971E-3CA1C27E991D}"/>
                </a:ext>
              </a:extLst>
            </p:cNvPr>
            <p:cNvCxnSpPr>
              <a:stCxn id="8" idx="3"/>
              <a:endCxn id="11" idx="1"/>
            </p:cNvCxnSpPr>
            <p:nvPr/>
          </p:nvCxnSpPr>
          <p:spPr>
            <a:xfrm>
              <a:off x="6629858" y="4342932"/>
              <a:ext cx="761389" cy="534337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027DFFCB-A1C1-8942-E617-CDB1C22DF3D3}"/>
                </a:ext>
              </a:extLst>
            </p:cNvPr>
            <p:cNvCxnSpPr>
              <a:stCxn id="7" idx="3"/>
              <a:endCxn id="11" idx="1"/>
            </p:cNvCxnSpPr>
            <p:nvPr/>
          </p:nvCxnSpPr>
          <p:spPr>
            <a:xfrm flipV="1">
              <a:off x="6705448" y="4877269"/>
              <a:ext cx="685800" cy="914568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urved Connector 43">
              <a:extLst>
                <a:ext uri="{FF2B5EF4-FFF2-40B4-BE49-F238E27FC236}">
                  <a16:creationId xmlns:a16="http://schemas.microsoft.com/office/drawing/2014/main" id="{FB846B65-4B5B-9586-522F-047F5D2EF234}"/>
                </a:ext>
              </a:extLst>
            </p:cNvPr>
            <p:cNvCxnSpPr>
              <a:stCxn id="12" idx="0"/>
              <a:endCxn id="3" idx="0"/>
            </p:cNvCxnSpPr>
            <p:nvPr/>
          </p:nvCxnSpPr>
          <p:spPr>
            <a:xfrm rot="16200000" flipV="1">
              <a:off x="4374006" y="-2013039"/>
              <a:ext cx="534338" cy="6693078"/>
            </a:xfrm>
            <a:prstGeom prst="curvedConnector3">
              <a:avLst>
                <a:gd name="adj1" fmla="val 208791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F418DF2D-0894-C3AE-2D57-641761CEA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-304800"/>
              <a:ext cx="9601200" cy="5169107"/>
            </a:xfrm>
            <a:custGeom>
              <a:avLst/>
              <a:gdLst>
                <a:gd name="T0" fmla="*/ 8580166 w 9540240"/>
                <a:gd name="T1" fmla="*/ 5169107 h 5168538"/>
                <a:gd name="T2" fmla="*/ 8369824 w 9540240"/>
                <a:gd name="T3" fmla="*/ 714182 h 5168538"/>
                <a:gd name="T4" fmla="*/ 1191934 w 9540240"/>
                <a:gd name="T5" fmla="*/ 884019 h 5168538"/>
                <a:gd name="T6" fmla="*/ 1218227 w 9540240"/>
                <a:gd name="T7" fmla="*/ 1328205 h 5168538"/>
                <a:gd name="T8" fmla="*/ 1218227 w 9540240"/>
                <a:gd name="T9" fmla="*/ 1315140 h 5168538"/>
                <a:gd name="T10" fmla="*/ 1257666 w 9540240"/>
                <a:gd name="T11" fmla="*/ 1341269 h 51685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540240"/>
                <a:gd name="T19" fmla="*/ 0 h 5168538"/>
                <a:gd name="T20" fmla="*/ 9540240 w 9540240"/>
                <a:gd name="T21" fmla="*/ 5168538 h 51685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540240" h="5168538">
                  <a:moveTo>
                    <a:pt x="8525692" y="5168538"/>
                  </a:moveTo>
                  <a:cubicBezTo>
                    <a:pt x="9032966" y="3298372"/>
                    <a:pt x="9540240" y="1428206"/>
                    <a:pt x="8316686" y="714103"/>
                  </a:cubicBezTo>
                  <a:cubicBezTo>
                    <a:pt x="7093132" y="0"/>
                    <a:pt x="2368732" y="781595"/>
                    <a:pt x="1184366" y="883921"/>
                  </a:cubicBezTo>
                  <a:cubicBezTo>
                    <a:pt x="0" y="986247"/>
                    <a:pt x="1206138" y="1256212"/>
                    <a:pt x="1210492" y="1328058"/>
                  </a:cubicBezTo>
                  <a:cubicBezTo>
                    <a:pt x="1214846" y="1399904"/>
                    <a:pt x="1203961" y="1312818"/>
                    <a:pt x="1210492" y="1314995"/>
                  </a:cubicBezTo>
                  <a:cubicBezTo>
                    <a:pt x="1217023" y="1317172"/>
                    <a:pt x="1301932" y="1310641"/>
                    <a:pt x="1249681" y="1341121"/>
                  </a:cubicBezTo>
                </a:path>
              </a:pathLst>
            </a:cu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lIns="91420" tIns="45711" rIns="91420" bIns="45711" anchor="ctr"/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en-US" sz="2000">
                <a:solidFill>
                  <a:schemeClr val="tx1"/>
                </a:solidFill>
                <a:latin typeface="+mn-lt"/>
                <a:cs typeface="+mn-cs"/>
              </a:endParaRPr>
            </a:p>
          </p:txBody>
        </p:sp>
      </p:grpSp>
      <p:sp>
        <p:nvSpPr>
          <p:cNvPr id="72707" name="Text Box 30">
            <a:extLst>
              <a:ext uri="{FF2B5EF4-FFF2-40B4-BE49-F238E27FC236}">
                <a16:creationId xmlns:a16="http://schemas.microsoft.com/office/drawing/2014/main" id="{4B151D93-5075-BAED-6A40-BF0DCD1FC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513" y="2863850"/>
            <a:ext cx="236220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0" tIns="45711" rIns="91420" bIns="45711">
            <a:spAutoFit/>
          </a:bodyPr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660066"/>
                </a:solidFill>
              </a:rPr>
              <a:t>Step 1</a:t>
            </a:r>
          </a:p>
        </p:txBody>
      </p:sp>
      <p:sp>
        <p:nvSpPr>
          <p:cNvPr id="72708" name="Text Box 31">
            <a:extLst>
              <a:ext uri="{FF2B5EF4-FFF2-40B4-BE49-F238E27FC236}">
                <a16:creationId xmlns:a16="http://schemas.microsoft.com/office/drawing/2014/main" id="{23BECA71-3C40-B9AD-FE7F-CA8BB25D5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3702050"/>
            <a:ext cx="236220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0" tIns="45711" rIns="91420" bIns="45711">
            <a:spAutoFit/>
          </a:bodyPr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660066"/>
                </a:solidFill>
              </a:rPr>
              <a:t>Step 2</a:t>
            </a:r>
          </a:p>
        </p:txBody>
      </p:sp>
      <p:sp>
        <p:nvSpPr>
          <p:cNvPr id="72709" name="Text Box 32">
            <a:extLst>
              <a:ext uri="{FF2B5EF4-FFF2-40B4-BE49-F238E27FC236}">
                <a16:creationId xmlns:a16="http://schemas.microsoft.com/office/drawing/2014/main" id="{2863301C-CE5F-002C-99C2-8D0F1D0D4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00" y="6294438"/>
            <a:ext cx="2360613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0" tIns="45711" rIns="91420" bIns="45711">
            <a:spAutoFit/>
          </a:bodyPr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660066"/>
                </a:solidFill>
              </a:rPr>
              <a:t>Step 3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Content Placeholder 2">
            <a:extLst>
              <a:ext uri="{FF2B5EF4-FFF2-40B4-BE49-F238E27FC236}">
                <a16:creationId xmlns:a16="http://schemas.microsoft.com/office/drawing/2014/main" id="{58CF8109-5664-EE79-87E5-C666842D8629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63513" y="198438"/>
            <a:ext cx="9523412" cy="6400800"/>
          </a:xfrm>
        </p:spPr>
        <p:txBody>
          <a:bodyPr/>
          <a:lstStyle/>
          <a:p>
            <a:pPr>
              <a:lnSpc>
                <a:spcPct val="114000"/>
              </a:lnSpc>
              <a:spcAft>
                <a:spcPct val="0"/>
              </a:spcAft>
            </a:pPr>
            <a:r>
              <a:rPr lang="en-US" altLang="en-US" sz="2800" b="1">
                <a:solidFill>
                  <a:srgbClr val="0000CC"/>
                </a:solidFill>
              </a:rPr>
              <a:t>Step One:</a:t>
            </a:r>
            <a:r>
              <a:rPr lang="en-US" altLang="en-US" sz="2800">
                <a:solidFill>
                  <a:srgbClr val="0000CC"/>
                </a:solidFill>
              </a:rPr>
              <a:t>  </a:t>
            </a:r>
          </a:p>
          <a:p>
            <a:pPr lvl="1">
              <a:lnSpc>
                <a:spcPct val="114000"/>
              </a:lnSpc>
              <a:spcAft>
                <a:spcPts val="600"/>
              </a:spcAft>
            </a:pPr>
            <a:r>
              <a:rPr lang="en-US" altLang="en-US" sz="2400"/>
              <a:t>The client maintains a reference to an abstract Factory class, which all Factories must implement.  </a:t>
            </a:r>
          </a:p>
          <a:p>
            <a:pPr lvl="1">
              <a:lnSpc>
                <a:spcPct val="114000"/>
              </a:lnSpc>
              <a:spcAft>
                <a:spcPts val="600"/>
              </a:spcAft>
            </a:pPr>
            <a:r>
              <a:rPr lang="en-US" altLang="en-US" sz="2400"/>
              <a:t>The abstract Factory is instantiated with a concrete factory.</a:t>
            </a:r>
          </a:p>
          <a:p>
            <a:pPr>
              <a:lnSpc>
                <a:spcPct val="114000"/>
              </a:lnSpc>
              <a:spcAft>
                <a:spcPct val="0"/>
              </a:spcAft>
            </a:pPr>
            <a:r>
              <a:rPr lang="en-US" altLang="en-US" sz="2800" b="1">
                <a:solidFill>
                  <a:srgbClr val="0000CC"/>
                </a:solidFill>
              </a:rPr>
              <a:t>Step Two:</a:t>
            </a:r>
            <a:r>
              <a:rPr lang="en-US" altLang="en-US" sz="2800">
                <a:solidFill>
                  <a:srgbClr val="0000CC"/>
                </a:solidFill>
              </a:rPr>
              <a:t> </a:t>
            </a:r>
          </a:p>
          <a:p>
            <a:pPr lvl="1">
              <a:lnSpc>
                <a:spcPct val="114000"/>
              </a:lnSpc>
              <a:spcAft>
                <a:spcPts val="600"/>
              </a:spcAft>
            </a:pPr>
            <a:r>
              <a:rPr lang="en-US" altLang="en-US" sz="2400"/>
              <a:t>the factory is capable of producing multiple types.  This is where the “family of related products” comes into play.  </a:t>
            </a:r>
          </a:p>
          <a:p>
            <a:pPr lvl="1">
              <a:lnSpc>
                <a:spcPct val="114000"/>
              </a:lnSpc>
              <a:spcAft>
                <a:spcPts val="600"/>
              </a:spcAft>
            </a:pPr>
            <a:r>
              <a:rPr lang="en-US" altLang="en-US" sz="2400"/>
              <a:t>The objects which can be created still have a parent class or interface that the client knows about, but the key point is there is more than one type of parent.</a:t>
            </a:r>
            <a:endParaRPr lang="en-US" altLang="en-US" sz="3200"/>
          </a:p>
          <a:p>
            <a:pPr>
              <a:lnSpc>
                <a:spcPct val="114000"/>
              </a:lnSpc>
              <a:spcAft>
                <a:spcPct val="0"/>
              </a:spcAft>
            </a:pPr>
            <a:r>
              <a:rPr lang="en-US" altLang="en-US" sz="2800" b="1">
                <a:solidFill>
                  <a:srgbClr val="0000CC"/>
                </a:solidFill>
              </a:rPr>
              <a:t>Step Three:</a:t>
            </a:r>
            <a:r>
              <a:rPr lang="en-US" altLang="en-US" sz="2800">
                <a:solidFill>
                  <a:srgbClr val="0000CC"/>
                </a:solidFill>
              </a:rPr>
              <a:t> </a:t>
            </a:r>
          </a:p>
          <a:p>
            <a:pPr lvl="1">
              <a:lnSpc>
                <a:spcPct val="114000"/>
              </a:lnSpc>
              <a:spcAft>
                <a:spcPts val="600"/>
              </a:spcAft>
            </a:pPr>
            <a:r>
              <a:rPr lang="en-US" altLang="en-US" sz="2400"/>
              <a:t>The concrete factory creates the concrete objects.</a:t>
            </a:r>
          </a:p>
          <a:p>
            <a:pPr>
              <a:lnSpc>
                <a:spcPct val="114000"/>
              </a:lnSpc>
              <a:spcAft>
                <a:spcPct val="0"/>
              </a:spcAft>
            </a:pPr>
            <a:r>
              <a:rPr lang="en-US" altLang="en-US" sz="2800" b="1">
                <a:solidFill>
                  <a:srgbClr val="0000CC"/>
                </a:solidFill>
              </a:rPr>
              <a:t>Step Four:</a:t>
            </a:r>
            <a:r>
              <a:rPr lang="en-US" altLang="en-US" sz="2800">
                <a:solidFill>
                  <a:srgbClr val="0000CC"/>
                </a:solidFill>
              </a:rPr>
              <a:t> </a:t>
            </a:r>
          </a:p>
          <a:p>
            <a:pPr lvl="1">
              <a:lnSpc>
                <a:spcPct val="114000"/>
              </a:lnSpc>
              <a:spcAft>
                <a:spcPts val="600"/>
              </a:spcAft>
            </a:pPr>
            <a:r>
              <a:rPr lang="en-US" altLang="en-US" sz="2400"/>
              <a:t>The concrete objects are returned to the client.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038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038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038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038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038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038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038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4449361-D796-10FE-C2D9-74BDA6AF8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713" y="1265238"/>
            <a:ext cx="5486400" cy="58674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20" tIns="45711" rIns="91420" bIns="45711" anchor="ctr"/>
          <a:lstStyle/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3600" b="0">
              <a:solidFill>
                <a:schemeClr val="bg1"/>
              </a:solidFill>
              <a:latin typeface="+mj-lt"/>
              <a:cs typeface="+mn-cs"/>
            </a:endParaRP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C1C4F4AC-DAA3-D588-BD56-D9000D65651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252413"/>
            <a:ext cx="5953125" cy="6970712"/>
          </a:xfrm>
          <a:solidFill>
            <a:srgbClr val="FFFFCC"/>
          </a:solidFill>
          <a:ln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 b="1"/>
              <a:t>Pizza orderPizza(String type)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/>
              <a:t>	Pizza pizza;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/>
              <a:t>	</a:t>
            </a:r>
            <a:r>
              <a:rPr lang="en-US" altLang="en-US" sz="2400" b="1">
                <a:solidFill>
                  <a:srgbClr val="0000CC"/>
                </a:solidFill>
              </a:rPr>
              <a:t>if (type.equals(“cheese”))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0000CC"/>
                </a:solidFill>
              </a:rPr>
              <a:t>		pizza = new CheesePizza();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0000CC"/>
                </a:solidFill>
              </a:rPr>
              <a:t>	} else if (type.equals(“greek”))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0000CC"/>
                </a:solidFill>
              </a:rPr>
              <a:t>		pizza = new GreekPizza();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0000CC"/>
                </a:solidFill>
              </a:rPr>
              <a:t>	} else if (type.equals(“pepperoni”))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0000CC"/>
                </a:solidFill>
              </a:rPr>
              <a:t>		pizza = new PepperoniPizza();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C00000"/>
                </a:solidFill>
              </a:rPr>
              <a:t>	} else if (type.equals(“sausage”))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C00000"/>
                </a:solidFill>
              </a:rPr>
              <a:t>		pizza = new SausagePizza();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C00000"/>
                </a:solidFill>
              </a:rPr>
              <a:t>	} else if (type.equals(“veggie”))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C00000"/>
                </a:solidFill>
              </a:rPr>
              <a:t>		pizza = new VeggiePizza();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C00000"/>
                </a:solidFill>
              </a:rPr>
              <a:t>	}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6917ECC-05B4-1953-F843-D5565FE5E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25" y="304800"/>
            <a:ext cx="4040188" cy="6905625"/>
          </a:xfrm>
          <a:prstGeom prst="rect">
            <a:avLst/>
          </a:prstGeom>
          <a:solidFill>
            <a:srgbClr val="CCFFFF"/>
          </a:solidFill>
          <a:ln w="9525">
            <a:solidFill>
              <a:srgbClr val="C0000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marL="422275" indent="-317500">
              <a:lnSpc>
                <a:spcPct val="90000"/>
              </a:lnSpc>
              <a:spcAft>
                <a:spcPts val="1375"/>
              </a:spcAft>
              <a:buClr>
                <a:srgbClr val="000000"/>
              </a:buClr>
              <a:buSzPct val="45000"/>
              <a:buFont typeface="Wingdings" pitchFamily="2" charset="2"/>
              <a:buNone/>
              <a:defRPr/>
            </a:pPr>
            <a:r>
              <a:rPr lang="en-US" sz="2800" kern="0" dirty="0">
                <a:latin typeface="+mn-lt"/>
                <a:cs typeface="+mn-cs"/>
              </a:rPr>
              <a:t>	</a:t>
            </a:r>
            <a:r>
              <a:rPr lang="en-US" sz="2800" kern="0" dirty="0" err="1">
                <a:latin typeface="+mn-lt"/>
                <a:cs typeface="+mn-cs"/>
              </a:rPr>
              <a:t>pizza.prepare</a:t>
            </a:r>
            <a:r>
              <a:rPr lang="en-US" sz="2800" kern="0" dirty="0">
                <a:latin typeface="+mn-lt"/>
                <a:cs typeface="+mn-cs"/>
              </a:rPr>
              <a:t>();</a:t>
            </a:r>
          </a:p>
          <a:p>
            <a:pPr marL="422275" indent="-317500">
              <a:lnSpc>
                <a:spcPct val="90000"/>
              </a:lnSpc>
              <a:spcAft>
                <a:spcPts val="1375"/>
              </a:spcAft>
              <a:buClr>
                <a:srgbClr val="000000"/>
              </a:buClr>
              <a:buSzPct val="45000"/>
              <a:buFont typeface="Wingdings" pitchFamily="2" charset="2"/>
              <a:buNone/>
              <a:defRPr/>
            </a:pPr>
            <a:r>
              <a:rPr lang="en-US" sz="2800" kern="0" dirty="0">
                <a:latin typeface="+mn-lt"/>
                <a:cs typeface="+mn-cs"/>
              </a:rPr>
              <a:t>	</a:t>
            </a:r>
            <a:r>
              <a:rPr lang="en-US" sz="2800" kern="0" dirty="0" err="1">
                <a:latin typeface="+mn-lt"/>
                <a:cs typeface="+mn-cs"/>
              </a:rPr>
              <a:t>pizza.bake</a:t>
            </a:r>
            <a:r>
              <a:rPr lang="en-US" sz="2800" kern="0" dirty="0">
                <a:latin typeface="+mn-lt"/>
                <a:cs typeface="+mn-cs"/>
              </a:rPr>
              <a:t>();</a:t>
            </a:r>
          </a:p>
          <a:p>
            <a:pPr marL="422275" indent="-317500">
              <a:lnSpc>
                <a:spcPct val="90000"/>
              </a:lnSpc>
              <a:spcAft>
                <a:spcPts val="1375"/>
              </a:spcAft>
              <a:buClr>
                <a:srgbClr val="000000"/>
              </a:buClr>
              <a:buSzPct val="45000"/>
              <a:buFont typeface="Wingdings" pitchFamily="2" charset="2"/>
              <a:buNone/>
              <a:defRPr/>
            </a:pPr>
            <a:r>
              <a:rPr lang="en-US" sz="2800" kern="0" dirty="0">
                <a:latin typeface="+mn-lt"/>
                <a:cs typeface="+mn-cs"/>
              </a:rPr>
              <a:t>	</a:t>
            </a:r>
            <a:r>
              <a:rPr lang="en-US" sz="2800" kern="0" dirty="0" err="1">
                <a:latin typeface="+mn-lt"/>
                <a:cs typeface="+mn-cs"/>
              </a:rPr>
              <a:t>pizza.cut</a:t>
            </a:r>
            <a:r>
              <a:rPr lang="en-US" sz="2800" kern="0" dirty="0">
                <a:latin typeface="+mn-lt"/>
                <a:cs typeface="+mn-cs"/>
              </a:rPr>
              <a:t>();</a:t>
            </a:r>
          </a:p>
          <a:p>
            <a:pPr marL="422275" indent="-317500">
              <a:lnSpc>
                <a:spcPct val="90000"/>
              </a:lnSpc>
              <a:spcAft>
                <a:spcPts val="1375"/>
              </a:spcAft>
              <a:buClr>
                <a:srgbClr val="000000"/>
              </a:buClr>
              <a:buSzPct val="45000"/>
              <a:buFont typeface="Wingdings" pitchFamily="2" charset="2"/>
              <a:buNone/>
              <a:defRPr/>
            </a:pPr>
            <a:r>
              <a:rPr lang="en-US" sz="2800" kern="0" dirty="0">
                <a:latin typeface="+mn-lt"/>
                <a:cs typeface="+mn-cs"/>
              </a:rPr>
              <a:t>	pizza.box();</a:t>
            </a:r>
          </a:p>
          <a:p>
            <a:pPr marL="422275" indent="-317500">
              <a:lnSpc>
                <a:spcPct val="90000"/>
              </a:lnSpc>
              <a:spcAft>
                <a:spcPts val="1375"/>
              </a:spcAft>
              <a:buClr>
                <a:srgbClr val="000000"/>
              </a:buClr>
              <a:buSzPct val="45000"/>
              <a:buFont typeface="Wingdings" pitchFamily="2" charset="2"/>
              <a:buNone/>
              <a:defRPr/>
            </a:pPr>
            <a:r>
              <a:rPr lang="en-US" sz="2800" kern="0" dirty="0">
                <a:latin typeface="+mn-lt"/>
                <a:cs typeface="+mn-cs"/>
              </a:rPr>
              <a:t>	return pizza;</a:t>
            </a:r>
          </a:p>
          <a:p>
            <a:pPr marL="422275" indent="-317500">
              <a:lnSpc>
                <a:spcPct val="90000"/>
              </a:lnSpc>
              <a:spcAft>
                <a:spcPts val="1375"/>
              </a:spcAft>
              <a:buClr>
                <a:srgbClr val="000000"/>
              </a:buClr>
              <a:buSzPct val="45000"/>
              <a:buFont typeface="Wingdings" pitchFamily="2" charset="2"/>
              <a:buNone/>
              <a:defRPr/>
            </a:pPr>
            <a:r>
              <a:rPr lang="en-US" sz="2800" kern="0" dirty="0">
                <a:latin typeface="+mn-lt"/>
                <a:cs typeface="+mn-cs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71489-DECE-CCDC-8BC7-676763E8F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713" y="1265238"/>
            <a:ext cx="5486400" cy="58674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20" tIns="45711" rIns="91420" bIns="45711" anchor="ctr"/>
          <a:lstStyle/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3600" b="0">
              <a:solidFill>
                <a:schemeClr val="bg1"/>
              </a:solidFill>
              <a:latin typeface="+mj-lt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BE838B-4369-CF92-AC89-06C05491E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713" y="1265238"/>
            <a:ext cx="5486400" cy="5867400"/>
          </a:xfrm>
          <a:prstGeom prst="rect">
            <a:avLst/>
          </a:prstGeom>
          <a:noFill/>
          <a:ln w="76200">
            <a:solidFill>
              <a:srgbClr val="C00000"/>
            </a:solidFill>
            <a:prstDash val="sysDash"/>
            <a:round/>
            <a:headEnd/>
            <a:tailEnd/>
          </a:ln>
        </p:spPr>
        <p:txBody>
          <a:bodyPr lIns="91420" tIns="45711" rIns="91420" bIns="45711" anchor="ctr"/>
          <a:lstStyle/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3600" b="0" dirty="0">
              <a:solidFill>
                <a:schemeClr val="bg1"/>
              </a:solidFill>
              <a:latin typeface="+mj-lt"/>
              <a:cs typeface="+mn-cs"/>
            </a:endParaRPr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id="{683A27B4-9577-1D34-4786-36CB647D7C4D}"/>
              </a:ext>
            </a:extLst>
          </p:cNvPr>
          <p:cNvGrpSpPr>
            <a:grpSpLocks/>
          </p:cNvGrpSpPr>
          <p:nvPr/>
        </p:nvGrpSpPr>
        <p:grpSpPr bwMode="auto">
          <a:xfrm>
            <a:off x="5726113" y="4197350"/>
            <a:ext cx="3505200" cy="1336675"/>
            <a:chOff x="5726112" y="4198937"/>
            <a:chExt cx="3505200" cy="13356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D617E45-EA16-4AE3-0172-D0EAD32762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07112" y="4999999"/>
              <a:ext cx="3124200" cy="5345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20" tIns="45711" rIns="91420" bIns="45711">
              <a:spAutoFit/>
            </a:bodyPr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sz="3600" dirty="0">
                  <a:solidFill>
                    <a:srgbClr val="0000CC"/>
                  </a:solidFill>
                  <a:latin typeface="+mn-lt"/>
                  <a:cs typeface="+mn-cs"/>
                </a:rPr>
                <a:t>Encapsulate</a:t>
              </a:r>
            </a:p>
          </p:txBody>
        </p:sp>
        <p:cxnSp>
          <p:nvCxnSpPr>
            <p:cNvPr id="9227" name="Straight Arrow Connector 11">
              <a:extLst>
                <a:ext uri="{FF2B5EF4-FFF2-40B4-BE49-F238E27FC236}">
                  <a16:creationId xmlns:a16="http://schemas.microsoft.com/office/drawing/2014/main" id="{8C946738-6F4A-07A8-382D-DD63B0DA2F1B}"/>
                </a:ext>
              </a:extLst>
            </p:cNvPr>
            <p:cNvCxnSpPr>
              <a:cxnSpLocks noChangeShapeType="1"/>
              <a:stCxn id="10" idx="0"/>
              <a:endCxn id="9" idx="3"/>
            </p:cNvCxnSpPr>
            <p:nvPr/>
          </p:nvCxnSpPr>
          <p:spPr bwMode="auto">
            <a:xfrm rot="16200000" flipV="1">
              <a:off x="6297612" y="3627437"/>
              <a:ext cx="800100" cy="1943100"/>
            </a:xfrm>
            <a:prstGeom prst="straightConnector1">
              <a:avLst/>
            </a:prstGeom>
            <a:noFill/>
            <a:ln w="76200" algn="ctr">
              <a:solidFill>
                <a:srgbClr val="0000CC"/>
              </a:solidFill>
              <a:prstDash val="sysDot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B365F8C-17E0-9898-97C9-5A187285B3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6713" y="3627438"/>
            <a:ext cx="3124200" cy="97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0" tIns="45711" rIns="91420" bIns="45711">
            <a:sp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3600" dirty="0">
                <a:solidFill>
                  <a:srgbClr val="C00000"/>
                </a:solidFill>
                <a:latin typeface="+mn-lt"/>
                <a:cs typeface="+mn-cs"/>
              </a:rPr>
              <a:t>Closed for changes!</a:t>
            </a:r>
          </a:p>
        </p:txBody>
      </p:sp>
      <p:sp>
        <p:nvSpPr>
          <p:cNvPr id="9225" name="TextBox 2">
            <a:extLst>
              <a:ext uri="{FF2B5EF4-FFF2-40B4-BE49-F238E27FC236}">
                <a16:creationId xmlns:a16="http://schemas.microsoft.com/office/drawing/2014/main" id="{57ED752A-D32F-B295-C13D-DB05570A1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1913" y="6065838"/>
            <a:ext cx="3429000" cy="8921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Want to introduce new base pizzas…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3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35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35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35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B5AD89BF-323B-ABA9-B7E9-1EFF03B9749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39713" y="0"/>
            <a:ext cx="9523412" cy="1255713"/>
          </a:xfrm>
        </p:spPr>
        <p:txBody>
          <a:bodyPr/>
          <a:lstStyle/>
          <a:p>
            <a:r>
              <a:rPr lang="en-US" altLang="en-US" sz="3600"/>
              <a:t>Exercise 1</a:t>
            </a:r>
          </a:p>
        </p:txBody>
      </p:sp>
      <p:sp>
        <p:nvSpPr>
          <p:cNvPr id="473091" name="Rectangle 3">
            <a:extLst>
              <a:ext uri="{FF2B5EF4-FFF2-40B4-BE49-F238E27FC236}">
                <a16:creationId xmlns:a16="http://schemas.microsoft.com/office/drawing/2014/main" id="{B4D99120-785C-12D8-A255-1D50FAB0451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85750" y="1255713"/>
            <a:ext cx="9218613" cy="5257800"/>
          </a:xfrm>
        </p:spPr>
        <p:txBody>
          <a:bodyPr/>
          <a:lstStyle/>
          <a:p>
            <a:pPr>
              <a:spcAft>
                <a:spcPts val="3600"/>
              </a:spcAft>
            </a:pPr>
            <a:r>
              <a:rPr lang="en-US" altLang="en-US" sz="3600"/>
              <a:t>Extending the Pizza store example…</a:t>
            </a:r>
          </a:p>
          <a:p>
            <a:r>
              <a:rPr lang="en-US" altLang="en-US" b="1">
                <a:solidFill>
                  <a:srgbClr val="0000CC"/>
                </a:solidFill>
              </a:rPr>
              <a:t>How do we deal with families of ingredients?</a:t>
            </a:r>
          </a:p>
          <a:p>
            <a:pPr lvl="1"/>
            <a:r>
              <a:rPr lang="en-US" altLang="en-US"/>
              <a:t>Chicago: FrozenClams, PlumTomatoSauce, ThickCrustDough, MozzarellaCheese</a:t>
            </a:r>
          </a:p>
          <a:p>
            <a:pPr lvl="1"/>
            <a:r>
              <a:rPr lang="en-US" altLang="en-US"/>
              <a:t>New York: FreshClams, MarinaroSauce, ThinCrustDough, ReggianoCheese</a:t>
            </a:r>
          </a:p>
          <a:p>
            <a:pPr lvl="1"/>
            <a:r>
              <a:rPr lang="en-US" altLang="en-US"/>
              <a:t>California: Calamari, BruuuschettaSauce, VeryThinCrust, GoatCheese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3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73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73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73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50409AE6-E55F-55C8-3E81-6DD3C983214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96913" y="0"/>
            <a:ext cx="8596312" cy="1255713"/>
          </a:xfrm>
        </p:spPr>
        <p:txBody>
          <a:bodyPr/>
          <a:lstStyle/>
          <a:p>
            <a:r>
              <a:rPr lang="en-US" altLang="en-US" sz="3600"/>
              <a:t>Abstract Factory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C75E614F-28FA-3627-24A9-127188D7800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23875" y="1341438"/>
            <a:ext cx="9240838" cy="51816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/>
              <a:t>public interface PizzaIngredientFactory {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  public Dough createDough();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	public Sauce createSauce();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	public Cheese createCheese();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	public Veggies[] createVeggies();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	public Pepperoni createPepperoni();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	public Clams createClam();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}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D47BD072-3689-DB35-E0E7-6D00FF26810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73113" y="0"/>
            <a:ext cx="8596312" cy="1255713"/>
          </a:xfrm>
        </p:spPr>
        <p:txBody>
          <a:bodyPr/>
          <a:lstStyle/>
          <a:p>
            <a:r>
              <a:rPr lang="en-US" altLang="en-US" sz="3200"/>
              <a:t>Abstract Factory Pattern example</a:t>
            </a:r>
          </a:p>
        </p:txBody>
      </p:sp>
      <p:grpSp>
        <p:nvGrpSpPr>
          <p:cNvPr id="78851" name="Group 68">
            <a:extLst>
              <a:ext uri="{FF2B5EF4-FFF2-40B4-BE49-F238E27FC236}">
                <a16:creationId xmlns:a16="http://schemas.microsoft.com/office/drawing/2014/main" id="{7C8B7599-EEF2-C97C-3EC8-CCAA6D6BA323}"/>
              </a:ext>
            </a:extLst>
          </p:cNvPr>
          <p:cNvGrpSpPr>
            <a:grpSpLocks/>
          </p:cNvGrpSpPr>
          <p:nvPr/>
        </p:nvGrpSpPr>
        <p:grpSpPr bwMode="auto">
          <a:xfrm>
            <a:off x="0" y="1265238"/>
            <a:ext cx="9840913" cy="5945187"/>
            <a:chOff x="420026" y="2099910"/>
            <a:chExt cx="8484526" cy="4619801"/>
          </a:xfrm>
        </p:grpSpPr>
        <p:sp>
          <p:nvSpPr>
            <p:cNvPr id="78852" name="AutoShape 2">
              <a:extLst>
                <a:ext uri="{FF2B5EF4-FFF2-40B4-BE49-F238E27FC236}">
                  <a16:creationId xmlns:a16="http://schemas.microsoft.com/office/drawing/2014/main" id="{C9B63EB9-D477-D432-1E88-35DCE78D19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0443" y="5879747"/>
              <a:ext cx="1092068" cy="671971"/>
            </a:xfrm>
            <a:prstGeom prst="roundRect">
              <a:avLst>
                <a:gd name="adj" fmla="val 16667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00772" tIns="50387" rIns="100772" bIns="50387" anchor="ctr"/>
            <a:lstStyle>
              <a:lvl1pPr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3600">
                <a:solidFill>
                  <a:srgbClr val="0000CC"/>
                </a:solidFill>
              </a:endParaRPr>
            </a:p>
          </p:txBody>
        </p:sp>
        <p:grpSp>
          <p:nvGrpSpPr>
            <p:cNvPr id="78853" name="Group 3">
              <a:extLst>
                <a:ext uri="{FF2B5EF4-FFF2-40B4-BE49-F238E27FC236}">
                  <a16:creationId xmlns:a16="http://schemas.microsoft.com/office/drawing/2014/main" id="{0ACDBD0C-0653-55BD-DB06-ABC0D2ABD7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72432" y="4031827"/>
              <a:ext cx="1092068" cy="671971"/>
              <a:chOff x="3168" y="2304"/>
              <a:chExt cx="624" cy="384"/>
            </a:xfrm>
          </p:grpSpPr>
          <p:sp>
            <p:nvSpPr>
              <p:cNvPr id="78915" name="Text Box 4">
                <a:extLst>
                  <a:ext uri="{FF2B5EF4-FFF2-40B4-BE49-F238E27FC236}">
                    <a16:creationId xmlns:a16="http://schemas.microsoft.com/office/drawing/2014/main" id="{84339191-1944-8501-0589-F20BD72253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68" y="2352"/>
                <a:ext cx="600" cy="144"/>
              </a:xfrm>
              <a:prstGeom prst="rect">
                <a:avLst/>
              </a:prstGeom>
              <a:solidFill>
                <a:srgbClr val="FF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0" tIns="45711" rIns="91420" bIns="45711">
                <a:spAutoFit/>
              </a:bodyPr>
              <a:lstStyle>
                <a:lvl1pPr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1pPr>
                <a:lvl2pPr marL="742950" indent="-285750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2pPr>
                <a:lvl3pPr marL="1143000" indent="-228600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3pPr>
                <a:lvl4pPr marL="1600200" indent="-228600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US" altLang="en-US" sz="1300">
                    <a:solidFill>
                      <a:srgbClr val="0000CC"/>
                    </a:solidFill>
                  </a:rPr>
                  <a:t>ProductA1</a:t>
                </a:r>
              </a:p>
            </p:txBody>
          </p:sp>
          <p:sp>
            <p:nvSpPr>
              <p:cNvPr id="78916" name="AutoShape 5">
                <a:extLst>
                  <a:ext uri="{FF2B5EF4-FFF2-40B4-BE49-F238E27FC236}">
                    <a16:creationId xmlns:a16="http://schemas.microsoft.com/office/drawing/2014/main" id="{24740E50-AFC4-6680-D42D-F31B9F278B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304"/>
                <a:ext cx="624" cy="384"/>
              </a:xfrm>
              <a:prstGeom prst="roundRect">
                <a:avLst>
                  <a:gd name="adj" fmla="val 16667"/>
                </a:avLst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1420" tIns="45711" rIns="91420" bIns="45711" anchor="ctr"/>
              <a:lstStyle>
                <a:lvl1pPr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1pPr>
                <a:lvl2pPr marL="742950" indent="-285750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2pPr>
                <a:lvl3pPr marL="1143000" indent="-228600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3pPr>
                <a:lvl4pPr marL="1600200" indent="-228600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 sz="3600">
                  <a:solidFill>
                    <a:srgbClr val="0000CC"/>
                  </a:solidFill>
                </a:endParaRPr>
              </a:p>
            </p:txBody>
          </p:sp>
          <p:sp>
            <p:nvSpPr>
              <p:cNvPr id="78917" name="Line 6">
                <a:extLst>
                  <a:ext uri="{FF2B5EF4-FFF2-40B4-BE49-F238E27FC236}">
                    <a16:creationId xmlns:a16="http://schemas.microsoft.com/office/drawing/2014/main" id="{6B7A17CF-9945-5189-BB61-FBCFAC0480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68" y="2543"/>
                <a:ext cx="624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78854" name="Group 8">
              <a:extLst>
                <a:ext uri="{FF2B5EF4-FFF2-40B4-BE49-F238E27FC236}">
                  <a16:creationId xmlns:a16="http://schemas.microsoft.com/office/drawing/2014/main" id="{6D9DCFEA-6710-91E4-FC50-A4C0331440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60078" y="2183906"/>
              <a:ext cx="1730857" cy="1175949"/>
              <a:chOff x="912" y="1440"/>
              <a:chExt cx="989" cy="672"/>
            </a:xfrm>
          </p:grpSpPr>
          <p:sp>
            <p:nvSpPr>
              <p:cNvPr id="78911" name="AutoShape 9">
                <a:extLst>
                  <a:ext uri="{FF2B5EF4-FFF2-40B4-BE49-F238E27FC236}">
                    <a16:creationId xmlns:a16="http://schemas.microsoft.com/office/drawing/2014/main" id="{2ABD505A-0456-E723-49F0-2AFC37410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1440"/>
                <a:ext cx="960" cy="672"/>
              </a:xfrm>
              <a:prstGeom prst="roundRect">
                <a:avLst>
                  <a:gd name="adj" fmla="val 16667"/>
                </a:avLst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1420" tIns="45711" rIns="91420" bIns="45711" anchor="ctr"/>
              <a:lstStyle>
                <a:lvl1pPr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1pPr>
                <a:lvl2pPr marL="742950" indent="-285750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2pPr>
                <a:lvl3pPr marL="1143000" indent="-228600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3pPr>
                <a:lvl4pPr marL="1600200" indent="-228600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 sz="3600">
                  <a:solidFill>
                    <a:srgbClr val="0000CC"/>
                  </a:solidFill>
                </a:endParaRPr>
              </a:p>
            </p:txBody>
          </p:sp>
          <p:sp>
            <p:nvSpPr>
              <p:cNvPr id="78912" name="Text Box 10">
                <a:extLst>
                  <a:ext uri="{FF2B5EF4-FFF2-40B4-BE49-F238E27FC236}">
                    <a16:creationId xmlns:a16="http://schemas.microsoft.com/office/drawing/2014/main" id="{AA9AE93E-C79A-BA0F-66C9-D95E88C5FB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2" y="1440"/>
                <a:ext cx="952" cy="2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0" tIns="45711" rIns="91420" bIns="45711">
                <a:spAutoFit/>
              </a:bodyPr>
              <a:lstStyle>
                <a:lvl1pPr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1pPr>
                <a:lvl2pPr marL="742950" indent="-285750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2pPr>
                <a:lvl3pPr marL="1143000" indent="-228600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3pPr>
                <a:lvl4pPr marL="1600200" indent="-228600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US" altLang="en-US" sz="1700">
                    <a:solidFill>
                      <a:srgbClr val="0000CC"/>
                    </a:solidFill>
                  </a:rPr>
                  <a:t>&lt;&lt;Interface&gt;&gt;</a:t>
                </a:r>
              </a:p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US" altLang="en-US" sz="1700">
                    <a:solidFill>
                      <a:srgbClr val="0000CC"/>
                    </a:solidFill>
                  </a:rPr>
                  <a:t>PizzaIngFactory</a:t>
                </a:r>
              </a:p>
            </p:txBody>
          </p:sp>
          <p:sp>
            <p:nvSpPr>
              <p:cNvPr id="78913" name="Line 11">
                <a:extLst>
                  <a:ext uri="{FF2B5EF4-FFF2-40B4-BE49-F238E27FC236}">
                    <a16:creationId xmlns:a16="http://schemas.microsoft.com/office/drawing/2014/main" id="{FBA4C45C-31F1-41E2-9CE0-4D39DD6051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1776"/>
                <a:ext cx="9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8914" name="Text Box 12">
                <a:extLst>
                  <a:ext uri="{FF2B5EF4-FFF2-40B4-BE49-F238E27FC236}">
                    <a16:creationId xmlns:a16="http://schemas.microsoft.com/office/drawing/2014/main" id="{159FBA82-98E2-6DEE-E0F7-D3B34AEFF3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2" y="1776"/>
                <a:ext cx="989" cy="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0" tIns="45711" rIns="91420" bIns="45711">
                <a:spAutoFit/>
              </a:bodyPr>
              <a:lstStyle>
                <a:lvl1pPr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1pPr>
                <a:lvl2pPr marL="742950" indent="-285750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2pPr>
                <a:lvl3pPr marL="1143000" indent="-228600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3pPr>
                <a:lvl4pPr marL="1600200" indent="-228600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US" altLang="en-US" sz="1800">
                    <a:solidFill>
                      <a:srgbClr val="0000CC"/>
                    </a:solidFill>
                  </a:rPr>
                  <a:t>CreateDough()</a:t>
                </a:r>
              </a:p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US" altLang="en-US" sz="1800">
                    <a:solidFill>
                      <a:srgbClr val="0000CC"/>
                    </a:solidFill>
                  </a:rPr>
                  <a:t>CreateCheese()</a:t>
                </a:r>
              </a:p>
            </p:txBody>
          </p:sp>
        </p:grpSp>
        <p:grpSp>
          <p:nvGrpSpPr>
            <p:cNvPr id="78855" name="Group 13">
              <a:extLst>
                <a:ext uri="{FF2B5EF4-FFF2-40B4-BE49-F238E27FC236}">
                  <a16:creationId xmlns:a16="http://schemas.microsoft.com/office/drawing/2014/main" id="{FDF5546F-BC05-BD31-08ED-76F3815B30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0026" y="3863834"/>
              <a:ext cx="1680104" cy="1175949"/>
              <a:chOff x="240" y="2352"/>
              <a:chExt cx="960" cy="672"/>
            </a:xfrm>
          </p:grpSpPr>
          <p:sp>
            <p:nvSpPr>
              <p:cNvPr id="78907" name="AutoShape 14">
                <a:extLst>
                  <a:ext uri="{FF2B5EF4-FFF2-40B4-BE49-F238E27FC236}">
                    <a16:creationId xmlns:a16="http://schemas.microsoft.com/office/drawing/2014/main" id="{A374DECB-945E-C2ED-61A7-C72EE70C1B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2352"/>
                <a:ext cx="960" cy="672"/>
              </a:xfrm>
              <a:prstGeom prst="roundRect">
                <a:avLst>
                  <a:gd name="adj" fmla="val 16667"/>
                </a:avLst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1420" tIns="45711" rIns="91420" bIns="45711" anchor="ctr"/>
              <a:lstStyle>
                <a:lvl1pPr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1pPr>
                <a:lvl2pPr marL="742950" indent="-285750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2pPr>
                <a:lvl3pPr marL="1143000" indent="-228600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3pPr>
                <a:lvl4pPr marL="1600200" indent="-228600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 sz="3600">
                  <a:solidFill>
                    <a:srgbClr val="0000CC"/>
                  </a:solidFill>
                </a:endParaRPr>
              </a:p>
            </p:txBody>
          </p:sp>
          <p:sp>
            <p:nvSpPr>
              <p:cNvPr id="78908" name="Text Box 15">
                <a:extLst>
                  <a:ext uri="{FF2B5EF4-FFF2-40B4-BE49-F238E27FC236}">
                    <a16:creationId xmlns:a16="http://schemas.microsoft.com/office/drawing/2014/main" id="{966926CC-78F4-F00A-144C-0C2C065FB1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" y="2419"/>
                <a:ext cx="912" cy="144"/>
              </a:xfrm>
              <a:prstGeom prst="rect">
                <a:avLst/>
              </a:prstGeom>
              <a:solidFill>
                <a:srgbClr val="FF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0" tIns="45711" rIns="91420" bIns="45711">
                <a:spAutoFit/>
              </a:bodyPr>
              <a:lstStyle>
                <a:lvl1pPr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1pPr>
                <a:lvl2pPr marL="742950" indent="-285750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2pPr>
                <a:lvl3pPr marL="1143000" indent="-228600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3pPr>
                <a:lvl4pPr marL="1600200" indent="-228600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US" altLang="en-US" sz="1300">
                    <a:solidFill>
                      <a:srgbClr val="0000CC"/>
                    </a:solidFill>
                  </a:rPr>
                  <a:t>ConcreteFactory1</a:t>
                </a:r>
              </a:p>
            </p:txBody>
          </p:sp>
          <p:sp>
            <p:nvSpPr>
              <p:cNvPr id="78909" name="Line 16">
                <a:extLst>
                  <a:ext uri="{FF2B5EF4-FFF2-40B4-BE49-F238E27FC236}">
                    <a16:creationId xmlns:a16="http://schemas.microsoft.com/office/drawing/2014/main" id="{886A1CCB-C3EA-6E0E-7ED1-993D25B7AF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" y="2688"/>
                <a:ext cx="9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8910" name="Text Box 17">
                <a:extLst>
                  <a:ext uri="{FF2B5EF4-FFF2-40B4-BE49-F238E27FC236}">
                    <a16:creationId xmlns:a16="http://schemas.microsoft.com/office/drawing/2014/main" id="{6E8A6CEB-A75B-6DC3-F9A8-F1682BF293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" y="2688"/>
                <a:ext cx="912" cy="236"/>
              </a:xfrm>
              <a:prstGeom prst="rect">
                <a:avLst/>
              </a:prstGeom>
              <a:solidFill>
                <a:srgbClr val="FF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0" tIns="45711" rIns="91420" bIns="45711">
                <a:spAutoFit/>
              </a:bodyPr>
              <a:lstStyle>
                <a:lvl1pPr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1pPr>
                <a:lvl2pPr marL="742950" indent="-285750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2pPr>
                <a:lvl3pPr marL="1143000" indent="-228600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3pPr>
                <a:lvl4pPr marL="1600200" indent="-228600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US" altLang="en-US" sz="1300">
                    <a:solidFill>
                      <a:srgbClr val="0000CC"/>
                    </a:solidFill>
                  </a:rPr>
                  <a:t>CreateProductA()</a:t>
                </a:r>
              </a:p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US" altLang="en-US" sz="1300">
                    <a:solidFill>
                      <a:srgbClr val="0000CC"/>
                    </a:solidFill>
                  </a:rPr>
                  <a:t>CreateProductB()</a:t>
                </a:r>
              </a:p>
            </p:txBody>
          </p:sp>
        </p:grpSp>
        <p:sp>
          <p:nvSpPr>
            <p:cNvPr id="78856" name="AutoShape 18">
              <a:extLst>
                <a:ext uri="{FF2B5EF4-FFF2-40B4-BE49-F238E27FC236}">
                  <a16:creationId xmlns:a16="http://schemas.microsoft.com/office/drawing/2014/main" id="{A78F3B48-6DF8-E4C6-BD74-FE22CCE6D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4136" y="3863834"/>
              <a:ext cx="1680104" cy="1175949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00772" tIns="50387" rIns="100772" bIns="50387" anchor="ctr"/>
            <a:lstStyle>
              <a:lvl1pPr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3600">
                <a:solidFill>
                  <a:srgbClr val="0000CC"/>
                </a:solidFill>
              </a:endParaRPr>
            </a:p>
          </p:txBody>
        </p:sp>
        <p:sp>
          <p:nvSpPr>
            <p:cNvPr id="78857" name="Text Box 19">
              <a:extLst>
                <a:ext uri="{FF2B5EF4-FFF2-40B4-BE49-F238E27FC236}">
                  <a16:creationId xmlns:a16="http://schemas.microsoft.com/office/drawing/2014/main" id="{359C226D-CAB5-E2B7-9F67-9F48058A1C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0129" y="3981080"/>
              <a:ext cx="1811433" cy="2435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72" tIns="50387" rIns="100772" bIns="50387">
              <a:spAutoFit/>
            </a:bodyPr>
            <a:lstStyle>
              <a:lvl1pPr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1700">
                  <a:solidFill>
                    <a:srgbClr val="0000CC"/>
                  </a:solidFill>
                </a:rPr>
                <a:t>ChicPizzaIngFctry</a:t>
              </a:r>
            </a:p>
          </p:txBody>
        </p:sp>
        <p:sp>
          <p:nvSpPr>
            <p:cNvPr id="78858" name="Line 20">
              <a:extLst>
                <a:ext uri="{FF2B5EF4-FFF2-40B4-BE49-F238E27FC236}">
                  <a16:creationId xmlns:a16="http://schemas.microsoft.com/office/drawing/2014/main" id="{FD1804F4-6094-C5EC-D140-A4F83C9297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4136" y="4451809"/>
              <a:ext cx="1680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0794" tIns="50397" rIns="100794" bIns="50397"/>
            <a:lstStyle/>
            <a:p>
              <a:endParaRPr lang="en-GB"/>
            </a:p>
          </p:txBody>
        </p:sp>
        <p:sp>
          <p:nvSpPr>
            <p:cNvPr id="78859" name="Text Box 21">
              <a:extLst>
                <a:ext uri="{FF2B5EF4-FFF2-40B4-BE49-F238E27FC236}">
                  <a16:creationId xmlns:a16="http://schemas.microsoft.com/office/drawing/2014/main" id="{DD91BC86-F195-CEAF-B0B2-3CC27D9C05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4135" y="4451809"/>
              <a:ext cx="1727426" cy="423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72" tIns="50387" rIns="100772" bIns="50387">
              <a:spAutoFit/>
            </a:bodyPr>
            <a:lstStyle>
              <a:lvl1pPr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1800">
                  <a:solidFill>
                    <a:srgbClr val="0000CC"/>
                  </a:solidFill>
                </a:rPr>
                <a:t>CreateDough()</a:t>
              </a:r>
            </a:p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1800">
                  <a:solidFill>
                    <a:srgbClr val="0000CC"/>
                  </a:solidFill>
                </a:rPr>
                <a:t>CreateCheese()</a:t>
              </a:r>
            </a:p>
          </p:txBody>
        </p:sp>
        <p:grpSp>
          <p:nvGrpSpPr>
            <p:cNvPr id="78860" name="Group 22">
              <a:extLst>
                <a:ext uri="{FF2B5EF4-FFF2-40B4-BE49-F238E27FC236}">
                  <a16:creationId xmlns:a16="http://schemas.microsoft.com/office/drawing/2014/main" id="{A40949FE-F78C-2629-956D-77851FD791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60469" y="2099910"/>
              <a:ext cx="1176073" cy="839964"/>
              <a:chOff x="4320" y="1200"/>
              <a:chExt cx="672" cy="480"/>
            </a:xfrm>
          </p:grpSpPr>
          <p:sp>
            <p:nvSpPr>
              <p:cNvPr id="78904" name="AutoShape 24">
                <a:extLst>
                  <a:ext uri="{FF2B5EF4-FFF2-40B4-BE49-F238E27FC236}">
                    <a16:creationId xmlns:a16="http://schemas.microsoft.com/office/drawing/2014/main" id="{02C0FDAB-0B3D-EE1D-9BD6-39D6FA9C8A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1200"/>
                <a:ext cx="672" cy="480"/>
              </a:xfrm>
              <a:prstGeom prst="roundRect">
                <a:avLst>
                  <a:gd name="adj" fmla="val 16667"/>
                </a:avLst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1420" tIns="45711" rIns="91420" bIns="45711" anchor="ctr"/>
              <a:lstStyle>
                <a:lvl1pPr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1pPr>
                <a:lvl2pPr marL="742950" indent="-285750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2pPr>
                <a:lvl3pPr marL="1143000" indent="-228600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3pPr>
                <a:lvl4pPr marL="1600200" indent="-228600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 sz="4900">
                  <a:solidFill>
                    <a:srgbClr val="0000CC"/>
                  </a:solidFill>
                </a:endParaRPr>
              </a:p>
            </p:txBody>
          </p:sp>
          <p:sp>
            <p:nvSpPr>
              <p:cNvPr id="78905" name="Text Box 23">
                <a:extLst>
                  <a:ext uri="{FF2B5EF4-FFF2-40B4-BE49-F238E27FC236}">
                    <a16:creationId xmlns:a16="http://schemas.microsoft.com/office/drawing/2014/main" id="{263A7CC1-CFA5-4BFE-C084-6194C0E519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40" y="1248"/>
                <a:ext cx="460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0" tIns="45711" rIns="91420" bIns="45711">
                <a:spAutoFit/>
              </a:bodyPr>
              <a:lstStyle>
                <a:lvl1pPr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1pPr>
                <a:lvl2pPr marL="742950" indent="-285750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2pPr>
                <a:lvl3pPr marL="1143000" indent="-228600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3pPr>
                <a:lvl4pPr marL="1600200" indent="-228600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US" altLang="en-US" sz="2400">
                    <a:solidFill>
                      <a:srgbClr val="0000CC"/>
                    </a:solidFill>
                  </a:rPr>
                  <a:t>Pizza</a:t>
                </a:r>
              </a:p>
            </p:txBody>
          </p:sp>
          <p:sp>
            <p:nvSpPr>
              <p:cNvPr id="78906" name="Line 25">
                <a:extLst>
                  <a:ext uri="{FF2B5EF4-FFF2-40B4-BE49-F238E27FC236}">
                    <a16:creationId xmlns:a16="http://schemas.microsoft.com/office/drawing/2014/main" id="{B2334528-8317-313E-56F4-FCBFB96B43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0" y="144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78861" name="Group 26">
              <a:extLst>
                <a:ext uri="{FF2B5EF4-FFF2-40B4-BE49-F238E27FC236}">
                  <a16:creationId xmlns:a16="http://schemas.microsoft.com/office/drawing/2014/main" id="{972DC1DE-9A20-E90B-1D86-952268E0BD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64370" y="3023870"/>
              <a:ext cx="1692355" cy="839964"/>
              <a:chOff x="3456" y="1776"/>
              <a:chExt cx="967" cy="480"/>
            </a:xfrm>
          </p:grpSpPr>
          <p:sp>
            <p:nvSpPr>
              <p:cNvPr id="78901" name="AutoShape 28">
                <a:extLst>
                  <a:ext uri="{FF2B5EF4-FFF2-40B4-BE49-F238E27FC236}">
                    <a16:creationId xmlns:a16="http://schemas.microsoft.com/office/drawing/2014/main" id="{34234E44-BC6A-CDD5-D513-3499A98E9C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1776"/>
                <a:ext cx="912" cy="480"/>
              </a:xfrm>
              <a:prstGeom prst="roundRect">
                <a:avLst>
                  <a:gd name="adj" fmla="val 16667"/>
                </a:avLst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1420" tIns="45711" rIns="91420" bIns="45711" anchor="ctr"/>
              <a:lstStyle>
                <a:lvl1pPr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1pPr>
                <a:lvl2pPr marL="742950" indent="-285750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2pPr>
                <a:lvl3pPr marL="1143000" indent="-228600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3pPr>
                <a:lvl4pPr marL="1600200" indent="-228600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 sz="3600">
                  <a:solidFill>
                    <a:srgbClr val="0000CC"/>
                  </a:solidFill>
                </a:endParaRPr>
              </a:p>
            </p:txBody>
          </p:sp>
          <p:sp>
            <p:nvSpPr>
              <p:cNvPr id="78902" name="Text Box 27">
                <a:extLst>
                  <a:ext uri="{FF2B5EF4-FFF2-40B4-BE49-F238E27FC236}">
                    <a16:creationId xmlns:a16="http://schemas.microsoft.com/office/drawing/2014/main" id="{1FE55278-0C94-D056-63CA-AACBC31FAE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80" y="1776"/>
                <a:ext cx="943" cy="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0" tIns="45711" rIns="91420" bIns="45711">
                <a:spAutoFit/>
              </a:bodyPr>
              <a:lstStyle>
                <a:lvl1pPr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1pPr>
                <a:lvl2pPr marL="742950" indent="-285750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2pPr>
                <a:lvl3pPr marL="1143000" indent="-228600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3pPr>
                <a:lvl4pPr marL="1600200" indent="-228600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US" altLang="en-US" sz="1800">
                    <a:solidFill>
                      <a:srgbClr val="0000CC"/>
                    </a:solidFill>
                  </a:rPr>
                  <a:t>&lt;&lt;Interface&gt;&gt;</a:t>
                </a:r>
              </a:p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US" altLang="en-US" sz="1800">
                    <a:solidFill>
                      <a:srgbClr val="0000CC"/>
                    </a:solidFill>
                  </a:rPr>
                  <a:t>      Dough</a:t>
                </a:r>
              </a:p>
            </p:txBody>
          </p:sp>
          <p:sp>
            <p:nvSpPr>
              <p:cNvPr id="78903" name="Line 29">
                <a:extLst>
                  <a:ext uri="{FF2B5EF4-FFF2-40B4-BE49-F238E27FC236}">
                    <a16:creationId xmlns:a16="http://schemas.microsoft.com/office/drawing/2014/main" id="{50D28F04-314C-CA54-1D3A-237FA481A1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2064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78862" name="AutoShape 30">
              <a:extLst>
                <a:ext uri="{FF2B5EF4-FFF2-40B4-BE49-F238E27FC236}">
                  <a16:creationId xmlns:a16="http://schemas.microsoft.com/office/drawing/2014/main" id="{C5D5C3D6-2302-9F34-A194-43194B147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4344" y="4031827"/>
              <a:ext cx="1092068" cy="671971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00772" tIns="50387" rIns="100772" bIns="50387" anchor="ctr"/>
            <a:lstStyle>
              <a:lvl1pPr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3600">
                <a:solidFill>
                  <a:srgbClr val="0000CC"/>
                </a:solidFill>
              </a:endParaRPr>
            </a:p>
          </p:txBody>
        </p:sp>
        <p:grpSp>
          <p:nvGrpSpPr>
            <p:cNvPr id="78863" name="Group 31">
              <a:extLst>
                <a:ext uri="{FF2B5EF4-FFF2-40B4-BE49-F238E27FC236}">
                  <a16:creationId xmlns:a16="http://schemas.microsoft.com/office/drawing/2014/main" id="{D23A23DE-6509-83D9-C2C4-48E48BE427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72431" y="4031827"/>
              <a:ext cx="1144571" cy="671971"/>
              <a:chOff x="3168" y="2304"/>
              <a:chExt cx="654" cy="384"/>
            </a:xfrm>
          </p:grpSpPr>
          <p:sp>
            <p:nvSpPr>
              <p:cNvPr id="78898" name="Text Box 32">
                <a:extLst>
                  <a:ext uri="{FF2B5EF4-FFF2-40B4-BE49-F238E27FC236}">
                    <a16:creationId xmlns:a16="http://schemas.microsoft.com/office/drawing/2014/main" id="{65704E2E-FA7A-1CB3-15B9-66CF2465A8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68" y="2352"/>
                <a:ext cx="654" cy="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0" tIns="45711" rIns="91420" bIns="45711">
                <a:spAutoFit/>
              </a:bodyPr>
              <a:lstStyle>
                <a:lvl1pPr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1pPr>
                <a:lvl2pPr marL="742950" indent="-285750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2pPr>
                <a:lvl3pPr marL="1143000" indent="-228600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3pPr>
                <a:lvl4pPr marL="1600200" indent="-228600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US" altLang="en-US" sz="1800">
                    <a:solidFill>
                      <a:srgbClr val="0000CC"/>
                    </a:solidFill>
                  </a:rPr>
                  <a:t>ThinCrust</a:t>
                </a:r>
              </a:p>
            </p:txBody>
          </p:sp>
          <p:sp>
            <p:nvSpPr>
              <p:cNvPr id="78899" name="AutoShape 33">
                <a:extLst>
                  <a:ext uri="{FF2B5EF4-FFF2-40B4-BE49-F238E27FC236}">
                    <a16:creationId xmlns:a16="http://schemas.microsoft.com/office/drawing/2014/main" id="{44BC120D-17E5-7791-FF40-9B591088B1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304"/>
                <a:ext cx="624" cy="384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20" tIns="45711" rIns="91420" bIns="45711" anchor="ctr"/>
              <a:lstStyle>
                <a:lvl1pPr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1pPr>
                <a:lvl2pPr marL="742950" indent="-285750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2pPr>
                <a:lvl3pPr marL="1143000" indent="-228600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3pPr>
                <a:lvl4pPr marL="1600200" indent="-228600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 sz="3600">
                  <a:solidFill>
                    <a:srgbClr val="0000CC"/>
                  </a:solidFill>
                </a:endParaRPr>
              </a:p>
            </p:txBody>
          </p:sp>
          <p:sp>
            <p:nvSpPr>
              <p:cNvPr id="78900" name="Line 34">
                <a:extLst>
                  <a:ext uri="{FF2B5EF4-FFF2-40B4-BE49-F238E27FC236}">
                    <a16:creationId xmlns:a16="http://schemas.microsoft.com/office/drawing/2014/main" id="{92C46DC0-138D-BB21-3E2C-084161A43A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68" y="2543"/>
                <a:ext cx="624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78864" name="Line 35">
              <a:extLst>
                <a:ext uri="{FF2B5EF4-FFF2-40B4-BE49-F238E27FC236}">
                  <a16:creationId xmlns:a16="http://schemas.microsoft.com/office/drawing/2014/main" id="{FCBD2712-5F2E-D87D-4586-CBD864A989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720417" y="3863834"/>
              <a:ext cx="924057" cy="1679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0794" tIns="50397" rIns="100794" bIns="50397"/>
            <a:lstStyle/>
            <a:p>
              <a:endParaRPr lang="en-GB"/>
            </a:p>
          </p:txBody>
        </p:sp>
        <p:grpSp>
          <p:nvGrpSpPr>
            <p:cNvPr id="78865" name="Group 36">
              <a:extLst>
                <a:ext uri="{FF2B5EF4-FFF2-40B4-BE49-F238E27FC236}">
                  <a16:creationId xmlns:a16="http://schemas.microsoft.com/office/drawing/2014/main" id="{714A1444-7073-8F6A-84A2-F82EADCB05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64370" y="4871791"/>
              <a:ext cx="1692355" cy="839964"/>
              <a:chOff x="3456" y="1776"/>
              <a:chExt cx="967" cy="480"/>
            </a:xfrm>
          </p:grpSpPr>
          <p:sp>
            <p:nvSpPr>
              <p:cNvPr id="78895" name="AutoShape 38">
                <a:extLst>
                  <a:ext uri="{FF2B5EF4-FFF2-40B4-BE49-F238E27FC236}">
                    <a16:creationId xmlns:a16="http://schemas.microsoft.com/office/drawing/2014/main" id="{E1C55D1C-C813-E3DF-8291-CDEC7379F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1776"/>
                <a:ext cx="912" cy="480"/>
              </a:xfrm>
              <a:prstGeom prst="roundRect">
                <a:avLst>
                  <a:gd name="adj" fmla="val 16667"/>
                </a:avLst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1420" tIns="45711" rIns="91420" bIns="45711" anchor="ctr"/>
              <a:lstStyle>
                <a:lvl1pPr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1pPr>
                <a:lvl2pPr marL="742950" indent="-285750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2pPr>
                <a:lvl3pPr marL="1143000" indent="-228600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3pPr>
                <a:lvl4pPr marL="1600200" indent="-228600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 sz="3600">
                  <a:solidFill>
                    <a:srgbClr val="0000CC"/>
                  </a:solidFill>
                </a:endParaRPr>
              </a:p>
            </p:txBody>
          </p:sp>
          <p:sp>
            <p:nvSpPr>
              <p:cNvPr id="78896" name="Text Box 37">
                <a:extLst>
                  <a:ext uri="{FF2B5EF4-FFF2-40B4-BE49-F238E27FC236}">
                    <a16:creationId xmlns:a16="http://schemas.microsoft.com/office/drawing/2014/main" id="{F4619326-7F0A-CB5C-D3B0-2557399943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80" y="1776"/>
                <a:ext cx="943" cy="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0" tIns="45711" rIns="91420" bIns="45711">
                <a:spAutoFit/>
              </a:bodyPr>
              <a:lstStyle>
                <a:lvl1pPr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1pPr>
                <a:lvl2pPr marL="742950" indent="-285750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2pPr>
                <a:lvl3pPr marL="1143000" indent="-228600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3pPr>
                <a:lvl4pPr marL="1600200" indent="-228600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US" altLang="en-US" sz="1800">
                    <a:solidFill>
                      <a:srgbClr val="0000CC"/>
                    </a:solidFill>
                  </a:rPr>
                  <a:t>&lt;&lt;Interface&gt;&gt;</a:t>
                </a:r>
              </a:p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US" altLang="en-US" sz="1800">
                    <a:solidFill>
                      <a:srgbClr val="0000CC"/>
                    </a:solidFill>
                  </a:rPr>
                  <a:t>Cheese</a:t>
                </a:r>
              </a:p>
            </p:txBody>
          </p:sp>
          <p:sp>
            <p:nvSpPr>
              <p:cNvPr id="78897" name="Line 39">
                <a:extLst>
                  <a:ext uri="{FF2B5EF4-FFF2-40B4-BE49-F238E27FC236}">
                    <a16:creationId xmlns:a16="http://schemas.microsoft.com/office/drawing/2014/main" id="{109F380F-6B86-10F3-FC48-016D2D9C0D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2064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78866" name="AutoShape 40">
              <a:extLst>
                <a:ext uri="{FF2B5EF4-FFF2-40B4-BE49-F238E27FC236}">
                  <a16:creationId xmlns:a16="http://schemas.microsoft.com/office/drawing/2014/main" id="{8BBD4EF2-7316-6976-8790-CD3C181406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4344" y="5879747"/>
              <a:ext cx="1092068" cy="671971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00772" tIns="50387" rIns="100772" bIns="50387" anchor="ctr"/>
            <a:lstStyle>
              <a:lvl1pPr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3600">
                <a:solidFill>
                  <a:srgbClr val="0000CC"/>
                </a:solidFill>
              </a:endParaRPr>
            </a:p>
          </p:txBody>
        </p:sp>
        <p:sp>
          <p:nvSpPr>
            <p:cNvPr id="78867" name="Line 41">
              <a:extLst>
                <a:ext uri="{FF2B5EF4-FFF2-40B4-BE49-F238E27FC236}">
                  <a16:creationId xmlns:a16="http://schemas.microsoft.com/office/drawing/2014/main" id="{8A319D0B-49BF-13A7-2F9A-BC4DFB3D3C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96359" y="5711754"/>
              <a:ext cx="840052" cy="1679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0794" tIns="50397" rIns="100794" bIns="50397"/>
            <a:lstStyle/>
            <a:p>
              <a:endParaRPr lang="en-GB"/>
            </a:p>
          </p:txBody>
        </p:sp>
        <p:sp>
          <p:nvSpPr>
            <p:cNvPr id="78868" name="Line 42">
              <a:extLst>
                <a:ext uri="{FF2B5EF4-FFF2-40B4-BE49-F238E27FC236}">
                  <a16:creationId xmlns:a16="http://schemas.microsoft.com/office/drawing/2014/main" id="{2F7F2629-7CED-E753-1962-3286C847AD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720417" y="5711754"/>
              <a:ext cx="924057" cy="1679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0794" tIns="50397" rIns="100794" bIns="50397"/>
            <a:lstStyle/>
            <a:p>
              <a:endParaRPr lang="en-GB"/>
            </a:p>
          </p:txBody>
        </p:sp>
        <p:sp>
          <p:nvSpPr>
            <p:cNvPr id="78869" name="Line 43">
              <a:extLst>
                <a:ext uri="{FF2B5EF4-FFF2-40B4-BE49-F238E27FC236}">
                  <a16:creationId xmlns:a16="http://schemas.microsoft.com/office/drawing/2014/main" id="{0F8FC4FD-6146-0A60-C67E-AC915A26C1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6181" y="2582889"/>
              <a:ext cx="46202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0794" tIns="50397" rIns="100794" bIns="50397"/>
            <a:lstStyle/>
            <a:p>
              <a:endParaRPr lang="en-GB"/>
            </a:p>
          </p:txBody>
        </p:sp>
        <p:sp>
          <p:nvSpPr>
            <p:cNvPr id="78870" name="Line 44">
              <a:extLst>
                <a:ext uri="{FF2B5EF4-FFF2-40B4-BE49-F238E27FC236}">
                  <a16:creationId xmlns:a16="http://schemas.microsoft.com/office/drawing/2014/main" id="{691AEAFA-0E6C-2873-2117-7C3636260C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08063" y="3359856"/>
              <a:ext cx="924057" cy="5039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0794" tIns="50397" rIns="100794" bIns="50397"/>
            <a:lstStyle/>
            <a:p>
              <a:endParaRPr lang="en-GB"/>
            </a:p>
          </p:txBody>
        </p:sp>
        <p:sp>
          <p:nvSpPr>
            <p:cNvPr id="78871" name="Line 45">
              <a:extLst>
                <a:ext uri="{FF2B5EF4-FFF2-40B4-BE49-F238E27FC236}">
                  <a16:creationId xmlns:a16="http://schemas.microsoft.com/office/drawing/2014/main" id="{81BB4C53-C1F8-5828-D7E4-55B1D4096D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16125" y="3359856"/>
              <a:ext cx="924057" cy="5039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0794" tIns="50397" rIns="100794" bIns="50397"/>
            <a:lstStyle/>
            <a:p>
              <a:endParaRPr lang="en-GB"/>
            </a:p>
          </p:txBody>
        </p:sp>
        <p:sp>
          <p:nvSpPr>
            <p:cNvPr id="78872" name="AutoShape 46">
              <a:extLst>
                <a:ext uri="{FF2B5EF4-FFF2-40B4-BE49-F238E27FC236}">
                  <a16:creationId xmlns:a16="http://schemas.microsoft.com/office/drawing/2014/main" id="{073F9823-86D7-9D77-F875-A1EC85611F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026" y="3863834"/>
              <a:ext cx="1680104" cy="1175949"/>
            </a:xfrm>
            <a:prstGeom prst="roundRect">
              <a:avLst>
                <a:gd name="adj" fmla="val 16667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00772" tIns="50387" rIns="100772" bIns="50387" anchor="ctr"/>
            <a:lstStyle>
              <a:lvl1pPr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3600">
                <a:solidFill>
                  <a:srgbClr val="0000CC"/>
                </a:solidFill>
              </a:endParaRPr>
            </a:p>
          </p:txBody>
        </p:sp>
        <p:sp>
          <p:nvSpPr>
            <p:cNvPr id="78873" name="Text Box 47">
              <a:extLst>
                <a:ext uri="{FF2B5EF4-FFF2-40B4-BE49-F238E27FC236}">
                  <a16:creationId xmlns:a16="http://schemas.microsoft.com/office/drawing/2014/main" id="{8D2F5F9D-E8FB-FCD2-A1C6-0F260324C5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026" y="3981080"/>
              <a:ext cx="1717709" cy="232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72" tIns="50387" rIns="100772" bIns="50387">
              <a:spAutoFit/>
            </a:bodyPr>
            <a:lstStyle>
              <a:lvl1pPr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1700">
                  <a:solidFill>
                    <a:srgbClr val="0000CC"/>
                  </a:solidFill>
                </a:rPr>
                <a:t>NYPizzaIngFctry</a:t>
              </a:r>
            </a:p>
          </p:txBody>
        </p:sp>
        <p:sp>
          <p:nvSpPr>
            <p:cNvPr id="78874" name="Line 48">
              <a:extLst>
                <a:ext uri="{FF2B5EF4-FFF2-40B4-BE49-F238E27FC236}">
                  <a16:creationId xmlns:a16="http://schemas.microsoft.com/office/drawing/2014/main" id="{A5BC355A-C2CD-7380-626E-111F396057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026" y="4451809"/>
              <a:ext cx="1680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0794" tIns="50397" rIns="100794" bIns="50397"/>
            <a:lstStyle/>
            <a:p>
              <a:endParaRPr lang="en-GB"/>
            </a:p>
          </p:txBody>
        </p:sp>
        <p:sp>
          <p:nvSpPr>
            <p:cNvPr id="78875" name="Text Box 49">
              <a:extLst>
                <a:ext uri="{FF2B5EF4-FFF2-40B4-BE49-F238E27FC236}">
                  <a16:creationId xmlns:a16="http://schemas.microsoft.com/office/drawing/2014/main" id="{C1148B2A-84DD-E9B2-04F2-E3F24657DD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026" y="4451809"/>
              <a:ext cx="1652012" cy="423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72" tIns="50387" rIns="100772" bIns="50387">
              <a:spAutoFit/>
            </a:bodyPr>
            <a:lstStyle>
              <a:lvl1pPr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1800">
                  <a:solidFill>
                    <a:srgbClr val="0000CC"/>
                  </a:solidFill>
                </a:rPr>
                <a:t>CreateDougn()</a:t>
              </a:r>
            </a:p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1800">
                  <a:solidFill>
                    <a:srgbClr val="0000CC"/>
                  </a:solidFill>
                </a:rPr>
                <a:t>CreateCheese()</a:t>
              </a:r>
            </a:p>
          </p:txBody>
        </p:sp>
        <p:sp>
          <p:nvSpPr>
            <p:cNvPr id="78876" name="Text Box 50">
              <a:extLst>
                <a:ext uri="{FF2B5EF4-FFF2-40B4-BE49-F238E27FC236}">
                  <a16:creationId xmlns:a16="http://schemas.microsoft.com/office/drawing/2014/main" id="{AA4E2865-6483-275C-122F-76F6E0CE31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40443" y="5963743"/>
              <a:ext cx="1050065" cy="253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72" tIns="50387" rIns="100772" bIns="50387">
              <a:spAutoFit/>
            </a:bodyPr>
            <a:lstStyle>
              <a:lvl1pPr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1800">
                  <a:solidFill>
                    <a:srgbClr val="0000CC"/>
                  </a:solidFill>
                </a:rPr>
                <a:t>Reggiano</a:t>
              </a:r>
            </a:p>
          </p:txBody>
        </p:sp>
        <p:sp>
          <p:nvSpPr>
            <p:cNvPr id="78877" name="Line 51">
              <a:extLst>
                <a:ext uri="{FF2B5EF4-FFF2-40B4-BE49-F238E27FC236}">
                  <a16:creationId xmlns:a16="http://schemas.microsoft.com/office/drawing/2014/main" id="{667BF287-7DA7-D25D-F6AF-D9F7CEF40B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40443" y="6297981"/>
              <a:ext cx="1092068" cy="17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0794" tIns="50397" rIns="100794" bIns="50397"/>
            <a:lstStyle/>
            <a:p>
              <a:endParaRPr lang="en-GB"/>
            </a:p>
          </p:txBody>
        </p:sp>
        <p:sp>
          <p:nvSpPr>
            <p:cNvPr id="78878" name="Text Box 52">
              <a:extLst>
                <a:ext uri="{FF2B5EF4-FFF2-40B4-BE49-F238E27FC236}">
                  <a16:creationId xmlns:a16="http://schemas.microsoft.com/office/drawing/2014/main" id="{480B437C-C9AC-D816-D2FD-007DCB26AC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8295" y="4115823"/>
              <a:ext cx="1182550" cy="2435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72" tIns="50387" rIns="100772" bIns="50387">
              <a:spAutoFit/>
            </a:bodyPr>
            <a:lstStyle>
              <a:lvl1pPr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1700">
                  <a:solidFill>
                    <a:srgbClr val="0000CC"/>
                  </a:solidFill>
                </a:rPr>
                <a:t>ThickCrust</a:t>
              </a:r>
            </a:p>
          </p:txBody>
        </p:sp>
        <p:sp>
          <p:nvSpPr>
            <p:cNvPr id="78879" name="Line 53">
              <a:extLst>
                <a:ext uri="{FF2B5EF4-FFF2-40B4-BE49-F238E27FC236}">
                  <a16:creationId xmlns:a16="http://schemas.microsoft.com/office/drawing/2014/main" id="{52A0DC35-E003-0B98-8423-620D7B2801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44344" y="4450060"/>
              <a:ext cx="1092068" cy="17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0794" tIns="50397" rIns="100794" bIns="50397"/>
            <a:lstStyle/>
            <a:p>
              <a:endParaRPr lang="en-GB"/>
            </a:p>
          </p:txBody>
        </p:sp>
        <p:sp>
          <p:nvSpPr>
            <p:cNvPr id="78880" name="Line 54">
              <a:extLst>
                <a:ext uri="{FF2B5EF4-FFF2-40B4-BE49-F238E27FC236}">
                  <a16:creationId xmlns:a16="http://schemas.microsoft.com/office/drawing/2014/main" id="{21E2FB39-9B11-F3ED-47FF-96711809D2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96359" y="3863834"/>
              <a:ext cx="840052" cy="1679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0794" tIns="50397" rIns="100794" bIns="50397"/>
            <a:lstStyle/>
            <a:p>
              <a:endParaRPr lang="en-GB"/>
            </a:p>
          </p:txBody>
        </p:sp>
        <p:sp>
          <p:nvSpPr>
            <p:cNvPr id="78881" name="Text Box 55">
              <a:extLst>
                <a:ext uri="{FF2B5EF4-FFF2-40B4-BE49-F238E27FC236}">
                  <a16:creationId xmlns:a16="http://schemas.microsoft.com/office/drawing/2014/main" id="{7F6BBD72-9B61-61E2-8D05-B9610D74A3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44344" y="5963743"/>
              <a:ext cx="1176073" cy="2435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72" tIns="50387" rIns="100772" bIns="50387">
              <a:spAutoFit/>
            </a:bodyPr>
            <a:lstStyle>
              <a:lvl1pPr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1700">
                  <a:solidFill>
                    <a:srgbClr val="0000CC"/>
                  </a:solidFill>
                </a:rPr>
                <a:t>Mozzarella</a:t>
              </a:r>
            </a:p>
          </p:txBody>
        </p:sp>
        <p:sp>
          <p:nvSpPr>
            <p:cNvPr id="78882" name="Line 56">
              <a:extLst>
                <a:ext uri="{FF2B5EF4-FFF2-40B4-BE49-F238E27FC236}">
                  <a16:creationId xmlns:a16="http://schemas.microsoft.com/office/drawing/2014/main" id="{7459D6EB-04CA-543A-AEDA-A6F90363CB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44344" y="6297981"/>
              <a:ext cx="1092068" cy="17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0794" tIns="50397" rIns="100794" bIns="50397"/>
            <a:lstStyle/>
            <a:p>
              <a:endParaRPr lang="en-GB"/>
            </a:p>
          </p:txBody>
        </p:sp>
        <p:sp>
          <p:nvSpPr>
            <p:cNvPr id="78883" name="Line 57">
              <a:extLst>
                <a:ext uri="{FF2B5EF4-FFF2-40B4-BE49-F238E27FC236}">
                  <a16:creationId xmlns:a16="http://schemas.microsoft.com/office/drawing/2014/main" id="{D1AD2C15-B147-D845-3D5F-C77A5D77C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0521" y="2939873"/>
              <a:ext cx="0" cy="22679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0794" tIns="50397" rIns="100794" bIns="50397"/>
            <a:lstStyle/>
            <a:p>
              <a:endParaRPr lang="en-GB"/>
            </a:p>
          </p:txBody>
        </p:sp>
        <p:sp>
          <p:nvSpPr>
            <p:cNvPr id="78884" name="Line 58">
              <a:extLst>
                <a:ext uri="{FF2B5EF4-FFF2-40B4-BE49-F238E27FC236}">
                  <a16:creationId xmlns:a16="http://schemas.microsoft.com/office/drawing/2014/main" id="{21D0F5B9-11FA-29EC-EA61-E64DD061E8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60469" y="3443852"/>
              <a:ext cx="8400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0794" tIns="50397" rIns="100794" bIns="50397"/>
            <a:lstStyle/>
            <a:p>
              <a:endParaRPr lang="en-GB"/>
            </a:p>
          </p:txBody>
        </p:sp>
        <p:sp>
          <p:nvSpPr>
            <p:cNvPr id="78885" name="Line 59">
              <a:extLst>
                <a:ext uri="{FF2B5EF4-FFF2-40B4-BE49-F238E27FC236}">
                  <a16:creationId xmlns:a16="http://schemas.microsoft.com/office/drawing/2014/main" id="{C827B574-B8EB-5A8A-231B-92F39C5FA1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60469" y="5207776"/>
              <a:ext cx="8400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0794" tIns="50397" rIns="100794" bIns="50397"/>
            <a:lstStyle/>
            <a:p>
              <a:endParaRPr lang="en-GB"/>
            </a:p>
          </p:txBody>
        </p:sp>
        <p:sp>
          <p:nvSpPr>
            <p:cNvPr id="78886" name="Line 60">
              <a:extLst>
                <a:ext uri="{FF2B5EF4-FFF2-40B4-BE49-F238E27FC236}">
                  <a16:creationId xmlns:a16="http://schemas.microsoft.com/office/drawing/2014/main" id="{44760731-85F5-5760-5AD7-84575651A4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0286" y="4199819"/>
              <a:ext cx="0" cy="20999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0794" tIns="50397" rIns="100794" bIns="50397"/>
            <a:lstStyle/>
            <a:p>
              <a:endParaRPr lang="en-GB"/>
            </a:p>
          </p:txBody>
        </p:sp>
        <p:sp>
          <p:nvSpPr>
            <p:cNvPr id="78887" name="Line 61">
              <a:extLst>
                <a:ext uri="{FF2B5EF4-FFF2-40B4-BE49-F238E27FC236}">
                  <a16:creationId xmlns:a16="http://schemas.microsoft.com/office/drawing/2014/main" id="{5E6FDA86-42AF-F7B3-5726-FE1C6B8EDB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0287" y="4199819"/>
              <a:ext cx="92405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0794" tIns="50397" rIns="100794" bIns="50397"/>
            <a:lstStyle/>
            <a:p>
              <a:endParaRPr lang="en-GB"/>
            </a:p>
          </p:txBody>
        </p:sp>
        <p:sp>
          <p:nvSpPr>
            <p:cNvPr id="78888" name="Line 62">
              <a:extLst>
                <a:ext uri="{FF2B5EF4-FFF2-40B4-BE49-F238E27FC236}">
                  <a16:creationId xmlns:a16="http://schemas.microsoft.com/office/drawing/2014/main" id="{2873C2A3-31B0-782F-9631-009D4C0B6A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0287" y="6299729"/>
              <a:ext cx="92405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0794" tIns="50397" rIns="100794" bIns="50397"/>
            <a:lstStyle/>
            <a:p>
              <a:endParaRPr lang="en-GB"/>
            </a:p>
          </p:txBody>
        </p:sp>
        <p:sp>
          <p:nvSpPr>
            <p:cNvPr id="78889" name="Line 63">
              <a:extLst>
                <a:ext uri="{FF2B5EF4-FFF2-40B4-BE49-F238E27FC236}">
                  <a16:creationId xmlns:a16="http://schemas.microsoft.com/office/drawing/2014/main" id="{7F290BA8-C72A-3F5B-4AB2-68749033B1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4240" y="4703798"/>
              <a:ext cx="7560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0794" tIns="50397" rIns="100794" bIns="50397"/>
            <a:lstStyle/>
            <a:p>
              <a:endParaRPr lang="en-GB"/>
            </a:p>
          </p:txBody>
        </p:sp>
        <p:sp>
          <p:nvSpPr>
            <p:cNvPr id="78890" name="Line 64">
              <a:extLst>
                <a:ext uri="{FF2B5EF4-FFF2-40B4-BE49-F238E27FC236}">
                  <a16:creationId xmlns:a16="http://schemas.microsoft.com/office/drawing/2014/main" id="{35BB79D1-4371-E4DD-910E-11AA495912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04552" y="4199819"/>
              <a:ext cx="0" cy="25198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0794" tIns="50397" rIns="100794" bIns="50397"/>
            <a:lstStyle/>
            <a:p>
              <a:endParaRPr lang="en-GB"/>
            </a:p>
          </p:txBody>
        </p:sp>
        <p:sp>
          <p:nvSpPr>
            <p:cNvPr id="78891" name="Line 65">
              <a:extLst>
                <a:ext uri="{FF2B5EF4-FFF2-40B4-BE49-F238E27FC236}">
                  <a16:creationId xmlns:a16="http://schemas.microsoft.com/office/drawing/2014/main" id="{D467A3DB-FD5F-D25F-2A84-8A3EAE744D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64500" y="4199819"/>
              <a:ext cx="8400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0794" tIns="50397" rIns="100794" bIns="50397"/>
            <a:lstStyle/>
            <a:p>
              <a:endParaRPr lang="en-GB"/>
            </a:p>
          </p:txBody>
        </p:sp>
        <p:sp>
          <p:nvSpPr>
            <p:cNvPr id="78892" name="Line 66">
              <a:extLst>
                <a:ext uri="{FF2B5EF4-FFF2-40B4-BE49-F238E27FC236}">
                  <a16:creationId xmlns:a16="http://schemas.microsoft.com/office/drawing/2014/main" id="{D3233B71-2669-BEA9-68C5-BCF44BC654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232510" y="6131736"/>
              <a:ext cx="6720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0794" tIns="50397" rIns="100794" bIns="50397"/>
            <a:lstStyle/>
            <a:p>
              <a:endParaRPr lang="en-GB"/>
            </a:p>
          </p:txBody>
        </p:sp>
        <p:sp>
          <p:nvSpPr>
            <p:cNvPr id="78893" name="Line 67">
              <a:extLst>
                <a:ext uri="{FF2B5EF4-FFF2-40B4-BE49-F238E27FC236}">
                  <a16:creationId xmlns:a16="http://schemas.microsoft.com/office/drawing/2014/main" id="{D7C5FA66-8E3E-39A6-8013-F78B2648E5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6073" y="5039783"/>
              <a:ext cx="0" cy="16799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0794" tIns="50397" rIns="100794" bIns="50397"/>
            <a:lstStyle/>
            <a:p>
              <a:endParaRPr lang="en-GB"/>
            </a:p>
          </p:txBody>
        </p:sp>
        <p:sp>
          <p:nvSpPr>
            <p:cNvPr id="78894" name="Line 68">
              <a:extLst>
                <a:ext uri="{FF2B5EF4-FFF2-40B4-BE49-F238E27FC236}">
                  <a16:creationId xmlns:a16="http://schemas.microsoft.com/office/drawing/2014/main" id="{7E56121E-8CE5-3C0C-727B-E26E6508C1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76073" y="6719711"/>
              <a:ext cx="77284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0794" tIns="50397" rIns="100794" bIns="50397"/>
            <a:lstStyle/>
            <a:p>
              <a:endParaRPr lang="en-GB"/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07C37DF3-16A0-163D-19C8-2E279141C46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41363" y="-49213"/>
            <a:ext cx="8596312" cy="1257301"/>
          </a:xfrm>
        </p:spPr>
        <p:txBody>
          <a:bodyPr/>
          <a:lstStyle/>
          <a:p>
            <a:r>
              <a:rPr lang="en-US" altLang="en-US" sz="3200"/>
              <a:t>Building NY ingredient factory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DA82FEB5-2639-F9D8-03FB-69C8F1989DC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-217488" y="960438"/>
            <a:ext cx="5105401" cy="5638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 b="1"/>
              <a:t> public class NYPizzaIngredientFactory implements PizzaIngredientFactory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/>
              <a:t> 	public Dough createDough()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/>
              <a:t>		return new ThinCrustDough();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/>
              <a:t>	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/>
              <a:t> 	public Sauce createSauce()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/>
              <a:t>		return new MarinaraSauce();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/>
              <a:t>	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/>
              <a:t> 	public Cheese createCheese()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/>
              <a:t>		return new ReggianoCheese();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/>
              <a:t>	}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 b="1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/>
              <a:t> 	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F3BE60-FFA2-DB13-F5F0-8082725507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3113" y="1112838"/>
            <a:ext cx="5497512" cy="5638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22275" indent="-317500">
              <a:lnSpc>
                <a:spcPct val="80000"/>
              </a:lnSpc>
              <a:spcAft>
                <a:spcPts val="1375"/>
              </a:spcAft>
              <a:buClr>
                <a:srgbClr val="000000"/>
              </a:buClr>
              <a:buSzPct val="45000"/>
              <a:buFont typeface="Wingdings" pitchFamily="2" charset="2"/>
              <a:buNone/>
              <a:defRPr/>
            </a:pPr>
            <a:r>
              <a:rPr lang="en-US" sz="2400" kern="0" dirty="0">
                <a:latin typeface="+mn-lt"/>
                <a:cs typeface="+mn-cs"/>
              </a:rPr>
              <a:t>	public Veggies[] </a:t>
            </a:r>
            <a:r>
              <a:rPr lang="en-US" sz="2400" kern="0" dirty="0" err="1">
                <a:latin typeface="+mn-lt"/>
                <a:cs typeface="+mn-cs"/>
              </a:rPr>
              <a:t>createVeggies</a:t>
            </a:r>
            <a:r>
              <a:rPr lang="en-US" sz="2400" kern="0" dirty="0">
                <a:latin typeface="+mn-lt"/>
                <a:cs typeface="+mn-cs"/>
              </a:rPr>
              <a:t>() {</a:t>
            </a:r>
          </a:p>
          <a:p>
            <a:pPr marL="422275" indent="-317500">
              <a:lnSpc>
                <a:spcPct val="80000"/>
              </a:lnSpc>
              <a:spcAft>
                <a:spcPts val="1375"/>
              </a:spcAft>
              <a:buClr>
                <a:srgbClr val="000000"/>
              </a:buClr>
              <a:buSzPct val="45000"/>
              <a:buFont typeface="Wingdings" pitchFamily="2" charset="2"/>
              <a:buNone/>
              <a:defRPr/>
            </a:pPr>
            <a:r>
              <a:rPr lang="en-US" sz="2400" kern="0" dirty="0">
                <a:latin typeface="+mn-lt"/>
                <a:cs typeface="+mn-cs"/>
              </a:rPr>
              <a:t>		Veggies </a:t>
            </a:r>
            <a:r>
              <a:rPr lang="en-US" sz="2400" kern="0" dirty="0" err="1">
                <a:latin typeface="+mn-lt"/>
                <a:cs typeface="+mn-cs"/>
              </a:rPr>
              <a:t>veggies</a:t>
            </a:r>
            <a:r>
              <a:rPr lang="en-US" sz="2400" kern="0" dirty="0">
                <a:latin typeface="+mn-lt"/>
                <a:cs typeface="+mn-cs"/>
              </a:rPr>
              <a:t>[] = { new Garlic(), new Onion(), new Mushroom(), new </a:t>
            </a:r>
            <a:r>
              <a:rPr lang="en-US" sz="2400" kern="0" dirty="0" err="1">
                <a:latin typeface="+mn-lt"/>
                <a:cs typeface="+mn-cs"/>
              </a:rPr>
              <a:t>RedPepper</a:t>
            </a:r>
            <a:r>
              <a:rPr lang="en-US" sz="2400" kern="0" dirty="0">
                <a:latin typeface="+mn-lt"/>
                <a:cs typeface="+mn-cs"/>
              </a:rPr>
              <a:t>() };</a:t>
            </a:r>
          </a:p>
          <a:p>
            <a:pPr marL="422275" indent="-317500">
              <a:lnSpc>
                <a:spcPct val="80000"/>
              </a:lnSpc>
              <a:spcAft>
                <a:spcPts val="1375"/>
              </a:spcAft>
              <a:buClr>
                <a:srgbClr val="000000"/>
              </a:buClr>
              <a:buSzPct val="45000"/>
              <a:buFont typeface="Wingdings" pitchFamily="2" charset="2"/>
              <a:buNone/>
              <a:defRPr/>
            </a:pPr>
            <a:r>
              <a:rPr lang="en-US" sz="2400" kern="0" dirty="0">
                <a:latin typeface="+mn-lt"/>
                <a:cs typeface="+mn-cs"/>
              </a:rPr>
              <a:t>		return veggies;</a:t>
            </a:r>
          </a:p>
          <a:p>
            <a:pPr marL="422275" indent="-317500">
              <a:lnSpc>
                <a:spcPct val="80000"/>
              </a:lnSpc>
              <a:spcAft>
                <a:spcPts val="1375"/>
              </a:spcAft>
              <a:buClr>
                <a:srgbClr val="000000"/>
              </a:buClr>
              <a:buSzPct val="45000"/>
              <a:buFont typeface="Wingdings" pitchFamily="2" charset="2"/>
              <a:buNone/>
              <a:defRPr/>
            </a:pPr>
            <a:r>
              <a:rPr lang="en-US" sz="2400" kern="0" dirty="0">
                <a:latin typeface="+mn-lt"/>
                <a:cs typeface="+mn-cs"/>
              </a:rPr>
              <a:t>	}</a:t>
            </a:r>
          </a:p>
          <a:p>
            <a:pPr marL="422275" indent="-317500">
              <a:lnSpc>
                <a:spcPct val="80000"/>
              </a:lnSpc>
              <a:spcAft>
                <a:spcPts val="1375"/>
              </a:spcAft>
              <a:buClr>
                <a:srgbClr val="000000"/>
              </a:buClr>
              <a:buSzPct val="45000"/>
              <a:buFont typeface="Wingdings" pitchFamily="2" charset="2"/>
              <a:buNone/>
              <a:defRPr/>
            </a:pPr>
            <a:r>
              <a:rPr lang="en-US" sz="2400" kern="0" dirty="0">
                <a:latin typeface="+mn-lt"/>
                <a:cs typeface="+mn-cs"/>
              </a:rPr>
              <a:t> 	public Pepperoni </a:t>
            </a:r>
            <a:r>
              <a:rPr lang="en-US" sz="2400" kern="0" dirty="0" err="1">
                <a:latin typeface="+mn-lt"/>
                <a:cs typeface="+mn-cs"/>
              </a:rPr>
              <a:t>createPepperoni</a:t>
            </a:r>
            <a:r>
              <a:rPr lang="en-US" sz="2400" kern="0" dirty="0">
                <a:latin typeface="+mn-lt"/>
                <a:cs typeface="+mn-cs"/>
              </a:rPr>
              <a:t>() {</a:t>
            </a:r>
          </a:p>
          <a:p>
            <a:pPr marL="422275" indent="-317500">
              <a:lnSpc>
                <a:spcPct val="80000"/>
              </a:lnSpc>
              <a:spcAft>
                <a:spcPts val="1375"/>
              </a:spcAft>
              <a:buClr>
                <a:srgbClr val="000000"/>
              </a:buClr>
              <a:buSzPct val="45000"/>
              <a:buFont typeface="Wingdings" pitchFamily="2" charset="2"/>
              <a:buNone/>
              <a:defRPr/>
            </a:pPr>
            <a:r>
              <a:rPr lang="en-US" sz="2400" kern="0" dirty="0">
                <a:latin typeface="+mn-lt"/>
                <a:cs typeface="+mn-cs"/>
              </a:rPr>
              <a:t>		return new </a:t>
            </a:r>
            <a:r>
              <a:rPr lang="en-US" sz="2400" kern="0" dirty="0" err="1">
                <a:latin typeface="+mn-lt"/>
                <a:cs typeface="+mn-cs"/>
              </a:rPr>
              <a:t>SlicedPepperoni</a:t>
            </a:r>
            <a:r>
              <a:rPr lang="en-US" sz="2400" kern="0" dirty="0">
                <a:latin typeface="+mn-lt"/>
                <a:cs typeface="+mn-cs"/>
              </a:rPr>
              <a:t>();</a:t>
            </a:r>
          </a:p>
          <a:p>
            <a:pPr marL="422275" indent="-317500">
              <a:lnSpc>
                <a:spcPct val="80000"/>
              </a:lnSpc>
              <a:spcAft>
                <a:spcPts val="1375"/>
              </a:spcAft>
              <a:buClr>
                <a:srgbClr val="000000"/>
              </a:buClr>
              <a:buSzPct val="45000"/>
              <a:buFont typeface="Wingdings" pitchFamily="2" charset="2"/>
              <a:buNone/>
              <a:defRPr/>
            </a:pPr>
            <a:r>
              <a:rPr lang="en-US" sz="2400" kern="0" dirty="0">
                <a:latin typeface="+mn-lt"/>
                <a:cs typeface="+mn-cs"/>
              </a:rPr>
              <a:t>	}</a:t>
            </a:r>
          </a:p>
          <a:p>
            <a:pPr marL="422275" indent="-317500">
              <a:lnSpc>
                <a:spcPct val="80000"/>
              </a:lnSpc>
              <a:spcAft>
                <a:spcPts val="1375"/>
              </a:spcAft>
              <a:buClr>
                <a:srgbClr val="000000"/>
              </a:buClr>
              <a:buSzPct val="45000"/>
              <a:buFont typeface="Wingdings" pitchFamily="2" charset="2"/>
              <a:buNone/>
              <a:defRPr/>
            </a:pPr>
            <a:r>
              <a:rPr lang="en-US" sz="2400" kern="0" dirty="0">
                <a:latin typeface="+mn-lt"/>
                <a:cs typeface="+mn-cs"/>
              </a:rPr>
              <a:t>	public Clams </a:t>
            </a:r>
            <a:r>
              <a:rPr lang="en-US" sz="2400" kern="0" dirty="0" err="1">
                <a:latin typeface="+mn-lt"/>
                <a:cs typeface="+mn-cs"/>
              </a:rPr>
              <a:t>createClam</a:t>
            </a:r>
            <a:r>
              <a:rPr lang="en-US" sz="2400" kern="0" dirty="0">
                <a:latin typeface="+mn-lt"/>
                <a:cs typeface="+mn-cs"/>
              </a:rPr>
              <a:t>() {</a:t>
            </a:r>
          </a:p>
          <a:p>
            <a:pPr marL="422275" indent="-317500">
              <a:lnSpc>
                <a:spcPct val="80000"/>
              </a:lnSpc>
              <a:spcAft>
                <a:spcPts val="1375"/>
              </a:spcAft>
              <a:buClr>
                <a:srgbClr val="000000"/>
              </a:buClr>
              <a:buSzPct val="45000"/>
              <a:buFont typeface="Wingdings" pitchFamily="2" charset="2"/>
              <a:buNone/>
              <a:defRPr/>
            </a:pPr>
            <a:r>
              <a:rPr lang="en-US" sz="2400" kern="0" dirty="0">
                <a:latin typeface="+mn-lt"/>
                <a:cs typeface="+mn-cs"/>
              </a:rPr>
              <a:t>		return new </a:t>
            </a:r>
            <a:r>
              <a:rPr lang="en-US" sz="2400" kern="0" dirty="0" err="1">
                <a:latin typeface="+mn-lt"/>
                <a:cs typeface="+mn-cs"/>
              </a:rPr>
              <a:t>FreshClams</a:t>
            </a:r>
            <a:r>
              <a:rPr lang="en-US" sz="2400" kern="0" dirty="0">
                <a:latin typeface="+mn-lt"/>
                <a:cs typeface="+mn-cs"/>
              </a:rPr>
              <a:t>();</a:t>
            </a:r>
          </a:p>
          <a:p>
            <a:pPr marL="422275" indent="-317500">
              <a:lnSpc>
                <a:spcPct val="80000"/>
              </a:lnSpc>
              <a:spcAft>
                <a:spcPts val="1375"/>
              </a:spcAft>
              <a:buClr>
                <a:srgbClr val="000000"/>
              </a:buClr>
              <a:buSzPct val="45000"/>
              <a:buFont typeface="Wingdings" pitchFamily="2" charset="2"/>
              <a:buNone/>
              <a:defRPr/>
            </a:pPr>
            <a:r>
              <a:rPr lang="en-US" sz="2400" kern="0" dirty="0">
                <a:latin typeface="+mn-lt"/>
                <a:cs typeface="+mn-cs"/>
              </a:rPr>
              <a:t>	}</a:t>
            </a:r>
          </a:p>
          <a:p>
            <a:pPr marL="422275" indent="-317500">
              <a:lnSpc>
                <a:spcPct val="80000"/>
              </a:lnSpc>
              <a:spcAft>
                <a:spcPts val="1375"/>
              </a:spcAft>
              <a:buClr>
                <a:srgbClr val="000000"/>
              </a:buClr>
              <a:buSzPct val="45000"/>
              <a:buFont typeface="Wingdings" pitchFamily="2" charset="2"/>
              <a:buNone/>
              <a:defRPr/>
            </a:pPr>
            <a:r>
              <a:rPr lang="en-US" sz="2400" kern="0" dirty="0">
                <a:latin typeface="+mn-lt"/>
                <a:cs typeface="+mn-cs"/>
              </a:rPr>
              <a:t>  }</a:t>
            </a:r>
          </a:p>
          <a:p>
            <a:pPr marL="422275" indent="-317500">
              <a:lnSpc>
                <a:spcPct val="80000"/>
              </a:lnSpc>
              <a:spcAft>
                <a:spcPts val="1375"/>
              </a:spcAft>
              <a:buClr>
                <a:srgbClr val="000000"/>
              </a:buClr>
              <a:buSzPct val="45000"/>
              <a:buFont typeface="Wingdings" pitchFamily="2" charset="2"/>
              <a:buNone/>
              <a:defRPr/>
            </a:pPr>
            <a:endParaRPr lang="en-US" sz="2400" kern="0" dirty="0">
              <a:latin typeface="Courier New" pitchFamily="49" charset="0"/>
              <a:cs typeface="+mn-cs"/>
            </a:endParaRPr>
          </a:p>
        </p:txBody>
      </p:sp>
      <p:cxnSp>
        <p:nvCxnSpPr>
          <p:cNvPr id="80901" name="Straight Connector 5">
            <a:extLst>
              <a:ext uri="{FF2B5EF4-FFF2-40B4-BE49-F238E27FC236}">
                <a16:creationId xmlns:a16="http://schemas.microsoft.com/office/drawing/2014/main" id="{8C09BC77-B3A5-47F7-604B-777D054F3F7B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1762919" y="4083844"/>
            <a:ext cx="6096000" cy="1588"/>
          </a:xfrm>
          <a:prstGeom prst="line">
            <a:avLst/>
          </a:prstGeom>
          <a:noFill/>
          <a:ln w="57150" algn="ctr">
            <a:solidFill>
              <a:srgbClr val="0000CC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D5689408-6607-E5D7-324D-6118A5C5115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73113" y="-182563"/>
            <a:ext cx="8596312" cy="1255713"/>
          </a:xfrm>
        </p:spPr>
        <p:txBody>
          <a:bodyPr/>
          <a:lstStyle/>
          <a:p>
            <a:r>
              <a:rPr lang="en-US" altLang="en-US" sz="3600"/>
              <a:t>Applicability</a:t>
            </a:r>
          </a:p>
        </p:txBody>
      </p:sp>
      <p:sp>
        <p:nvSpPr>
          <p:cNvPr id="482307" name="Rectangle 3">
            <a:extLst>
              <a:ext uri="{FF2B5EF4-FFF2-40B4-BE49-F238E27FC236}">
                <a16:creationId xmlns:a16="http://schemas.microsoft.com/office/drawing/2014/main" id="{764D8204-DC34-4A1B-2691-577581618FC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92113" y="769938"/>
            <a:ext cx="9010650" cy="6019800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ct val="15000"/>
              </a:spcAft>
              <a:buFont typeface="Wingdings" panose="05000000000000000000" pitchFamily="2" charset="2"/>
              <a:buNone/>
            </a:pPr>
            <a:r>
              <a:rPr lang="en-US" altLang="en-US"/>
              <a:t>Use the Abstract Factory pattern when</a:t>
            </a:r>
          </a:p>
          <a:p>
            <a:pPr lvl="1">
              <a:lnSpc>
                <a:spcPct val="115000"/>
              </a:lnSpc>
              <a:spcAft>
                <a:spcPct val="15000"/>
              </a:spcAft>
            </a:pPr>
            <a:r>
              <a:rPr lang="en-US" altLang="en-US"/>
              <a:t>A system should be independent of how its products are created, composed, and represented</a:t>
            </a:r>
          </a:p>
          <a:p>
            <a:pPr lvl="1">
              <a:lnSpc>
                <a:spcPct val="115000"/>
              </a:lnSpc>
              <a:spcAft>
                <a:spcPct val="15000"/>
              </a:spcAft>
            </a:pPr>
            <a:r>
              <a:rPr lang="en-US" altLang="en-US"/>
              <a:t>A system should be configured with one of multiple families of produces</a:t>
            </a:r>
          </a:p>
          <a:p>
            <a:pPr lvl="1">
              <a:lnSpc>
                <a:spcPct val="115000"/>
              </a:lnSpc>
              <a:spcAft>
                <a:spcPct val="15000"/>
              </a:spcAft>
            </a:pPr>
            <a:r>
              <a:rPr lang="en-US" altLang="en-US">
                <a:solidFill>
                  <a:srgbClr val="0000CC"/>
                </a:solidFill>
              </a:rPr>
              <a:t>A family of related product objects is designed to be used together, and you need to enforce this constraint</a:t>
            </a:r>
          </a:p>
          <a:p>
            <a:pPr lvl="1">
              <a:lnSpc>
                <a:spcPct val="115000"/>
              </a:lnSpc>
              <a:spcAft>
                <a:spcPct val="15000"/>
              </a:spcAft>
            </a:pPr>
            <a:r>
              <a:rPr lang="en-US" altLang="en-US"/>
              <a:t>You want to provide a class library of products, and you want to reveal just their interfaces, not their implementations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2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82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82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82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>
            <a:extLst>
              <a:ext uri="{FF2B5EF4-FFF2-40B4-BE49-F238E27FC236}">
                <a16:creationId xmlns:a16="http://schemas.microsoft.com/office/drawing/2014/main" id="{39973683-622D-3B6D-F159-808686F9A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513" y="5075238"/>
            <a:ext cx="7239000" cy="2286000"/>
          </a:xfrm>
          <a:prstGeom prst="rect">
            <a:avLst/>
          </a:prstGeom>
          <a:solidFill>
            <a:srgbClr val="FFFFCC"/>
          </a:solidFill>
          <a:ln w="9525">
            <a:solidFill>
              <a:srgbClr val="660066"/>
            </a:solidFill>
            <a:miter lim="800000"/>
            <a:headEnd/>
            <a:tailEnd/>
          </a:ln>
        </p:spPr>
        <p:txBody>
          <a:bodyPr wrap="none" lIns="91420" tIns="45711" rIns="91420" bIns="45711" anchor="ctr"/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36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71" name="Slide Number Placeholder 2">
            <a:extLst>
              <a:ext uri="{FF2B5EF4-FFF2-40B4-BE49-F238E27FC236}">
                <a16:creationId xmlns:a16="http://schemas.microsoft.com/office/drawing/2014/main" id="{8CE2971F-F6AD-CF93-7A1A-8FCED22FF6D8}"/>
              </a:ext>
            </a:extLst>
          </p:cNvPr>
          <p:cNvSpPr txBox="1">
            <a:spLocks noGrp="1"/>
          </p:cNvSpPr>
          <p:nvPr/>
        </p:nvSpPr>
        <p:spPr bwMode="auto">
          <a:xfrm>
            <a:off x="7224713" y="6888163"/>
            <a:ext cx="235267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72" tIns="50387" rIns="100772" bIns="50387"/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fld id="{6B04BEBD-03AB-4901-BF46-A2B6F6DD9971}" type="slidenum">
              <a:rPr lang="bg-BG" altLang="en-US" sz="3600" b="0">
                <a:solidFill>
                  <a:schemeClr val="bg1"/>
                </a:solidFill>
                <a:latin typeface="Times New Roman" panose="02020603050405020304" pitchFamily="18" charset="0"/>
              </a:rPr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55</a:t>
            </a:fld>
            <a:endParaRPr lang="bg-BG" altLang="en-US" sz="36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72" name="Rectangle 2">
            <a:extLst>
              <a:ext uri="{FF2B5EF4-FFF2-40B4-BE49-F238E27FC236}">
                <a16:creationId xmlns:a16="http://schemas.microsoft.com/office/drawing/2014/main" id="{3A1C2D77-4108-5DF9-DB9A-946082FA218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73100" y="179388"/>
            <a:ext cx="8569325" cy="419100"/>
          </a:xfrm>
        </p:spPr>
        <p:txBody>
          <a:bodyPr/>
          <a:lstStyle/>
          <a:p>
            <a:pPr eaLnBrk="1" hangingPunct="1"/>
            <a:r>
              <a:rPr lang="en-US" altLang="en-US" sz="3100">
                <a:solidFill>
                  <a:schemeClr val="tx1"/>
                </a:solidFill>
              </a:rPr>
              <a:t>Exercise 2</a:t>
            </a:r>
            <a:r>
              <a:rPr lang="bg-BG" altLang="en-US" sz="3100">
                <a:solidFill>
                  <a:schemeClr val="tx1"/>
                </a:solidFill>
              </a:rPr>
              <a:t> </a:t>
            </a:r>
            <a:endParaRPr lang="en-CA" altLang="en-US" sz="3100">
              <a:solidFill>
                <a:schemeClr val="tx1"/>
              </a:solidFill>
            </a:endParaRPr>
          </a:p>
        </p:txBody>
      </p:sp>
      <p:sp>
        <p:nvSpPr>
          <p:cNvPr id="486405" name="Rectangle 3">
            <a:extLst>
              <a:ext uri="{FF2B5EF4-FFF2-40B4-BE49-F238E27FC236}">
                <a16:creationId xmlns:a16="http://schemas.microsoft.com/office/drawing/2014/main" id="{BDCDB189-9678-FA28-5A77-07D962CB4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08038"/>
            <a:ext cx="9917113" cy="616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72" tIns="50387" rIns="100772" bIns="50387"/>
          <a:lstStyle>
            <a:lvl1pPr>
              <a:tabLst>
                <a:tab pos="758825" algn="l"/>
              </a:tabLs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58825" indent="-379413">
              <a:tabLst>
                <a:tab pos="758825" algn="l"/>
              </a:tabLs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tabLst>
                <a:tab pos="758825" algn="l"/>
              </a:tabLs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tabLst>
                <a:tab pos="758825" algn="l"/>
              </a:tabLs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tabLst>
                <a:tab pos="758825" algn="l"/>
              </a:tabLs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58825" algn="l"/>
              </a:tabLs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58825" algn="l"/>
              </a:tabLs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58825" algn="l"/>
              </a:tabLs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58825" algn="l"/>
              </a:tabLs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Times New Roman" panose="02020603050405020304" pitchFamily="18" charset="0"/>
              <a:buChar char="•"/>
            </a:pPr>
            <a:r>
              <a:rPr lang="en-US" altLang="en-US" b="0">
                <a:solidFill>
                  <a:schemeClr val="tx1"/>
                </a:solidFill>
              </a:rPr>
              <a:t>Suppose you are writing a program to plan the layout of gardens. 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Times New Roman" panose="02020603050405020304" pitchFamily="18" charset="0"/>
              <a:buChar char="•"/>
            </a:pPr>
            <a:r>
              <a:rPr lang="en-US" altLang="en-US" b="0">
                <a:solidFill>
                  <a:schemeClr val="tx1"/>
                </a:solidFill>
              </a:rPr>
              <a:t>These could be annual gardens, vegetable gardens or perennial gardens. 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Times New Roman" panose="02020603050405020304" pitchFamily="18" charset="0"/>
              <a:buChar char="•"/>
            </a:pPr>
            <a:r>
              <a:rPr lang="en-US" altLang="en-US" b="0">
                <a:solidFill>
                  <a:schemeClr val="tx1"/>
                </a:solidFill>
              </a:rPr>
              <a:t>No matter which kind of garden you are planning, you want to ask the same questions: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en-US" b="0">
                <a:solidFill>
                  <a:schemeClr val="tx1"/>
                </a:solidFill>
              </a:rPr>
              <a:t>What are good border plants?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en-US" b="0">
                <a:solidFill>
                  <a:schemeClr val="tx1"/>
                </a:solidFill>
              </a:rPr>
              <a:t>What are good center plants?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en-US" b="0">
                <a:solidFill>
                  <a:schemeClr val="tx1"/>
                </a:solidFill>
              </a:rPr>
              <a:t>What plants do well in partial shade?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Times New Roman" panose="02020603050405020304" pitchFamily="18" charset="0"/>
              <a:buNone/>
            </a:pPr>
            <a:endParaRPr lang="en-US" altLang="en-US" b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Times New Roman" panose="02020603050405020304" pitchFamily="18" charset="0"/>
              <a:buNone/>
            </a:pPr>
            <a:r>
              <a:rPr lang="en-US" altLang="en-US" b="0">
                <a:solidFill>
                  <a:schemeClr val="tx1"/>
                </a:solidFill>
              </a:rPr>
              <a:t>We want a base </a:t>
            </a:r>
            <a:r>
              <a:rPr lang="en-US" altLang="en-US" b="0" i="1">
                <a:solidFill>
                  <a:schemeClr val="tx1"/>
                </a:solidFill>
              </a:rPr>
              <a:t>Garden</a:t>
            </a:r>
            <a:r>
              <a:rPr lang="en-US" altLang="en-US" b="0">
                <a:solidFill>
                  <a:schemeClr val="tx1"/>
                </a:solidFill>
              </a:rPr>
              <a:t> class that can answer these questions: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Times New Roman" panose="02020603050405020304" pitchFamily="18" charset="0"/>
              <a:buNone/>
            </a:pPr>
            <a:endParaRPr lang="en-US" altLang="en-US" b="0">
              <a:solidFill>
                <a:schemeClr val="tx1"/>
              </a:solidFill>
            </a:endParaRPr>
          </a:p>
          <a:p>
            <a:pPr lvl="3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Times New Roman" panose="02020603050405020304" pitchFamily="18" charset="0"/>
              <a:buNone/>
            </a:pPr>
            <a:r>
              <a:rPr lang="en-US" altLang="en-US" i="1">
                <a:solidFill>
                  <a:schemeClr val="tx1"/>
                </a:solidFill>
              </a:rPr>
              <a:t> </a:t>
            </a:r>
            <a:r>
              <a:rPr lang="en-US" altLang="en-US">
                <a:solidFill>
                  <a:schemeClr val="tx1"/>
                </a:solidFill>
              </a:rPr>
              <a:t>public abstract class Garden {</a:t>
            </a:r>
          </a:p>
          <a:p>
            <a:pPr lvl="3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tx1"/>
                </a:solidFill>
              </a:rPr>
              <a:t>	   public abstract Plant getCenter();</a:t>
            </a:r>
          </a:p>
          <a:p>
            <a:pPr lvl="3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tx1"/>
                </a:solidFill>
              </a:rPr>
              <a:t>	   public abstract Plant getBorder();</a:t>
            </a:r>
          </a:p>
          <a:p>
            <a:pPr lvl="3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tx1"/>
                </a:solidFill>
              </a:rPr>
              <a:t>	   public abstract Plant getShade();</a:t>
            </a:r>
          </a:p>
          <a:p>
            <a:pPr lvl="3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tx1"/>
                </a:solidFill>
              </a:rPr>
              <a:t> 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6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864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864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864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864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864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864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864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864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864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8640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8640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8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640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>
            <a:extLst>
              <a:ext uri="{FF2B5EF4-FFF2-40B4-BE49-F238E27FC236}">
                <a16:creationId xmlns:a16="http://schemas.microsoft.com/office/drawing/2014/main" id="{AD741169-6DA6-EFFA-A1E7-AF4EAC419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3" y="2416175"/>
            <a:ext cx="8242300" cy="4038600"/>
          </a:xfrm>
          <a:prstGeom prst="rect">
            <a:avLst/>
          </a:prstGeom>
          <a:solidFill>
            <a:srgbClr val="FFFFCC"/>
          </a:solidFill>
          <a:ln w="9525">
            <a:solidFill>
              <a:srgbClr val="660066"/>
            </a:solidFill>
            <a:miter lim="800000"/>
            <a:headEnd/>
            <a:tailEnd/>
          </a:ln>
        </p:spPr>
        <p:txBody>
          <a:bodyPr wrap="none" lIns="91420" tIns="45711" rIns="91420" bIns="45711" anchor="ctr"/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36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40A60AA2-D30A-9AE7-AD3F-2457B1F8918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236538"/>
            <a:ext cx="8569325" cy="419100"/>
          </a:xfrm>
        </p:spPr>
        <p:txBody>
          <a:bodyPr/>
          <a:lstStyle/>
          <a:p>
            <a:pPr eaLnBrk="1" hangingPunct="1"/>
            <a:r>
              <a:rPr lang="en-US" altLang="en-US" sz="3200">
                <a:solidFill>
                  <a:schemeClr val="tx1"/>
                </a:solidFill>
              </a:rPr>
              <a:t>Abstract Factory Pattern</a:t>
            </a:r>
            <a:r>
              <a:rPr lang="bg-BG" altLang="en-US" sz="3200">
                <a:solidFill>
                  <a:schemeClr val="tx1"/>
                </a:solidFill>
              </a:rPr>
              <a:t> </a:t>
            </a:r>
            <a:endParaRPr lang="en-CA" altLang="en-US" sz="3200">
              <a:solidFill>
                <a:schemeClr val="tx1"/>
              </a:solidFill>
            </a:endParaRPr>
          </a:p>
        </p:txBody>
      </p:sp>
      <p:sp>
        <p:nvSpPr>
          <p:cNvPr id="487429" name="Rectangle 3">
            <a:extLst>
              <a:ext uri="{FF2B5EF4-FFF2-40B4-BE49-F238E27FC236}">
                <a16:creationId xmlns:a16="http://schemas.microsoft.com/office/drawing/2014/main" id="{17532729-94C4-8D1B-20B2-D09C49785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0" y="1044575"/>
            <a:ext cx="9405938" cy="608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72" tIns="50387" rIns="100772" bIns="50387"/>
          <a:lstStyle>
            <a:lvl1pPr>
              <a:tabLst>
                <a:tab pos="758825" algn="l"/>
              </a:tabLs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tabLst>
                <a:tab pos="758825" algn="l"/>
              </a:tabLs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tabLst>
                <a:tab pos="758825" algn="l"/>
              </a:tabLs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tabLst>
                <a:tab pos="758825" algn="l"/>
              </a:tabLs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tabLst>
                <a:tab pos="758825" algn="l"/>
              </a:tabLs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58825" algn="l"/>
              </a:tabLs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58825" algn="l"/>
              </a:tabLs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58825" algn="l"/>
              </a:tabLs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58825" algn="l"/>
              </a:tabLs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Times New Roman" panose="02020603050405020304" pitchFamily="18" charset="0"/>
              <a:buNone/>
            </a:pPr>
            <a:r>
              <a:rPr lang="en-US" altLang="en-US" sz="3200" b="0">
                <a:solidFill>
                  <a:schemeClr val="tx1"/>
                </a:solidFill>
              </a:rPr>
              <a:t>Plant class simply contains and returns the plant name: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Times New Roman" panose="02020603050405020304" pitchFamily="18" charset="0"/>
              <a:buNone/>
            </a:pPr>
            <a:r>
              <a:rPr lang="en-US" altLang="en-US" sz="3600" b="0">
                <a:solidFill>
                  <a:schemeClr val="tx1"/>
                </a:solidFill>
              </a:rPr>
              <a:t> </a:t>
            </a:r>
          </a:p>
          <a:p>
            <a:pPr lvl="3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tx1"/>
                </a:solidFill>
              </a:rPr>
              <a:t>public class Plant {</a:t>
            </a:r>
          </a:p>
          <a:p>
            <a:pPr lvl="3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tx1"/>
                </a:solidFill>
              </a:rPr>
              <a:t>	   String name;</a:t>
            </a:r>
          </a:p>
          <a:p>
            <a:pPr lvl="3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tx1"/>
                </a:solidFill>
              </a:rPr>
              <a:t>	   public Plant(String pname) {</a:t>
            </a:r>
          </a:p>
          <a:p>
            <a:pPr lvl="3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tx1"/>
                </a:solidFill>
              </a:rPr>
              <a:t>		  name = pname; //save name</a:t>
            </a:r>
          </a:p>
          <a:p>
            <a:pPr lvl="3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tx1"/>
                </a:solidFill>
              </a:rPr>
              <a:t>	   }</a:t>
            </a:r>
          </a:p>
          <a:p>
            <a:pPr lvl="3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tx1"/>
                </a:solidFill>
              </a:rPr>
              <a:t>	   public String getName() {</a:t>
            </a:r>
          </a:p>
          <a:p>
            <a:pPr lvl="3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tx1"/>
                </a:solidFill>
              </a:rPr>
              <a:t>		  return name;</a:t>
            </a:r>
          </a:p>
          <a:p>
            <a:pPr lvl="3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tx1"/>
                </a:solidFill>
              </a:rPr>
              <a:t>	}</a:t>
            </a:r>
          </a:p>
          <a:p>
            <a:pPr lvl="3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tx1"/>
                </a:solidFill>
              </a:rPr>
              <a:t>}</a:t>
            </a:r>
            <a:endParaRPr lang="en-US" altLang="en-US" sz="36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74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874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874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874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874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874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874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874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874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8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2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>
            <a:extLst>
              <a:ext uri="{FF2B5EF4-FFF2-40B4-BE49-F238E27FC236}">
                <a16:creationId xmlns:a16="http://schemas.microsoft.com/office/drawing/2014/main" id="{CBD1F705-A7FF-7C34-9274-F1FB69892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513" y="2025650"/>
            <a:ext cx="8763000" cy="5259388"/>
          </a:xfrm>
          <a:prstGeom prst="rect">
            <a:avLst/>
          </a:prstGeom>
          <a:solidFill>
            <a:srgbClr val="FFFFCC"/>
          </a:solidFill>
          <a:ln w="9525">
            <a:solidFill>
              <a:srgbClr val="660066"/>
            </a:solidFill>
            <a:miter lim="800000"/>
            <a:headEnd/>
            <a:tailEnd/>
          </a:ln>
        </p:spPr>
        <p:txBody>
          <a:bodyPr wrap="none" lIns="91420" tIns="45711" rIns="91420" bIns="45711" anchor="ctr"/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36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69B2734F-E93D-E973-69A2-8624CA6DF36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236538"/>
            <a:ext cx="8569325" cy="419100"/>
          </a:xfrm>
        </p:spPr>
        <p:txBody>
          <a:bodyPr/>
          <a:lstStyle/>
          <a:p>
            <a:pPr eaLnBrk="1" hangingPunct="1"/>
            <a:r>
              <a:rPr lang="en-US" altLang="en-US" sz="3600">
                <a:solidFill>
                  <a:schemeClr val="tx1"/>
                </a:solidFill>
              </a:rPr>
              <a:t>Abstract Factory Pattern</a:t>
            </a:r>
            <a:r>
              <a:rPr lang="bg-BG" altLang="en-US" sz="3600">
                <a:solidFill>
                  <a:schemeClr val="tx1"/>
                </a:solidFill>
              </a:rPr>
              <a:t> </a:t>
            </a:r>
            <a:endParaRPr lang="en-CA" altLang="en-US" sz="3600">
              <a:solidFill>
                <a:schemeClr val="tx1"/>
              </a:solidFill>
            </a:endParaRPr>
          </a:p>
        </p:txBody>
      </p:sp>
      <p:sp>
        <p:nvSpPr>
          <p:cNvPr id="488452" name="Rectangle 3">
            <a:extLst>
              <a:ext uri="{FF2B5EF4-FFF2-40B4-BE49-F238E27FC236}">
                <a16:creationId xmlns:a16="http://schemas.microsoft.com/office/drawing/2014/main" id="{A0D20FA1-51AA-8A90-1C24-C5160CEA2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550" y="884238"/>
            <a:ext cx="9407525" cy="608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72" tIns="50387" rIns="100772" bIns="50387"/>
          <a:lstStyle>
            <a:lvl1pPr>
              <a:tabLst>
                <a:tab pos="508000" algn="l"/>
              </a:tabLs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tabLst>
                <a:tab pos="508000" algn="l"/>
              </a:tabLs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30188">
              <a:tabLst>
                <a:tab pos="508000" algn="l"/>
              </a:tabLs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tabLst>
                <a:tab pos="508000" algn="l"/>
              </a:tabLs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tabLst>
                <a:tab pos="508000" algn="l"/>
              </a:tabLs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Times New Roman" panose="02020603050405020304" pitchFamily="18" charset="0"/>
              <a:buNone/>
            </a:pPr>
            <a:r>
              <a:rPr lang="en-US" altLang="en-US" sz="3000" b="0">
                <a:solidFill>
                  <a:schemeClr val="tx1"/>
                </a:solidFill>
              </a:rPr>
              <a:t>A Garden class simply returns one kind of each plant. For the vegetable garden :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Times New Roman" panose="02020603050405020304" pitchFamily="18" charset="0"/>
              <a:buNone/>
            </a:pPr>
            <a:r>
              <a:rPr lang="en-US" altLang="en-US" sz="3000" b="0">
                <a:solidFill>
                  <a:schemeClr val="tx1"/>
                </a:solidFill>
              </a:rPr>
              <a:t> 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Times New Roman" panose="02020603050405020304" pitchFamily="18" charset="0"/>
              <a:buNone/>
            </a:pPr>
            <a:r>
              <a:rPr lang="en-US" altLang="en-US" sz="3000">
                <a:solidFill>
                  <a:schemeClr val="tx1"/>
                </a:solidFill>
              </a:rPr>
              <a:t>public class VegieGarden extends Garden {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Times New Roman" panose="02020603050405020304" pitchFamily="18" charset="0"/>
              <a:buNone/>
            </a:pPr>
            <a:r>
              <a:rPr lang="en-US" altLang="en-US" sz="3000">
                <a:solidFill>
                  <a:schemeClr val="tx1"/>
                </a:solidFill>
              </a:rPr>
              <a:t>	   public Plant getShade() {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Times New Roman" panose="02020603050405020304" pitchFamily="18" charset="0"/>
              <a:buNone/>
            </a:pPr>
            <a:r>
              <a:rPr lang="en-US" altLang="en-US" sz="3000">
                <a:solidFill>
                  <a:schemeClr val="tx1"/>
                </a:solidFill>
              </a:rPr>
              <a:t>		  return new Plant("Broccoli");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Times New Roman" panose="02020603050405020304" pitchFamily="18" charset="0"/>
              <a:buNone/>
            </a:pPr>
            <a:r>
              <a:rPr lang="en-US" altLang="en-US" sz="3000">
                <a:solidFill>
                  <a:schemeClr val="tx1"/>
                </a:solidFill>
              </a:rPr>
              <a:t>	   }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Times New Roman" panose="02020603050405020304" pitchFamily="18" charset="0"/>
              <a:buNone/>
            </a:pPr>
            <a:r>
              <a:rPr lang="en-US" altLang="en-US" sz="3000">
                <a:solidFill>
                  <a:schemeClr val="tx1"/>
                </a:solidFill>
              </a:rPr>
              <a:t>	   public Plant getCenter() {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Times New Roman" panose="02020603050405020304" pitchFamily="18" charset="0"/>
              <a:buNone/>
            </a:pPr>
            <a:r>
              <a:rPr lang="en-US" altLang="en-US" sz="3000">
                <a:solidFill>
                  <a:schemeClr val="tx1"/>
                </a:solidFill>
              </a:rPr>
              <a:t>		  return new Plant("Corn");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Times New Roman" panose="02020603050405020304" pitchFamily="18" charset="0"/>
              <a:buNone/>
            </a:pPr>
            <a:r>
              <a:rPr lang="en-US" altLang="en-US" sz="3000">
                <a:solidFill>
                  <a:schemeClr val="tx1"/>
                </a:solidFill>
              </a:rPr>
              <a:t>	   }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Times New Roman" panose="02020603050405020304" pitchFamily="18" charset="0"/>
              <a:buNone/>
            </a:pPr>
            <a:r>
              <a:rPr lang="en-US" altLang="en-US" sz="3000">
                <a:solidFill>
                  <a:schemeClr val="tx1"/>
                </a:solidFill>
              </a:rPr>
              <a:t>	   public Plant getBorder() {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Times New Roman" panose="02020603050405020304" pitchFamily="18" charset="0"/>
              <a:buNone/>
            </a:pPr>
            <a:r>
              <a:rPr lang="en-US" altLang="en-US" sz="3000">
                <a:solidFill>
                  <a:schemeClr val="tx1"/>
                </a:solidFill>
              </a:rPr>
              <a:t>		  return new Plant("Peas");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Times New Roman" panose="02020603050405020304" pitchFamily="18" charset="0"/>
              <a:buNone/>
            </a:pPr>
            <a:r>
              <a:rPr lang="en-US" altLang="en-US" sz="3000">
                <a:solidFill>
                  <a:schemeClr val="tx1"/>
                </a:solidFill>
              </a:rPr>
              <a:t>	  }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Times New Roman" panose="02020603050405020304" pitchFamily="18" charset="0"/>
              <a:buNone/>
            </a:pPr>
            <a:r>
              <a:rPr lang="en-US" altLang="en-US" sz="3000">
                <a:solidFill>
                  <a:schemeClr val="tx1"/>
                </a:solidFill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84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884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884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884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884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884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884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884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884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884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884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88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45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>
            <a:extLst>
              <a:ext uri="{FF2B5EF4-FFF2-40B4-BE49-F238E27FC236}">
                <a16:creationId xmlns:a16="http://schemas.microsoft.com/office/drawing/2014/main" id="{C5A965CD-469A-FE5B-3F43-20DCBEF88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513" y="1874838"/>
            <a:ext cx="8915400" cy="5380037"/>
          </a:xfrm>
          <a:prstGeom prst="rect">
            <a:avLst/>
          </a:prstGeom>
          <a:solidFill>
            <a:srgbClr val="FFFFCC"/>
          </a:solidFill>
          <a:ln w="9525">
            <a:solidFill>
              <a:srgbClr val="660066"/>
            </a:solidFill>
            <a:miter lim="800000"/>
            <a:headEnd/>
            <a:tailEnd/>
          </a:ln>
        </p:spPr>
        <p:txBody>
          <a:bodyPr wrap="none" lIns="91420" tIns="45711" rIns="91420" bIns="45711" anchor="ctr"/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36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9475" name="Rectangle 3">
            <a:extLst>
              <a:ext uri="{FF2B5EF4-FFF2-40B4-BE49-F238E27FC236}">
                <a16:creationId xmlns:a16="http://schemas.microsoft.com/office/drawing/2014/main" id="{EAD5A5FA-240E-5966-4858-07026238A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550" y="808038"/>
            <a:ext cx="9407525" cy="658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72" tIns="50387" rIns="100772" bIns="50387"/>
          <a:lstStyle>
            <a:lvl1pPr>
              <a:tabLst>
                <a:tab pos="508000" algn="l"/>
              </a:tabLs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tabLst>
                <a:tab pos="508000" algn="l"/>
              </a:tabLs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tabLst>
                <a:tab pos="508000" algn="l"/>
              </a:tabLs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tabLst>
                <a:tab pos="508000" algn="l"/>
              </a:tabLs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tabLst>
                <a:tab pos="508000" algn="l"/>
              </a:tabLs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Times New Roman" panose="02020603050405020304" pitchFamily="18" charset="0"/>
              <a:buNone/>
            </a:pPr>
            <a:r>
              <a:rPr lang="en-US" altLang="en-US" sz="2800" b="0">
                <a:solidFill>
                  <a:schemeClr val="tx1"/>
                </a:solidFill>
              </a:rPr>
              <a:t>Next, we construct our </a:t>
            </a:r>
            <a:r>
              <a:rPr lang="en-US" altLang="en-US" sz="2800">
                <a:solidFill>
                  <a:schemeClr val="tx1"/>
                </a:solidFill>
              </a:rPr>
              <a:t>abstract factory</a:t>
            </a:r>
            <a:r>
              <a:rPr lang="en-US" altLang="en-US" sz="2800" b="0">
                <a:solidFill>
                  <a:schemeClr val="tx1"/>
                </a:solidFill>
              </a:rPr>
              <a:t> to return an object instantiated from one of these Garden classes  and based on the string it is given as an argument: </a:t>
            </a:r>
          </a:p>
          <a:p>
            <a:pPr lvl="3">
              <a:spcBef>
                <a:spcPct val="20000"/>
              </a:spcBef>
              <a:buClr>
                <a:schemeClr val="bg2"/>
              </a:buClr>
              <a:buSzPct val="75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tx1"/>
                </a:solidFill>
              </a:rPr>
              <a:t>class GardenMaker { //Abstract Factory </a:t>
            </a:r>
          </a:p>
          <a:p>
            <a:pPr lvl="3">
              <a:spcBef>
                <a:spcPct val="20000"/>
              </a:spcBef>
              <a:buClr>
                <a:schemeClr val="bg2"/>
              </a:buClr>
              <a:buSzPct val="75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tx1"/>
                </a:solidFill>
              </a:rPr>
              <a:t>	   private Garden gd;</a:t>
            </a:r>
          </a:p>
          <a:p>
            <a:pPr lvl="3">
              <a:spcBef>
                <a:spcPct val="20000"/>
              </a:spcBef>
              <a:buClr>
                <a:schemeClr val="bg2"/>
              </a:buClr>
              <a:buSzPct val="75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tx1"/>
                </a:solidFill>
              </a:rPr>
              <a:t>	   public Garden getGarden(String gtype) {</a:t>
            </a:r>
          </a:p>
          <a:p>
            <a:pPr lvl="3">
              <a:spcBef>
                <a:spcPct val="20000"/>
              </a:spcBef>
              <a:buClr>
                <a:schemeClr val="bg2"/>
              </a:buClr>
              <a:buSzPct val="75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tx1"/>
                </a:solidFill>
              </a:rPr>
              <a:t>		      gd = new VegieGarden(); //default</a:t>
            </a:r>
          </a:p>
          <a:p>
            <a:pPr lvl="3">
              <a:spcBef>
                <a:spcPct val="20000"/>
              </a:spcBef>
              <a:buClr>
                <a:schemeClr val="bg2"/>
              </a:buClr>
              <a:buSzPct val="75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tx1"/>
                </a:solidFill>
              </a:rPr>
              <a:t>		      if(gtype.equals("Perennial"))</a:t>
            </a:r>
          </a:p>
          <a:p>
            <a:pPr lvl="3">
              <a:spcBef>
                <a:spcPct val="20000"/>
              </a:spcBef>
              <a:buClr>
                <a:schemeClr val="bg2"/>
              </a:buClr>
              <a:buSzPct val="75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tx1"/>
                </a:solidFill>
              </a:rPr>
              <a:t>			   gd = new PerennialGarden();</a:t>
            </a:r>
          </a:p>
          <a:p>
            <a:pPr lvl="3">
              <a:spcBef>
                <a:spcPct val="20000"/>
              </a:spcBef>
              <a:buClr>
                <a:schemeClr val="bg2"/>
              </a:buClr>
              <a:buSzPct val="75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tx1"/>
                </a:solidFill>
              </a:rPr>
              <a:t>		      if(gtype.equals("Annual"))</a:t>
            </a:r>
          </a:p>
          <a:p>
            <a:pPr lvl="3">
              <a:spcBef>
                <a:spcPct val="20000"/>
              </a:spcBef>
              <a:buClr>
                <a:schemeClr val="bg2"/>
              </a:buClr>
              <a:buSzPct val="75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tx1"/>
                </a:solidFill>
              </a:rPr>
              <a:t>			   gd = new AnnualGarden();</a:t>
            </a:r>
          </a:p>
          <a:p>
            <a:pPr lvl="3">
              <a:spcBef>
                <a:spcPct val="20000"/>
              </a:spcBef>
              <a:buClr>
                <a:schemeClr val="bg2"/>
              </a:buClr>
              <a:buSzPct val="75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tx1"/>
                </a:solidFill>
              </a:rPr>
              <a:t>		     return gd;</a:t>
            </a:r>
          </a:p>
          <a:p>
            <a:pPr lvl="3">
              <a:spcBef>
                <a:spcPct val="20000"/>
              </a:spcBef>
              <a:buClr>
                <a:schemeClr val="bg2"/>
              </a:buClr>
              <a:buSzPct val="75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tx1"/>
                </a:solidFill>
              </a:rPr>
              <a:t>	    }</a:t>
            </a:r>
          </a:p>
          <a:p>
            <a:pPr lvl="3">
              <a:spcBef>
                <a:spcPct val="20000"/>
              </a:spcBef>
              <a:buClr>
                <a:schemeClr val="bg2"/>
              </a:buClr>
              <a:buSzPct val="75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0116" name="Rectangle 2">
            <a:extLst>
              <a:ext uri="{FF2B5EF4-FFF2-40B4-BE49-F238E27FC236}">
                <a16:creationId xmlns:a16="http://schemas.microsoft.com/office/drawing/2014/main" id="{F84DB557-04F7-576B-1487-A2647FC28FE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236538"/>
            <a:ext cx="8569325" cy="419100"/>
          </a:xfrm>
        </p:spPr>
        <p:txBody>
          <a:bodyPr/>
          <a:lstStyle/>
          <a:p>
            <a:pPr eaLnBrk="1" hangingPunct="1"/>
            <a:r>
              <a:rPr lang="en-US" altLang="en-US" sz="3200">
                <a:solidFill>
                  <a:schemeClr val="tx1"/>
                </a:solidFill>
              </a:rPr>
              <a:t>Abstract Factory Pattern</a:t>
            </a:r>
            <a:r>
              <a:rPr lang="bg-BG" altLang="en-US" sz="3200">
                <a:solidFill>
                  <a:schemeClr val="tx1"/>
                </a:solidFill>
              </a:rPr>
              <a:t> </a:t>
            </a:r>
            <a:endParaRPr lang="en-CA" altLang="en-US" sz="3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9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89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89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89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89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89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89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89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89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894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894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8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47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>
            <a:extLst>
              <a:ext uri="{FF2B5EF4-FFF2-40B4-BE49-F238E27FC236}">
                <a16:creationId xmlns:a16="http://schemas.microsoft.com/office/drawing/2014/main" id="{AFBA9E86-FD99-D803-F0BE-BB2DBD7DCAD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31775" y="1176338"/>
            <a:ext cx="9448800" cy="5462587"/>
          </a:xfrm>
        </p:spPr>
        <p:txBody>
          <a:bodyPr/>
          <a:lstStyle/>
          <a:p>
            <a:pPr algn="just">
              <a:spcAft>
                <a:spcPts val="2400"/>
              </a:spcAft>
            </a:pPr>
            <a:r>
              <a:rPr lang="en-US" altLang="en-US" sz="3400">
                <a:solidFill>
                  <a:schemeClr val="tx1"/>
                </a:solidFill>
              </a:rPr>
              <a:t>Every Computer is madeup of RAM, CPU and hard disk. </a:t>
            </a:r>
          </a:p>
          <a:p>
            <a:pPr algn="just"/>
            <a:r>
              <a:rPr lang="en-US" altLang="en-US" sz="3400">
                <a:solidFill>
                  <a:schemeClr val="tx1"/>
                </a:solidFill>
              </a:rPr>
              <a:t>The actual memory, CPU, and hard disk that is used depends on the actual computer model being used. </a:t>
            </a:r>
          </a:p>
          <a:p>
            <a:pPr marL="742950" lvl="1" indent="-285750" algn="just">
              <a:spcAft>
                <a:spcPts val="2400"/>
              </a:spcAft>
            </a:pPr>
            <a:r>
              <a:rPr lang="en-US" altLang="en-US" sz="3200">
                <a:solidFill>
                  <a:schemeClr val="tx1"/>
                </a:solidFill>
              </a:rPr>
              <a:t>Server, workstation, desktop</a:t>
            </a:r>
          </a:p>
          <a:p>
            <a:pPr algn="just"/>
            <a:r>
              <a:rPr lang="en-US" altLang="en-US" sz="3400">
                <a:solidFill>
                  <a:schemeClr val="tx1"/>
                </a:solidFill>
              </a:rPr>
              <a:t>We want to provide a configure function that will configure any computer with appropriate parts. 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48A101BA-C277-B2B7-EA49-91944D20582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68275"/>
            <a:ext cx="9912350" cy="1008063"/>
          </a:xfrm>
        </p:spPr>
        <p:txBody>
          <a:bodyPr/>
          <a:lstStyle/>
          <a:p>
            <a:r>
              <a:rPr lang="en-US" altLang="en-US" sz="3200"/>
              <a:t>Exercise 3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90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90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90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904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49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169B1D41-8527-ED56-B675-FA63BCE2E18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0"/>
            <a:ext cx="9677400" cy="6970713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5000"/>
              </a:spcBef>
              <a:spcAft>
                <a:spcPts val="600"/>
              </a:spcAft>
              <a:buFont typeface="Wingdings" panose="05000000000000000000" pitchFamily="2" charset="2"/>
              <a:buNone/>
              <a:tabLst>
                <a:tab pos="687388" algn="l"/>
                <a:tab pos="1001713" algn="l"/>
              </a:tabLst>
            </a:pPr>
            <a:r>
              <a:rPr lang="en-US" altLang="en-US" sz="2800" b="1"/>
              <a:t>public class SimplePizzaFactory {</a:t>
            </a:r>
          </a:p>
          <a:p>
            <a:pPr>
              <a:lnSpc>
                <a:spcPct val="105000"/>
              </a:lnSpc>
              <a:spcBef>
                <a:spcPct val="5000"/>
              </a:spcBef>
              <a:spcAft>
                <a:spcPts val="600"/>
              </a:spcAft>
              <a:buFont typeface="Wingdings" panose="05000000000000000000" pitchFamily="2" charset="2"/>
              <a:buNone/>
              <a:tabLst>
                <a:tab pos="687388" algn="l"/>
                <a:tab pos="1001713" algn="l"/>
              </a:tabLst>
            </a:pPr>
            <a:r>
              <a:rPr lang="en-US" altLang="en-US" sz="2800" b="1"/>
              <a:t>	public static Pizza createPizza(String type) {</a:t>
            </a:r>
          </a:p>
          <a:p>
            <a:pPr>
              <a:lnSpc>
                <a:spcPct val="105000"/>
              </a:lnSpc>
              <a:spcBef>
                <a:spcPct val="5000"/>
              </a:spcBef>
              <a:spcAft>
                <a:spcPts val="600"/>
              </a:spcAft>
              <a:buFont typeface="Wingdings" panose="05000000000000000000" pitchFamily="2" charset="2"/>
              <a:buNone/>
              <a:tabLst>
                <a:tab pos="687388" algn="l"/>
                <a:tab pos="1001713" algn="l"/>
              </a:tabLst>
            </a:pPr>
            <a:r>
              <a:rPr lang="en-US" altLang="en-US" sz="2800" b="1"/>
              <a:t>		Pizza pizza;</a:t>
            </a:r>
          </a:p>
          <a:p>
            <a:pPr>
              <a:lnSpc>
                <a:spcPct val="105000"/>
              </a:lnSpc>
              <a:spcBef>
                <a:spcPct val="5000"/>
              </a:spcBef>
              <a:spcAft>
                <a:spcPts val="600"/>
              </a:spcAft>
              <a:buFont typeface="Wingdings" panose="05000000000000000000" pitchFamily="2" charset="2"/>
              <a:buNone/>
              <a:tabLst>
                <a:tab pos="687388" algn="l"/>
                <a:tab pos="1001713" algn="l"/>
              </a:tabLst>
            </a:pPr>
            <a:r>
              <a:rPr lang="en-US" altLang="en-US" sz="2800" b="1"/>
              <a:t>		if (type.equals(“cheese”)) {</a:t>
            </a:r>
          </a:p>
          <a:p>
            <a:pPr>
              <a:lnSpc>
                <a:spcPct val="105000"/>
              </a:lnSpc>
              <a:spcBef>
                <a:spcPct val="5000"/>
              </a:spcBef>
              <a:spcAft>
                <a:spcPts val="600"/>
              </a:spcAft>
              <a:buFont typeface="Wingdings" panose="05000000000000000000" pitchFamily="2" charset="2"/>
              <a:buNone/>
              <a:tabLst>
                <a:tab pos="687388" algn="l"/>
                <a:tab pos="1001713" algn="l"/>
              </a:tabLst>
            </a:pPr>
            <a:r>
              <a:rPr lang="en-US" altLang="en-US" sz="2800" b="1"/>
              <a:t>			pizza = new CheesePizza();</a:t>
            </a:r>
          </a:p>
          <a:p>
            <a:pPr>
              <a:lnSpc>
                <a:spcPct val="105000"/>
              </a:lnSpc>
              <a:spcBef>
                <a:spcPct val="5000"/>
              </a:spcBef>
              <a:spcAft>
                <a:spcPts val="600"/>
              </a:spcAft>
              <a:buFont typeface="Wingdings" panose="05000000000000000000" pitchFamily="2" charset="2"/>
              <a:buNone/>
              <a:tabLst>
                <a:tab pos="687388" algn="l"/>
                <a:tab pos="1001713" algn="l"/>
              </a:tabLst>
            </a:pPr>
            <a:r>
              <a:rPr lang="en-US" altLang="en-US" sz="2800" b="1"/>
              <a:t>		} else if (type.equals(“pepperoni”)) {</a:t>
            </a:r>
          </a:p>
          <a:p>
            <a:pPr>
              <a:lnSpc>
                <a:spcPct val="105000"/>
              </a:lnSpc>
              <a:spcBef>
                <a:spcPct val="5000"/>
              </a:spcBef>
              <a:spcAft>
                <a:spcPts val="600"/>
              </a:spcAft>
              <a:buFont typeface="Wingdings" panose="05000000000000000000" pitchFamily="2" charset="2"/>
              <a:buNone/>
              <a:tabLst>
                <a:tab pos="687388" algn="l"/>
                <a:tab pos="1001713" algn="l"/>
              </a:tabLst>
            </a:pPr>
            <a:r>
              <a:rPr lang="en-US" altLang="en-US" sz="2800" b="1"/>
              <a:t>			pizza = new PepperoniPizza();</a:t>
            </a:r>
          </a:p>
          <a:p>
            <a:pPr>
              <a:lnSpc>
                <a:spcPct val="105000"/>
              </a:lnSpc>
              <a:spcBef>
                <a:spcPct val="5000"/>
              </a:spcBef>
              <a:spcAft>
                <a:spcPts val="600"/>
              </a:spcAft>
              <a:buFont typeface="Wingdings" panose="05000000000000000000" pitchFamily="2" charset="2"/>
              <a:buNone/>
              <a:tabLst>
                <a:tab pos="687388" algn="l"/>
                <a:tab pos="1001713" algn="l"/>
              </a:tabLst>
            </a:pPr>
            <a:r>
              <a:rPr lang="en-US" altLang="en-US" sz="2800" b="1"/>
              <a:t>		} else if (type.equals(“sausage”)) {</a:t>
            </a:r>
          </a:p>
          <a:p>
            <a:pPr>
              <a:lnSpc>
                <a:spcPct val="105000"/>
              </a:lnSpc>
              <a:spcBef>
                <a:spcPct val="5000"/>
              </a:spcBef>
              <a:spcAft>
                <a:spcPts val="600"/>
              </a:spcAft>
              <a:buFont typeface="Wingdings" panose="05000000000000000000" pitchFamily="2" charset="2"/>
              <a:buNone/>
              <a:tabLst>
                <a:tab pos="687388" algn="l"/>
                <a:tab pos="1001713" algn="l"/>
              </a:tabLst>
            </a:pPr>
            <a:r>
              <a:rPr lang="en-US" altLang="en-US" sz="2800" b="1"/>
              <a:t>			pizza = new SausagePizza();</a:t>
            </a:r>
          </a:p>
          <a:p>
            <a:pPr>
              <a:lnSpc>
                <a:spcPct val="105000"/>
              </a:lnSpc>
              <a:spcBef>
                <a:spcPct val="5000"/>
              </a:spcBef>
              <a:spcAft>
                <a:spcPts val="600"/>
              </a:spcAft>
              <a:buFont typeface="Wingdings" panose="05000000000000000000" pitchFamily="2" charset="2"/>
              <a:buNone/>
              <a:tabLst>
                <a:tab pos="687388" algn="l"/>
                <a:tab pos="1001713" algn="l"/>
              </a:tabLst>
            </a:pPr>
            <a:r>
              <a:rPr lang="en-US" altLang="en-US" sz="2800" b="1"/>
              <a:t>		} else if (type.equals(“veggie”)) {</a:t>
            </a:r>
          </a:p>
          <a:p>
            <a:pPr>
              <a:lnSpc>
                <a:spcPct val="105000"/>
              </a:lnSpc>
              <a:spcBef>
                <a:spcPct val="5000"/>
              </a:spcBef>
              <a:spcAft>
                <a:spcPts val="600"/>
              </a:spcAft>
              <a:buFont typeface="Wingdings" panose="05000000000000000000" pitchFamily="2" charset="2"/>
              <a:buNone/>
              <a:tabLst>
                <a:tab pos="687388" algn="l"/>
                <a:tab pos="1001713" algn="l"/>
              </a:tabLst>
            </a:pPr>
            <a:r>
              <a:rPr lang="en-US" altLang="en-US" sz="2800" b="1"/>
              <a:t>			pizza = new VeggiePizza();	}</a:t>
            </a:r>
          </a:p>
          <a:p>
            <a:pPr>
              <a:lnSpc>
                <a:spcPct val="105000"/>
              </a:lnSpc>
              <a:spcBef>
                <a:spcPct val="5000"/>
              </a:spcBef>
              <a:spcAft>
                <a:spcPts val="600"/>
              </a:spcAft>
              <a:buFont typeface="Wingdings" panose="05000000000000000000" pitchFamily="2" charset="2"/>
              <a:buNone/>
              <a:tabLst>
                <a:tab pos="687388" algn="l"/>
                <a:tab pos="1001713" algn="l"/>
              </a:tabLst>
            </a:pPr>
            <a:r>
              <a:rPr lang="en-US" altLang="en-US" sz="2800" b="1"/>
              <a:t>		return pizza;</a:t>
            </a:r>
          </a:p>
          <a:p>
            <a:pPr>
              <a:lnSpc>
                <a:spcPct val="105000"/>
              </a:lnSpc>
              <a:spcBef>
                <a:spcPct val="5000"/>
              </a:spcBef>
              <a:spcAft>
                <a:spcPts val="600"/>
              </a:spcAft>
              <a:buFont typeface="Wingdings" panose="05000000000000000000" pitchFamily="2" charset="2"/>
              <a:buNone/>
              <a:tabLst>
                <a:tab pos="687388" algn="l"/>
                <a:tab pos="1001713" algn="l"/>
              </a:tabLst>
            </a:pPr>
            <a:r>
              <a:rPr lang="en-US" altLang="en-US" sz="2800" b="1"/>
              <a:t>	}</a:t>
            </a:r>
          </a:p>
          <a:p>
            <a:pPr>
              <a:lnSpc>
                <a:spcPct val="105000"/>
              </a:lnSpc>
              <a:spcBef>
                <a:spcPct val="5000"/>
              </a:spcBef>
              <a:spcAft>
                <a:spcPts val="600"/>
              </a:spcAft>
              <a:buFont typeface="Wingdings" panose="05000000000000000000" pitchFamily="2" charset="2"/>
              <a:buNone/>
              <a:tabLst>
                <a:tab pos="687388" algn="l"/>
                <a:tab pos="1001713" algn="l"/>
              </a:tabLst>
            </a:pPr>
            <a:r>
              <a:rPr lang="en-US" altLang="en-US" sz="2800" b="1"/>
              <a:t>}</a:t>
            </a:r>
          </a:p>
        </p:txBody>
      </p:sp>
      <p:sp>
        <p:nvSpPr>
          <p:cNvPr id="11267" name="Rectangle 5">
            <a:extLst>
              <a:ext uri="{FF2B5EF4-FFF2-40B4-BE49-F238E27FC236}">
                <a16:creationId xmlns:a16="http://schemas.microsoft.com/office/drawing/2014/main" id="{CB060243-9D8A-D047-BBCD-30D28FB74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570038"/>
            <a:ext cx="6781800" cy="4419600"/>
          </a:xfrm>
          <a:prstGeom prst="rect">
            <a:avLst/>
          </a:prstGeom>
          <a:solidFill>
            <a:srgbClr val="FF0000">
              <a:alpha val="47058"/>
            </a:srgbClr>
          </a:solidFill>
          <a:ln w="9525">
            <a:solidFill>
              <a:schemeClr val="tx1">
                <a:alpha val="25098"/>
              </a:schemeClr>
            </a:solidFill>
            <a:miter lim="800000"/>
            <a:headEnd/>
            <a:tailEnd/>
          </a:ln>
        </p:spPr>
        <p:txBody>
          <a:bodyPr wrap="none" lIns="100772" tIns="50387" rIns="100772" bIns="50387" anchor="ctr"/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36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24" name="Text Box 8">
            <a:extLst>
              <a:ext uri="{FF2B5EF4-FFF2-40B4-BE49-F238E27FC236}">
                <a16:creationId xmlns:a16="http://schemas.microsoft.com/office/drawing/2014/main" id="{51C0E60F-73B5-9632-9267-F6FBC7047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6313" y="6429375"/>
            <a:ext cx="6443662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72" tIns="50387" rIns="100772" bIns="50387">
            <a:spAutoFit/>
          </a:bodyPr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>
                <a:solidFill>
                  <a:srgbClr val="0000CC"/>
                </a:solidFill>
              </a:rPr>
              <a:t>Now orderPizza() would be tidy</a:t>
            </a:r>
          </a:p>
        </p:txBody>
      </p:sp>
      <p:sp>
        <p:nvSpPr>
          <p:cNvPr id="11269" name="TextBox 4">
            <a:extLst>
              <a:ext uri="{FF2B5EF4-FFF2-40B4-BE49-F238E27FC236}">
                <a16:creationId xmlns:a16="http://schemas.microsoft.com/office/drawing/2014/main" id="{26E4C67F-BDC4-6B00-B17C-FBF9A8514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7425" y="1265238"/>
            <a:ext cx="2743200" cy="8921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00CC"/>
                </a:solidFill>
              </a:rPr>
              <a:t>Motivation for Simple Factory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86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38CE48DA-A85F-0217-42B2-EB928002C7A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68275" y="168275"/>
            <a:ext cx="9912350" cy="1008063"/>
          </a:xfrm>
        </p:spPr>
        <p:txBody>
          <a:bodyPr/>
          <a:lstStyle/>
          <a:p>
            <a:r>
              <a:rPr lang="en-US" altLang="en-US" sz="3600"/>
              <a:t>Elaboration</a:t>
            </a:r>
          </a:p>
        </p:txBody>
      </p:sp>
      <p:sp>
        <p:nvSpPr>
          <p:cNvPr id="1011715" name="Rectangle 3">
            <a:extLst>
              <a:ext uri="{FF2B5EF4-FFF2-40B4-BE49-F238E27FC236}">
                <a16:creationId xmlns:a16="http://schemas.microsoft.com/office/drawing/2014/main" id="{71209E94-5AAA-4495-BBE4-EC49E7DE2D0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4113213"/>
            <a:ext cx="8823325" cy="3019425"/>
          </a:xfrm>
          <a:solidFill>
            <a:srgbClr val="FFC000"/>
          </a:solidFill>
        </p:spPr>
        <p:txBody>
          <a:bodyPr/>
          <a:lstStyle/>
          <a:p>
            <a:pPr>
              <a:buFontTx/>
              <a:buNone/>
            </a:pPr>
            <a:r>
              <a:rPr lang="en-US" altLang="en-US" sz="3100" b="1">
                <a:solidFill>
                  <a:schemeClr val="tx1"/>
                </a:solidFill>
              </a:rPr>
              <a:t>CreateComputer(ComputerModelA  comp){		     	 	 comp.Add(new MemoryTypeA);</a:t>
            </a:r>
          </a:p>
          <a:p>
            <a:pPr>
              <a:buFontTx/>
              <a:buNone/>
            </a:pPr>
            <a:r>
              <a:rPr lang="en-US" altLang="en-US" sz="3100" b="1">
                <a:solidFill>
                  <a:schemeClr val="tx1"/>
                </a:solidFill>
              </a:rPr>
              <a:t>	    comp.Add(new CPUTypeA);</a:t>
            </a:r>
          </a:p>
          <a:p>
            <a:pPr>
              <a:buFontTx/>
              <a:buNone/>
            </a:pPr>
            <a:r>
              <a:rPr lang="en-US" altLang="en-US" sz="3100" b="1">
                <a:solidFill>
                  <a:schemeClr val="tx1"/>
                </a:solidFill>
              </a:rPr>
              <a:t>	    comp.Add(new HDiskTypeA); </a:t>
            </a:r>
          </a:p>
          <a:p>
            <a:pPr>
              <a:buFontTx/>
              <a:buNone/>
            </a:pPr>
            <a:r>
              <a:rPr lang="en-US" altLang="en-US" sz="3100" b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3188" name="Text Box 5">
            <a:extLst>
              <a:ext uri="{FF2B5EF4-FFF2-40B4-BE49-F238E27FC236}">
                <a16:creationId xmlns:a16="http://schemas.microsoft.com/office/drawing/2014/main" id="{0CCD163C-F084-8E82-40A6-A63E47F321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1625" y="1646238"/>
            <a:ext cx="3765550" cy="3825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lIns="91420" tIns="45711" rIns="91420" bIns="45711" anchor="ctr" anchorCtr="1">
            <a:spAutoFit/>
          </a:bodyPr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300">
                <a:solidFill>
                  <a:srgbClr val="0000CC"/>
                </a:solidFill>
              </a:rPr>
              <a:t>ComputerModelA</a:t>
            </a:r>
          </a:p>
        </p:txBody>
      </p:sp>
      <p:sp>
        <p:nvSpPr>
          <p:cNvPr id="93189" name="Text Box 6">
            <a:extLst>
              <a:ext uri="{FF2B5EF4-FFF2-40B4-BE49-F238E27FC236}">
                <a16:creationId xmlns:a16="http://schemas.microsoft.com/office/drawing/2014/main" id="{5AB149DA-59F6-D0F4-16F2-5ABEB5622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513" y="2938463"/>
            <a:ext cx="3179762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lIns="91420" tIns="45711" rIns="91420" bIns="45711" anchor="ctr" anchorCtr="1">
            <a:spAutoFit/>
          </a:bodyPr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300">
                <a:solidFill>
                  <a:srgbClr val="0000CC"/>
                </a:solidFill>
              </a:rPr>
              <a:t>MemoryType A</a:t>
            </a:r>
          </a:p>
        </p:txBody>
      </p:sp>
      <p:sp>
        <p:nvSpPr>
          <p:cNvPr id="93190" name="Text Box 7">
            <a:extLst>
              <a:ext uri="{FF2B5EF4-FFF2-40B4-BE49-F238E27FC236}">
                <a16:creationId xmlns:a16="http://schemas.microsoft.com/office/drawing/2014/main" id="{4882F7A7-E3B6-BA39-D7CF-A9E9501B7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9963" y="2946400"/>
            <a:ext cx="2678112" cy="3825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lIns="91420" tIns="45711" rIns="91420" bIns="45711" anchor="ctr" anchorCtr="1">
            <a:spAutoFit/>
          </a:bodyPr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300">
                <a:solidFill>
                  <a:srgbClr val="0000CC"/>
                </a:solidFill>
              </a:rPr>
              <a:t>CPUTypeA</a:t>
            </a:r>
          </a:p>
        </p:txBody>
      </p:sp>
      <p:sp>
        <p:nvSpPr>
          <p:cNvPr id="93191" name="Text Box 8">
            <a:extLst>
              <a:ext uri="{FF2B5EF4-FFF2-40B4-BE49-F238E27FC236}">
                <a16:creationId xmlns:a16="http://schemas.microsoft.com/office/drawing/2014/main" id="{705EB081-B9CF-7DA1-3776-110BE22F5C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0488" y="2946400"/>
            <a:ext cx="3095625" cy="3825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lIns="91420" tIns="45711" rIns="91420" bIns="45711" anchor="ctr" anchorCtr="1">
            <a:spAutoFit/>
          </a:bodyPr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300">
                <a:solidFill>
                  <a:srgbClr val="0000CC"/>
                </a:solidFill>
              </a:rPr>
              <a:t>Hard diskTypeA</a:t>
            </a:r>
          </a:p>
        </p:txBody>
      </p:sp>
      <p:sp>
        <p:nvSpPr>
          <p:cNvPr id="93192" name="AutoShape 9">
            <a:extLst>
              <a:ext uri="{FF2B5EF4-FFF2-40B4-BE49-F238E27FC236}">
                <a16:creationId xmlns:a16="http://schemas.microsoft.com/office/drawing/2014/main" id="{11D2336D-03B3-C5E9-E654-83F19F9C6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3513" y="1951038"/>
            <a:ext cx="190500" cy="68580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0" tIns="45711" rIns="91420" bIns="45711" anchor="ctr">
            <a:spAutoFit/>
          </a:bodyPr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solidFill>
                <a:srgbClr val="0000CC"/>
              </a:solidFill>
            </a:endParaRPr>
          </a:p>
        </p:txBody>
      </p:sp>
      <p:sp>
        <p:nvSpPr>
          <p:cNvPr id="93193" name="AutoShape 10">
            <a:extLst>
              <a:ext uri="{FF2B5EF4-FFF2-40B4-BE49-F238E27FC236}">
                <a16:creationId xmlns:a16="http://schemas.microsoft.com/office/drawing/2014/main" id="{40A4C20E-A1B9-2B29-A315-15A839FB9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2525" y="1951038"/>
            <a:ext cx="195263" cy="68580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0" tIns="45711" rIns="91420" bIns="45711" anchor="ctr">
            <a:spAutoFit/>
          </a:bodyPr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solidFill>
                <a:srgbClr val="0000CC"/>
              </a:solidFill>
            </a:endParaRPr>
          </a:p>
        </p:txBody>
      </p:sp>
      <p:sp>
        <p:nvSpPr>
          <p:cNvPr id="93194" name="AutoShape 11">
            <a:extLst>
              <a:ext uri="{FF2B5EF4-FFF2-40B4-BE49-F238E27FC236}">
                <a16:creationId xmlns:a16="http://schemas.microsoft.com/office/drawing/2014/main" id="{A4EE8287-DFB7-6347-AFC3-71B578BC1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6913" y="1874838"/>
            <a:ext cx="192087" cy="68580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0" tIns="45711" rIns="91420" bIns="45711" anchor="ctr">
            <a:spAutoFit/>
          </a:bodyPr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solidFill>
                <a:srgbClr val="0000CC"/>
              </a:solidFill>
            </a:endParaRPr>
          </a:p>
        </p:txBody>
      </p:sp>
      <p:sp>
        <p:nvSpPr>
          <p:cNvPr id="93195" name="Line 12">
            <a:extLst>
              <a:ext uri="{FF2B5EF4-FFF2-40B4-BE49-F238E27FC236}">
                <a16:creationId xmlns:a16="http://schemas.microsoft.com/office/drawing/2014/main" id="{94EAB9B5-ED8B-39B8-C4B0-D29655A5F3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63713" y="2332038"/>
            <a:ext cx="2209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93196" name="Line 13">
            <a:extLst>
              <a:ext uri="{FF2B5EF4-FFF2-40B4-BE49-F238E27FC236}">
                <a16:creationId xmlns:a16="http://schemas.microsoft.com/office/drawing/2014/main" id="{B00804A3-88EE-36C0-2BBB-E0C98331E5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83113" y="2484438"/>
            <a:ext cx="0" cy="420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93197" name="Line 14">
            <a:extLst>
              <a:ext uri="{FF2B5EF4-FFF2-40B4-BE49-F238E27FC236}">
                <a16:creationId xmlns:a16="http://schemas.microsoft.com/office/drawing/2014/main" id="{7C388C4B-C1F5-8D82-8796-639EB5579CBA}"/>
              </a:ext>
            </a:extLst>
          </p:cNvPr>
          <p:cNvSpPr>
            <a:spLocks noChangeShapeType="1"/>
          </p:cNvSpPr>
          <p:nvPr/>
        </p:nvSpPr>
        <p:spPr bwMode="auto">
          <a:xfrm>
            <a:off x="5118100" y="2255838"/>
            <a:ext cx="2741613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1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1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1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1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1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1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11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11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1715" grpId="0" build="p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256F8A55-626C-C357-999D-CFBC3446A0D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68275" y="84138"/>
            <a:ext cx="8567738" cy="419100"/>
          </a:xfrm>
        </p:spPr>
        <p:txBody>
          <a:bodyPr/>
          <a:lstStyle/>
          <a:p>
            <a:r>
              <a:rPr lang="en-US" altLang="en-US" sz="3200"/>
              <a:t>Exercise 2: Solution</a:t>
            </a:r>
          </a:p>
        </p:txBody>
      </p:sp>
      <p:sp>
        <p:nvSpPr>
          <p:cNvPr id="94211" name="Text Box 3">
            <a:extLst>
              <a:ext uri="{FF2B5EF4-FFF2-40B4-BE49-F238E27FC236}">
                <a16:creationId xmlns:a16="http://schemas.microsoft.com/office/drawing/2014/main" id="{DAF96576-DD9F-05C5-C017-4218BD30E1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1073150"/>
            <a:ext cx="2100263" cy="3302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lIns="100772" tIns="50387" rIns="100772" bIns="50387" anchor="ctr" anchorCtr="1">
            <a:spAutoFit/>
          </a:bodyPr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800">
                <a:solidFill>
                  <a:schemeClr val="tx1"/>
                </a:solidFill>
              </a:rPr>
              <a:t>ComputerFactory</a:t>
            </a:r>
            <a:endParaRPr lang="en-US" altLang="en-US" sz="3200">
              <a:solidFill>
                <a:schemeClr val="tx1"/>
              </a:solidFill>
            </a:endParaRPr>
          </a:p>
        </p:txBody>
      </p:sp>
      <p:sp>
        <p:nvSpPr>
          <p:cNvPr id="94212" name="Text Box 4">
            <a:extLst>
              <a:ext uri="{FF2B5EF4-FFF2-40B4-BE49-F238E27FC236}">
                <a16:creationId xmlns:a16="http://schemas.microsoft.com/office/drawing/2014/main" id="{C5263CD0-475E-B610-85B6-C01026D06F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1382713"/>
            <a:ext cx="2100263" cy="50165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lIns="100772" tIns="50387" rIns="100772" bIns="50387" anchor="ctr" anchorCtr="1">
            <a:spAutoFit/>
          </a:bodyPr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3200">
              <a:solidFill>
                <a:schemeClr val="tx1"/>
              </a:solidFill>
            </a:endParaRPr>
          </a:p>
        </p:txBody>
      </p:sp>
      <p:sp>
        <p:nvSpPr>
          <p:cNvPr id="94213" name="Text Box 5">
            <a:extLst>
              <a:ext uri="{FF2B5EF4-FFF2-40B4-BE49-F238E27FC236}">
                <a16:creationId xmlns:a16="http://schemas.microsoft.com/office/drawing/2014/main" id="{09DCD0E9-2971-CDB8-18D5-3B56806C2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1944688"/>
            <a:ext cx="2100263" cy="12065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lIns="100772" tIns="50387" rIns="100772" bIns="50387" anchor="ctr" anchorCtr="1">
            <a:spAutoFit/>
          </a:bodyPr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800">
                <a:solidFill>
                  <a:schemeClr val="tx1"/>
                </a:solidFill>
              </a:rPr>
              <a:t>createComputer() createMemory()  createCPU() createModem()</a:t>
            </a:r>
            <a:endParaRPr lang="en-US" altLang="en-US" sz="3200">
              <a:solidFill>
                <a:schemeClr val="tx1"/>
              </a:solidFill>
            </a:endParaRPr>
          </a:p>
        </p:txBody>
      </p:sp>
      <p:sp>
        <p:nvSpPr>
          <p:cNvPr id="94214" name="Text Box 6">
            <a:extLst>
              <a:ext uri="{FF2B5EF4-FFF2-40B4-BE49-F238E27FC236}">
                <a16:creationId xmlns:a16="http://schemas.microsoft.com/office/drawing/2014/main" id="{80BBCF83-C085-C3FE-80C7-A580CCC360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50" y="4141788"/>
            <a:ext cx="2016125" cy="331787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lIns="100772" tIns="50387" rIns="100772" bIns="50387" anchor="ctr" anchorCtr="1">
            <a:spAutoFit/>
          </a:bodyPr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800">
                <a:solidFill>
                  <a:schemeClr val="tx1"/>
                </a:solidFill>
              </a:rPr>
              <a:t>CompFactoryB</a:t>
            </a:r>
            <a:endParaRPr lang="en-US" altLang="en-US" sz="3200">
              <a:solidFill>
                <a:schemeClr val="tx1"/>
              </a:solidFill>
            </a:endParaRPr>
          </a:p>
        </p:txBody>
      </p:sp>
      <p:sp>
        <p:nvSpPr>
          <p:cNvPr id="94215" name="Text Box 7">
            <a:extLst>
              <a:ext uri="{FF2B5EF4-FFF2-40B4-BE49-F238E27FC236}">
                <a16:creationId xmlns:a16="http://schemas.microsoft.com/office/drawing/2014/main" id="{4FF698F9-8815-637E-0347-E16D0BFD6A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50" y="4573588"/>
            <a:ext cx="2016125" cy="503237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lIns="100772" tIns="50387" rIns="100772" bIns="50387" anchor="ctr" anchorCtr="1">
            <a:spAutoFit/>
          </a:bodyPr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3200">
              <a:solidFill>
                <a:schemeClr val="tx1"/>
              </a:solidFill>
            </a:endParaRPr>
          </a:p>
        </p:txBody>
      </p:sp>
      <p:sp>
        <p:nvSpPr>
          <p:cNvPr id="94216" name="Text Box 8">
            <a:extLst>
              <a:ext uri="{FF2B5EF4-FFF2-40B4-BE49-F238E27FC236}">
                <a16:creationId xmlns:a16="http://schemas.microsoft.com/office/drawing/2014/main" id="{4BC94A11-7684-FF62-75C9-ED4C891FF6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50" y="5135563"/>
            <a:ext cx="2016125" cy="12065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lIns="100772" tIns="50387" rIns="100772" bIns="50387" anchor="ctr" anchorCtr="1">
            <a:spAutoFit/>
          </a:bodyPr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800">
                <a:solidFill>
                  <a:schemeClr val="tx1"/>
                </a:solidFill>
              </a:rPr>
              <a:t>createComputer() createMemory()  createCPU() createModem()</a:t>
            </a:r>
            <a:endParaRPr lang="en-US" altLang="en-US" sz="3200">
              <a:solidFill>
                <a:schemeClr val="tx1"/>
              </a:solidFill>
            </a:endParaRPr>
          </a:p>
        </p:txBody>
      </p:sp>
      <p:sp>
        <p:nvSpPr>
          <p:cNvPr id="94217" name="Text Box 9">
            <a:extLst>
              <a:ext uri="{FF2B5EF4-FFF2-40B4-BE49-F238E27FC236}">
                <a16:creationId xmlns:a16="http://schemas.microsoft.com/office/drawing/2014/main" id="{1AF59C9F-68E4-B891-CBB7-D8A0B326B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141788"/>
            <a:ext cx="2016125" cy="331787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lIns="100772" tIns="50387" rIns="100772" bIns="50387" anchor="ctr" anchorCtr="1">
            <a:spAutoFit/>
          </a:bodyPr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800">
                <a:solidFill>
                  <a:schemeClr val="tx1"/>
                </a:solidFill>
              </a:rPr>
              <a:t>CompFactoryA</a:t>
            </a:r>
            <a:endParaRPr lang="en-US" altLang="en-US" sz="3200">
              <a:solidFill>
                <a:schemeClr val="tx1"/>
              </a:solidFill>
            </a:endParaRPr>
          </a:p>
        </p:txBody>
      </p:sp>
      <p:sp>
        <p:nvSpPr>
          <p:cNvPr id="94218" name="Text Box 10">
            <a:extLst>
              <a:ext uri="{FF2B5EF4-FFF2-40B4-BE49-F238E27FC236}">
                <a16:creationId xmlns:a16="http://schemas.microsoft.com/office/drawing/2014/main" id="{2F15CAA9-0F07-7CF8-969A-F853C3628E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573588"/>
            <a:ext cx="2016125" cy="503237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lIns="100772" tIns="50387" rIns="100772" bIns="50387" anchor="ctr" anchorCtr="1">
            <a:spAutoFit/>
          </a:bodyPr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3200">
              <a:solidFill>
                <a:schemeClr val="tx1"/>
              </a:solidFill>
            </a:endParaRPr>
          </a:p>
        </p:txBody>
      </p:sp>
      <p:sp>
        <p:nvSpPr>
          <p:cNvPr id="94219" name="Text Box 11">
            <a:extLst>
              <a:ext uri="{FF2B5EF4-FFF2-40B4-BE49-F238E27FC236}">
                <a16:creationId xmlns:a16="http://schemas.microsoft.com/office/drawing/2014/main" id="{87DB919C-2F96-240B-F09D-265E95D2F3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135563"/>
            <a:ext cx="2016125" cy="12065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lIns="100772" tIns="50387" rIns="100772" bIns="50387" anchor="ctr" anchorCtr="1">
            <a:spAutoFit/>
          </a:bodyPr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800">
                <a:solidFill>
                  <a:schemeClr val="tx1"/>
                </a:solidFill>
              </a:rPr>
              <a:t>createComputer() createMemory()  createCPU() createModem()</a:t>
            </a:r>
            <a:endParaRPr lang="en-US" altLang="en-US" sz="3200">
              <a:solidFill>
                <a:schemeClr val="tx1"/>
              </a:solidFill>
            </a:endParaRPr>
          </a:p>
        </p:txBody>
      </p:sp>
      <p:sp>
        <p:nvSpPr>
          <p:cNvPr id="94220" name="Text Box 12">
            <a:extLst>
              <a:ext uri="{FF2B5EF4-FFF2-40B4-BE49-F238E27FC236}">
                <a16:creationId xmlns:a16="http://schemas.microsoft.com/office/drawing/2014/main" id="{FEC96F0F-E637-CEBE-630E-14936C03C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8375" y="2593975"/>
            <a:ext cx="1260475" cy="54927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lIns="100772" tIns="50387" rIns="100772" bIns="50387" anchor="ctr" anchorCtr="1">
            <a:spAutoFit/>
          </a:bodyPr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800">
                <a:solidFill>
                  <a:schemeClr val="tx1"/>
                </a:solidFill>
              </a:rPr>
              <a:t>Computer ModelA</a:t>
            </a:r>
            <a:endParaRPr lang="en-US" altLang="en-US" sz="3200">
              <a:solidFill>
                <a:schemeClr val="tx1"/>
              </a:solidFill>
            </a:endParaRPr>
          </a:p>
        </p:txBody>
      </p:sp>
      <p:sp>
        <p:nvSpPr>
          <p:cNvPr id="94221" name="Text Box 13">
            <a:extLst>
              <a:ext uri="{FF2B5EF4-FFF2-40B4-BE49-F238E27FC236}">
                <a16:creationId xmlns:a16="http://schemas.microsoft.com/office/drawing/2014/main" id="{ABDB519A-3F84-2CE8-3A7C-4FF35F41CF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8638" y="2576513"/>
            <a:ext cx="1344612" cy="54927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lIns="100772" tIns="50387" rIns="100772" bIns="50387" anchor="ctr" anchorCtr="1">
            <a:spAutoFit/>
          </a:bodyPr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800">
                <a:solidFill>
                  <a:schemeClr val="tx1"/>
                </a:solidFill>
              </a:rPr>
              <a:t>Computer ModelB</a:t>
            </a:r>
            <a:endParaRPr lang="en-US" altLang="en-US" sz="3200">
              <a:solidFill>
                <a:schemeClr val="tx1"/>
              </a:solidFill>
            </a:endParaRPr>
          </a:p>
        </p:txBody>
      </p:sp>
      <p:sp>
        <p:nvSpPr>
          <p:cNvPr id="94222" name="Text Box 14">
            <a:extLst>
              <a:ext uri="{FF2B5EF4-FFF2-40B4-BE49-F238E27FC236}">
                <a16:creationId xmlns:a16="http://schemas.microsoft.com/office/drawing/2014/main" id="{D895B15B-D0ED-60E7-0CCF-621F2468D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6438" y="1370013"/>
            <a:ext cx="1344612" cy="3302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lIns="100772" tIns="50387" rIns="100772" bIns="50387" anchor="ctr" anchorCtr="1">
            <a:spAutoFit/>
          </a:bodyPr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800" i="1">
                <a:solidFill>
                  <a:schemeClr val="tx1"/>
                </a:solidFill>
              </a:rPr>
              <a:t>Computer</a:t>
            </a:r>
            <a:endParaRPr lang="en-US" altLang="en-US" sz="3200">
              <a:solidFill>
                <a:schemeClr val="tx1"/>
              </a:solidFill>
            </a:endParaRPr>
          </a:p>
        </p:txBody>
      </p:sp>
      <p:sp>
        <p:nvSpPr>
          <p:cNvPr id="94223" name="Text Box 15">
            <a:extLst>
              <a:ext uri="{FF2B5EF4-FFF2-40B4-BE49-F238E27FC236}">
                <a16:creationId xmlns:a16="http://schemas.microsoft.com/office/drawing/2014/main" id="{A9E16EBC-BA58-6507-1851-331D5CCB62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8375" y="5114925"/>
            <a:ext cx="1260475" cy="54927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lIns="100772" tIns="50387" rIns="100772" bIns="50387" anchor="ctr" anchorCtr="1">
            <a:spAutoFit/>
          </a:bodyPr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800">
                <a:solidFill>
                  <a:schemeClr val="tx1"/>
                </a:solidFill>
              </a:rPr>
              <a:t>Memory ModelA</a:t>
            </a:r>
            <a:endParaRPr lang="en-US" altLang="en-US" sz="3200">
              <a:solidFill>
                <a:schemeClr val="tx1"/>
              </a:solidFill>
            </a:endParaRPr>
          </a:p>
        </p:txBody>
      </p:sp>
      <p:sp>
        <p:nvSpPr>
          <p:cNvPr id="94224" name="Text Box 16">
            <a:extLst>
              <a:ext uri="{FF2B5EF4-FFF2-40B4-BE49-F238E27FC236}">
                <a16:creationId xmlns:a16="http://schemas.microsoft.com/office/drawing/2014/main" id="{C140E161-A3BC-4212-1285-9C4E565B2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8638" y="5097463"/>
            <a:ext cx="1344612" cy="54927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lIns="100772" tIns="50387" rIns="100772" bIns="50387" anchor="ctr" anchorCtr="1">
            <a:spAutoFit/>
          </a:bodyPr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800">
                <a:solidFill>
                  <a:schemeClr val="tx1"/>
                </a:solidFill>
              </a:rPr>
              <a:t>Memory ModelB</a:t>
            </a:r>
            <a:endParaRPr lang="en-US" altLang="en-US" sz="3200">
              <a:solidFill>
                <a:schemeClr val="tx1"/>
              </a:solidFill>
            </a:endParaRPr>
          </a:p>
        </p:txBody>
      </p:sp>
      <p:sp>
        <p:nvSpPr>
          <p:cNvPr id="94225" name="Text Box 17">
            <a:extLst>
              <a:ext uri="{FF2B5EF4-FFF2-40B4-BE49-F238E27FC236}">
                <a16:creationId xmlns:a16="http://schemas.microsoft.com/office/drawing/2014/main" id="{B54BAEB0-C972-525D-7710-519EFA3C0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6438" y="3889375"/>
            <a:ext cx="1344612" cy="3302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lIns="100772" tIns="50387" rIns="100772" bIns="50387" anchor="ctr" anchorCtr="1">
            <a:spAutoFit/>
          </a:bodyPr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800" i="1">
                <a:solidFill>
                  <a:schemeClr val="tx1"/>
                </a:solidFill>
              </a:rPr>
              <a:t>Memory</a:t>
            </a:r>
            <a:endParaRPr lang="en-US" altLang="en-US" sz="3200">
              <a:solidFill>
                <a:schemeClr val="tx1"/>
              </a:solidFill>
            </a:endParaRPr>
          </a:p>
        </p:txBody>
      </p:sp>
      <p:sp>
        <p:nvSpPr>
          <p:cNvPr id="94226" name="Line 19">
            <a:extLst>
              <a:ext uri="{FF2B5EF4-FFF2-40B4-BE49-F238E27FC236}">
                <a16:creationId xmlns:a16="http://schemas.microsoft.com/office/drawing/2014/main" id="{E9F91E29-4E75-507E-10FB-500FB75DC2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60475" y="3544888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 anchor="ctr">
            <a:spAutoFit/>
          </a:bodyPr>
          <a:lstStyle/>
          <a:p>
            <a:endParaRPr lang="en-GB"/>
          </a:p>
        </p:txBody>
      </p:sp>
      <p:sp>
        <p:nvSpPr>
          <p:cNvPr id="94227" name="Line 20">
            <a:extLst>
              <a:ext uri="{FF2B5EF4-FFF2-40B4-BE49-F238E27FC236}">
                <a16:creationId xmlns:a16="http://schemas.microsoft.com/office/drawing/2014/main" id="{ECF44DBA-E1FE-045A-EF59-A9B00BC0E4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84663" y="3544888"/>
            <a:ext cx="0" cy="588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 anchor="ctr">
            <a:spAutoFit/>
          </a:bodyPr>
          <a:lstStyle/>
          <a:p>
            <a:endParaRPr lang="en-GB"/>
          </a:p>
        </p:txBody>
      </p:sp>
      <p:sp>
        <p:nvSpPr>
          <p:cNvPr id="94228" name="Line 21">
            <a:extLst>
              <a:ext uri="{FF2B5EF4-FFF2-40B4-BE49-F238E27FC236}">
                <a16:creationId xmlns:a16="http://schemas.microsoft.com/office/drawing/2014/main" id="{941FCE78-32D8-A943-1DAE-B15A4AF1A896}"/>
              </a:ext>
            </a:extLst>
          </p:cNvPr>
          <p:cNvSpPr>
            <a:spLocks noChangeShapeType="1"/>
          </p:cNvSpPr>
          <p:nvPr/>
        </p:nvSpPr>
        <p:spPr bwMode="auto">
          <a:xfrm>
            <a:off x="1260475" y="3544888"/>
            <a:ext cx="3024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94" tIns="50397" rIns="100794" bIns="50397" anchor="ctr">
            <a:spAutoFit/>
          </a:bodyPr>
          <a:lstStyle/>
          <a:p>
            <a:endParaRPr lang="en-GB"/>
          </a:p>
        </p:txBody>
      </p:sp>
      <p:sp>
        <p:nvSpPr>
          <p:cNvPr id="94229" name="Line 22">
            <a:extLst>
              <a:ext uri="{FF2B5EF4-FFF2-40B4-BE49-F238E27FC236}">
                <a16:creationId xmlns:a16="http://schemas.microsoft.com/office/drawing/2014/main" id="{1198C084-B8AC-47F6-FEFE-4E803519CBB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01950" y="3322638"/>
            <a:ext cx="4763" cy="222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 anchor="ctr">
            <a:spAutoFit/>
          </a:bodyPr>
          <a:lstStyle/>
          <a:p>
            <a:endParaRPr lang="en-GB"/>
          </a:p>
        </p:txBody>
      </p:sp>
      <p:sp>
        <p:nvSpPr>
          <p:cNvPr id="94230" name="Line 24">
            <a:extLst>
              <a:ext uri="{FF2B5EF4-FFF2-40B4-BE49-F238E27FC236}">
                <a16:creationId xmlns:a16="http://schemas.microsoft.com/office/drawing/2014/main" id="{1ED6AD1D-31AD-38DB-0627-EC80CDFAF6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35750" y="2117725"/>
            <a:ext cx="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 anchor="ctr">
            <a:spAutoFit/>
          </a:bodyPr>
          <a:lstStyle/>
          <a:p>
            <a:endParaRPr lang="en-GB"/>
          </a:p>
        </p:txBody>
      </p:sp>
      <p:sp>
        <p:nvSpPr>
          <p:cNvPr id="94231" name="Line 25">
            <a:extLst>
              <a:ext uri="{FF2B5EF4-FFF2-40B4-BE49-F238E27FC236}">
                <a16:creationId xmlns:a16="http://schemas.microsoft.com/office/drawing/2014/main" id="{B175C956-3894-F22C-38EB-4F5BB7C91E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20150" y="2117725"/>
            <a:ext cx="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 anchor="ctr">
            <a:spAutoFit/>
          </a:bodyPr>
          <a:lstStyle/>
          <a:p>
            <a:endParaRPr lang="en-GB"/>
          </a:p>
        </p:txBody>
      </p:sp>
      <p:sp>
        <p:nvSpPr>
          <p:cNvPr id="94232" name="Line 26">
            <a:extLst>
              <a:ext uri="{FF2B5EF4-FFF2-40B4-BE49-F238E27FC236}">
                <a16:creationId xmlns:a16="http://schemas.microsoft.com/office/drawing/2014/main" id="{24117C74-7773-AFC9-DA3F-C8F91ADE14F4}"/>
              </a:ext>
            </a:extLst>
          </p:cNvPr>
          <p:cNvSpPr>
            <a:spLocks noChangeShapeType="1"/>
          </p:cNvSpPr>
          <p:nvPr/>
        </p:nvSpPr>
        <p:spPr bwMode="auto">
          <a:xfrm>
            <a:off x="6635750" y="2117725"/>
            <a:ext cx="218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 anchor="ctr">
            <a:spAutoFit/>
          </a:bodyPr>
          <a:lstStyle/>
          <a:p>
            <a:endParaRPr lang="en-GB"/>
          </a:p>
        </p:txBody>
      </p:sp>
      <p:sp>
        <p:nvSpPr>
          <p:cNvPr id="94233" name="Line 27">
            <a:extLst>
              <a:ext uri="{FF2B5EF4-FFF2-40B4-BE49-F238E27FC236}">
                <a16:creationId xmlns:a16="http://schemas.microsoft.com/office/drawing/2014/main" id="{CAECF5A0-C003-D69C-6591-85454796FE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07313" y="1827213"/>
            <a:ext cx="0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 anchor="ctr">
            <a:spAutoFit/>
          </a:bodyPr>
          <a:lstStyle/>
          <a:p>
            <a:endParaRPr lang="en-GB"/>
          </a:p>
        </p:txBody>
      </p:sp>
      <p:sp>
        <p:nvSpPr>
          <p:cNvPr id="94234" name="Line 29">
            <a:extLst>
              <a:ext uri="{FF2B5EF4-FFF2-40B4-BE49-F238E27FC236}">
                <a16:creationId xmlns:a16="http://schemas.microsoft.com/office/drawing/2014/main" id="{207ADB31-E6A4-2350-69AF-DE8CE5F829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35750" y="4637088"/>
            <a:ext cx="0" cy="420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 anchor="ctr">
            <a:spAutoFit/>
          </a:bodyPr>
          <a:lstStyle/>
          <a:p>
            <a:endParaRPr lang="en-GB"/>
          </a:p>
        </p:txBody>
      </p:sp>
      <p:sp>
        <p:nvSpPr>
          <p:cNvPr id="94235" name="Line 30">
            <a:extLst>
              <a:ext uri="{FF2B5EF4-FFF2-40B4-BE49-F238E27FC236}">
                <a16:creationId xmlns:a16="http://schemas.microsoft.com/office/drawing/2014/main" id="{B8943475-1092-9B34-A79F-EDD68362D6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20150" y="4637088"/>
            <a:ext cx="0" cy="420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 anchor="ctr">
            <a:spAutoFit/>
          </a:bodyPr>
          <a:lstStyle/>
          <a:p>
            <a:endParaRPr lang="en-GB"/>
          </a:p>
        </p:txBody>
      </p:sp>
      <p:sp>
        <p:nvSpPr>
          <p:cNvPr id="94236" name="Line 31">
            <a:extLst>
              <a:ext uri="{FF2B5EF4-FFF2-40B4-BE49-F238E27FC236}">
                <a16:creationId xmlns:a16="http://schemas.microsoft.com/office/drawing/2014/main" id="{86794E86-719A-08DC-5BDA-2FE0C386188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35750" y="4637088"/>
            <a:ext cx="218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 anchor="ctr">
            <a:spAutoFit/>
          </a:bodyPr>
          <a:lstStyle/>
          <a:p>
            <a:endParaRPr lang="en-GB"/>
          </a:p>
        </p:txBody>
      </p:sp>
      <p:sp>
        <p:nvSpPr>
          <p:cNvPr id="94237" name="Line 32">
            <a:extLst>
              <a:ext uri="{FF2B5EF4-FFF2-40B4-BE49-F238E27FC236}">
                <a16:creationId xmlns:a16="http://schemas.microsoft.com/office/drawing/2014/main" id="{C4D046E3-A8CD-D391-A0F0-45603D5E5EB1}"/>
              </a:ext>
            </a:extLst>
          </p:cNvPr>
          <p:cNvSpPr>
            <a:spLocks noChangeShapeType="1"/>
          </p:cNvSpPr>
          <p:nvPr/>
        </p:nvSpPr>
        <p:spPr bwMode="auto">
          <a:xfrm>
            <a:off x="7707313" y="43894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 anchor="ctr">
            <a:spAutoFit/>
          </a:bodyPr>
          <a:lstStyle/>
          <a:p>
            <a:endParaRPr lang="en-GB"/>
          </a:p>
        </p:txBody>
      </p:sp>
      <p:sp>
        <p:nvSpPr>
          <p:cNvPr id="94238" name="Line 33">
            <a:extLst>
              <a:ext uri="{FF2B5EF4-FFF2-40B4-BE49-F238E27FC236}">
                <a16:creationId xmlns:a16="http://schemas.microsoft.com/office/drawing/2014/main" id="{AC5E397C-4DFC-8E69-5254-94496FA80BC2}"/>
              </a:ext>
            </a:extLst>
          </p:cNvPr>
          <p:cNvSpPr>
            <a:spLocks noChangeShapeType="1"/>
          </p:cNvSpPr>
          <p:nvPr/>
        </p:nvSpPr>
        <p:spPr bwMode="auto">
          <a:xfrm>
            <a:off x="1260475" y="6400800"/>
            <a:ext cx="0" cy="7556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94" tIns="50397" rIns="100794" bIns="50397" anchor="ctr">
            <a:spAutoFit/>
          </a:bodyPr>
          <a:lstStyle/>
          <a:p>
            <a:endParaRPr lang="en-GB"/>
          </a:p>
        </p:txBody>
      </p:sp>
      <p:sp>
        <p:nvSpPr>
          <p:cNvPr id="94239" name="Line 34">
            <a:extLst>
              <a:ext uri="{FF2B5EF4-FFF2-40B4-BE49-F238E27FC236}">
                <a16:creationId xmlns:a16="http://schemas.microsoft.com/office/drawing/2014/main" id="{A4C6C912-CB97-DA9C-49C3-8C2594B50A51}"/>
              </a:ext>
            </a:extLst>
          </p:cNvPr>
          <p:cNvSpPr>
            <a:spLocks noChangeShapeType="1"/>
          </p:cNvSpPr>
          <p:nvPr/>
        </p:nvSpPr>
        <p:spPr bwMode="auto">
          <a:xfrm>
            <a:off x="9828213" y="2957513"/>
            <a:ext cx="0" cy="41989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 anchor="ctr">
            <a:spAutoFit/>
          </a:bodyPr>
          <a:lstStyle/>
          <a:p>
            <a:endParaRPr lang="en-GB"/>
          </a:p>
        </p:txBody>
      </p:sp>
      <p:sp>
        <p:nvSpPr>
          <p:cNvPr id="94240" name="Line 35">
            <a:extLst>
              <a:ext uri="{FF2B5EF4-FFF2-40B4-BE49-F238E27FC236}">
                <a16:creationId xmlns:a16="http://schemas.microsoft.com/office/drawing/2014/main" id="{3843B790-546F-E922-F2C9-F5C4C451EE3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60475" y="7073900"/>
            <a:ext cx="85677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94" tIns="50397" rIns="100794" bIns="50397" anchor="ctr">
            <a:spAutoFit/>
          </a:bodyPr>
          <a:lstStyle/>
          <a:p>
            <a:endParaRPr lang="en-GB"/>
          </a:p>
        </p:txBody>
      </p:sp>
      <p:sp>
        <p:nvSpPr>
          <p:cNvPr id="94241" name="Line 36">
            <a:extLst>
              <a:ext uri="{FF2B5EF4-FFF2-40B4-BE49-F238E27FC236}">
                <a16:creationId xmlns:a16="http://schemas.microsoft.com/office/drawing/2014/main" id="{7C2A4412-ECA9-0AF5-DCF0-7A49ECFE35E1}"/>
              </a:ext>
            </a:extLst>
          </p:cNvPr>
          <p:cNvSpPr>
            <a:spLocks noChangeShapeType="1"/>
          </p:cNvSpPr>
          <p:nvPr/>
        </p:nvSpPr>
        <p:spPr bwMode="auto">
          <a:xfrm>
            <a:off x="9493250" y="2957513"/>
            <a:ext cx="33496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 anchor="ctr">
            <a:spAutoFit/>
          </a:bodyPr>
          <a:lstStyle/>
          <a:p>
            <a:endParaRPr lang="en-GB"/>
          </a:p>
        </p:txBody>
      </p:sp>
      <p:sp>
        <p:nvSpPr>
          <p:cNvPr id="94242" name="Line 37">
            <a:extLst>
              <a:ext uri="{FF2B5EF4-FFF2-40B4-BE49-F238E27FC236}">
                <a16:creationId xmlns:a16="http://schemas.microsoft.com/office/drawing/2014/main" id="{50884A10-6B90-0191-7E07-5506DC3B8A72}"/>
              </a:ext>
            </a:extLst>
          </p:cNvPr>
          <p:cNvSpPr>
            <a:spLocks noChangeShapeType="1"/>
          </p:cNvSpPr>
          <p:nvPr/>
        </p:nvSpPr>
        <p:spPr bwMode="auto">
          <a:xfrm>
            <a:off x="9493250" y="5392738"/>
            <a:ext cx="33496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 anchor="ctr">
            <a:spAutoFit/>
          </a:bodyPr>
          <a:lstStyle/>
          <a:p>
            <a:endParaRPr lang="en-GB"/>
          </a:p>
        </p:txBody>
      </p:sp>
      <p:sp>
        <p:nvSpPr>
          <p:cNvPr id="94243" name="Line 38">
            <a:extLst>
              <a:ext uri="{FF2B5EF4-FFF2-40B4-BE49-F238E27FC236}">
                <a16:creationId xmlns:a16="http://schemas.microsoft.com/office/drawing/2014/main" id="{A74D71CD-F4A6-C163-8BC5-0CB206177EE2}"/>
              </a:ext>
            </a:extLst>
          </p:cNvPr>
          <p:cNvSpPr>
            <a:spLocks noChangeShapeType="1"/>
          </p:cNvSpPr>
          <p:nvPr/>
        </p:nvSpPr>
        <p:spPr bwMode="auto">
          <a:xfrm>
            <a:off x="4368800" y="6400800"/>
            <a:ext cx="0" cy="4206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 anchor="ctr">
            <a:spAutoFit/>
          </a:bodyPr>
          <a:lstStyle/>
          <a:p>
            <a:endParaRPr lang="en-GB"/>
          </a:p>
        </p:txBody>
      </p:sp>
      <p:sp>
        <p:nvSpPr>
          <p:cNvPr id="94244" name="Line 39">
            <a:extLst>
              <a:ext uri="{FF2B5EF4-FFF2-40B4-BE49-F238E27FC236}">
                <a16:creationId xmlns:a16="http://schemas.microsoft.com/office/drawing/2014/main" id="{BEE9A21C-1DA8-6BDC-4E89-C14F466B15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1825" y="2957513"/>
            <a:ext cx="0" cy="38639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 anchor="ctr">
            <a:spAutoFit/>
          </a:bodyPr>
          <a:lstStyle/>
          <a:p>
            <a:endParaRPr lang="en-GB"/>
          </a:p>
        </p:txBody>
      </p:sp>
      <p:sp>
        <p:nvSpPr>
          <p:cNvPr id="94245" name="Line 40">
            <a:extLst>
              <a:ext uri="{FF2B5EF4-FFF2-40B4-BE49-F238E27FC236}">
                <a16:creationId xmlns:a16="http://schemas.microsoft.com/office/drawing/2014/main" id="{818588EF-C8B1-E72E-0DC3-7527C5107DD2}"/>
              </a:ext>
            </a:extLst>
          </p:cNvPr>
          <p:cNvSpPr>
            <a:spLocks noChangeShapeType="1"/>
          </p:cNvSpPr>
          <p:nvPr/>
        </p:nvSpPr>
        <p:spPr bwMode="auto">
          <a:xfrm>
            <a:off x="4368800" y="6821488"/>
            <a:ext cx="142716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 anchor="ctr">
            <a:spAutoFit/>
          </a:bodyPr>
          <a:lstStyle/>
          <a:p>
            <a:endParaRPr lang="en-GB"/>
          </a:p>
        </p:txBody>
      </p:sp>
      <p:sp>
        <p:nvSpPr>
          <p:cNvPr id="94246" name="Line 41">
            <a:extLst>
              <a:ext uri="{FF2B5EF4-FFF2-40B4-BE49-F238E27FC236}">
                <a16:creationId xmlns:a16="http://schemas.microsoft.com/office/drawing/2014/main" id="{1F60D2DF-1BE0-1D39-D1E8-179A70D9A47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1825" y="2957513"/>
            <a:ext cx="3365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 anchor="ctr">
            <a:spAutoFit/>
          </a:bodyPr>
          <a:lstStyle/>
          <a:p>
            <a:endParaRPr lang="en-GB"/>
          </a:p>
        </p:txBody>
      </p:sp>
      <p:sp>
        <p:nvSpPr>
          <p:cNvPr id="94247" name="Line 42">
            <a:extLst>
              <a:ext uri="{FF2B5EF4-FFF2-40B4-BE49-F238E27FC236}">
                <a16:creationId xmlns:a16="http://schemas.microsoft.com/office/drawing/2014/main" id="{2843EB4A-243D-C346-6D5B-F9DEE8B86C85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1825" y="5392738"/>
            <a:ext cx="3365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 anchor="ctr">
            <a:spAutoFit/>
          </a:bodyPr>
          <a:lstStyle/>
          <a:p>
            <a:endParaRPr lang="en-GB"/>
          </a:p>
        </p:txBody>
      </p:sp>
      <p:sp>
        <p:nvSpPr>
          <p:cNvPr id="94248" name="Text Box 43">
            <a:extLst>
              <a:ext uri="{FF2B5EF4-FFF2-40B4-BE49-F238E27FC236}">
                <a16:creationId xmlns:a16="http://schemas.microsoft.com/office/drawing/2014/main" id="{6FA2BF6C-A4A2-5B92-75C9-3FCA0A5004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1875" y="933450"/>
            <a:ext cx="1260475" cy="328613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lIns="100772" tIns="50387" rIns="100772" bIns="50387" anchor="ctr" anchorCtr="1">
            <a:spAutoFit/>
          </a:bodyPr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800">
                <a:solidFill>
                  <a:schemeClr val="tx1"/>
                </a:solidFill>
              </a:rPr>
              <a:t>Client</a:t>
            </a:r>
            <a:endParaRPr lang="en-US" altLang="en-US" sz="3200">
              <a:solidFill>
                <a:schemeClr val="tx1"/>
              </a:solidFill>
            </a:endParaRPr>
          </a:p>
        </p:txBody>
      </p:sp>
      <p:sp>
        <p:nvSpPr>
          <p:cNvPr id="94249" name="Line 44">
            <a:extLst>
              <a:ext uri="{FF2B5EF4-FFF2-40B4-BE49-F238E27FC236}">
                <a16:creationId xmlns:a16="http://schemas.microsoft.com/office/drawing/2014/main" id="{D9F07D15-FC17-BC1F-D8BD-6467A50194A9}"/>
              </a:ext>
            </a:extLst>
          </p:cNvPr>
          <p:cNvSpPr>
            <a:spLocks noChangeShapeType="1"/>
          </p:cNvSpPr>
          <p:nvPr/>
        </p:nvSpPr>
        <p:spPr bwMode="auto">
          <a:xfrm>
            <a:off x="9577388" y="1362075"/>
            <a:ext cx="0" cy="2687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 anchor="ctr">
            <a:spAutoFit/>
          </a:bodyPr>
          <a:lstStyle/>
          <a:p>
            <a:endParaRPr lang="en-GB"/>
          </a:p>
        </p:txBody>
      </p:sp>
      <p:sp>
        <p:nvSpPr>
          <p:cNvPr id="94250" name="Line 45">
            <a:extLst>
              <a:ext uri="{FF2B5EF4-FFF2-40B4-BE49-F238E27FC236}">
                <a16:creationId xmlns:a16="http://schemas.microsoft.com/office/drawing/2014/main" id="{9FEDCDC5-E42F-B946-3468-28E3385646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01050" y="4049713"/>
            <a:ext cx="1176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 anchor="ctr">
            <a:spAutoFit/>
          </a:bodyPr>
          <a:lstStyle/>
          <a:p>
            <a:endParaRPr lang="en-GB"/>
          </a:p>
        </p:txBody>
      </p:sp>
      <p:sp>
        <p:nvSpPr>
          <p:cNvPr id="94251" name="Line 46">
            <a:extLst>
              <a:ext uri="{FF2B5EF4-FFF2-40B4-BE49-F238E27FC236}">
                <a16:creationId xmlns:a16="http://schemas.microsoft.com/office/drawing/2014/main" id="{0657AB64-1613-200E-87E3-5D2A46F8F4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01050" y="1528763"/>
            <a:ext cx="1176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 anchor="ctr">
            <a:spAutoFit/>
          </a:bodyPr>
          <a:lstStyle/>
          <a:p>
            <a:endParaRPr lang="en-GB"/>
          </a:p>
        </p:txBody>
      </p:sp>
      <p:sp>
        <p:nvSpPr>
          <p:cNvPr id="94252" name="Line 47">
            <a:extLst>
              <a:ext uri="{FF2B5EF4-FFF2-40B4-BE49-F238E27FC236}">
                <a16:creationId xmlns:a16="http://schemas.microsoft.com/office/drawing/2014/main" id="{91AA2EED-8D15-C18C-0991-E3B98E6460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73513" y="1112838"/>
            <a:ext cx="47037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94" tIns="50397" rIns="100794" bIns="50397" anchor="ctr">
            <a:spAutoFit/>
          </a:bodyPr>
          <a:lstStyle/>
          <a:p>
            <a:endParaRPr lang="en-GB"/>
          </a:p>
        </p:txBody>
      </p:sp>
      <p:sp>
        <p:nvSpPr>
          <p:cNvPr id="94253" name="AutoShape 49">
            <a:extLst>
              <a:ext uri="{FF2B5EF4-FFF2-40B4-BE49-F238E27FC236}">
                <a16:creationId xmlns:a16="http://schemas.microsoft.com/office/drawing/2014/main" id="{A265EEA0-1289-CEB9-0410-9F71139C3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7650" y="3152775"/>
            <a:ext cx="227013" cy="1524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0" tIns="45711" rIns="91420" bIns="45711" anchor="ctr">
            <a:spAutoFit/>
          </a:bodyPr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36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4254" name="AutoShape 50">
            <a:extLst>
              <a:ext uri="{FF2B5EF4-FFF2-40B4-BE49-F238E27FC236}">
                <a16:creationId xmlns:a16="http://schemas.microsoft.com/office/drawing/2014/main" id="{B802DB8D-E6F4-BB22-E898-1BD98190C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4913" y="1690688"/>
            <a:ext cx="228600" cy="1524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0" tIns="45711" rIns="91420" bIns="45711" anchor="ctr">
            <a:spAutoFit/>
          </a:bodyPr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36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4255" name="AutoShape 51">
            <a:extLst>
              <a:ext uri="{FF2B5EF4-FFF2-40B4-BE49-F238E27FC236}">
                <a16:creationId xmlns:a16="http://schemas.microsoft.com/office/drawing/2014/main" id="{F1B95C22-2A0B-CCC8-0FFE-064AD3FCC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4913" y="4237038"/>
            <a:ext cx="228600" cy="1524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0" tIns="45711" rIns="91420" bIns="45711" anchor="ctr">
            <a:spAutoFit/>
          </a:bodyPr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36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3">
            <a:extLst>
              <a:ext uri="{FF2B5EF4-FFF2-40B4-BE49-F238E27FC236}">
                <a16:creationId xmlns:a16="http://schemas.microsoft.com/office/drawing/2014/main" id="{F7C42CD8-CE9A-8B1A-E3CF-2584729321A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274638"/>
            <a:ext cx="4583113" cy="6400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 b="1"/>
              <a:t>public interface Computer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/>
              <a:t>	public Parts getHarddisk();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/>
              <a:t>	public Parts getRAM();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/>
              <a:t>	public Parts getProcessor();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/>
              <a:t>}</a:t>
            </a:r>
          </a:p>
        </p:txBody>
      </p:sp>
      <p:sp>
        <p:nvSpPr>
          <p:cNvPr id="95235" name="Rectangle 4">
            <a:extLst>
              <a:ext uri="{FF2B5EF4-FFF2-40B4-BE49-F238E27FC236}">
                <a16:creationId xmlns:a16="http://schemas.microsoft.com/office/drawing/2014/main" id="{8F0BBC67-D595-64DF-1CAC-DE6E837AD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313" y="427038"/>
            <a:ext cx="480060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422275" indent="-3175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spcAft>
                <a:spcPts val="137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2400"/>
              <a:t>public class PC extendss Computer {</a:t>
            </a:r>
          </a:p>
          <a:p>
            <a:pPr>
              <a:spcAft>
                <a:spcPts val="137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2400"/>
              <a:t>public Parts getRAM() {</a:t>
            </a:r>
          </a:p>
          <a:p>
            <a:pPr>
              <a:spcAft>
                <a:spcPts val="137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2400"/>
              <a:t>return new Parts("256 MB");</a:t>
            </a:r>
          </a:p>
          <a:p>
            <a:pPr>
              <a:spcAft>
                <a:spcPts val="137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2400"/>
              <a:t>}</a:t>
            </a:r>
          </a:p>
          <a:p>
            <a:pPr>
              <a:spcAft>
                <a:spcPts val="137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2400"/>
              <a:t>public Parts getProcessor() {</a:t>
            </a:r>
          </a:p>
          <a:p>
            <a:pPr>
              <a:spcAft>
                <a:spcPts val="137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2400"/>
              <a:t>return new Parts("Pentium3");</a:t>
            </a:r>
          </a:p>
          <a:p>
            <a:pPr>
              <a:spcAft>
                <a:spcPts val="137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2400"/>
              <a:t>}</a:t>
            </a:r>
          </a:p>
          <a:p>
            <a:pPr>
              <a:spcAft>
                <a:spcPts val="137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2400"/>
              <a:t>public Parts getHarddisk() {</a:t>
            </a:r>
          </a:p>
          <a:p>
            <a:pPr>
              <a:spcAft>
                <a:spcPts val="137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2400"/>
              <a:t>return new Parts("40GB");</a:t>
            </a:r>
          </a:p>
          <a:p>
            <a:pPr>
              <a:spcAft>
                <a:spcPts val="137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2400"/>
              <a:t>}</a:t>
            </a:r>
          </a:p>
          <a:p>
            <a:pPr>
              <a:spcAft>
                <a:spcPts val="137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2400"/>
              <a:t>}</a:t>
            </a:r>
          </a:p>
        </p:txBody>
      </p:sp>
      <p:cxnSp>
        <p:nvCxnSpPr>
          <p:cNvPr id="95236" name="Straight Connector 3">
            <a:extLst>
              <a:ext uri="{FF2B5EF4-FFF2-40B4-BE49-F238E27FC236}">
                <a16:creationId xmlns:a16="http://schemas.microsoft.com/office/drawing/2014/main" id="{8BE5309F-2BFE-4820-E5C5-35DB8226CE29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1069975" y="3741738"/>
            <a:ext cx="7559675" cy="76200"/>
          </a:xfrm>
          <a:prstGeom prst="line">
            <a:avLst/>
          </a:prstGeom>
          <a:noFill/>
          <a:ln w="38100" algn="ctr">
            <a:solidFill>
              <a:srgbClr val="0000CC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3">
            <a:extLst>
              <a:ext uri="{FF2B5EF4-FFF2-40B4-BE49-F238E27FC236}">
                <a16:creationId xmlns:a16="http://schemas.microsoft.com/office/drawing/2014/main" id="{096E32D5-3827-8B25-2759-891C123C955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39713" y="274638"/>
            <a:ext cx="5105400" cy="6400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/>
              <a:t>public class Workstation extends Computer 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/>
              <a:t>public Parts getRAM() 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/>
              <a:t>return new Parts("1 GB");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/>
              <a:t>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/>
              <a:t>public Parts getProcessor() 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/>
              <a:t>return new Parts("Pentium4");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/>
              <a:t>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/>
              <a:t>public Parts getHarddisk() 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/>
              <a:t>return new Parts("80GB");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/>
              <a:t>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/>
              <a:t>}</a:t>
            </a:r>
          </a:p>
        </p:txBody>
      </p:sp>
      <p:sp>
        <p:nvSpPr>
          <p:cNvPr id="96259" name="Rectangle 4">
            <a:extLst>
              <a:ext uri="{FF2B5EF4-FFF2-40B4-BE49-F238E27FC236}">
                <a16:creationId xmlns:a16="http://schemas.microsoft.com/office/drawing/2014/main" id="{FF49779B-B2B5-C34B-17A7-4215673DD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49250"/>
            <a:ext cx="4670425" cy="640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422275" indent="-3175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spcAft>
                <a:spcPts val="137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2400"/>
              <a:t>public class Server extends Computer{</a:t>
            </a:r>
          </a:p>
          <a:p>
            <a:pPr>
              <a:spcAft>
                <a:spcPts val="137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2400"/>
              <a:t>public Parts getRAM() {</a:t>
            </a:r>
          </a:p>
          <a:p>
            <a:pPr>
              <a:spcAft>
                <a:spcPts val="137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2400"/>
              <a:t>return new Parts("2 GB");</a:t>
            </a:r>
          </a:p>
          <a:p>
            <a:pPr>
              <a:spcAft>
                <a:spcPts val="137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2400"/>
              <a:t>}</a:t>
            </a:r>
          </a:p>
          <a:p>
            <a:pPr>
              <a:spcAft>
                <a:spcPts val="137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2400"/>
              <a:t>public Parts getProcessor() {</a:t>
            </a:r>
          </a:p>
          <a:p>
            <a:pPr>
              <a:spcAft>
                <a:spcPts val="137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2400"/>
              <a:t>return new Parts("DualCore");</a:t>
            </a:r>
          </a:p>
          <a:p>
            <a:pPr>
              <a:spcAft>
                <a:spcPts val="137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2400"/>
              <a:t>}</a:t>
            </a:r>
          </a:p>
          <a:p>
            <a:pPr>
              <a:spcAft>
                <a:spcPts val="137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2400"/>
              <a:t>public Parts getHarddisk() {</a:t>
            </a:r>
          </a:p>
          <a:p>
            <a:pPr>
              <a:spcAft>
                <a:spcPts val="137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2400"/>
              <a:t>return new Parts("160GB");</a:t>
            </a:r>
          </a:p>
          <a:p>
            <a:pPr>
              <a:spcAft>
                <a:spcPts val="137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2400"/>
              <a:t>}</a:t>
            </a:r>
          </a:p>
          <a:p>
            <a:pPr>
              <a:spcAft>
                <a:spcPts val="137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2400"/>
              <a:t>}</a:t>
            </a:r>
          </a:p>
        </p:txBody>
      </p:sp>
      <p:cxnSp>
        <p:nvCxnSpPr>
          <p:cNvPr id="96260" name="Straight Connector 4">
            <a:extLst>
              <a:ext uri="{FF2B5EF4-FFF2-40B4-BE49-F238E27FC236}">
                <a16:creationId xmlns:a16="http://schemas.microsoft.com/office/drawing/2014/main" id="{39F7141A-7E1C-CDCF-E439-BE993809B7F0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1603375" y="3741738"/>
            <a:ext cx="7559675" cy="76200"/>
          </a:xfrm>
          <a:prstGeom prst="line">
            <a:avLst/>
          </a:prstGeom>
          <a:noFill/>
          <a:ln w="38100" algn="ctr">
            <a:solidFill>
              <a:srgbClr val="0000CC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3">
            <a:extLst>
              <a:ext uri="{FF2B5EF4-FFF2-40B4-BE49-F238E27FC236}">
                <a16:creationId xmlns:a16="http://schemas.microsoft.com/office/drawing/2014/main" id="{D43E5228-921E-A366-E3D3-C547068E66D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349250"/>
            <a:ext cx="9144000" cy="6630988"/>
          </a:xfrm>
          <a:solidFill>
            <a:srgbClr val="FFFFCC"/>
          </a:solidFill>
          <a:ln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800" b="1"/>
              <a:t>public Computer getComputer(String catagoryType)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b="1"/>
              <a:t>if (catagoryType.equals("PC"))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b="1"/>
              <a:t>comp = new PC();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b="1"/>
              <a:t>else if(catogoryType.equals("Workstation"))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b="1"/>
              <a:t>comp = new Workstation();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b="1"/>
              <a:t>else if(catagoryType.equals("Server"))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b="1"/>
              <a:t>comp = new Server();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b="1"/>
              <a:t>return comp;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b="1"/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b="1"/>
              <a:t>}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DE81B5EE-330F-18FD-634A-1FB373AE38B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6988" y="0"/>
            <a:ext cx="9763125" cy="755650"/>
          </a:xfrm>
        </p:spPr>
        <p:txBody>
          <a:bodyPr/>
          <a:lstStyle/>
          <a:p>
            <a:r>
              <a:rPr lang="en-US" altLang="en-US" sz="3200"/>
              <a:t>Applicability of Abstract Factory</a:t>
            </a:r>
          </a:p>
        </p:txBody>
      </p:sp>
      <p:sp>
        <p:nvSpPr>
          <p:cNvPr id="1014787" name="Rectangle 3">
            <a:extLst>
              <a:ext uri="{FF2B5EF4-FFF2-40B4-BE49-F238E27FC236}">
                <a16:creationId xmlns:a16="http://schemas.microsoft.com/office/drawing/2014/main" id="{0743CB20-214C-AB2F-3648-C36905C25EE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9850" y="958850"/>
            <a:ext cx="9939338" cy="6715125"/>
          </a:xfrm>
        </p:spPr>
        <p:txBody>
          <a:bodyPr/>
          <a:lstStyle/>
          <a:p>
            <a:pPr>
              <a:spcBef>
                <a:spcPct val="5000"/>
              </a:spcBef>
              <a:spcAft>
                <a:spcPts val="600"/>
              </a:spcAft>
            </a:pPr>
            <a:r>
              <a:rPr lang="en-US" altLang="en-US" sz="2800" b="1">
                <a:solidFill>
                  <a:srgbClr val="0000CC"/>
                </a:solidFill>
              </a:rPr>
              <a:t>Independence from Initialization or Representation:</a:t>
            </a:r>
            <a:endParaRPr lang="en-US" altLang="en-US" sz="3400" b="1"/>
          </a:p>
          <a:p>
            <a:pPr lvl="1">
              <a:spcBef>
                <a:spcPct val="5000"/>
              </a:spcBef>
              <a:spcAft>
                <a:spcPts val="1800"/>
              </a:spcAft>
            </a:pPr>
            <a:r>
              <a:rPr lang="en-US" altLang="en-US" sz="2600"/>
              <a:t>System should be independent of how its products are created, composed and represented</a:t>
            </a:r>
          </a:p>
          <a:p>
            <a:pPr>
              <a:spcAft>
                <a:spcPts val="600"/>
              </a:spcAft>
            </a:pPr>
            <a:r>
              <a:rPr lang="en-US" altLang="en-US" sz="2800" b="1">
                <a:solidFill>
                  <a:srgbClr val="0000CC"/>
                </a:solidFill>
              </a:rPr>
              <a:t>Manufacturer Independence:</a:t>
            </a:r>
          </a:p>
          <a:p>
            <a:pPr lvl="1">
              <a:spcAft>
                <a:spcPts val="1800"/>
              </a:spcAft>
            </a:pPr>
            <a:r>
              <a:rPr lang="en-US" altLang="en-US" sz="2600"/>
              <a:t>System should be configured with one of multiple families of products</a:t>
            </a:r>
          </a:p>
          <a:p>
            <a:pPr>
              <a:spcBef>
                <a:spcPct val="5000"/>
              </a:spcBef>
              <a:spcAft>
                <a:spcPct val="0"/>
              </a:spcAft>
            </a:pPr>
            <a:r>
              <a:rPr lang="en-US" altLang="en-US" sz="3400"/>
              <a:t> </a:t>
            </a:r>
            <a:r>
              <a:rPr lang="en-US" altLang="en-US" sz="2600" b="1">
                <a:solidFill>
                  <a:srgbClr val="0000CC"/>
                </a:solidFill>
              </a:rPr>
              <a:t>Constraint that need to be enforced</a:t>
            </a:r>
          </a:p>
          <a:p>
            <a:pPr lvl="1">
              <a:spcBef>
                <a:spcPct val="5000"/>
              </a:spcBef>
              <a:spcAft>
                <a:spcPts val="1800"/>
              </a:spcAft>
            </a:pPr>
            <a:r>
              <a:rPr lang="en-US" altLang="en-US" sz="2600"/>
              <a:t>A family of related product objects must be used together</a:t>
            </a:r>
            <a:r>
              <a:rPr lang="en-US" altLang="en-US" sz="3000"/>
              <a:t> </a:t>
            </a:r>
          </a:p>
          <a:p>
            <a:pPr>
              <a:spcBef>
                <a:spcPct val="5000"/>
              </a:spcBef>
              <a:spcAft>
                <a:spcPct val="0"/>
              </a:spcAft>
            </a:pPr>
            <a:r>
              <a:rPr lang="en-US" altLang="en-US" sz="3400">
                <a:solidFill>
                  <a:srgbClr val="0000CC"/>
                </a:solidFill>
              </a:rPr>
              <a:t> </a:t>
            </a:r>
            <a:r>
              <a:rPr lang="en-US" altLang="en-US" sz="2800" b="1">
                <a:solidFill>
                  <a:srgbClr val="0000CC"/>
                </a:solidFill>
              </a:rPr>
              <a:t>Cope with upcoming change:</a:t>
            </a:r>
          </a:p>
          <a:p>
            <a:pPr lvl="1"/>
            <a:r>
              <a:rPr lang="en-US" altLang="en-US" sz="2300"/>
              <a:t>You are using one particular product family, but you expect that the underlying technology would change very soon, and new product should quickly appear in the market.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1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1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14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14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787" grpId="0" build="p" bldLvl="2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889CB291-41CE-F90D-62DC-F89E4606C03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598488" y="198438"/>
            <a:ext cx="10907713" cy="755650"/>
          </a:xfrm>
        </p:spPr>
        <p:txBody>
          <a:bodyPr/>
          <a:lstStyle/>
          <a:p>
            <a:r>
              <a:rPr lang="en-US" altLang="en-US" sz="2800"/>
              <a:t>Consequences of Using Abstract Factory</a:t>
            </a:r>
          </a:p>
        </p:txBody>
      </p:sp>
      <p:sp>
        <p:nvSpPr>
          <p:cNvPr id="501763" name="Rectangle 3">
            <a:extLst>
              <a:ext uri="{FF2B5EF4-FFF2-40B4-BE49-F238E27FC236}">
                <a16:creationId xmlns:a16="http://schemas.microsoft.com/office/drawing/2014/main" id="{9BEFB7C1-D074-5725-3BA1-B4A74AEAC00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54013" y="1060450"/>
            <a:ext cx="9372600" cy="6499225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altLang="en-US"/>
              <a:t>Isolates concrete classes</a:t>
            </a:r>
          </a:p>
          <a:p>
            <a:pPr>
              <a:spcAft>
                <a:spcPts val="1800"/>
              </a:spcAft>
            </a:pPr>
            <a:r>
              <a:rPr lang="en-US" altLang="en-US"/>
              <a:t>Makes modifying products families easy</a:t>
            </a:r>
          </a:p>
          <a:p>
            <a:pPr>
              <a:spcAft>
                <a:spcPct val="0"/>
              </a:spcAft>
            </a:pPr>
            <a:r>
              <a:rPr lang="en-US" altLang="en-US"/>
              <a:t>Promotes consistency among products</a:t>
            </a:r>
          </a:p>
          <a:p>
            <a:pPr marL="742950" lvl="1" indent="-285750">
              <a:spcAft>
                <a:spcPts val="1800"/>
              </a:spcAft>
            </a:pPr>
            <a:r>
              <a:rPr lang="en-US" altLang="en-US"/>
              <a:t>Enforces, that products from one family are used together</a:t>
            </a:r>
            <a:endParaRPr lang="en-US" altLang="en-US" sz="3600"/>
          </a:p>
          <a:p>
            <a:pPr>
              <a:spcAft>
                <a:spcPct val="0"/>
              </a:spcAft>
            </a:pPr>
            <a:r>
              <a:rPr lang="en-US" altLang="en-US"/>
              <a:t>Supporting entirely new kinds of products is difficult:</a:t>
            </a:r>
          </a:p>
          <a:p>
            <a:pPr marL="742950" lvl="1" indent="-285750" eaLnBrk="1" hangingPunct="1"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en-US" altLang="en-US"/>
              <a:t>AbstractFactory interface fixes the set of products that can be created</a:t>
            </a:r>
          </a:p>
          <a:p>
            <a:pPr marL="742950" lvl="1" indent="-285750" eaLnBrk="1" hangingPunct="1"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en-US" altLang="en-US"/>
              <a:t>involves changing AbstractFactory and all its subclasses interfaces</a:t>
            </a:r>
          </a:p>
          <a:p>
            <a:pPr marL="742950" lvl="1" indent="-285750">
              <a:spcAft>
                <a:spcPct val="0"/>
              </a:spcAft>
            </a:pPr>
            <a:endParaRPr lang="en-US" alt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01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01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01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01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01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01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>
            <a:extLst>
              <a:ext uri="{FF2B5EF4-FFF2-40B4-BE49-F238E27FC236}">
                <a16:creationId xmlns:a16="http://schemas.microsoft.com/office/drawing/2014/main" id="{4FBCC5B6-F052-59A9-2815-76AB23F0FF4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39713" y="274638"/>
            <a:ext cx="8596312" cy="808037"/>
          </a:xfrm>
        </p:spPr>
        <p:txBody>
          <a:bodyPr/>
          <a:lstStyle/>
          <a:p>
            <a:r>
              <a:rPr lang="en-US" altLang="en-US" sz="4000"/>
              <a:t>Summary</a:t>
            </a:r>
          </a:p>
        </p:txBody>
      </p:sp>
      <p:sp>
        <p:nvSpPr>
          <p:cNvPr id="504835" name="Content Placeholder 2">
            <a:extLst>
              <a:ext uri="{FF2B5EF4-FFF2-40B4-BE49-F238E27FC236}">
                <a16:creationId xmlns:a16="http://schemas.microsoft.com/office/drawing/2014/main" id="{1FC9DB84-C6D1-3C02-773E-472081543B8F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0963" y="1265238"/>
            <a:ext cx="9917112" cy="5791200"/>
          </a:xfrm>
        </p:spPr>
        <p:txBody>
          <a:bodyPr/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en-US" b="1">
                <a:solidFill>
                  <a:srgbClr val="0000CC"/>
                </a:solidFill>
              </a:rPr>
              <a:t>Simple factory:</a:t>
            </a:r>
          </a:p>
          <a:p>
            <a:pPr lvl="1">
              <a:lnSpc>
                <a:spcPct val="110000"/>
              </a:lnSpc>
              <a:spcAft>
                <a:spcPts val="600"/>
              </a:spcAft>
            </a:pPr>
            <a:r>
              <a:rPr lang="en-US" altLang="en-US"/>
              <a:t>Normally called by client via a static method</a:t>
            </a:r>
          </a:p>
          <a:p>
            <a:pPr lvl="1">
              <a:lnSpc>
                <a:spcPct val="110000"/>
              </a:lnSpc>
              <a:spcAft>
                <a:spcPts val="1800"/>
              </a:spcAft>
            </a:pPr>
            <a:r>
              <a:rPr lang="en-US" altLang="en-US"/>
              <a:t>Returns one of several objects that all inherit/implement the same parent.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en-US" b="1">
                <a:solidFill>
                  <a:srgbClr val="0000CC"/>
                </a:solidFill>
              </a:rPr>
              <a:t>Factory Method</a:t>
            </a:r>
          </a:p>
          <a:p>
            <a:pPr lvl="1">
              <a:lnSpc>
                <a:spcPct val="110000"/>
              </a:lnSpc>
              <a:spcAft>
                <a:spcPts val="1800"/>
              </a:spcAft>
            </a:pPr>
            <a:r>
              <a:rPr lang="en-US" altLang="en-US"/>
              <a:t>A “create” method implemented by sub classes.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en-US" b="1">
                <a:solidFill>
                  <a:srgbClr val="0000CC"/>
                </a:solidFill>
              </a:rPr>
              <a:t> Abstract Factory:</a:t>
            </a:r>
          </a:p>
          <a:p>
            <a:pPr lvl="1">
              <a:lnSpc>
                <a:spcPct val="110000"/>
              </a:lnSpc>
              <a:spcAft>
                <a:spcPts val="600"/>
              </a:spcAft>
            </a:pPr>
            <a:r>
              <a:rPr lang="en-US" altLang="en-US"/>
              <a:t>Returns a family of related objects to client. </a:t>
            </a:r>
          </a:p>
          <a:p>
            <a:pPr lvl="1">
              <a:lnSpc>
                <a:spcPct val="110000"/>
              </a:lnSpc>
              <a:spcAft>
                <a:spcPts val="600"/>
              </a:spcAft>
            </a:pPr>
            <a:r>
              <a:rPr lang="en-US" altLang="en-US"/>
              <a:t> It normally uses the Factory Method to create the objects.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04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04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04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04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04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6B97A51C-15FF-7EB7-351D-03F941F460B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-26988" y="252413"/>
            <a:ext cx="6515101" cy="6970712"/>
          </a:xfrm>
          <a:solidFill>
            <a:srgbClr val="CCFFFF"/>
          </a:solidFill>
          <a:ln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tabLst>
                <a:tab pos="687388" algn="l"/>
                <a:tab pos="1001713" algn="l"/>
              </a:tabLst>
            </a:pPr>
            <a:r>
              <a:rPr lang="en-US" altLang="en-US" b="1"/>
              <a:t>public class PizzaStore {</a:t>
            </a:r>
          </a:p>
          <a:p>
            <a:pPr>
              <a:buFont typeface="Wingdings" panose="05000000000000000000" pitchFamily="2" charset="2"/>
              <a:buNone/>
              <a:tabLst>
                <a:tab pos="687388" algn="l"/>
                <a:tab pos="1001713" algn="l"/>
              </a:tabLst>
            </a:pPr>
            <a:r>
              <a:rPr lang="en-US" altLang="en-US" b="1"/>
              <a:t>	SimplePizzaFactory factory;</a:t>
            </a:r>
          </a:p>
          <a:p>
            <a:pPr>
              <a:buFont typeface="Wingdings" panose="05000000000000000000" pitchFamily="2" charset="2"/>
              <a:buNone/>
              <a:tabLst>
                <a:tab pos="687388" algn="l"/>
                <a:tab pos="1001713" algn="l"/>
              </a:tabLst>
            </a:pPr>
            <a:endParaRPr lang="en-US" altLang="en-US" b="1"/>
          </a:p>
          <a:p>
            <a:pPr>
              <a:buFont typeface="Wingdings" panose="05000000000000000000" pitchFamily="2" charset="2"/>
              <a:buNone/>
              <a:tabLst>
                <a:tab pos="687388" algn="l"/>
                <a:tab pos="1001713" algn="l"/>
              </a:tabLst>
            </a:pPr>
            <a:endParaRPr lang="en-US" altLang="en-US" b="1"/>
          </a:p>
          <a:p>
            <a:pPr>
              <a:buFont typeface="Wingdings" panose="05000000000000000000" pitchFamily="2" charset="2"/>
              <a:buNone/>
              <a:tabLst>
                <a:tab pos="687388" algn="l"/>
                <a:tab pos="1001713" algn="l"/>
              </a:tabLst>
            </a:pPr>
            <a:r>
              <a:rPr lang="en-US" altLang="en-US" b="1"/>
              <a:t>	public static Pizza orderPizza(String type) {</a:t>
            </a:r>
          </a:p>
          <a:p>
            <a:pPr>
              <a:buFont typeface="Wingdings" panose="05000000000000000000" pitchFamily="2" charset="2"/>
              <a:buNone/>
              <a:tabLst>
                <a:tab pos="687388" algn="l"/>
                <a:tab pos="1001713" algn="l"/>
              </a:tabLst>
            </a:pPr>
            <a:r>
              <a:rPr lang="en-US" altLang="en-US" b="1"/>
              <a:t>		Pizza pizza;</a:t>
            </a:r>
          </a:p>
          <a:p>
            <a:pPr>
              <a:buFont typeface="Wingdings" panose="05000000000000000000" pitchFamily="2" charset="2"/>
              <a:buNone/>
              <a:tabLst>
                <a:tab pos="687388" algn="l"/>
                <a:tab pos="1001713" algn="l"/>
              </a:tabLst>
            </a:pPr>
            <a:r>
              <a:rPr lang="en-US" altLang="en-US" b="1"/>
              <a:t>		pizza = factory.createPizza(type);</a:t>
            </a:r>
          </a:p>
          <a:p>
            <a:pPr>
              <a:buFont typeface="Wingdings" panose="05000000000000000000" pitchFamily="2" charset="2"/>
              <a:buNone/>
              <a:tabLst>
                <a:tab pos="687388" algn="l"/>
                <a:tab pos="1001713" algn="l"/>
              </a:tabLst>
            </a:pPr>
            <a:endParaRPr lang="en-US" altLang="en-US" b="1"/>
          </a:p>
          <a:p>
            <a:pPr>
              <a:buFont typeface="Wingdings" panose="05000000000000000000" pitchFamily="2" charset="2"/>
              <a:buNone/>
              <a:tabLst>
                <a:tab pos="687388" algn="l"/>
                <a:tab pos="1001713" algn="l"/>
              </a:tabLst>
            </a:pPr>
            <a:r>
              <a:rPr lang="en-US" altLang="en-US" b="1"/>
              <a:t>		</a:t>
            </a: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1BE3906E-A330-A4B8-5E25-D2E7F78555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8113" y="274638"/>
            <a:ext cx="3592512" cy="6324600"/>
          </a:xfrm>
          <a:prstGeom prst="rect">
            <a:avLst/>
          </a:prstGeom>
          <a:solidFill>
            <a:srgbClr val="FFFFCC"/>
          </a:solidFill>
          <a:ln w="9525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>
            <a:lvl1pPr marL="422275" indent="-317500">
              <a:tabLst>
                <a:tab pos="687388" algn="l"/>
                <a:tab pos="1001713" algn="l"/>
              </a:tabLs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tabLst>
                <a:tab pos="687388" algn="l"/>
                <a:tab pos="1001713" algn="l"/>
              </a:tabLs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tabLst>
                <a:tab pos="687388" algn="l"/>
                <a:tab pos="1001713" algn="l"/>
              </a:tabLs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tabLst>
                <a:tab pos="687388" algn="l"/>
                <a:tab pos="1001713" algn="l"/>
              </a:tabLs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tabLst>
                <a:tab pos="687388" algn="l"/>
                <a:tab pos="1001713" algn="l"/>
              </a:tabLs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  <a:tab pos="1001713" algn="l"/>
              </a:tabLs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  <a:tab pos="1001713" algn="l"/>
              </a:tabLs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  <a:tab pos="1001713" algn="l"/>
              </a:tabLs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  <a:tab pos="1001713" algn="l"/>
              </a:tabLs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Aft>
                <a:spcPts val="137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endParaRPr lang="en-US" altLang="en-US" sz="3200"/>
          </a:p>
          <a:p>
            <a:pPr>
              <a:lnSpc>
                <a:spcPct val="90000"/>
              </a:lnSpc>
              <a:spcAft>
                <a:spcPts val="137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3200"/>
              <a:t>	 pizza.garnish();</a:t>
            </a:r>
          </a:p>
          <a:p>
            <a:pPr>
              <a:lnSpc>
                <a:spcPct val="90000"/>
              </a:lnSpc>
              <a:spcAft>
                <a:spcPts val="137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3200"/>
              <a:t>		pizza.bake();</a:t>
            </a:r>
          </a:p>
          <a:p>
            <a:pPr>
              <a:lnSpc>
                <a:spcPct val="90000"/>
              </a:lnSpc>
              <a:spcAft>
                <a:spcPts val="137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3200"/>
              <a:t>		pizza.cut();</a:t>
            </a:r>
          </a:p>
          <a:p>
            <a:pPr>
              <a:lnSpc>
                <a:spcPct val="90000"/>
              </a:lnSpc>
              <a:spcAft>
                <a:spcPts val="137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3200"/>
              <a:t>		pizza.box();</a:t>
            </a:r>
          </a:p>
          <a:p>
            <a:pPr>
              <a:lnSpc>
                <a:spcPct val="90000"/>
              </a:lnSpc>
              <a:spcAft>
                <a:spcPts val="137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endParaRPr lang="en-US" altLang="en-US" sz="3200"/>
          </a:p>
          <a:p>
            <a:pPr>
              <a:lnSpc>
                <a:spcPct val="90000"/>
              </a:lnSpc>
              <a:spcAft>
                <a:spcPts val="137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3200"/>
              <a:t>		return pizza;</a:t>
            </a:r>
          </a:p>
          <a:p>
            <a:pPr>
              <a:lnSpc>
                <a:spcPct val="90000"/>
              </a:lnSpc>
              <a:spcAft>
                <a:spcPts val="137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3200"/>
              <a:t>	}</a:t>
            </a:r>
          </a:p>
          <a:p>
            <a:pPr>
              <a:lnSpc>
                <a:spcPct val="90000"/>
              </a:lnSpc>
              <a:spcAft>
                <a:spcPts val="137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3200"/>
              <a:t>}</a:t>
            </a:r>
          </a:p>
        </p:txBody>
      </p:sp>
      <p:sp>
        <p:nvSpPr>
          <p:cNvPr id="30725" name="Text Box 5">
            <a:extLst>
              <a:ext uri="{FF2B5EF4-FFF2-40B4-BE49-F238E27FC236}">
                <a16:creationId xmlns:a16="http://schemas.microsoft.com/office/drawing/2014/main" id="{1989B984-A873-103A-643F-91717589D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7513" y="1951038"/>
            <a:ext cx="4548187" cy="647700"/>
          </a:xfrm>
          <a:prstGeom prst="rect">
            <a:avLst/>
          </a:prstGeom>
          <a:solidFill>
            <a:srgbClr val="FFFF00"/>
          </a:solidFill>
          <a:ln w="9525">
            <a:solidFill>
              <a:srgbClr val="C00000"/>
            </a:solidFill>
            <a:prstDash val="sysDot"/>
            <a:miter lim="800000"/>
            <a:headEnd/>
            <a:tailEnd/>
          </a:ln>
        </p:spPr>
        <p:txBody>
          <a:bodyPr wrap="none" lIns="100772" tIns="50387" rIns="100772" bIns="50387">
            <a:sp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4400" b="0" dirty="0">
                <a:solidFill>
                  <a:srgbClr val="0000CC"/>
                </a:solidFill>
                <a:latin typeface="+mn-lt"/>
                <a:cs typeface="+mn-cs"/>
              </a:rPr>
              <a:t>No </a:t>
            </a:r>
            <a:r>
              <a:rPr lang="en-US" sz="4400" dirty="0">
                <a:solidFill>
                  <a:srgbClr val="0000CC"/>
                </a:solidFill>
                <a:latin typeface="+mn-lt"/>
                <a:cs typeface="+mn-cs"/>
              </a:rPr>
              <a:t>new</a:t>
            </a:r>
            <a:r>
              <a:rPr lang="en-US" sz="4400" b="0" dirty="0">
                <a:solidFill>
                  <a:srgbClr val="0000CC"/>
                </a:solidFill>
                <a:latin typeface="+mn-lt"/>
                <a:cs typeface="+mn-cs"/>
              </a:rPr>
              <a:t> operator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7D9DCAD5-8040-791B-B63D-3C55BAAE474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73113" y="0"/>
            <a:ext cx="8596312" cy="1255713"/>
          </a:xfrm>
        </p:spPr>
        <p:txBody>
          <a:bodyPr lIns="100772" tIns="50387" rIns="100772" bIns="50387"/>
          <a:lstStyle/>
          <a:p>
            <a:pPr eaLnBrk="1" hangingPunct="1"/>
            <a:r>
              <a:rPr lang="en-US" altLang="en-US" sz="3600"/>
              <a:t>Pizza Factory Class Diagram</a:t>
            </a:r>
          </a:p>
        </p:txBody>
      </p:sp>
      <p:grpSp>
        <p:nvGrpSpPr>
          <p:cNvPr id="15363" name="Group 16">
            <a:extLst>
              <a:ext uri="{FF2B5EF4-FFF2-40B4-BE49-F238E27FC236}">
                <a16:creationId xmlns:a16="http://schemas.microsoft.com/office/drawing/2014/main" id="{7B44A175-AD62-5D85-F2FB-0529040E77D9}"/>
              </a:ext>
            </a:extLst>
          </p:cNvPr>
          <p:cNvGrpSpPr>
            <a:grpSpLocks/>
          </p:cNvGrpSpPr>
          <p:nvPr/>
        </p:nvGrpSpPr>
        <p:grpSpPr bwMode="auto">
          <a:xfrm>
            <a:off x="0" y="1722438"/>
            <a:ext cx="10080625" cy="2362200"/>
            <a:chOff x="370" y="1323"/>
            <a:chExt cx="5768" cy="1058"/>
          </a:xfrm>
        </p:grpSpPr>
        <p:sp>
          <p:nvSpPr>
            <p:cNvPr id="15367" name="Rectangle 4">
              <a:extLst>
                <a:ext uri="{FF2B5EF4-FFF2-40B4-BE49-F238E27FC236}">
                  <a16:creationId xmlns:a16="http://schemas.microsoft.com/office/drawing/2014/main" id="{82B45061-C148-C3FE-02B8-27BE24824B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" y="1323"/>
              <a:ext cx="1006" cy="317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72" tIns="50387" rIns="100772" bIns="50387" anchor="ctr"/>
            <a:lstStyle>
              <a:lvl1pPr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solidFill>
                    <a:schemeClr val="tx1"/>
                  </a:solidFill>
                </a:rPr>
                <a:t>PizzaStore</a:t>
              </a:r>
            </a:p>
          </p:txBody>
        </p:sp>
        <p:sp>
          <p:nvSpPr>
            <p:cNvPr id="15368" name="Rectangle 5">
              <a:extLst>
                <a:ext uri="{FF2B5EF4-FFF2-40B4-BE49-F238E27FC236}">
                  <a16:creationId xmlns:a16="http://schemas.microsoft.com/office/drawing/2014/main" id="{69FBD1EB-379F-9714-95CA-B74DB20E2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9" y="1323"/>
              <a:ext cx="1006" cy="317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72" tIns="50387" rIns="100772" bIns="50387" anchor="ctr"/>
            <a:lstStyle>
              <a:lvl1pPr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>
                  <a:solidFill>
                    <a:schemeClr val="tx1"/>
                  </a:solidFill>
                </a:rPr>
                <a:t>PizzaFactory</a:t>
              </a:r>
            </a:p>
          </p:txBody>
        </p:sp>
        <p:sp>
          <p:nvSpPr>
            <p:cNvPr id="15369" name="Rectangle 6">
              <a:extLst>
                <a:ext uri="{FF2B5EF4-FFF2-40B4-BE49-F238E27FC236}">
                  <a16:creationId xmlns:a16="http://schemas.microsoft.com/office/drawing/2014/main" id="{F2491112-0157-9DC6-5B48-5DA5C8C527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5" y="1323"/>
              <a:ext cx="1005" cy="317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72" tIns="50387" rIns="100772" bIns="50387" anchor="ctr"/>
            <a:lstStyle>
              <a:lvl1pPr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solidFill>
                    <a:schemeClr val="tx1"/>
                  </a:solidFill>
                </a:rPr>
                <a:t>Pizza</a:t>
              </a:r>
            </a:p>
          </p:txBody>
        </p:sp>
        <p:sp>
          <p:nvSpPr>
            <p:cNvPr id="15370" name="Rectangle 7">
              <a:extLst>
                <a:ext uri="{FF2B5EF4-FFF2-40B4-BE49-F238E27FC236}">
                  <a16:creationId xmlns:a16="http://schemas.microsoft.com/office/drawing/2014/main" id="{C6B2ED9F-B8A4-E35C-BD12-C7A4EA9DB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2" y="2064"/>
              <a:ext cx="1005" cy="317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72" tIns="50387" rIns="100772" bIns="50387" anchor="ctr"/>
            <a:lstStyle>
              <a:lvl1pPr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solidFill>
                    <a:schemeClr val="tx1"/>
                  </a:solidFill>
                </a:rPr>
                <a:t>Pepperoni</a:t>
              </a:r>
            </a:p>
          </p:txBody>
        </p:sp>
        <p:sp>
          <p:nvSpPr>
            <p:cNvPr id="15371" name="Rectangle 8">
              <a:extLst>
                <a:ext uri="{FF2B5EF4-FFF2-40B4-BE49-F238E27FC236}">
                  <a16:creationId xmlns:a16="http://schemas.microsoft.com/office/drawing/2014/main" id="{BF081A0D-AA04-CBED-37FB-30EE4F640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2064"/>
              <a:ext cx="1005" cy="317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72" tIns="50387" rIns="100772" bIns="50387" anchor="ctr"/>
            <a:lstStyle>
              <a:lvl1pPr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solidFill>
                    <a:schemeClr val="tx1"/>
                  </a:solidFill>
                </a:rPr>
                <a:t>Veggie</a:t>
              </a:r>
            </a:p>
          </p:txBody>
        </p:sp>
        <p:sp>
          <p:nvSpPr>
            <p:cNvPr id="15372" name="Rectangle 9">
              <a:extLst>
                <a:ext uri="{FF2B5EF4-FFF2-40B4-BE49-F238E27FC236}">
                  <a16:creationId xmlns:a16="http://schemas.microsoft.com/office/drawing/2014/main" id="{B33D2539-A5CA-8C08-C098-B9205B3923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3" y="2064"/>
              <a:ext cx="1005" cy="317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72" tIns="50387" rIns="100772" bIns="50387" anchor="ctr"/>
            <a:lstStyle>
              <a:lvl1pPr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solidFill>
                    <a:schemeClr val="tx1"/>
                  </a:solidFill>
                </a:rPr>
                <a:t>Cheese</a:t>
              </a:r>
            </a:p>
          </p:txBody>
        </p:sp>
        <p:sp>
          <p:nvSpPr>
            <p:cNvPr id="15373" name="AutoShape 10">
              <a:extLst>
                <a:ext uri="{FF2B5EF4-FFF2-40B4-BE49-F238E27FC236}">
                  <a16:creationId xmlns:a16="http://schemas.microsoft.com/office/drawing/2014/main" id="{92049A04-5799-6374-022E-D03F4FB86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1640"/>
              <a:ext cx="187" cy="99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72" tIns="50387" rIns="100772" bIns="50387" anchor="ctr"/>
            <a:lstStyle>
              <a:lvl1pPr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endParaRPr lang="en-US" altLang="en-US" sz="3600" b="0">
                <a:solidFill>
                  <a:schemeClr val="tx1"/>
                </a:solidFill>
              </a:endParaRPr>
            </a:p>
          </p:txBody>
        </p:sp>
        <p:sp>
          <p:nvSpPr>
            <p:cNvPr id="15374" name="Line 11">
              <a:extLst>
                <a:ext uri="{FF2B5EF4-FFF2-40B4-BE49-F238E27FC236}">
                  <a16:creationId xmlns:a16="http://schemas.microsoft.com/office/drawing/2014/main" id="{DF396D2B-3C03-D846-72A6-9968077ED48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1240000" flipV="1">
              <a:off x="3731" y="1746"/>
              <a:ext cx="26" cy="1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375" name="Line 12">
              <a:extLst>
                <a:ext uri="{FF2B5EF4-FFF2-40B4-BE49-F238E27FC236}">
                  <a16:creationId xmlns:a16="http://schemas.microsoft.com/office/drawing/2014/main" id="{3C090EC8-487B-499E-8069-8245016B55A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600000">
              <a:off x="3167" y="1937"/>
              <a:ext cx="26" cy="1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376" name="Line 13">
              <a:extLst>
                <a:ext uri="{FF2B5EF4-FFF2-40B4-BE49-F238E27FC236}">
                  <a16:creationId xmlns:a16="http://schemas.microsoft.com/office/drawing/2014/main" id="{778AAAB0-B88D-9BFB-BEBE-48DFB9788A1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" flipH="1" flipV="1">
              <a:off x="5652" y="1937"/>
              <a:ext cx="26" cy="1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377" name="Line 14">
              <a:extLst>
                <a:ext uri="{FF2B5EF4-FFF2-40B4-BE49-F238E27FC236}">
                  <a16:creationId xmlns:a16="http://schemas.microsoft.com/office/drawing/2014/main" id="{A9BE1546-FDF6-8B89-7D45-B4CF91B3C7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6" y="1429"/>
              <a:ext cx="42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378" name="Line 15">
              <a:extLst>
                <a:ext uri="{FF2B5EF4-FFF2-40B4-BE49-F238E27FC236}">
                  <a16:creationId xmlns:a16="http://schemas.microsoft.com/office/drawing/2014/main" id="{097D82BD-E1C2-009C-665E-936CBB6DEB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5" y="1429"/>
              <a:ext cx="37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89796" name="Text Box 16">
            <a:extLst>
              <a:ext uri="{FF2B5EF4-FFF2-40B4-BE49-F238E27FC236}">
                <a16:creationId xmlns:a16="http://schemas.microsoft.com/office/drawing/2014/main" id="{5986191C-8DB9-6221-1A69-97FF093DC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13" y="4743450"/>
            <a:ext cx="9174162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72" tIns="50387" rIns="100772" bIns="50387">
            <a:spAutoFit/>
          </a:bodyPr>
          <a:lstStyle>
            <a:lvl1pPr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819150" indent="-315913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3200">
                <a:solidFill>
                  <a:srgbClr val="0000CC"/>
                </a:solidFill>
              </a:rPr>
              <a:t>A Simple Factory:</a:t>
            </a:r>
          </a:p>
          <a:p>
            <a:pPr lvl="1">
              <a:buFontTx/>
              <a:buChar char="•"/>
            </a:pPr>
            <a:r>
              <a:rPr lang="en-US" altLang="en-US" sz="3200" b="0">
                <a:solidFill>
                  <a:schemeClr val="tx1"/>
                </a:solidFill>
              </a:rPr>
              <a:t>Not quite the Factory pattern, to do so we would need an abstract </a:t>
            </a:r>
            <a:r>
              <a:rPr lang="en-US" altLang="en-US" sz="3200">
                <a:solidFill>
                  <a:schemeClr val="tx1"/>
                </a:solidFill>
              </a:rPr>
              <a:t>PizzaFactory</a:t>
            </a:r>
            <a:r>
              <a:rPr lang="en-US" altLang="en-US" sz="3200" b="0">
                <a:solidFill>
                  <a:schemeClr val="tx1"/>
                </a:solidFill>
              </a:rPr>
              <a:t> class.</a:t>
            </a:r>
          </a:p>
          <a:p>
            <a:pPr>
              <a:buFontTx/>
              <a:buChar char="•"/>
            </a:pPr>
            <a:endParaRPr lang="en-US" altLang="en-US" sz="3600" b="0">
              <a:solidFill>
                <a:schemeClr val="tx1"/>
              </a:solidFill>
            </a:endParaRPr>
          </a:p>
        </p:txBody>
      </p:sp>
      <p:sp>
        <p:nvSpPr>
          <p:cNvPr id="15365" name="Line 12">
            <a:extLst>
              <a:ext uri="{FF2B5EF4-FFF2-40B4-BE49-F238E27FC236}">
                <a16:creationId xmlns:a16="http://schemas.microsoft.com/office/drawing/2014/main" id="{1B137B0A-811D-602C-AB1D-405EBFA09563}"/>
              </a:ext>
            </a:extLst>
          </p:cNvPr>
          <p:cNvSpPr>
            <a:spLocks noChangeShapeType="1"/>
          </p:cNvSpPr>
          <p:nvPr/>
        </p:nvSpPr>
        <p:spPr bwMode="auto">
          <a:xfrm rot="-60000">
            <a:off x="4887913" y="3094038"/>
            <a:ext cx="43434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66" name="Line 13">
            <a:extLst>
              <a:ext uri="{FF2B5EF4-FFF2-40B4-BE49-F238E27FC236}">
                <a16:creationId xmlns:a16="http://schemas.microsoft.com/office/drawing/2014/main" id="{80DF19AD-8490-980F-AAB6-571A44C5427E}"/>
              </a:ext>
            </a:extLst>
          </p:cNvPr>
          <p:cNvSpPr>
            <a:spLocks noChangeShapeType="1"/>
          </p:cNvSpPr>
          <p:nvPr/>
        </p:nvSpPr>
        <p:spPr bwMode="auto">
          <a:xfrm rot="420000" flipH="1" flipV="1">
            <a:off x="7173913" y="3094038"/>
            <a:ext cx="46037" cy="282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89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79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2EF10B44-5534-B3A8-C991-B71DBF4405B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92113" y="0"/>
            <a:ext cx="9067800" cy="1255713"/>
          </a:xfrm>
        </p:spPr>
        <p:txBody>
          <a:bodyPr/>
          <a:lstStyle/>
          <a:p>
            <a:r>
              <a:rPr lang="en-US" altLang="en-US" sz="3600"/>
              <a:t>Simple Factory: An Explanation</a:t>
            </a:r>
          </a:p>
        </p:txBody>
      </p:sp>
      <p:sp>
        <p:nvSpPr>
          <p:cNvPr id="209923" name="Rectangle 3">
            <a:extLst>
              <a:ext uri="{FF2B5EF4-FFF2-40B4-BE49-F238E27FC236}">
                <a16:creationId xmlns:a16="http://schemas.microsoft.com/office/drawing/2014/main" id="{EBD29E21-F9D1-88B6-3728-4835FBB7FD7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30213" y="1417638"/>
            <a:ext cx="9220200" cy="56388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15000"/>
              </a:spcBef>
              <a:spcAft>
                <a:spcPts val="1900"/>
              </a:spcAft>
            </a:pPr>
            <a:r>
              <a:rPr lang="en-US" altLang="en-US" sz="3600">
                <a:solidFill>
                  <a:srgbClr val="0000CC"/>
                </a:solidFill>
              </a:rPr>
              <a:t>Pull out the code that builds the instances,  and put it into a separate factory class:</a:t>
            </a:r>
          </a:p>
          <a:p>
            <a:pPr lvl="1">
              <a:lnSpc>
                <a:spcPct val="120000"/>
              </a:lnSpc>
              <a:spcBef>
                <a:spcPct val="15000"/>
              </a:spcBef>
              <a:spcAft>
                <a:spcPts val="1900"/>
              </a:spcAft>
            </a:pPr>
            <a:r>
              <a:rPr lang="en-US" altLang="en-US" sz="3200" b="1">
                <a:solidFill>
                  <a:srgbClr val="C00000"/>
                </a:solidFill>
              </a:rPr>
              <a:t>Principle: </a:t>
            </a:r>
            <a:r>
              <a:rPr lang="en-US" altLang="en-US" sz="3200"/>
              <a:t>Identify the aspects of your application that vary and separate them from what stays the same…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chemeClr val="tx1"/>
          </a:solidFill>
          <a:round/>
          <a:headEnd/>
          <a:tailEnd/>
        </a:ln>
      </a:spPr>
      <a:bodyPr/>
      <a:lstStyle>
        <a:defPPr>
          <a:defRPr>
            <a:latin typeface="+mj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3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40520</TotalTime>
  <Words>3958</Words>
  <Application>Microsoft Office PowerPoint</Application>
  <PresentationFormat>Custom</PresentationFormat>
  <Paragraphs>816</Paragraphs>
  <Slides>67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68" baseType="lpstr">
      <vt:lpstr>Default Design</vt:lpstr>
      <vt:lpstr>Factory Pattern</vt:lpstr>
      <vt:lpstr>Factory Variations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Pizza Factory Class Diagram</vt:lpstr>
      <vt:lpstr>Simple Factory: An Explanation</vt:lpstr>
      <vt:lpstr>Simple Factory Pattern: Explanation</vt:lpstr>
      <vt:lpstr>Simple Factory Pattern</vt:lpstr>
      <vt:lpstr>Why Would We do This?</vt:lpstr>
      <vt:lpstr>Case for Simple Factory: 2 Examples</vt:lpstr>
      <vt:lpstr>Factory Example 1</vt:lpstr>
      <vt:lpstr>Simple Factory Advantages…</vt:lpstr>
      <vt:lpstr>PowerPoint Presentation</vt:lpstr>
      <vt:lpstr>PowerPoint Presentation</vt:lpstr>
      <vt:lpstr>Simple Factory: Working</vt:lpstr>
      <vt:lpstr>Problems with Simple Factory</vt:lpstr>
      <vt:lpstr>PowerPoint Presentation</vt:lpstr>
      <vt:lpstr>Factory Method</vt:lpstr>
      <vt:lpstr>Factory Method: Example</vt:lpstr>
      <vt:lpstr>Factory Method: Example</vt:lpstr>
      <vt:lpstr>Example: Pizza Store</vt:lpstr>
      <vt:lpstr>Factory Method Pattern Defined</vt:lpstr>
      <vt:lpstr>Factory Method: Class Structure</vt:lpstr>
      <vt:lpstr>Factory Method Pattern  </vt:lpstr>
      <vt:lpstr>Participants</vt:lpstr>
      <vt:lpstr>PowerPoint Presentation</vt:lpstr>
      <vt:lpstr>Factory Method: Example 1</vt:lpstr>
      <vt:lpstr>Factory Method: Example 1</vt:lpstr>
      <vt:lpstr>PowerPoint Presentation</vt:lpstr>
      <vt:lpstr>PowerPoint Presentation</vt:lpstr>
      <vt:lpstr>PowerPoint Presentation</vt:lpstr>
      <vt:lpstr>PowerPoint Presentation</vt:lpstr>
      <vt:lpstr>Exercise</vt:lpstr>
      <vt:lpstr>PowerPoint Presentation</vt:lpstr>
      <vt:lpstr>Factory Method: Applicability</vt:lpstr>
      <vt:lpstr>Advantages of Factory Method  Pattern</vt:lpstr>
      <vt:lpstr>Factory Pattern: Pros and Cons</vt:lpstr>
      <vt:lpstr>Known Uses</vt:lpstr>
      <vt:lpstr>Abstract Factory</vt:lpstr>
      <vt:lpstr>Abstract Factory Pattern </vt:lpstr>
      <vt:lpstr>Abstract Factory Analogy</vt:lpstr>
      <vt:lpstr>Motivating Example</vt:lpstr>
      <vt:lpstr>Abstract Factory Structure</vt:lpstr>
      <vt:lpstr>Abstract Factory Participants</vt:lpstr>
      <vt:lpstr>PowerPoint Presentation</vt:lpstr>
      <vt:lpstr>PowerPoint Presentation</vt:lpstr>
      <vt:lpstr>Exercise 1</vt:lpstr>
      <vt:lpstr>Abstract Factory</vt:lpstr>
      <vt:lpstr>Abstract Factory Pattern example</vt:lpstr>
      <vt:lpstr>Building NY ingredient factory</vt:lpstr>
      <vt:lpstr>Applicability</vt:lpstr>
      <vt:lpstr>Exercise 2 </vt:lpstr>
      <vt:lpstr>Abstract Factory Pattern </vt:lpstr>
      <vt:lpstr>Abstract Factory Pattern </vt:lpstr>
      <vt:lpstr>Abstract Factory Pattern </vt:lpstr>
      <vt:lpstr>Exercise 3</vt:lpstr>
      <vt:lpstr>Elaboration</vt:lpstr>
      <vt:lpstr>Exercise 2: Solution</vt:lpstr>
      <vt:lpstr>PowerPoint Presentation</vt:lpstr>
      <vt:lpstr>PowerPoint Presentation</vt:lpstr>
      <vt:lpstr>PowerPoint Presentation</vt:lpstr>
      <vt:lpstr>Applicability of Abstract Factory</vt:lpstr>
      <vt:lpstr>Consequences of Using Abstract Factory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   to Internetworking</dc:title>
  <dc:creator>rajib mall</dc:creator>
  <cp:lastModifiedBy>RAJIB MALL</cp:lastModifiedBy>
  <cp:revision>1480</cp:revision>
  <dcterms:modified xsi:type="dcterms:W3CDTF">2023-11-16T05:47:30Z</dcterms:modified>
</cp:coreProperties>
</file>