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2"/>
  </p:notesMasterIdLst>
  <p:sldIdLst>
    <p:sldId id="3922" r:id="rId2"/>
    <p:sldId id="3194" r:id="rId3"/>
    <p:sldId id="3195" r:id="rId4"/>
    <p:sldId id="3196" r:id="rId5"/>
    <p:sldId id="3197" r:id="rId6"/>
    <p:sldId id="3217" r:id="rId7"/>
    <p:sldId id="3448" r:id="rId8"/>
    <p:sldId id="3918" r:id="rId9"/>
    <p:sldId id="3234" r:id="rId10"/>
    <p:sldId id="3412" r:id="rId11"/>
    <p:sldId id="3413" r:id="rId12"/>
    <p:sldId id="3414" r:id="rId13"/>
    <p:sldId id="3415" r:id="rId14"/>
    <p:sldId id="3230" r:id="rId15"/>
    <p:sldId id="3231" r:id="rId16"/>
    <p:sldId id="3232" r:id="rId17"/>
    <p:sldId id="3427" r:id="rId18"/>
    <p:sldId id="3428" r:id="rId19"/>
    <p:sldId id="3429" r:id="rId20"/>
    <p:sldId id="3430" r:id="rId21"/>
    <p:sldId id="3233" r:id="rId22"/>
    <p:sldId id="3431" r:id="rId23"/>
    <p:sldId id="3432" r:id="rId24"/>
    <p:sldId id="3292" r:id="rId25"/>
    <p:sldId id="3222" r:id="rId26"/>
    <p:sldId id="3223" r:id="rId27"/>
    <p:sldId id="3224" r:id="rId28"/>
    <p:sldId id="3225" r:id="rId29"/>
    <p:sldId id="3226" r:id="rId30"/>
    <p:sldId id="3227" r:id="rId31"/>
    <p:sldId id="3228" r:id="rId32"/>
    <p:sldId id="3229" r:id="rId33"/>
    <p:sldId id="3239" r:id="rId34"/>
    <p:sldId id="3240" r:id="rId35"/>
    <p:sldId id="3435" r:id="rId36"/>
    <p:sldId id="3449" r:id="rId37"/>
    <p:sldId id="1677" r:id="rId38"/>
    <p:sldId id="3919" r:id="rId39"/>
    <p:sldId id="3933" r:id="rId40"/>
    <p:sldId id="3934" r:id="rId41"/>
    <p:sldId id="3935" r:id="rId42"/>
    <p:sldId id="3936" r:id="rId43"/>
    <p:sldId id="3938" r:id="rId44"/>
    <p:sldId id="3937" r:id="rId45"/>
    <p:sldId id="3932" r:id="rId46"/>
    <p:sldId id="259" r:id="rId47"/>
    <p:sldId id="260" r:id="rId48"/>
    <p:sldId id="3920" r:id="rId49"/>
    <p:sldId id="535" r:id="rId50"/>
    <p:sldId id="831" r:id="rId51"/>
    <p:sldId id="536" r:id="rId52"/>
    <p:sldId id="3928" r:id="rId53"/>
    <p:sldId id="261" r:id="rId54"/>
    <p:sldId id="262" r:id="rId55"/>
    <p:sldId id="3939" r:id="rId56"/>
    <p:sldId id="3921" r:id="rId57"/>
    <p:sldId id="3923" r:id="rId58"/>
    <p:sldId id="3924" r:id="rId59"/>
    <p:sldId id="3925" r:id="rId60"/>
    <p:sldId id="3926" r:id="rId61"/>
    <p:sldId id="3927" r:id="rId62"/>
    <p:sldId id="1814" r:id="rId63"/>
    <p:sldId id="1820" r:id="rId64"/>
    <p:sldId id="1819" r:id="rId65"/>
    <p:sldId id="3929" r:id="rId66"/>
    <p:sldId id="3931" r:id="rId67"/>
    <p:sldId id="3930" r:id="rId68"/>
    <p:sldId id="263" r:id="rId69"/>
    <p:sldId id="1821" r:id="rId70"/>
    <p:sldId id="832" r:id="rId71"/>
  </p:sldIdLst>
  <p:sldSz cx="10080625" cy="7559675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600" b="1" kern="1200">
        <a:solidFill>
          <a:srgbClr val="000000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CC"/>
    <a:srgbClr val="FFFFFF"/>
    <a:srgbClr val="66FFFF"/>
    <a:srgbClr val="CCFFCC"/>
    <a:srgbClr val="006600"/>
    <a:srgbClr val="CC33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9346" autoAdjust="0"/>
  </p:normalViewPr>
  <p:slideViewPr>
    <p:cSldViewPr>
      <p:cViewPr varScale="1">
        <p:scale>
          <a:sx n="67" d="100"/>
          <a:sy n="67" d="100"/>
        </p:scale>
        <p:origin x="1075" y="53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2AE36A03-CD06-F044-AE1B-0F8E935B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1A08E1BC-F11A-588E-1F98-4CDA770A1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A835DDBD-C96C-2348-BAD9-DD247E08A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91AD1D83-3ACF-8E71-F09B-976B2C73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5B73DADB-5C54-CBBF-81B0-58AE6B5B5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D207726C-56A2-3C99-1AA7-7C8627FA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9848" name="Text Box 7">
            <a:extLst>
              <a:ext uri="{FF2B5EF4-FFF2-40B4-BE49-F238E27FC236}">
                <a16:creationId xmlns:a16="http://schemas.microsoft.com/office/drawing/2014/main" id="{080AA072-C849-72C2-C011-1455802DF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893763"/>
            <a:ext cx="4289425" cy="3216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3600" b="0">
              <a:solidFill>
                <a:schemeClr val="bg1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18BBBB8D-4AED-FF43-21EC-9BE85E66B7B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85850" y="4422775"/>
            <a:ext cx="4840288" cy="3567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60F61283-755D-0B0A-BDDC-259B841AE26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706438"/>
            <a:ext cx="46418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918CD80-C019-F3CF-FEE8-5706DCD9785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8D350ECB-567C-4D37-9FC3-18BCDD1745D2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14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F23A232-9266-CF24-4C42-37FF6269BB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F130403-2AEB-D2A6-13A9-230AC0E0F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2AA1E3E9-F6F0-8904-ED6C-C573B5C2FB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C1885AB4-5852-57D5-7DF2-C9EA1FD74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6472E879-0013-FE01-9083-CCD0702233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1B2026BD-DC62-CF79-12C1-9D62540BC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942DA50E-CB41-857F-CEB7-1FF42704EA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A41837-9788-4F19-A3D2-AFE8051EF592}" type="slidenum">
              <a:rPr lang="en-US" altLang="en-US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5DD24573-53C1-4203-8FDB-66E34565E1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AAD6ADA4-F6AD-40AC-4ECC-37576F4D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FC715B35-13E7-31AA-1461-7177626913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8F9A63-019C-4CC8-AFD8-A256F9178038}" type="slidenum">
              <a:rPr lang="en-US" altLang="en-US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D2EA4A6C-8C27-197E-3CD3-9261FB0E44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10A0A687-E76A-326C-0A73-373D28F57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8559E880-1F68-D476-7142-8A38535172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56B53602-686C-F0F3-9EF1-743D167D1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D2FAA770-C047-14E3-BF85-1B56DE817C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307B6D-E561-4E81-BE4B-356798F95DA0}" type="slidenum">
              <a:rPr lang="en-US" altLang="en-US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EED16A36-23F1-8AE8-502D-B58A5270AD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23C24E18-EFBD-449D-942A-DD24038FF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1D88B6D7-A03E-DF45-73E5-7C7B0B6631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FE32A5-3EAE-46FF-846E-3EFC250D0B43}" type="slidenum">
              <a:rPr lang="en-US" altLang="en-US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92384A78-2A09-15A9-E01D-AB915E0FB48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E14006CF-BF04-4851-AF79-A15D01E8FF08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62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17D95B4-EC3D-DFDD-9443-6EA90383AD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96319C00-A0E8-7FD4-EED6-079C0CAD6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4F0CDE76-E0DA-4D7A-3117-7B465117294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58468920-589D-404F-B815-1A57CC1E656F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63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191E66FA-E417-895A-27A4-F99780B4D5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B7704A01-0310-42EA-3644-D941C3C35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578304F6-97E9-946F-388C-64665789F30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43A59F34-FF79-4917-9031-5673EAD7699D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64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6A3FE12-1552-0E3D-B519-53E65287B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A2AA816-63FA-6B3F-D70C-183B48BD6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934E6F0B-B82C-E044-06EC-142E3E9D41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616BCC0E-2E8F-63A1-02A0-9E47AFABB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03AA7CD1-1EC6-A278-7B5F-EB518F4190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65F4CA-F973-483C-B94E-13FA33C213B8}" type="slidenum">
              <a:rPr lang="en-US" altLang="en-US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55FC40FA-F9DA-BE05-A631-080CCE63121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33F5701C-FF2D-4314-B334-FEFF303269C3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16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B6E91B6-3A36-2874-E04B-53CC8739E3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B22E36D-D460-5B06-05CF-681CF166D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94485AF-10D6-AB84-2C7D-5660A648A0A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A66D4322-EA94-4DDC-9064-EAB4FF514180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69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09FA49E7-FDED-5132-5571-AA663BECC3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461FCB3C-A6E1-1D80-BAA5-38862D3BB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מציין מיקום של תמונת שקופית 1">
            <a:extLst>
              <a:ext uri="{FF2B5EF4-FFF2-40B4-BE49-F238E27FC236}">
                <a16:creationId xmlns:a16="http://schemas.microsoft.com/office/drawing/2014/main" id="{85124614-2984-1C68-6E9B-D0CC9B423F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0737" cy="347345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מציין מיקום של הערות 2">
            <a:extLst>
              <a:ext uri="{FF2B5EF4-FFF2-40B4-BE49-F238E27FC236}">
                <a16:creationId xmlns:a16="http://schemas.microsoft.com/office/drawing/2014/main" id="{F40CA981-F963-E845-109C-E0E5FCFDC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מציין מיקום של מספר שקופית 3">
            <a:extLst>
              <a:ext uri="{FF2B5EF4-FFF2-40B4-BE49-F238E27FC236}">
                <a16:creationId xmlns:a16="http://schemas.microsoft.com/office/drawing/2014/main" id="{5DCD659F-5C87-558D-3A32-F49C47083377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14C29D5-9A4C-4689-BCEF-73A126127BD1}" type="slidenum">
              <a:rPr lang="ar-SA" altLang="en-US" b="0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מציין מיקום של תמונת שקופית 1">
            <a:extLst>
              <a:ext uri="{FF2B5EF4-FFF2-40B4-BE49-F238E27FC236}">
                <a16:creationId xmlns:a16="http://schemas.microsoft.com/office/drawing/2014/main" id="{481EC27D-2813-F689-0366-8D7D13BAEB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0737" cy="347345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מציין מיקום של הערות 2">
            <a:extLst>
              <a:ext uri="{FF2B5EF4-FFF2-40B4-BE49-F238E27FC236}">
                <a16:creationId xmlns:a16="http://schemas.microsoft.com/office/drawing/2014/main" id="{5E35BCCA-D5E1-C477-D033-0C378890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מציין מיקום של מספר שקופית 3">
            <a:extLst>
              <a:ext uri="{FF2B5EF4-FFF2-40B4-BE49-F238E27FC236}">
                <a16:creationId xmlns:a16="http://schemas.microsoft.com/office/drawing/2014/main" id="{516B9528-3F85-4EAB-6437-D566D20FB6CA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3BC3EE9-ABE2-47B7-9790-D988C57535CE}" type="slidenum">
              <a:rPr lang="ar-SA" altLang="en-US" b="0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מציין מיקום של תמונת שקופית 1">
            <a:extLst>
              <a:ext uri="{FF2B5EF4-FFF2-40B4-BE49-F238E27FC236}">
                <a16:creationId xmlns:a16="http://schemas.microsoft.com/office/drawing/2014/main" id="{F6EC8B42-DDB3-4C44-00F7-A08D5ED80B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0737" cy="347345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מציין מיקום של הערות 2">
            <a:extLst>
              <a:ext uri="{FF2B5EF4-FFF2-40B4-BE49-F238E27FC236}">
                <a16:creationId xmlns:a16="http://schemas.microsoft.com/office/drawing/2014/main" id="{76F26557-50DB-E11E-FFCF-59279DC42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מציין מיקום של מספר שקופית 3">
            <a:extLst>
              <a:ext uri="{FF2B5EF4-FFF2-40B4-BE49-F238E27FC236}">
                <a16:creationId xmlns:a16="http://schemas.microsoft.com/office/drawing/2014/main" id="{B01D0DA2-20C8-8DE9-E643-A045B37D8910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32A6BD3-5ADA-4A86-9247-4A89574DEDE8}" type="slidenum">
              <a:rPr lang="ar-SA" altLang="en-US" b="0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מציין מיקום של תמונת שקופית 1">
            <a:extLst>
              <a:ext uri="{FF2B5EF4-FFF2-40B4-BE49-F238E27FC236}">
                <a16:creationId xmlns:a16="http://schemas.microsoft.com/office/drawing/2014/main" id="{BC2D0956-917A-4279-8354-463948B504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0737" cy="347345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מציין מיקום של הערות 2">
            <a:extLst>
              <a:ext uri="{FF2B5EF4-FFF2-40B4-BE49-F238E27FC236}">
                <a16:creationId xmlns:a16="http://schemas.microsoft.com/office/drawing/2014/main" id="{85780A51-80F3-39F1-0AB0-4E52FB75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מציין מיקום של מספר שקופית 3">
            <a:extLst>
              <a:ext uri="{FF2B5EF4-FFF2-40B4-BE49-F238E27FC236}">
                <a16:creationId xmlns:a16="http://schemas.microsoft.com/office/drawing/2014/main" id="{0DE4FF8B-FC4F-DC35-08C4-2A8FF435CD3B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F5FBE32-A2B9-4075-88A2-1379A9C56F8D}" type="slidenum">
              <a:rPr lang="ar-SA" altLang="en-US" b="0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מציין מיקום של תמונת שקופית 1">
            <a:extLst>
              <a:ext uri="{FF2B5EF4-FFF2-40B4-BE49-F238E27FC236}">
                <a16:creationId xmlns:a16="http://schemas.microsoft.com/office/drawing/2014/main" id="{63650D1D-2DC1-7736-7863-C725DC456F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0737" cy="347345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מציין מיקום של הערות 2">
            <a:extLst>
              <a:ext uri="{FF2B5EF4-FFF2-40B4-BE49-F238E27FC236}">
                <a16:creationId xmlns:a16="http://schemas.microsoft.com/office/drawing/2014/main" id="{8110F345-7DC6-9FCF-07BC-4A801E170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מציין מיקום של מספר שקופית 3">
            <a:extLst>
              <a:ext uri="{FF2B5EF4-FFF2-40B4-BE49-F238E27FC236}">
                <a16:creationId xmlns:a16="http://schemas.microsoft.com/office/drawing/2014/main" id="{0B0435D8-B0E7-383B-E85B-AFDFF25E99F1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BAB484C-EFD4-46E3-AD0B-E74DE9FD540C}" type="slidenum">
              <a:rPr lang="ar-SA" altLang="en-US" b="0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מציין מיקום של תמונת שקופית 1">
            <a:extLst>
              <a:ext uri="{FF2B5EF4-FFF2-40B4-BE49-F238E27FC236}">
                <a16:creationId xmlns:a16="http://schemas.microsoft.com/office/drawing/2014/main" id="{4AD003F1-AA43-3912-C3ED-9B62DF970B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03263"/>
            <a:ext cx="4630737" cy="347345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מציין מיקום של הערות 2">
            <a:extLst>
              <a:ext uri="{FF2B5EF4-FFF2-40B4-BE49-F238E27FC236}">
                <a16:creationId xmlns:a16="http://schemas.microsoft.com/office/drawing/2014/main" id="{B208B05D-2214-F9ED-067F-B2CCCFEA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מציין מיקום של מספר שקופית 3">
            <a:extLst>
              <a:ext uri="{FF2B5EF4-FFF2-40B4-BE49-F238E27FC236}">
                <a16:creationId xmlns:a16="http://schemas.microsoft.com/office/drawing/2014/main" id="{B5C997E6-86E2-185F-9801-B1E5336425FB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AB3CCDD-4B78-4F0C-AB9A-19BDACB1BDE3}" type="slidenum">
              <a:rPr lang="ar-SA" altLang="en-US" b="0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22496C9A-B6B7-910A-5170-AF98C98385C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58A52A09-7159-4C9E-B997-CDD550248A80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32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9EFB4B5-AB48-54EC-8F8E-B6456D9B57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02E1DB4-F714-AC6B-A7F1-32E962AC9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09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0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8200" y="358775"/>
            <a:ext cx="2147888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358775"/>
            <a:ext cx="6296025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7581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499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9775" y="1924050"/>
            <a:ext cx="4221163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13338" y="1924050"/>
            <a:ext cx="4222750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39775" y="4375150"/>
            <a:ext cx="4221163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3338" y="4375150"/>
            <a:ext cx="422275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98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739775" y="1925638"/>
            <a:ext cx="8596313" cy="4749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1684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33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82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36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816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531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0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88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7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1013C873-B4F0-823C-6AAB-BE4469A4F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358775"/>
            <a:ext cx="85963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4D846B7C-39EC-B8E6-00BD-72DC83E96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1925638"/>
            <a:ext cx="8596313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DF828453-0633-096A-861A-D9B81BB8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6884988"/>
            <a:ext cx="2352675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82" tIns="46790" rIns="89982" bIns="4679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2D1C4461-6188-43EA-8B3B-25B93F57AD7E}" type="slidenum">
              <a:rPr lang="en-GB" altLang="en-US" sz="1400" b="0" smtClean="0">
                <a:latin typeface="Times New Roman" panose="02020603050405020304" pitchFamily="18" charset="0"/>
              </a:rPr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4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2pPr>
      <a:lvl3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3pPr>
      <a:lvl4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4pPr>
      <a:lvl5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5pPr>
      <a:lvl6pPr marL="4572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6pPr>
      <a:lvl7pPr marL="9144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7pPr>
      <a:lvl8pPr marL="13716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8pPr>
      <a:lvl9pPr marL="18288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9pPr>
    </p:titleStyle>
    <p:bodyStyle>
      <a:lvl1pPr marL="422275" indent="-317500" algn="l" defTabSz="457200" rtl="0" eaLnBrk="0" fontAlgn="base" hangingPunct="0">
        <a:spcBef>
          <a:spcPct val="0"/>
        </a:spcBef>
        <a:spcAft>
          <a:spcPts val="137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spcBef>
          <a:spcPct val="0"/>
        </a:spcBef>
        <a:spcAft>
          <a:spcPts val="108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>
          <a:solidFill>
            <a:srgbClr val="000000"/>
          </a:solidFill>
          <a:latin typeface="+mn-lt"/>
        </a:defRPr>
      </a:lvl2pPr>
      <a:lvl3pPr marL="1285875" indent="-212725" algn="l" defTabSz="457200" rtl="0" eaLnBrk="0" fontAlgn="base" hangingPunct="0">
        <a:spcBef>
          <a:spcPct val="0"/>
        </a:spcBef>
        <a:spcAft>
          <a:spcPts val="813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>
          <a:solidFill>
            <a:srgbClr val="000000"/>
          </a:solidFill>
          <a:latin typeface="+mn-lt"/>
        </a:defRPr>
      </a:lvl3pPr>
      <a:lvl4pPr marL="1716088" indent="-204788" algn="l" defTabSz="457200" rtl="0" eaLnBrk="0" fontAlgn="base" hangingPunct="0">
        <a:spcBef>
          <a:spcPct val="0"/>
        </a:spcBef>
        <a:spcAft>
          <a:spcPts val="52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>
          <a:solidFill>
            <a:srgbClr val="000000"/>
          </a:solidFill>
          <a:latin typeface="+mn-lt"/>
        </a:defRPr>
      </a:lvl4pPr>
      <a:lvl5pPr marL="2149475" indent="-211138" algn="l" defTabSz="457200" rtl="0" eaLnBrk="0" fontAlgn="base" hangingPunct="0"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</a:defRPr>
      </a:lvl5pPr>
      <a:lvl6pPr marL="26066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6pPr>
      <a:lvl7pPr marL="30638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7pPr>
      <a:lvl8pPr marL="35210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8pPr>
      <a:lvl9pPr marL="39782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>
            <a:extLst>
              <a:ext uri="{FF2B5EF4-FFF2-40B4-BE49-F238E27FC236}">
                <a16:creationId xmlns:a16="http://schemas.microsoft.com/office/drawing/2014/main" id="{88A967EE-BECE-571B-AEA7-8D0EB1996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313" y="2255838"/>
            <a:ext cx="7924800" cy="2133600"/>
          </a:xfrm>
          <a:solidFill>
            <a:srgbClr val="FF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>
                <a:solidFill>
                  <a:srgbClr val="0000CC"/>
                </a:solidFill>
              </a:rPr>
              <a:t>Strategy Pattern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52E6605-80A4-AFBC-B6E5-0D4F9AB14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839788"/>
            <a:ext cx="3276600" cy="2603500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>
              <a:solidFill>
                <a:srgbClr val="0066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ECA069-8086-C3B7-0B75-320EFD66D494}"/>
              </a:ext>
            </a:extLst>
          </p:cNvPr>
          <p:cNvCxnSpPr/>
          <p:nvPr/>
        </p:nvCxnSpPr>
        <p:spPr>
          <a:xfrm>
            <a:off x="252413" y="1417638"/>
            <a:ext cx="327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8D4AB4-B3B4-C89D-747A-BE97FBFA4FA7}"/>
              </a:ext>
            </a:extLst>
          </p:cNvPr>
          <p:cNvCxnSpPr/>
          <p:nvPr/>
        </p:nvCxnSpPr>
        <p:spPr>
          <a:xfrm>
            <a:off x="252413" y="2255838"/>
            <a:ext cx="327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Rectangle 5">
            <a:extLst>
              <a:ext uri="{FF2B5EF4-FFF2-40B4-BE49-F238E27FC236}">
                <a16:creationId xmlns:a16="http://schemas.microsoft.com/office/drawing/2014/main" id="{569BB30E-6CAE-F75C-E02D-2EC6625C5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1344613"/>
            <a:ext cx="3276600" cy="2603500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>
              <a:solidFill>
                <a:srgbClr val="0066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4B5E23-8264-EDEB-F809-42C9CD51F0F8}"/>
              </a:ext>
            </a:extLst>
          </p:cNvPr>
          <p:cNvCxnSpPr/>
          <p:nvPr/>
        </p:nvCxnSpPr>
        <p:spPr>
          <a:xfrm>
            <a:off x="4872038" y="2519363"/>
            <a:ext cx="327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Rectangle 7">
            <a:extLst>
              <a:ext uri="{FF2B5EF4-FFF2-40B4-BE49-F238E27FC236}">
                <a16:creationId xmlns:a16="http://schemas.microsoft.com/office/drawing/2014/main" id="{88261CD0-0A55-61D5-D93E-1133A8583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0" y="5208588"/>
            <a:ext cx="3276600" cy="1847850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>
              <a:solidFill>
                <a:srgbClr val="0066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0C1655-40C2-B15E-3305-C0BD60699D19}"/>
              </a:ext>
            </a:extLst>
          </p:cNvPr>
          <p:cNvCxnSpPr/>
          <p:nvPr/>
        </p:nvCxnSpPr>
        <p:spPr>
          <a:xfrm>
            <a:off x="2940050" y="5795963"/>
            <a:ext cx="327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7" name="Rectangle 9">
            <a:extLst>
              <a:ext uri="{FF2B5EF4-FFF2-40B4-BE49-F238E27FC236}">
                <a16:creationId xmlns:a16="http://schemas.microsoft.com/office/drawing/2014/main" id="{05ABCACA-9FEA-FC64-9D89-F7EA3B23E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338" y="5208588"/>
            <a:ext cx="3275012" cy="1847850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>
              <a:solidFill>
                <a:srgbClr val="0066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241363-D472-C735-20D7-F84B60FC9752}"/>
              </a:ext>
            </a:extLst>
          </p:cNvPr>
          <p:cNvCxnSpPr/>
          <p:nvPr/>
        </p:nvCxnSpPr>
        <p:spPr>
          <a:xfrm>
            <a:off x="6637338" y="5795963"/>
            <a:ext cx="32750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9" name="Diamond 11">
            <a:extLst>
              <a:ext uri="{FF2B5EF4-FFF2-40B4-BE49-F238E27FC236}">
                <a16:creationId xmlns:a16="http://schemas.microsoft.com/office/drawing/2014/main" id="{BDA09861-BA71-9A7A-DFC9-74A2D74DD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1511300"/>
            <a:ext cx="334962" cy="504825"/>
          </a:xfrm>
          <a:prstGeom prst="diamond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>
              <a:solidFill>
                <a:srgbClr val="006600"/>
              </a:solidFill>
            </a:endParaRPr>
          </a:p>
        </p:txBody>
      </p:sp>
      <p:sp>
        <p:nvSpPr>
          <p:cNvPr id="12300" name="Isosceles Triangle 12">
            <a:extLst>
              <a:ext uri="{FF2B5EF4-FFF2-40B4-BE49-F238E27FC236}">
                <a16:creationId xmlns:a16="http://schemas.microsoft.com/office/drawing/2014/main" id="{AC0B769F-E1EE-08C4-5289-4C148D02977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45138" y="3948113"/>
            <a:ext cx="241300" cy="504825"/>
          </a:xfrm>
          <a:prstGeom prst="triangle">
            <a:avLst>
              <a:gd name="adj" fmla="val 50000"/>
            </a:avLst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>
              <a:solidFill>
                <a:srgbClr val="0066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5EBA31-3D7A-7EFA-97AE-9085BD1ADA47}"/>
              </a:ext>
            </a:extLst>
          </p:cNvPr>
          <p:cNvCxnSpPr>
            <a:endCxn id="12300" idx="3"/>
          </p:cNvCxnSpPr>
          <p:nvPr/>
        </p:nvCxnSpPr>
        <p:spPr>
          <a:xfrm flipV="1">
            <a:off x="5665788" y="4465638"/>
            <a:ext cx="0" cy="7556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2" name="Isosceles Triangle 14">
            <a:extLst>
              <a:ext uri="{FF2B5EF4-FFF2-40B4-BE49-F238E27FC236}">
                <a16:creationId xmlns:a16="http://schemas.microsoft.com/office/drawing/2014/main" id="{37620CDC-D96F-AA4D-EB12-3B00CEA5AD9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67550" y="3948113"/>
            <a:ext cx="241300" cy="504825"/>
          </a:xfrm>
          <a:prstGeom prst="triangle">
            <a:avLst>
              <a:gd name="adj" fmla="val 50000"/>
            </a:avLst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>
              <a:solidFill>
                <a:srgbClr val="0066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6FD4BA-6D7C-698B-3D4A-D6B70E5D3E8B}"/>
              </a:ext>
            </a:extLst>
          </p:cNvPr>
          <p:cNvCxnSpPr>
            <a:endCxn id="12302" idx="3"/>
          </p:cNvCxnSpPr>
          <p:nvPr/>
        </p:nvCxnSpPr>
        <p:spPr>
          <a:xfrm flipV="1">
            <a:off x="7188200" y="4465638"/>
            <a:ext cx="0" cy="7556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0387C5-8AA9-A58C-6707-FEF8993B097C}"/>
              </a:ext>
            </a:extLst>
          </p:cNvPr>
          <p:cNvCxnSpPr>
            <a:stCxn id="12299" idx="3"/>
          </p:cNvCxnSpPr>
          <p:nvPr/>
        </p:nvCxnSpPr>
        <p:spPr>
          <a:xfrm>
            <a:off x="3876675" y="1763713"/>
            <a:ext cx="10080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5" name="TextBox 17">
            <a:extLst>
              <a:ext uri="{FF2B5EF4-FFF2-40B4-BE49-F238E27FC236}">
                <a16:creationId xmlns:a16="http://schemas.microsoft.com/office/drawing/2014/main" id="{005C8377-C100-22A1-D219-47FEDB313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884238"/>
            <a:ext cx="2465387" cy="4667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KelvinConverter</a:t>
            </a:r>
          </a:p>
        </p:txBody>
      </p:sp>
      <p:sp>
        <p:nvSpPr>
          <p:cNvPr id="12306" name="TextBox 18">
            <a:extLst>
              <a:ext uri="{FF2B5EF4-FFF2-40B4-BE49-F238E27FC236}">
                <a16:creationId xmlns:a16="http://schemas.microsoft.com/office/drawing/2014/main" id="{B82BDC93-08CB-0FAF-992C-43D08C018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2352675"/>
            <a:ext cx="2455862" cy="650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6600"/>
                </a:solidFill>
                <a:cs typeface="Times New Roman" panose="02020603050405020304" pitchFamily="18" charset="0"/>
              </a:rPr>
              <a:t>-tempConvert: </a:t>
            </a:r>
          </a:p>
          <a:p>
            <a:pPr eaLnBrk="1" hangingPunct="1"/>
            <a:r>
              <a:rPr lang="en-US" altLang="en-US" sz="1800">
                <a:solidFill>
                  <a:srgbClr val="006600"/>
                </a:solidFill>
                <a:cs typeface="Times New Roman" panose="02020603050405020304" pitchFamily="18" charset="0"/>
              </a:rPr>
              <a:t>TemperatureConvert</a:t>
            </a:r>
          </a:p>
        </p:txBody>
      </p:sp>
      <p:sp>
        <p:nvSpPr>
          <p:cNvPr id="12307" name="TextBox 19">
            <a:extLst>
              <a:ext uri="{FF2B5EF4-FFF2-40B4-BE49-F238E27FC236}">
                <a16:creationId xmlns:a16="http://schemas.microsoft.com/office/drawing/2014/main" id="{F81E8186-76B4-E8F7-3272-63FCA9B3E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1427163"/>
            <a:ext cx="2281238" cy="6492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6600"/>
                </a:solidFill>
                <a:cs typeface="Times New Roman" panose="02020603050405020304" pitchFamily="18" charset="0"/>
              </a:rPr>
              <a:t>+executeConverter</a:t>
            </a:r>
          </a:p>
          <a:p>
            <a:pPr eaLnBrk="1" hangingPunct="1"/>
            <a:r>
              <a:rPr lang="en-US" altLang="en-US" sz="1800">
                <a:solidFill>
                  <a:srgbClr val="006600"/>
                </a:solidFill>
                <a:cs typeface="Times New Roman" panose="02020603050405020304" pitchFamily="18" charset="0"/>
              </a:rPr>
              <a:t>(temp:Kelvin)</a:t>
            </a:r>
          </a:p>
        </p:txBody>
      </p:sp>
      <p:sp>
        <p:nvSpPr>
          <p:cNvPr id="12308" name="TextBox 20">
            <a:extLst>
              <a:ext uri="{FF2B5EF4-FFF2-40B4-BE49-F238E27FC236}">
                <a16:creationId xmlns:a16="http://schemas.microsoft.com/office/drawing/2014/main" id="{C8F2A6E5-1991-7037-EECD-2979A7E8A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1436688"/>
            <a:ext cx="2965450" cy="10160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006600"/>
                </a:solidFill>
                <a:cs typeface="Times New Roman" panose="02020603050405020304" pitchFamily="18" charset="0"/>
              </a:rPr>
              <a:t>&lt;&lt;interface&gt;&gt;</a:t>
            </a:r>
          </a:p>
          <a:p>
            <a:pPr algn="ctr" eaLnBrk="1" hangingPunct="1"/>
            <a:endParaRPr lang="en-US" altLang="en-US" sz="200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000">
                <a:solidFill>
                  <a:srgbClr val="006600"/>
                </a:solidFill>
                <a:cs typeface="Times New Roman" panose="02020603050405020304" pitchFamily="18" charset="0"/>
              </a:rPr>
              <a:t>TemperatureConverter</a:t>
            </a:r>
          </a:p>
        </p:txBody>
      </p:sp>
      <p:sp>
        <p:nvSpPr>
          <p:cNvPr id="12309" name="TextBox 21">
            <a:extLst>
              <a:ext uri="{FF2B5EF4-FFF2-40B4-BE49-F238E27FC236}">
                <a16:creationId xmlns:a16="http://schemas.microsoft.com/office/drawing/2014/main" id="{C8B1CCCA-4B54-3DDF-60D9-7022211CE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2603500"/>
            <a:ext cx="2895600" cy="650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6600"/>
                </a:solidFill>
                <a:cs typeface="Times New Roman" panose="02020603050405020304" pitchFamily="18" charset="0"/>
              </a:rPr>
              <a:t>+convertTemperature</a:t>
            </a:r>
          </a:p>
          <a:p>
            <a:pPr eaLnBrk="1" hangingPunct="1"/>
            <a:r>
              <a:rPr lang="en-US" altLang="en-US" sz="1800">
                <a:solidFill>
                  <a:srgbClr val="006600"/>
                </a:solidFill>
                <a:cs typeface="Times New Roman" panose="02020603050405020304" pitchFamily="18" charset="0"/>
              </a:rPr>
              <a:t>(temp:Kelvin)</a:t>
            </a:r>
          </a:p>
        </p:txBody>
      </p:sp>
      <p:sp>
        <p:nvSpPr>
          <p:cNvPr id="12310" name="TextBox 22">
            <a:extLst>
              <a:ext uri="{FF2B5EF4-FFF2-40B4-BE49-F238E27FC236}">
                <a16:creationId xmlns:a16="http://schemas.microsoft.com/office/drawing/2014/main" id="{5721CB7F-2751-33F6-23DE-CD1A7ED91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5227638"/>
            <a:ext cx="3190875" cy="4064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6600"/>
                </a:solidFill>
                <a:cs typeface="Times New Roman" panose="02020603050405020304" pitchFamily="18" charset="0"/>
              </a:rPr>
              <a:t>ConcreteStrategyCelsius</a:t>
            </a:r>
          </a:p>
        </p:txBody>
      </p:sp>
      <p:sp>
        <p:nvSpPr>
          <p:cNvPr id="12311" name="TextBox 23">
            <a:extLst>
              <a:ext uri="{FF2B5EF4-FFF2-40B4-BE49-F238E27FC236}">
                <a16:creationId xmlns:a16="http://schemas.microsoft.com/office/drawing/2014/main" id="{60E8E16C-A6A1-7D2D-DFFD-C9FD495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5880100"/>
            <a:ext cx="2938463" cy="7397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6600"/>
                </a:solidFill>
                <a:cs typeface="Times New Roman" panose="02020603050405020304" pitchFamily="18" charset="0"/>
              </a:rPr>
              <a:t>+convertTemperature</a:t>
            </a:r>
          </a:p>
          <a:p>
            <a:pPr eaLnBrk="1" hangingPunct="1"/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1800">
                <a:solidFill>
                  <a:srgbClr val="006600"/>
                </a:solidFill>
                <a:cs typeface="Times New Roman" panose="02020603050405020304" pitchFamily="18" charset="0"/>
              </a:rPr>
              <a:t>temp:Kelvin</a:t>
            </a:r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312" name="TextBox 24">
            <a:extLst>
              <a:ext uri="{FF2B5EF4-FFF2-40B4-BE49-F238E27FC236}">
                <a16:creationId xmlns:a16="http://schemas.microsoft.com/office/drawing/2014/main" id="{D00706B3-EC5C-DB01-D217-C4F33F1A0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713" y="5292725"/>
            <a:ext cx="3124200" cy="3460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6600"/>
                </a:solidFill>
                <a:cs typeface="Times New Roman" panose="02020603050405020304" pitchFamily="18" charset="0"/>
              </a:rPr>
              <a:t>ConcreteStrategyFahrenheit</a:t>
            </a:r>
          </a:p>
        </p:txBody>
      </p:sp>
      <p:sp>
        <p:nvSpPr>
          <p:cNvPr id="12313" name="TextBox 25">
            <a:extLst>
              <a:ext uri="{FF2B5EF4-FFF2-40B4-BE49-F238E27FC236}">
                <a16:creationId xmlns:a16="http://schemas.microsoft.com/office/drawing/2014/main" id="{F41A0B6E-8327-19B7-3251-B92A2D906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963" y="5880100"/>
            <a:ext cx="2571750" cy="7397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6600"/>
                </a:solidFill>
                <a:cs typeface="Times New Roman" panose="02020603050405020304" pitchFamily="18" charset="0"/>
              </a:rPr>
              <a:t>+convertTemperature</a:t>
            </a:r>
          </a:p>
          <a:p>
            <a:pPr eaLnBrk="1" hangingPunct="1"/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1800">
                <a:solidFill>
                  <a:srgbClr val="006600"/>
                </a:solidFill>
                <a:cs typeface="Times New Roman" panose="02020603050405020304" pitchFamily="18" charset="0"/>
              </a:rPr>
              <a:t>temp:Kelvin</a:t>
            </a:r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314" name="Title 1">
            <a:extLst>
              <a:ext uri="{FF2B5EF4-FFF2-40B4-BE49-F238E27FC236}">
                <a16:creationId xmlns:a16="http://schemas.microsoft.com/office/drawing/2014/main" id="{BA595721-520B-500A-9E5D-3565A89A9190}"/>
              </a:ext>
            </a:extLst>
          </p:cNvPr>
          <p:cNvSpPr>
            <a:spLocks/>
          </p:cNvSpPr>
          <p:nvPr/>
        </p:nvSpPr>
        <p:spPr bwMode="auto">
          <a:xfrm>
            <a:off x="544513" y="-414338"/>
            <a:ext cx="9315450" cy="106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400"/>
              <a:t>Simple Example: Solution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>
            <a:extLst>
              <a:ext uri="{FF2B5EF4-FFF2-40B4-BE49-F238E27FC236}">
                <a16:creationId xmlns:a16="http://schemas.microsoft.com/office/drawing/2014/main" id="{8036D8AF-4DEF-D19C-6499-98F1578CD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731838"/>
            <a:ext cx="9805988" cy="6454775"/>
          </a:xfrm>
          <a:prstGeom prst="rect">
            <a:avLst/>
          </a:prstGeom>
          <a:solidFill>
            <a:srgbClr val="FFFFCC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class KelvinConverter {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  private TemperatureConverter tempConverter;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  public KelvinConverter(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       TemperatureConverter tempConverter) {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          this.tempConverter = tempConverter;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  }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  public double executeConverter(double temp) {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return tempConverter.convertTemperature(temp);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  }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}</a:t>
            </a:r>
          </a:p>
          <a:p>
            <a:pPr eaLnBrk="1" hangingPunct="1"/>
            <a:endParaRPr lang="en-US" altLang="en-US" sz="280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interface TemperatureConverter {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    double ConvertTemperature(double temp);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}</a:t>
            </a:r>
          </a:p>
          <a:p>
            <a:pPr eaLnBrk="1" hangingPunct="1"/>
            <a:endParaRPr lang="en-US" altLang="en-US" sz="2400">
              <a:solidFill>
                <a:srgbClr val="0066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>
            <a:extLst>
              <a:ext uri="{FF2B5EF4-FFF2-40B4-BE49-F238E27FC236}">
                <a16:creationId xmlns:a16="http://schemas.microsoft.com/office/drawing/2014/main" id="{4C0B6A7C-3AA4-762D-96F5-E674D302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0044113" cy="7370763"/>
          </a:xfrm>
          <a:prstGeom prst="rect">
            <a:avLst/>
          </a:prstGeom>
          <a:solidFill>
            <a:srgbClr val="FFFFCC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class ConcreteStrategyCelsius implements 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                   TemperatureConverter {</a:t>
            </a:r>
          </a:p>
          <a:p>
            <a:pPr eaLnBrk="1" hangingPunct="1"/>
            <a:endParaRPr lang="en-US" altLang="en-US" sz="280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    public double convertTemperature(double temp) {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            return temp - 273.15;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    }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}</a:t>
            </a:r>
          </a:p>
          <a:p>
            <a:pPr eaLnBrk="1" hangingPunct="1"/>
            <a:endParaRPr lang="en-US" altLang="en-US" sz="280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class ConcreteStrategyFahrenheit 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               implements TemperatureConverter {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    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    public double convertTemperature(double temp) {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           return ((temp - 273) * 1.8 ) + 32;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       }</a:t>
            </a:r>
          </a:p>
          <a:p>
            <a:pPr eaLnBrk="1" hangingPunct="1"/>
            <a:r>
              <a:rPr lang="en-US" altLang="en-US" sz="2800">
                <a:solidFill>
                  <a:srgbClr val="006600"/>
                </a:solidFill>
                <a:cs typeface="Times New Roman" panose="02020603050405020304" pitchFamily="18" charset="0"/>
              </a:rPr>
              <a:t>  }</a:t>
            </a:r>
          </a:p>
          <a:p>
            <a:pPr eaLnBrk="1" hangingPunct="1"/>
            <a:endParaRPr lang="en-US" altLang="en-US" sz="2800">
              <a:solidFill>
                <a:srgbClr val="006600"/>
              </a:solidFill>
            </a:endParaRPr>
          </a:p>
          <a:p>
            <a:pPr eaLnBrk="1" hangingPunct="1"/>
            <a:endParaRPr lang="en-US" altLang="en-US" sz="28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7ABDCE5D-94DD-A96E-8E6F-D67B4462F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274638"/>
            <a:ext cx="8064500" cy="7048500"/>
          </a:xfrm>
          <a:prstGeom prst="rect">
            <a:avLst/>
          </a:prstGeom>
          <a:solidFill>
            <a:srgbClr val="FFFFCC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public StrategyTest(){</a:t>
            </a:r>
          </a:p>
          <a:p>
            <a:pPr eaLnBrk="1" hangingPunct="1"/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         KelvinConverter kelConvert;</a:t>
            </a:r>
          </a:p>
          <a:p>
            <a:pPr eaLnBrk="1" hangingPunct="1"/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         double testTemp = 273.00;</a:t>
            </a:r>
          </a:p>
          <a:p>
            <a:pPr eaLnBrk="1" hangingPunct="1"/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         kelConvert = new KelvinConverter(new ConcreteStrategyCelsius());</a:t>
            </a:r>
          </a:p>
          <a:p>
            <a:pPr eaLnBrk="1" hangingPunct="1"/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         double celsiusResult = kelConvert.executeConverter(testTemp);</a:t>
            </a:r>
          </a:p>
          <a:p>
            <a:pPr eaLnBrk="1" hangingPunct="1"/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         System.out.println(celsiusResult);</a:t>
            </a:r>
          </a:p>
          <a:p>
            <a:pPr eaLnBrk="1" hangingPunct="1"/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         kelConvert = new KelvinConverter(new ConcreteStrategyFahrenheit());</a:t>
            </a:r>
          </a:p>
          <a:p>
            <a:pPr eaLnBrk="1" hangingPunct="1"/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         double fahrenheitResult = kelConvert.executeConverter(testTemp);</a:t>
            </a:r>
          </a:p>
          <a:p>
            <a:pPr eaLnBrk="1" hangingPunct="1"/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         System.out.println(fahrenheitResult);         </a:t>
            </a:r>
          </a:p>
          <a:p>
            <a:pPr eaLnBrk="1" hangingPunct="1"/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         </a:t>
            </a:r>
          </a:p>
          <a:p>
            <a:pPr eaLnBrk="1" hangingPunct="1"/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   }</a:t>
            </a:r>
          </a:p>
          <a:p>
            <a:pPr eaLnBrk="1" hangingPunct="1"/>
            <a:endParaRPr lang="en-US" altLang="en-US" sz="240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   public static void main(String[] args) {</a:t>
            </a:r>
          </a:p>
          <a:p>
            <a:pPr eaLnBrk="1" hangingPunct="1"/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          new StrategyTest();</a:t>
            </a:r>
          </a:p>
          <a:p>
            <a:pPr eaLnBrk="1" hangingPunct="1"/>
            <a:r>
              <a:rPr lang="en-US" altLang="en-US" sz="2400">
                <a:solidFill>
                  <a:srgbClr val="006600"/>
                </a:solidFill>
                <a:cs typeface="Times New Roman" panose="02020603050405020304" pitchFamily="18" charset="0"/>
              </a:rPr>
              <a:t>  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B0B3A33-3946-0DD5-D3C1-C1335820EE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25400"/>
            <a:ext cx="8596312" cy="1255713"/>
          </a:xfrm>
        </p:spPr>
        <p:txBody>
          <a:bodyPr/>
          <a:lstStyle/>
          <a:p>
            <a:r>
              <a:rPr lang="en-US" altLang="en-US" sz="3200"/>
              <a:t>Strategy Pattern: Exercise 1</a:t>
            </a:r>
          </a:p>
        </p:txBody>
      </p:sp>
      <p:sp>
        <p:nvSpPr>
          <p:cNvPr id="706563" name="Rectangle 3">
            <a:extLst>
              <a:ext uri="{FF2B5EF4-FFF2-40B4-BE49-F238E27FC236}">
                <a16:creationId xmlns:a16="http://schemas.microsoft.com/office/drawing/2014/main" id="{9678D6D2-D4FE-AEFF-F06B-50D3DAF1F4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417638"/>
            <a:ext cx="9056688" cy="5132387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0"/>
              </a:spcAft>
            </a:pPr>
            <a:r>
              <a:rPr lang="en-US" altLang="en-US" sz="3600"/>
              <a:t>You have an array of items: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en-US" sz="3200"/>
              <a:t>At run-time you want to decide which sorting algorithm to use.</a:t>
            </a:r>
          </a:p>
          <a:p>
            <a:pPr lvl="1">
              <a:lnSpc>
                <a:spcPct val="120000"/>
              </a:lnSpc>
              <a:spcAft>
                <a:spcPts val="3600"/>
              </a:spcAft>
            </a:pPr>
            <a:r>
              <a:rPr lang="en-US" altLang="en-US" sz="3200"/>
              <a:t>Bubble sort, quick sort, or merge sort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Solution:</a:t>
            </a:r>
          </a:p>
          <a:p>
            <a:pPr lvl="1">
              <a:lnSpc>
                <a:spcPct val="120000"/>
              </a:lnSpc>
              <a:spcAft>
                <a:spcPts val="1400"/>
              </a:spcAft>
            </a:pPr>
            <a:r>
              <a:rPr lang="en-US" altLang="en-US" sz="3200"/>
              <a:t>Encapsulate each different sorting algorithm using the strategy pattern.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">
            <a:extLst>
              <a:ext uri="{FF2B5EF4-FFF2-40B4-BE49-F238E27FC236}">
                <a16:creationId xmlns:a16="http://schemas.microsoft.com/office/drawing/2014/main" id="{D8F1A10B-787A-8179-7175-0A5CBFBA783A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808038"/>
            <a:ext cx="9372600" cy="5638800"/>
            <a:chOff x="239713" y="808038"/>
            <a:chExt cx="9840912" cy="6096000"/>
          </a:xfrm>
        </p:grpSpPr>
        <p:grpSp>
          <p:nvGrpSpPr>
            <p:cNvPr id="18435" name="Group 3">
              <a:extLst>
                <a:ext uri="{FF2B5EF4-FFF2-40B4-BE49-F238E27FC236}">
                  <a16:creationId xmlns:a16="http://schemas.microsoft.com/office/drawing/2014/main" id="{1F0BAD30-6281-3DEF-4DB0-1842648F17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83250" y="1300163"/>
              <a:ext cx="3165475" cy="1420812"/>
              <a:chOff x="3184" y="681"/>
              <a:chExt cx="1702" cy="476"/>
            </a:xfrm>
          </p:grpSpPr>
          <p:sp>
            <p:nvSpPr>
              <p:cNvPr id="18454" name="Rectangle 4">
                <a:extLst>
                  <a:ext uri="{FF2B5EF4-FFF2-40B4-BE49-F238E27FC236}">
                    <a16:creationId xmlns:a16="http://schemas.microsoft.com/office/drawing/2014/main" id="{C2A02EC6-4272-58E9-300B-0E4B97848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681"/>
                <a:ext cx="1702" cy="476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9724" tIns="48987" rIns="99724" bIns="48987" anchor="ctr"/>
              <a:lstStyle>
                <a:lvl1pPr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/>
                    </a:solidFill>
                  </a:rPr>
                  <a:t>Strategy</a:t>
                </a:r>
              </a:p>
              <a:p>
                <a:pPr algn="ctr"/>
                <a:endParaRPr lang="en-US" altLang="en-US" sz="24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en-US" sz="2400">
                    <a:solidFill>
                      <a:schemeClr val="tx1"/>
                    </a:solidFill>
                  </a:rPr>
                  <a:t>Sort()</a:t>
                </a:r>
              </a:p>
            </p:txBody>
          </p:sp>
          <p:sp>
            <p:nvSpPr>
              <p:cNvPr id="18455" name="Line 5">
                <a:extLst>
                  <a:ext uri="{FF2B5EF4-FFF2-40B4-BE49-F238E27FC236}">
                    <a16:creationId xmlns:a16="http://schemas.microsoft.com/office/drawing/2014/main" id="{1617B55D-3C30-4311-F81F-54A747774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9" y="903"/>
                <a:ext cx="16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8436" name="Rectangle 6">
              <a:extLst>
                <a:ext uri="{FF2B5EF4-FFF2-40B4-BE49-F238E27FC236}">
                  <a16:creationId xmlns:a16="http://schemas.microsoft.com/office/drawing/2014/main" id="{982A72D7-9CA3-D196-849C-18BDA3F1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00" y="808038"/>
              <a:ext cx="3165475" cy="233997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9724" tIns="48987" rIns="99724" bIns="48987" anchor="ctr"/>
            <a:lstStyle>
              <a:lvl1pPr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/>
                  </a:solidFill>
                </a:rPr>
                <a:t>DataArray</a:t>
              </a:r>
            </a:p>
            <a:p>
              <a:pPr algn="ctr"/>
              <a:endParaRPr lang="en-US" altLang="en-US" sz="2400">
                <a:solidFill>
                  <a:schemeClr val="tx1"/>
                </a:solidFill>
              </a:endParaRPr>
            </a:p>
            <a:p>
              <a:pPr algn="ctr"/>
              <a:r>
                <a:rPr lang="en-US" altLang="en-US" sz="2400">
                  <a:solidFill>
                    <a:schemeClr val="tx1"/>
                  </a:solidFill>
                </a:rPr>
                <a:t>Search()</a:t>
              </a:r>
            </a:p>
            <a:p>
              <a:pPr algn="ctr"/>
              <a:r>
                <a:rPr lang="en-US" altLang="en-US" sz="2400">
                  <a:solidFill>
                    <a:schemeClr val="tx1"/>
                  </a:solidFill>
                </a:rPr>
                <a:t>Sort()</a:t>
              </a:r>
            </a:p>
          </p:txBody>
        </p:sp>
        <p:sp>
          <p:nvSpPr>
            <p:cNvPr id="18437" name="Line 7">
              <a:extLst>
                <a:ext uri="{FF2B5EF4-FFF2-40B4-BE49-F238E27FC236}">
                  <a16:creationId xmlns:a16="http://schemas.microsoft.com/office/drawing/2014/main" id="{4FC775C2-6226-65B5-1766-2B984EEE3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013" y="1738313"/>
              <a:ext cx="31448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8438" name="Group 8">
              <a:extLst>
                <a:ext uri="{FF2B5EF4-FFF2-40B4-BE49-F238E27FC236}">
                  <a16:creationId xmlns:a16="http://schemas.microsoft.com/office/drawing/2014/main" id="{2D720930-A639-6E27-E64C-AAA6DC5EB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6425" y="2733675"/>
              <a:ext cx="746125" cy="2039938"/>
              <a:chOff x="2732" y="1168"/>
              <a:chExt cx="470" cy="415"/>
            </a:xfrm>
          </p:grpSpPr>
          <p:sp>
            <p:nvSpPr>
              <p:cNvPr id="18452" name="AutoShape 9">
                <a:extLst>
                  <a:ext uri="{FF2B5EF4-FFF2-40B4-BE49-F238E27FC236}">
                    <a16:creationId xmlns:a16="http://schemas.microsoft.com/office/drawing/2014/main" id="{07A4262D-7E70-8A45-1EAE-FE312359F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2" y="1168"/>
                <a:ext cx="470" cy="103"/>
              </a:xfrm>
              <a:prstGeom prst="triangle">
                <a:avLst>
                  <a:gd name="adj" fmla="val 49995"/>
                </a:avLst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4400">
                  <a:solidFill>
                    <a:schemeClr val="bg1"/>
                  </a:solidFill>
                </a:endParaRPr>
              </a:p>
            </p:txBody>
          </p:sp>
          <p:sp>
            <p:nvSpPr>
              <p:cNvPr id="18453" name="Line 10">
                <a:extLst>
                  <a:ext uri="{FF2B5EF4-FFF2-40B4-BE49-F238E27FC236}">
                    <a16:creationId xmlns:a16="http://schemas.microsoft.com/office/drawing/2014/main" id="{EA4CCF5D-2FDD-33BB-C4C0-DEB3EA3B4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5" y="1271"/>
                <a:ext cx="18" cy="3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8439" name="Line 12">
              <a:extLst>
                <a:ext uri="{FF2B5EF4-FFF2-40B4-BE49-F238E27FC236}">
                  <a16:creationId xmlns:a16="http://schemas.microsoft.com/office/drawing/2014/main" id="{8B163547-624F-3B52-0E55-23F4A05C9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4150" y="1979613"/>
              <a:ext cx="1671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0" name="Rectangle 13">
              <a:extLst>
                <a:ext uri="{FF2B5EF4-FFF2-40B4-BE49-F238E27FC236}">
                  <a16:creationId xmlns:a16="http://schemas.microsoft.com/office/drawing/2014/main" id="{DD183350-2236-2EF9-5C38-BDE527126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563" y="1487488"/>
              <a:ext cx="1258347" cy="406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24" tIns="48987" rIns="99724" bIns="48987">
              <a:spAutoFit/>
            </a:bodyPr>
            <a:lstStyle>
              <a:lvl1pPr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Strategy</a:t>
              </a:r>
            </a:p>
          </p:txBody>
        </p:sp>
        <p:sp>
          <p:nvSpPr>
            <p:cNvPr id="18441" name="AutoShape 15">
              <a:extLst>
                <a:ext uri="{FF2B5EF4-FFF2-40B4-BE49-F238E27FC236}">
                  <a16:creationId xmlns:a16="http://schemas.microsoft.com/office/drawing/2014/main" id="{72C5ADF9-21FE-00D1-1C17-7F7508ABF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38" y="1738313"/>
              <a:ext cx="377825" cy="492125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>
                <a:solidFill>
                  <a:schemeClr val="bg1"/>
                </a:solidFill>
              </a:endParaRPr>
            </a:p>
          </p:txBody>
        </p:sp>
        <p:cxnSp>
          <p:nvCxnSpPr>
            <p:cNvPr id="18442" name="AutoShape 16">
              <a:extLst>
                <a:ext uri="{FF2B5EF4-FFF2-40B4-BE49-F238E27FC236}">
                  <a16:creationId xmlns:a16="http://schemas.microsoft.com/office/drawing/2014/main" id="{4004B426-17B5-1498-BB90-99B402BFAC19}"/>
                </a:ext>
              </a:extLst>
            </p:cNvPr>
            <p:cNvCxnSpPr>
              <a:cxnSpLocks noChangeShapeType="1"/>
              <a:stCxn id="18450" idx="0"/>
              <a:endCxn id="18446" idx="0"/>
            </p:cNvCxnSpPr>
            <p:nvPr/>
          </p:nvCxnSpPr>
          <p:spPr bwMode="auto">
            <a:xfrm rot="5400000" flipV="1">
              <a:off x="5159375" y="1874838"/>
              <a:ext cx="3175" cy="6673850"/>
            </a:xfrm>
            <a:prstGeom prst="bentConnector3">
              <a:avLst>
                <a:gd name="adj1" fmla="val -1440000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443" name="Group 18">
              <a:extLst>
                <a:ext uri="{FF2B5EF4-FFF2-40B4-BE49-F238E27FC236}">
                  <a16:creationId xmlns:a16="http://schemas.microsoft.com/office/drawing/2014/main" id="{481C54FF-0AB2-7EDE-9E14-D99725EEF8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713" y="5210175"/>
              <a:ext cx="3192462" cy="1693863"/>
              <a:chOff x="258" y="2307"/>
              <a:chExt cx="1716" cy="568"/>
            </a:xfrm>
          </p:grpSpPr>
          <p:sp>
            <p:nvSpPr>
              <p:cNvPr id="18450" name="Rectangle 19">
                <a:extLst>
                  <a:ext uri="{FF2B5EF4-FFF2-40B4-BE49-F238E27FC236}">
                    <a16:creationId xmlns:a16="http://schemas.microsoft.com/office/drawing/2014/main" id="{4DD1CB23-2BD6-5256-D13F-72ED3B09A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" y="2307"/>
                <a:ext cx="1702" cy="568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9724" tIns="48987" rIns="99724" bIns="48987" anchor="ctr"/>
              <a:lstStyle>
                <a:lvl1pPr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/>
                    </a:solidFill>
                  </a:rPr>
                  <a:t>BubbleSort</a:t>
                </a:r>
              </a:p>
              <a:p>
                <a:pPr algn="ctr"/>
                <a:endParaRPr lang="en-US" altLang="en-US" sz="24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en-US" sz="2400">
                    <a:solidFill>
                      <a:schemeClr val="tx1"/>
                    </a:solidFill>
                  </a:rPr>
                  <a:t>Sort()</a:t>
                </a:r>
              </a:p>
            </p:txBody>
          </p:sp>
          <p:sp>
            <p:nvSpPr>
              <p:cNvPr id="18451" name="Line 20">
                <a:extLst>
                  <a:ext uri="{FF2B5EF4-FFF2-40B4-BE49-F238E27FC236}">
                    <a16:creationId xmlns:a16="http://schemas.microsoft.com/office/drawing/2014/main" id="{3EBF549F-ED7F-3531-1854-5449B078D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" y="2581"/>
                <a:ext cx="17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8444" name="Group 21">
              <a:extLst>
                <a:ext uri="{FF2B5EF4-FFF2-40B4-BE49-F238E27FC236}">
                  <a16:creationId xmlns:a16="http://schemas.microsoft.com/office/drawing/2014/main" id="{195CB988-C028-B5F6-B45E-2FFABCF6C4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2350" y="5210175"/>
              <a:ext cx="3192463" cy="1693863"/>
              <a:chOff x="2044" y="2290"/>
              <a:chExt cx="1716" cy="568"/>
            </a:xfrm>
          </p:grpSpPr>
          <p:sp>
            <p:nvSpPr>
              <p:cNvPr id="18448" name="Rectangle 22">
                <a:extLst>
                  <a:ext uri="{FF2B5EF4-FFF2-40B4-BE49-F238E27FC236}">
                    <a16:creationId xmlns:a16="http://schemas.microsoft.com/office/drawing/2014/main" id="{3D0667F9-4210-A398-E296-377FA44A9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290"/>
                <a:ext cx="1702" cy="568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9724" tIns="48987" rIns="99724" bIns="48987" anchor="ctr"/>
              <a:lstStyle>
                <a:lvl1pPr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/>
                    </a:solidFill>
                  </a:rPr>
                  <a:t>QuickSort</a:t>
                </a:r>
              </a:p>
              <a:p>
                <a:pPr algn="ctr"/>
                <a:endParaRPr lang="en-US" altLang="en-US" sz="24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en-US" sz="2400">
                    <a:solidFill>
                      <a:schemeClr val="tx1"/>
                    </a:solidFill>
                  </a:rPr>
                  <a:t>Sort()</a:t>
                </a:r>
              </a:p>
            </p:txBody>
          </p:sp>
          <p:sp>
            <p:nvSpPr>
              <p:cNvPr id="18449" name="Line 23">
                <a:extLst>
                  <a:ext uri="{FF2B5EF4-FFF2-40B4-BE49-F238E27FC236}">
                    <a16:creationId xmlns:a16="http://schemas.microsoft.com/office/drawing/2014/main" id="{73CF3927-7192-A6AB-BF90-3A9643A925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4" y="2573"/>
                <a:ext cx="17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8445" name="Group 24">
              <a:extLst>
                <a:ext uri="{FF2B5EF4-FFF2-40B4-BE49-F238E27FC236}">
                  <a16:creationId xmlns:a16="http://schemas.microsoft.com/office/drawing/2014/main" id="{7706F223-05FC-0BCC-C28F-E4E4706703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4988" y="5210175"/>
              <a:ext cx="3195637" cy="1693863"/>
              <a:chOff x="3830" y="2249"/>
              <a:chExt cx="1718" cy="568"/>
            </a:xfrm>
          </p:grpSpPr>
          <p:sp>
            <p:nvSpPr>
              <p:cNvPr id="18446" name="Rectangle 25">
                <a:extLst>
                  <a:ext uri="{FF2B5EF4-FFF2-40B4-BE49-F238E27FC236}">
                    <a16:creationId xmlns:a16="http://schemas.microsoft.com/office/drawing/2014/main" id="{9277C2F2-FBB7-48A0-4C7E-209409D0C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2249"/>
                <a:ext cx="1702" cy="568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9724" tIns="48987" rIns="99724" bIns="48987" anchor="ctr"/>
              <a:lstStyle>
                <a:lvl1pPr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/>
                    </a:solidFill>
                  </a:rPr>
                  <a:t>MergeSort</a:t>
                </a:r>
              </a:p>
              <a:p>
                <a:pPr algn="ctr"/>
                <a:endParaRPr lang="en-US" altLang="en-US" sz="24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en-US" sz="2400">
                    <a:solidFill>
                      <a:schemeClr val="tx1"/>
                    </a:solidFill>
                  </a:rPr>
                  <a:t>Sort()</a:t>
                </a:r>
              </a:p>
            </p:txBody>
          </p:sp>
          <p:sp>
            <p:nvSpPr>
              <p:cNvPr id="18447" name="Line 26">
                <a:extLst>
                  <a:ext uri="{FF2B5EF4-FFF2-40B4-BE49-F238E27FC236}">
                    <a16:creationId xmlns:a16="http://schemas.microsoft.com/office/drawing/2014/main" id="{C7350DFE-59AE-CC8A-7884-8DF1AECE8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0" y="2539"/>
                <a:ext cx="17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E3005EA-279A-3484-12F7-48478FEFC2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0"/>
            <a:ext cx="8596312" cy="1255713"/>
          </a:xfrm>
        </p:spPr>
        <p:txBody>
          <a:bodyPr/>
          <a:lstStyle/>
          <a:p>
            <a:r>
              <a:rPr lang="en-US" altLang="en-US" sz="3600"/>
              <a:t>Exercise 2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1A6A070-E584-52AF-7BE7-7D1616ACC1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3363" y="1417638"/>
            <a:ext cx="9525000" cy="55626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ct val="10000"/>
              </a:spcAft>
            </a:pPr>
            <a:r>
              <a:rPr lang="en-US" altLang="en-US" sz="3600"/>
              <a:t>Many different layout strategies exist. 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/>
              <a:t>Flow layout,  Border layout, card layout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3600"/>
              </a:spcAft>
            </a:pPr>
            <a:r>
              <a:rPr lang="en-US" altLang="en-US" sz="3200"/>
              <a:t>A GUI container wants to decide at run-time which layout to use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ct val="10000"/>
              </a:spcAft>
            </a:pPr>
            <a:r>
              <a:rPr lang="en-US" altLang="en-US" sz="3600">
                <a:solidFill>
                  <a:srgbClr val="0000CC"/>
                </a:solidFill>
              </a:rPr>
              <a:t>Encapsulate each different layout algorithm using the strategy pattern.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903A696-42D6-42CE-C8BD-2AD66C15D0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9775" y="122238"/>
            <a:ext cx="8596313" cy="1255712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200"/>
              <a:t>Explanation: GUI components and containers</a:t>
            </a:r>
          </a:p>
        </p:txBody>
      </p:sp>
      <p:pic>
        <p:nvPicPr>
          <p:cNvPr id="21507" name="Picture 5">
            <a:extLst>
              <a:ext uri="{FF2B5EF4-FFF2-40B4-BE49-F238E27FC236}">
                <a16:creationId xmlns:a16="http://schemas.microsoft.com/office/drawing/2014/main" id="{8DD3B5E4-0655-3E87-68C1-AE6B2DEF3FD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7125" y="3238500"/>
            <a:ext cx="7773988" cy="1519238"/>
          </a:xfrm>
        </p:spPr>
      </p:pic>
      <p:sp>
        <p:nvSpPr>
          <p:cNvPr id="21508" name="AutoShape 6">
            <a:extLst>
              <a:ext uri="{FF2B5EF4-FFF2-40B4-BE49-F238E27FC236}">
                <a16:creationId xmlns:a16="http://schemas.microsoft.com/office/drawing/2014/main" id="{EDAB181A-D251-9C94-6697-91BC5B72E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3" y="1795463"/>
            <a:ext cx="2143125" cy="714375"/>
          </a:xfrm>
          <a:prstGeom prst="wedgeRectCallout">
            <a:avLst>
              <a:gd name="adj1" fmla="val -22736"/>
              <a:gd name="adj2" fmla="val 83579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3 button 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components</a:t>
            </a:r>
          </a:p>
        </p:txBody>
      </p:sp>
      <p:sp>
        <p:nvSpPr>
          <p:cNvPr id="21509" name="AutoShape 7">
            <a:extLst>
              <a:ext uri="{FF2B5EF4-FFF2-40B4-BE49-F238E27FC236}">
                <a16:creationId xmlns:a16="http://schemas.microsoft.com/office/drawing/2014/main" id="{79982CF0-A6E3-EC6D-0ADC-091745BDF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874838"/>
            <a:ext cx="2143125" cy="712787"/>
          </a:xfrm>
          <a:prstGeom prst="wedgeRectCallout">
            <a:avLst>
              <a:gd name="adj1" fmla="val -24264"/>
              <a:gd name="adj2" fmla="val 8137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textfield 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component</a:t>
            </a:r>
          </a:p>
        </p:txBody>
      </p:sp>
      <p:sp>
        <p:nvSpPr>
          <p:cNvPr id="21510" name="AutoShape 8">
            <a:extLst>
              <a:ext uri="{FF2B5EF4-FFF2-40B4-BE49-F238E27FC236}">
                <a16:creationId xmlns:a16="http://schemas.microsoft.com/office/drawing/2014/main" id="{6FF13B20-4688-E1DA-BBFE-05B1633BB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8" y="1874838"/>
            <a:ext cx="2143125" cy="635000"/>
          </a:xfrm>
          <a:prstGeom prst="wedgeRectCallout">
            <a:avLst>
              <a:gd name="adj1" fmla="val -15468"/>
              <a:gd name="adj2" fmla="val 10509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label </a:t>
            </a:r>
          </a:p>
          <a:p>
            <a:pPr algn="ctr" eaLnBrk="1" hangingPunct="1"/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component</a:t>
            </a:r>
          </a:p>
        </p:txBody>
      </p:sp>
      <p:sp>
        <p:nvSpPr>
          <p:cNvPr id="21511" name="AutoShape 9">
            <a:extLst>
              <a:ext uri="{FF2B5EF4-FFF2-40B4-BE49-F238E27FC236}">
                <a16:creationId xmlns:a16="http://schemas.microsoft.com/office/drawing/2014/main" id="{861F6DC5-8992-C4D5-080B-21DCCF60E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5367338"/>
            <a:ext cx="5637212" cy="793750"/>
          </a:xfrm>
          <a:prstGeom prst="wedgeRectCallout">
            <a:avLst>
              <a:gd name="adj1" fmla="val -38356"/>
              <a:gd name="adj2" fmla="val -75329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frame 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container</a:t>
            </a:r>
          </a:p>
          <a:p>
            <a:pPr algn="ctr" eaLnBrk="1" hangingPunct="1"/>
            <a:r>
              <a:rPr lang="en-US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with 5 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components</a:t>
            </a:r>
            <a:r>
              <a:rPr lang="en-US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 (textfield, 3 buttons, label)</a:t>
            </a:r>
          </a:p>
        </p:txBody>
      </p:sp>
      <p:sp>
        <p:nvSpPr>
          <p:cNvPr id="21512" name="Line 10">
            <a:extLst>
              <a:ext uri="{FF2B5EF4-FFF2-40B4-BE49-F238E27FC236}">
                <a16:creationId xmlns:a16="http://schemas.microsoft.com/office/drawing/2014/main" id="{A22B33B8-BB13-DCB1-D5F8-7FCDA2ABA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438" y="2906713"/>
            <a:ext cx="238125" cy="7937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3" name="Line 11">
            <a:extLst>
              <a:ext uri="{FF2B5EF4-FFF2-40B4-BE49-F238E27FC236}">
                <a16:creationId xmlns:a16="http://schemas.microsoft.com/office/drawing/2014/main" id="{87004EEC-4E3E-FD47-99B7-E2D61FA9DB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9063" y="2986088"/>
            <a:ext cx="396875" cy="63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4" name="Line 12">
            <a:extLst>
              <a:ext uri="{FF2B5EF4-FFF2-40B4-BE49-F238E27FC236}">
                <a16:creationId xmlns:a16="http://schemas.microsoft.com/office/drawing/2014/main" id="{388F87A7-B59B-BCD7-1747-ECDE83017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986088"/>
            <a:ext cx="635000" cy="5540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5" name="Line 13">
            <a:extLst>
              <a:ext uri="{FF2B5EF4-FFF2-40B4-BE49-F238E27FC236}">
                <a16:creationId xmlns:a16="http://schemas.microsoft.com/office/drawing/2014/main" id="{39E1768E-5AE2-BC73-F6F1-491CE62DB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2813" y="2827338"/>
            <a:ext cx="2063750" cy="795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6" name="Line 14">
            <a:extLst>
              <a:ext uri="{FF2B5EF4-FFF2-40B4-BE49-F238E27FC236}">
                <a16:creationId xmlns:a16="http://schemas.microsoft.com/office/drawing/2014/main" id="{CD2EB2CF-9D95-16EA-B521-A786C14FD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900" y="2986088"/>
            <a:ext cx="238125" cy="63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7" name="Line 15">
            <a:extLst>
              <a:ext uri="{FF2B5EF4-FFF2-40B4-BE49-F238E27FC236}">
                <a16:creationId xmlns:a16="http://schemas.microsoft.com/office/drawing/2014/main" id="{C97494D1-4B06-F32E-3544-A574C08480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90938" y="4891088"/>
            <a:ext cx="395287" cy="1587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8" name="Rectangle 16">
            <a:extLst>
              <a:ext uri="{FF2B5EF4-FFF2-40B4-BE49-F238E27FC236}">
                <a16:creationId xmlns:a16="http://schemas.microsoft.com/office/drawing/2014/main" id="{33BA152E-82C4-48F9-75C7-98BAB8701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3700463"/>
            <a:ext cx="1111250" cy="55562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a-DK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5475B65-E16C-4F95-AA63-6345D4A00C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-106363"/>
            <a:ext cx="8596312" cy="1255713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600"/>
              <a:t>Layout Managers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0FEAFAB-00A0-C5CA-DC77-005ADEF795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3225" y="1122363"/>
            <a:ext cx="9677400" cy="5907087"/>
          </a:xfrm>
        </p:spPr>
        <p:txBody>
          <a:bodyPr lIns="100794" tIns="50397" rIns="100794" bIns="50397"/>
          <a:lstStyle/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User interfaces made up of </a:t>
            </a:r>
            <a:r>
              <a:rPr lang="en-US" altLang="en-US" i="1"/>
              <a:t>components</a:t>
            </a:r>
            <a:r>
              <a:rPr lang="en-US" altLang="en-US"/>
              <a:t> </a:t>
            </a: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Components placed in </a:t>
            </a:r>
            <a:r>
              <a:rPr lang="en-US" altLang="en-US" i="1"/>
              <a:t>containers</a:t>
            </a:r>
            <a:r>
              <a:rPr lang="en-US" altLang="en-US"/>
              <a:t> </a:t>
            </a: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Container needs to arrange components </a:t>
            </a: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Swing doesn't use hard-coded pixel coordinates </a:t>
            </a: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Advantages: </a:t>
            </a:r>
          </a:p>
          <a:p>
            <a:pPr lvl="1"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altLang="en-US"/>
              <a:t>Can switch "look and feel" </a:t>
            </a:r>
          </a:p>
          <a:p>
            <a:pPr lvl="1" eaLnBrk="1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Can internationalize strings </a:t>
            </a: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Layout manager controls arrangement </a:t>
            </a: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2A905BE-636A-2401-75B5-3870E51A3B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68263"/>
            <a:ext cx="8596312" cy="936625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600"/>
              <a:t>Layout Manager: Options</a:t>
            </a:r>
          </a:p>
        </p:txBody>
      </p:sp>
      <p:pic>
        <p:nvPicPr>
          <p:cNvPr id="23555" name="Picture 5" descr="Ch5_06">
            <a:extLst>
              <a:ext uri="{FF2B5EF4-FFF2-40B4-BE49-F238E27FC236}">
                <a16:creationId xmlns:a16="http://schemas.microsoft.com/office/drawing/2014/main" id="{2BC391E8-1A64-283F-21CA-138186CD879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0" y="1319213"/>
            <a:ext cx="7840663" cy="570071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91EFF03-BDA4-E849-992B-36D3D0CD81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-411163"/>
            <a:ext cx="8596312" cy="1255713"/>
          </a:xfrm>
        </p:spPr>
        <p:txBody>
          <a:bodyPr lIns="100772" tIns="50387" rIns="100772" bIns="50387" anchor="b"/>
          <a:lstStyle/>
          <a:p>
            <a:pPr eaLnBrk="1" hangingPunct="1"/>
            <a:r>
              <a:rPr lang="en-US" altLang="en-US" sz="3200"/>
              <a:t>Strategy Pattern: Introduction</a:t>
            </a:r>
            <a:endParaRPr lang="en-IN" altLang="en-US" sz="3200"/>
          </a:p>
        </p:txBody>
      </p:sp>
      <p:sp>
        <p:nvSpPr>
          <p:cNvPr id="1375235" name="Content Placeholder 2">
            <a:extLst>
              <a:ext uri="{FF2B5EF4-FFF2-40B4-BE49-F238E27FC236}">
                <a16:creationId xmlns:a16="http://schemas.microsoft.com/office/drawing/2014/main" id="{F87064B1-3AE0-5694-97BE-B6C2754864B1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315913" y="1189038"/>
            <a:ext cx="9410700" cy="5767387"/>
          </a:xfrm>
        </p:spPr>
        <p:txBody>
          <a:bodyPr lIns="100772" tIns="50387" rIns="100772" bIns="50387"/>
          <a:lstStyle/>
          <a:p>
            <a:pPr marL="273050" indent="-273050" defTabSz="912813" eaLnBrk="1" hangingPunct="1">
              <a:lnSpc>
                <a:spcPct val="110000"/>
              </a:lnSpc>
              <a:spcAft>
                <a:spcPts val="1800"/>
              </a:spcAft>
            </a:pPr>
            <a:r>
              <a:rPr lang="en-US" altLang="zh-CN">
                <a:solidFill>
                  <a:srgbClr val="0000CC"/>
                </a:solidFill>
                <a:ea typeface="SimSun" panose="02010600030101010101" pitchFamily="2" charset="-122"/>
              </a:rPr>
              <a:t>Lets a family of algorithms to be used interchangeably by a client.</a:t>
            </a:r>
          </a:p>
          <a:p>
            <a:pPr marL="273050" indent="-273050" defTabSz="912813" eaLnBrk="1" hangingPunct="1">
              <a:lnSpc>
                <a:spcPct val="110000"/>
              </a:lnSpc>
              <a:spcAft>
                <a:spcPts val="1800"/>
              </a:spcAft>
            </a:pPr>
            <a:r>
              <a:rPr lang="en-US" altLang="zh-CN" b="1">
                <a:solidFill>
                  <a:srgbClr val="336600"/>
                </a:solidFill>
                <a:ea typeface="SimSun" panose="02010600030101010101" pitchFamily="2" charset="-122"/>
              </a:rPr>
              <a:t>Non-software example: Transportation to airport.</a:t>
            </a:r>
          </a:p>
          <a:p>
            <a:pPr marL="273050" indent="-273050" defTabSz="912813" eaLnBrk="1" hangingPunct="1">
              <a:lnSpc>
                <a:spcPct val="110000"/>
              </a:lnSpc>
              <a:spcAft>
                <a:spcPct val="0"/>
              </a:spcAft>
            </a:pPr>
            <a:r>
              <a:rPr lang="en-US" altLang="zh-CN">
                <a:ea typeface="SimSun" panose="02010600030101010101" pitchFamily="2" charset="-122"/>
              </a:rPr>
              <a:t>Several options exist: </a:t>
            </a:r>
          </a:p>
          <a:p>
            <a:pPr marL="742950" lvl="1" indent="-285750" defTabSz="912813" eaLnBrk="1" hangingPunct="1">
              <a:lnSpc>
                <a:spcPct val="110000"/>
              </a:lnSpc>
            </a:pPr>
            <a:r>
              <a:rPr lang="en-US" altLang="zh-CN">
                <a:ea typeface="SimSun" panose="02010600030101010101" pitchFamily="2" charset="-122"/>
              </a:rPr>
              <a:t>Drive own car, take a taxi, or an airport shuttle.</a:t>
            </a:r>
          </a:p>
          <a:p>
            <a:pPr marL="742950" lvl="1" indent="-285750" defTabSz="912813" eaLnBrk="1" hangingPunct="1">
              <a:lnSpc>
                <a:spcPct val="110000"/>
              </a:lnSpc>
            </a:pPr>
            <a:r>
              <a:rPr lang="en-US" altLang="zh-CN">
                <a:ea typeface="SimSun" panose="02010600030101010101" pitchFamily="2" charset="-122"/>
              </a:rPr>
              <a:t>New modes such as  subways and helicopters can become available later. </a:t>
            </a:r>
          </a:p>
          <a:p>
            <a:pPr marL="742950" lvl="1" indent="-285750" defTabSz="912813" eaLnBrk="1" hangingPunct="1">
              <a:lnSpc>
                <a:spcPct val="110000"/>
              </a:lnSpc>
            </a:pPr>
            <a:r>
              <a:rPr lang="en-US" altLang="zh-CN">
                <a:ea typeface="SimSun" panose="02010600030101010101" pitchFamily="2" charset="-122"/>
              </a:rPr>
              <a:t>A traveler can chose a Strategy based on tradeoffs between cost, convenience, and time. </a:t>
            </a:r>
          </a:p>
          <a:p>
            <a:pPr marL="273050" indent="-273050" defTabSz="912813" eaLnBrk="1" hangingPunct="1">
              <a:lnSpc>
                <a:spcPct val="110000"/>
              </a:lnSpc>
            </a:pPr>
            <a:endParaRPr lang="en-I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7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7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7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7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7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B9A26DB-10D0-8929-BBB0-FE3930F60B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100794" tIns="50397" rIns="100794" bIns="50397"/>
          <a:lstStyle/>
          <a:p>
            <a:pPr eaLnBrk="1" hangingPunct="1"/>
            <a:r>
              <a:rPr lang="en-US" altLang="en-US" sz="3200"/>
              <a:t>Layout Managers</a:t>
            </a:r>
          </a:p>
        </p:txBody>
      </p:sp>
      <p:pic>
        <p:nvPicPr>
          <p:cNvPr id="24579" name="Picture 5" descr="Ch5_07">
            <a:extLst>
              <a:ext uri="{FF2B5EF4-FFF2-40B4-BE49-F238E27FC236}">
                <a16:creationId xmlns:a16="http://schemas.microsoft.com/office/drawing/2014/main" id="{5E8ECC7E-30B7-6CFC-6A0E-BB0E36B455D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3288" y="2027238"/>
            <a:ext cx="6284912" cy="417671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>
            <a:extLst>
              <a:ext uri="{FF2B5EF4-FFF2-40B4-BE49-F238E27FC236}">
                <a16:creationId xmlns:a16="http://schemas.microsoft.com/office/drawing/2014/main" id="{F6951B66-3680-9515-750A-4A3080937047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808038"/>
            <a:ext cx="9067800" cy="5638800"/>
            <a:chOff x="239713" y="808038"/>
            <a:chExt cx="9840912" cy="6096000"/>
          </a:xfrm>
        </p:grpSpPr>
        <p:grpSp>
          <p:nvGrpSpPr>
            <p:cNvPr id="25603" name="Group 3">
              <a:extLst>
                <a:ext uri="{FF2B5EF4-FFF2-40B4-BE49-F238E27FC236}">
                  <a16:creationId xmlns:a16="http://schemas.microsoft.com/office/drawing/2014/main" id="{85CAA60B-ADF7-7CD3-8605-9F5F9427AF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83250" y="1300163"/>
              <a:ext cx="3165475" cy="1420812"/>
              <a:chOff x="3184" y="681"/>
              <a:chExt cx="1702" cy="476"/>
            </a:xfrm>
          </p:grpSpPr>
          <p:sp>
            <p:nvSpPr>
              <p:cNvPr id="25621" name="Rectangle 4">
                <a:extLst>
                  <a:ext uri="{FF2B5EF4-FFF2-40B4-BE49-F238E27FC236}">
                    <a16:creationId xmlns:a16="http://schemas.microsoft.com/office/drawing/2014/main" id="{BE7FE549-6285-55A6-C8F6-ED78B8D61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681"/>
                <a:ext cx="1702" cy="476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9724" tIns="48987" rIns="99724" bIns="48987" anchor="ctr"/>
              <a:lstStyle>
                <a:lvl1pPr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3200">
                    <a:solidFill>
                      <a:schemeClr val="tx1"/>
                    </a:solidFill>
                  </a:rPr>
                  <a:t>LayoutMgr</a:t>
                </a:r>
              </a:p>
              <a:p>
                <a:pPr algn="ctr"/>
                <a:endParaRPr lang="en-US" altLang="en-US" sz="28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en-US" sz="2800">
                    <a:solidFill>
                      <a:schemeClr val="tx1"/>
                    </a:solidFill>
                  </a:rPr>
                  <a:t>Sort()</a:t>
                </a:r>
              </a:p>
            </p:txBody>
          </p:sp>
          <p:sp>
            <p:nvSpPr>
              <p:cNvPr id="25622" name="Line 5">
                <a:extLst>
                  <a:ext uri="{FF2B5EF4-FFF2-40B4-BE49-F238E27FC236}">
                    <a16:creationId xmlns:a16="http://schemas.microsoft.com/office/drawing/2014/main" id="{03D3A62C-1E4E-33D9-5B48-441B5B254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9" y="903"/>
                <a:ext cx="16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5604" name="Rectangle 6">
              <a:extLst>
                <a:ext uri="{FF2B5EF4-FFF2-40B4-BE49-F238E27FC236}">
                  <a16:creationId xmlns:a16="http://schemas.microsoft.com/office/drawing/2014/main" id="{3BA4E40B-0369-6D91-B513-21DE645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00" y="808038"/>
              <a:ext cx="3165475" cy="233997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9724" tIns="48987" rIns="99724" bIns="48987" anchor="ctr"/>
            <a:lstStyle>
              <a:lvl1pPr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200">
                  <a:solidFill>
                    <a:schemeClr val="tx1"/>
                  </a:solidFill>
                </a:rPr>
                <a:t>Container</a:t>
              </a:r>
            </a:p>
            <a:p>
              <a:pPr algn="ctr"/>
              <a:endParaRPr lang="en-US" altLang="en-US" sz="2800">
                <a:solidFill>
                  <a:schemeClr val="tx1"/>
                </a:solidFill>
              </a:endParaRPr>
            </a:p>
            <a:p>
              <a:pPr algn="ctr"/>
              <a:endParaRPr lang="en-US" altLang="en-US" sz="2800">
                <a:solidFill>
                  <a:schemeClr val="tx1"/>
                </a:solidFill>
              </a:endParaRPr>
            </a:p>
            <a:p>
              <a:pPr algn="ctr"/>
              <a:endParaRPr lang="en-US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25605" name="Line 7">
              <a:extLst>
                <a:ext uri="{FF2B5EF4-FFF2-40B4-BE49-F238E27FC236}">
                  <a16:creationId xmlns:a16="http://schemas.microsoft.com/office/drawing/2014/main" id="{D1587367-880C-C199-E8C0-D8561FD38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013" y="1738313"/>
              <a:ext cx="31448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6" name="Line 12">
              <a:extLst>
                <a:ext uri="{FF2B5EF4-FFF2-40B4-BE49-F238E27FC236}">
                  <a16:creationId xmlns:a16="http://schemas.microsoft.com/office/drawing/2014/main" id="{D4CE15AC-AB5B-7A0C-A62A-18A14B67E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4150" y="1979613"/>
              <a:ext cx="1671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7" name="Rectangle 13">
              <a:extLst>
                <a:ext uri="{FF2B5EF4-FFF2-40B4-BE49-F238E27FC236}">
                  <a16:creationId xmlns:a16="http://schemas.microsoft.com/office/drawing/2014/main" id="{31B10A35-FEDE-CDFA-AD0D-E96E5606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563" y="1487488"/>
              <a:ext cx="1417202" cy="439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24" tIns="48987" rIns="99724" bIns="48987">
              <a:spAutoFit/>
            </a:bodyPr>
            <a:lstStyle>
              <a:lvl1pPr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</a:rPr>
                <a:t>Strategy</a:t>
              </a:r>
            </a:p>
          </p:txBody>
        </p:sp>
        <p:sp>
          <p:nvSpPr>
            <p:cNvPr id="25608" name="AutoShape 15">
              <a:extLst>
                <a:ext uri="{FF2B5EF4-FFF2-40B4-BE49-F238E27FC236}">
                  <a16:creationId xmlns:a16="http://schemas.microsoft.com/office/drawing/2014/main" id="{586333AD-F2AD-8824-439C-D07AA5DA9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38" y="1738313"/>
              <a:ext cx="377825" cy="492125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800">
                <a:solidFill>
                  <a:schemeClr val="bg1"/>
                </a:solidFill>
              </a:endParaRPr>
            </a:p>
          </p:txBody>
        </p:sp>
        <p:cxnSp>
          <p:nvCxnSpPr>
            <p:cNvPr id="25609" name="AutoShape 16">
              <a:extLst>
                <a:ext uri="{FF2B5EF4-FFF2-40B4-BE49-F238E27FC236}">
                  <a16:creationId xmlns:a16="http://schemas.microsoft.com/office/drawing/2014/main" id="{C0017020-71E0-0A32-DDCC-46ECFB338845}"/>
                </a:ext>
              </a:extLst>
            </p:cNvPr>
            <p:cNvCxnSpPr>
              <a:cxnSpLocks noChangeShapeType="1"/>
              <a:stCxn id="25619" idx="0"/>
              <a:endCxn id="25615" idx="0"/>
            </p:cNvCxnSpPr>
            <p:nvPr/>
          </p:nvCxnSpPr>
          <p:spPr bwMode="auto">
            <a:xfrm rot="5400000" flipV="1">
              <a:off x="5159375" y="1874838"/>
              <a:ext cx="3175" cy="6673850"/>
            </a:xfrm>
            <a:prstGeom prst="bentConnector3">
              <a:avLst>
                <a:gd name="adj1" fmla="val -1440000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5610" name="Group 18">
              <a:extLst>
                <a:ext uri="{FF2B5EF4-FFF2-40B4-BE49-F238E27FC236}">
                  <a16:creationId xmlns:a16="http://schemas.microsoft.com/office/drawing/2014/main" id="{F2902166-8C2C-FCCA-AFCA-6C978870D1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713" y="5210175"/>
              <a:ext cx="3192462" cy="1693863"/>
              <a:chOff x="258" y="2307"/>
              <a:chExt cx="1716" cy="568"/>
            </a:xfrm>
          </p:grpSpPr>
          <p:sp>
            <p:nvSpPr>
              <p:cNvPr id="25619" name="Rectangle 19">
                <a:extLst>
                  <a:ext uri="{FF2B5EF4-FFF2-40B4-BE49-F238E27FC236}">
                    <a16:creationId xmlns:a16="http://schemas.microsoft.com/office/drawing/2014/main" id="{C1104D8B-B33E-7663-96D5-A2CC578CC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" y="2307"/>
                <a:ext cx="1702" cy="568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9724" tIns="48987" rIns="99724" bIns="48987" anchor="ctr"/>
              <a:lstStyle>
                <a:lvl1pPr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3200">
                    <a:solidFill>
                      <a:schemeClr val="tx1"/>
                    </a:solidFill>
                  </a:rPr>
                  <a:t>FlowLayout</a:t>
                </a:r>
              </a:p>
              <a:p>
                <a:pPr algn="ctr"/>
                <a:endParaRPr lang="en-US" altLang="en-US" sz="3200">
                  <a:solidFill>
                    <a:schemeClr val="tx1"/>
                  </a:solidFill>
                </a:endParaRPr>
              </a:p>
              <a:p>
                <a:pPr algn="ctr"/>
                <a:endParaRPr lang="en-US" alt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620" name="Line 20">
                <a:extLst>
                  <a:ext uri="{FF2B5EF4-FFF2-40B4-BE49-F238E27FC236}">
                    <a16:creationId xmlns:a16="http://schemas.microsoft.com/office/drawing/2014/main" id="{4BFE14F9-DFF4-D87A-604B-5A8515C9A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" y="2581"/>
                <a:ext cx="17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5611" name="Group 21">
              <a:extLst>
                <a:ext uri="{FF2B5EF4-FFF2-40B4-BE49-F238E27FC236}">
                  <a16:creationId xmlns:a16="http://schemas.microsoft.com/office/drawing/2014/main" id="{FCDC145E-5C4C-C8EB-BBD0-76F2BC80D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2350" y="5210175"/>
              <a:ext cx="3192463" cy="1693863"/>
              <a:chOff x="2044" y="2290"/>
              <a:chExt cx="1716" cy="568"/>
            </a:xfrm>
          </p:grpSpPr>
          <p:sp>
            <p:nvSpPr>
              <p:cNvPr id="25617" name="Rectangle 22">
                <a:extLst>
                  <a:ext uri="{FF2B5EF4-FFF2-40B4-BE49-F238E27FC236}">
                    <a16:creationId xmlns:a16="http://schemas.microsoft.com/office/drawing/2014/main" id="{4297ACA5-A9A3-6881-1485-D11DE6A2C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290"/>
                <a:ext cx="1702" cy="568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9724" tIns="48987" rIns="99724" bIns="48987" anchor="ctr"/>
              <a:lstStyle>
                <a:lvl1pPr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3200">
                    <a:solidFill>
                      <a:schemeClr val="tx1"/>
                    </a:solidFill>
                  </a:rPr>
                  <a:t>BorderLayout</a:t>
                </a:r>
              </a:p>
              <a:p>
                <a:pPr algn="ctr"/>
                <a:endParaRPr lang="en-US" altLang="en-US" sz="2800">
                  <a:solidFill>
                    <a:schemeClr val="tx1"/>
                  </a:solidFill>
                </a:endParaRPr>
              </a:p>
              <a:p>
                <a:pPr algn="ctr"/>
                <a:endParaRPr lang="en-US" alt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618" name="Line 23">
                <a:extLst>
                  <a:ext uri="{FF2B5EF4-FFF2-40B4-BE49-F238E27FC236}">
                    <a16:creationId xmlns:a16="http://schemas.microsoft.com/office/drawing/2014/main" id="{4DE8D2E2-3E56-C927-D0F3-233336FA0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4" y="2573"/>
                <a:ext cx="17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5612" name="Group 24">
              <a:extLst>
                <a:ext uri="{FF2B5EF4-FFF2-40B4-BE49-F238E27FC236}">
                  <a16:creationId xmlns:a16="http://schemas.microsoft.com/office/drawing/2014/main" id="{DA70D47F-847C-94E0-A5C2-76BCE0F74F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4988" y="5210175"/>
              <a:ext cx="3195637" cy="1693863"/>
              <a:chOff x="3830" y="2249"/>
              <a:chExt cx="1718" cy="568"/>
            </a:xfrm>
          </p:grpSpPr>
          <p:sp>
            <p:nvSpPr>
              <p:cNvPr id="25615" name="Rectangle 25">
                <a:extLst>
                  <a:ext uri="{FF2B5EF4-FFF2-40B4-BE49-F238E27FC236}">
                    <a16:creationId xmlns:a16="http://schemas.microsoft.com/office/drawing/2014/main" id="{E782D069-CE17-6BE6-7550-F4C17796E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2249"/>
                <a:ext cx="1702" cy="568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9724" tIns="48987" rIns="99724" bIns="48987" anchor="ctr"/>
              <a:lstStyle>
                <a:lvl1pPr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defTabSz="503238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3200">
                    <a:solidFill>
                      <a:schemeClr val="tx1"/>
                    </a:solidFill>
                  </a:rPr>
                  <a:t>CardLayout</a:t>
                </a:r>
              </a:p>
              <a:p>
                <a:pPr algn="ctr"/>
                <a:endParaRPr lang="en-US" altLang="en-US" sz="2800">
                  <a:solidFill>
                    <a:schemeClr val="tx1"/>
                  </a:solidFill>
                </a:endParaRPr>
              </a:p>
              <a:p>
                <a:pPr algn="ctr"/>
                <a:endParaRPr lang="en-US" alt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616" name="Line 26">
                <a:extLst>
                  <a:ext uri="{FF2B5EF4-FFF2-40B4-BE49-F238E27FC236}">
                    <a16:creationId xmlns:a16="http://schemas.microsoft.com/office/drawing/2014/main" id="{7C1D7247-8FB3-BD7C-C7F9-BE64B93B6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0" y="2539"/>
                <a:ext cx="17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2ADAB8E6-0227-3E31-85E5-95558D8AD737}"/>
                </a:ext>
              </a:extLst>
            </p:cNvPr>
            <p:cNvSpPr/>
            <p:nvPr/>
          </p:nvSpPr>
          <p:spPr bwMode="auto">
            <a:xfrm>
              <a:off x="7020846" y="2721619"/>
              <a:ext cx="242921" cy="42562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 sz="2400">
                <a:latin typeface="+mj-lt"/>
                <a:cs typeface="+mn-cs"/>
              </a:endParaRPr>
            </a:p>
          </p:txBody>
        </p:sp>
        <p:cxnSp>
          <p:nvCxnSpPr>
            <p:cNvPr id="25614" name="Straight Connector 3">
              <a:extLst>
                <a:ext uri="{FF2B5EF4-FFF2-40B4-BE49-F238E27FC236}">
                  <a16:creationId xmlns:a16="http://schemas.microsoft.com/office/drawing/2014/main" id="{3B00F0F3-0891-86A7-B7DC-A24931DD60CE}"/>
                </a:ext>
              </a:extLst>
            </p:cNvPr>
            <p:cNvCxnSpPr>
              <a:cxnSpLocks noChangeShapeType="1"/>
              <a:stCxn id="2" idx="3"/>
            </p:cNvCxnSpPr>
            <p:nvPr/>
          </p:nvCxnSpPr>
          <p:spPr bwMode="auto">
            <a:xfrm flipH="1">
              <a:off x="7143750" y="3148013"/>
              <a:ext cx="0" cy="16224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7CF7AAE-9A8A-DE0D-0581-B1C56CBDE7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44925" y="358775"/>
            <a:ext cx="5491163" cy="1255713"/>
          </a:xfrm>
        </p:spPr>
        <p:txBody>
          <a:bodyPr lIns="100794" tIns="50397" rIns="100794" bIns="50397"/>
          <a:lstStyle/>
          <a:p>
            <a:r>
              <a:rPr lang="da-DK" altLang="en-US" sz="3200"/>
              <a:t>Example</a:t>
            </a:r>
          </a:p>
        </p:txBody>
      </p:sp>
      <p:sp>
        <p:nvSpPr>
          <p:cNvPr id="26627" name="Content Placeholder 6">
            <a:extLst>
              <a:ext uri="{FF2B5EF4-FFF2-40B4-BE49-F238E27FC236}">
                <a16:creationId xmlns:a16="http://schemas.microsoft.com/office/drawing/2014/main" id="{CE495C05-C332-158D-BCAD-A0A4B5A76FB4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550863" y="1731963"/>
            <a:ext cx="9072562" cy="2409825"/>
          </a:xfrm>
        </p:spPr>
        <p:txBody>
          <a:bodyPr lIns="100794" tIns="50397" rIns="100794" bIns="50397"/>
          <a:lstStyle/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cs typeface="Courier New" panose="02070309020205020404" pitchFamily="49" charset="0"/>
              </a:rPr>
              <a:t>JPanel decDisplay = new JPanel();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cs typeface="Courier New" panose="02070309020205020404" pitchFamily="49" charset="0"/>
              </a:rPr>
              <a:t>final JTextField digits = new JTextField(“98",15);</a:t>
            </a:r>
            <a:endParaRPr lang="da-DK" altLang="en-US" sz="1600" b="1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cs typeface="Courier New" panose="02070309020205020404" pitchFamily="49" charset="0"/>
              </a:rPr>
              <a:t>decDisplay.add(new JLabel("Decimal:"));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cs typeface="Courier New" panose="02070309020205020404" pitchFamily="49" charset="0"/>
              </a:rPr>
              <a:t>decDisplay.add(digits);</a:t>
            </a:r>
          </a:p>
        </p:txBody>
      </p:sp>
      <p:sp>
        <p:nvSpPr>
          <p:cNvPr id="26628" name="Text Placeholder 8">
            <a:extLst>
              <a:ext uri="{FF2B5EF4-FFF2-40B4-BE49-F238E27FC236}">
                <a16:creationId xmlns:a16="http://schemas.microsoft.com/office/drawing/2014/main" id="{97B149A6-669C-7A22-AFEA-E254CC6620D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9775" y="4379913"/>
            <a:ext cx="8596313" cy="2295525"/>
          </a:xfrm>
        </p:spPr>
        <p:txBody>
          <a:bodyPr lIns="100794" tIns="50397" rIns="100794" bIns="50397"/>
          <a:lstStyle/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cs typeface="Courier New" panose="02070309020205020404" pitchFamily="49" charset="0"/>
              </a:rPr>
              <a:t> JPanel display = new JPanel();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cs typeface="Courier New" panose="02070309020205020404" pitchFamily="49" charset="0"/>
              </a:rPr>
              <a:t> display.setLayout(new BorderLayout());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cs typeface="Courier New" panose="02070309020205020404" pitchFamily="49" charset="0"/>
              </a:rPr>
              <a:t> display.add(decDisplay, BorderLayout.NORTH);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cs typeface="Courier New" panose="02070309020205020404" pitchFamily="49" charset="0"/>
              </a:rPr>
              <a:t> display.add(binDisplay, BorderLayout.SOUTH);</a:t>
            </a:r>
          </a:p>
        </p:txBody>
      </p:sp>
      <p:pic>
        <p:nvPicPr>
          <p:cNvPr id="26629" name="Picture 2">
            <a:extLst>
              <a:ext uri="{FF2B5EF4-FFF2-40B4-BE49-F238E27FC236}">
                <a16:creationId xmlns:a16="http://schemas.microsoft.com/office/drawing/2014/main" id="{8FEDFD1F-0ADB-0956-526D-708D7BE7C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57163"/>
            <a:ext cx="2573338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AutoShape 7">
            <a:extLst>
              <a:ext uri="{FF2B5EF4-FFF2-40B4-BE49-F238E27FC236}">
                <a16:creationId xmlns:a16="http://schemas.microsoft.com/office/drawing/2014/main" id="{5D133444-B7CF-B5B8-9D80-9062FB9DB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071813"/>
            <a:ext cx="2913063" cy="708025"/>
          </a:xfrm>
          <a:prstGeom prst="wedgeRectCallout">
            <a:avLst>
              <a:gd name="adj1" fmla="val -81148"/>
              <a:gd name="adj2" fmla="val 22972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chemeClr val="tx1"/>
                </a:solidFill>
                <a:latin typeface="Courier New" panose="02070309020205020404" pitchFamily="49" charset="0"/>
              </a:rPr>
              <a:t>JPanel </a:t>
            </a:r>
            <a:r>
              <a:rPr lang="en-US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Default :</a:t>
            </a:r>
          </a:p>
          <a:p>
            <a:pPr algn="ctr" eaLnBrk="1" hangingPunct="1"/>
            <a:r>
              <a:rPr lang="en-US" altLang="en-US" sz="2000" b="0">
                <a:solidFill>
                  <a:schemeClr val="tx1"/>
                </a:solidFill>
                <a:latin typeface="Courier New" panose="02070309020205020404" pitchFamily="49" charset="0"/>
              </a:rPr>
              <a:t>FlowLayout</a:t>
            </a:r>
          </a:p>
          <a:p>
            <a:pPr algn="ctr" eaLnBrk="1" hangingPunct="1"/>
            <a:endParaRPr lang="en-US" altLang="en-US" sz="2000" b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26631" name="Picture 2">
            <a:extLst>
              <a:ext uri="{FF2B5EF4-FFF2-40B4-BE49-F238E27FC236}">
                <a16:creationId xmlns:a16="http://schemas.microsoft.com/office/drawing/2014/main" id="{529A5ACD-AAAC-F7F6-231C-6E81DF26E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r="2040" b="61111"/>
          <a:stretch>
            <a:fillRect/>
          </a:stretch>
        </p:blipFill>
        <p:spPr bwMode="auto">
          <a:xfrm>
            <a:off x="2125663" y="3306763"/>
            <a:ext cx="25209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2">
            <a:extLst>
              <a:ext uri="{FF2B5EF4-FFF2-40B4-BE49-F238E27FC236}">
                <a16:creationId xmlns:a16="http://schemas.microsoft.com/office/drawing/2014/main" id="{5C62CC06-99DF-1F72-C97D-BBE50A63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38889"/>
          <a:stretch>
            <a:fillRect/>
          </a:stretch>
        </p:blipFill>
        <p:spPr bwMode="auto">
          <a:xfrm>
            <a:off x="2835275" y="5984875"/>
            <a:ext cx="2573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AutoShape 7">
            <a:extLst>
              <a:ext uri="{FF2B5EF4-FFF2-40B4-BE49-F238E27FC236}">
                <a16:creationId xmlns:a16="http://schemas.microsoft.com/office/drawing/2014/main" id="{9F5C9F6E-DD51-0FAD-619E-4EF68B8BC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5984875"/>
            <a:ext cx="2441575" cy="473075"/>
          </a:xfrm>
          <a:prstGeom prst="wedgeRectCallout">
            <a:avLst>
              <a:gd name="adj1" fmla="val -79620"/>
              <a:gd name="adj2" fmla="val 23403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chemeClr val="tx1"/>
                </a:solidFill>
                <a:latin typeface="Courier New" panose="02070309020205020404" pitchFamily="49" charset="0"/>
              </a:rPr>
              <a:t>BorderLayout</a:t>
            </a:r>
          </a:p>
          <a:p>
            <a:pPr algn="ctr" eaLnBrk="1" hangingPunct="1"/>
            <a:endParaRPr lang="en-US" altLang="en-US" sz="2000" b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EEE29C3-1AA0-FF23-7D63-C618E48B0C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2613" y="-153988"/>
            <a:ext cx="8596312" cy="1255713"/>
          </a:xfrm>
        </p:spPr>
        <p:txBody>
          <a:bodyPr lIns="100794" tIns="50397" rIns="100794" bIns="50397"/>
          <a:lstStyle/>
          <a:p>
            <a:r>
              <a:rPr lang="da-DK" altLang="en-US" sz="3600"/>
              <a:t>Example</a:t>
            </a:r>
          </a:p>
        </p:txBody>
      </p:sp>
      <p:sp>
        <p:nvSpPr>
          <p:cNvPr id="27651" name="Content Placeholder 6">
            <a:extLst>
              <a:ext uri="{FF2B5EF4-FFF2-40B4-BE49-F238E27FC236}">
                <a16:creationId xmlns:a16="http://schemas.microsoft.com/office/drawing/2014/main" id="{4BA08DBA-1DFC-D982-8356-8862FA7E6636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128588" y="903288"/>
            <a:ext cx="9072562" cy="2284412"/>
          </a:xfrm>
        </p:spPr>
        <p:txBody>
          <a:bodyPr lIns="100794" tIns="50397" rIns="100794" bIns="50397"/>
          <a:lstStyle/>
          <a:p>
            <a:pPr>
              <a:buFont typeface="Wingdings" panose="05000000000000000000" pitchFamily="2" charset="2"/>
              <a:buNone/>
            </a:pPr>
            <a:r>
              <a:rPr lang="da-DK" altLang="en-US" sz="2400" b="1">
                <a:cs typeface="Courier New" panose="02070309020205020404" pitchFamily="49" charset="0"/>
              </a:rPr>
              <a:t>JPanel keyboard = new JPanel();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2400" b="1">
                <a:cs typeface="Courier New" panose="02070309020205020404" pitchFamily="49" charset="0"/>
              </a:rPr>
              <a:t>keyboard.setLayout(new GridLayout(2,2));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2400" b="1">
                <a:cs typeface="Courier New" panose="02070309020205020404" pitchFamily="49" charset="0"/>
              </a:rPr>
              <a:t>keyboard.add(new JButton("0"));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2400" b="1">
                <a:cs typeface="Courier New" panose="02070309020205020404" pitchFamily="49" charset="0"/>
              </a:rPr>
              <a:t>keyboard.add(</a:t>
            </a:r>
            <a:r>
              <a:rPr lang="en-US" altLang="en-US" sz="2400" b="1">
                <a:cs typeface="Courier New" panose="02070309020205020404" pitchFamily="49" charset="0"/>
              </a:rPr>
              <a:t>new JButton("inc")</a:t>
            </a:r>
            <a:r>
              <a:rPr lang="da-DK" altLang="en-US" sz="2400" b="1">
                <a:cs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2400" b="1">
                <a:cs typeface="Courier New" panose="02070309020205020404" pitchFamily="49" charset="0"/>
              </a:rPr>
              <a:t>keyboard.add(new JButton("1"));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2400" b="1">
                <a:cs typeface="Courier New" panose="02070309020205020404" pitchFamily="49" charset="0"/>
              </a:rPr>
              <a:t>keyboard.add(</a:t>
            </a:r>
            <a:r>
              <a:rPr lang="en-US" altLang="en-US" sz="2400" b="1">
                <a:cs typeface="Courier New" panose="02070309020205020404" pitchFamily="49" charset="0"/>
              </a:rPr>
              <a:t>new JButton("dec")</a:t>
            </a:r>
            <a:r>
              <a:rPr lang="da-DK" altLang="en-US" sz="2400" b="1">
                <a:cs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da-DK" altLang="en-US" sz="2400" b="1">
              <a:cs typeface="Courier New" panose="02070309020205020404" pitchFamily="49" charset="0"/>
            </a:endParaRPr>
          </a:p>
        </p:txBody>
      </p:sp>
      <p:sp>
        <p:nvSpPr>
          <p:cNvPr id="27652" name="Text Placeholder 8">
            <a:extLst>
              <a:ext uri="{FF2B5EF4-FFF2-40B4-BE49-F238E27FC236}">
                <a16:creationId xmlns:a16="http://schemas.microsoft.com/office/drawing/2014/main" id="{FDD07968-921B-7125-22AC-B3F1CF678C3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8588" y="5118100"/>
            <a:ext cx="9072562" cy="1703388"/>
          </a:xfrm>
        </p:spPr>
        <p:txBody>
          <a:bodyPr lIns="100794" tIns="50397" rIns="100794" bIns="50397"/>
          <a:lstStyle/>
          <a:p>
            <a:pPr>
              <a:buFont typeface="Wingdings" panose="05000000000000000000" pitchFamily="2" charset="2"/>
              <a:buNone/>
            </a:pPr>
            <a:r>
              <a:rPr lang="da-DK" altLang="en-US" sz="2400" b="1">
                <a:cs typeface="Courier New" panose="02070309020205020404" pitchFamily="49" charset="0"/>
              </a:rPr>
              <a:t>JFrame f = new JFrame();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2400" b="1">
                <a:cs typeface="Courier New" panose="02070309020205020404" pitchFamily="49" charset="0"/>
              </a:rPr>
              <a:t>f.add(display,BorderLayout.NORTH);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2400" b="1">
                <a:cs typeface="Courier New" panose="02070309020205020404" pitchFamily="49" charset="0"/>
              </a:rPr>
              <a:t>f.add(keyboard,BorderLayout.CENTER);</a:t>
            </a:r>
          </a:p>
        </p:txBody>
      </p:sp>
      <p:pic>
        <p:nvPicPr>
          <p:cNvPr id="27653" name="Picture 2">
            <a:extLst>
              <a:ext uri="{FF2B5EF4-FFF2-40B4-BE49-F238E27FC236}">
                <a16:creationId xmlns:a16="http://schemas.microsoft.com/office/drawing/2014/main" id="{B5E1E8FB-2B20-B92C-07DD-4E3D05E10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5748338"/>
            <a:ext cx="2573338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AutoShape 7">
            <a:extLst>
              <a:ext uri="{FF2B5EF4-FFF2-40B4-BE49-F238E27FC236}">
                <a16:creationId xmlns:a16="http://schemas.microsoft.com/office/drawing/2014/main" id="{0DE74960-B66C-2ACF-6318-2AB39EE16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968500"/>
            <a:ext cx="2914650" cy="473075"/>
          </a:xfrm>
          <a:prstGeom prst="wedgeRectCallout">
            <a:avLst>
              <a:gd name="adj1" fmla="val -15421"/>
              <a:gd name="adj2" fmla="val 86972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chemeClr val="tx1"/>
                </a:solidFill>
                <a:latin typeface="Courier New" panose="02070309020205020404" pitchFamily="49" charset="0"/>
              </a:rPr>
              <a:t>GridLayout</a:t>
            </a:r>
          </a:p>
          <a:p>
            <a:pPr algn="ctr" eaLnBrk="1" hangingPunct="1"/>
            <a:endParaRPr lang="en-US" altLang="en-US" sz="2000" b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27655" name="Picture 2">
            <a:extLst>
              <a:ext uri="{FF2B5EF4-FFF2-40B4-BE49-F238E27FC236}">
                <a16:creationId xmlns:a16="http://schemas.microsoft.com/office/drawing/2014/main" id="{15F84E41-F4D7-4715-EDF7-ACC7D21B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6"/>
          <a:stretch>
            <a:fillRect/>
          </a:stretch>
        </p:blipFill>
        <p:spPr bwMode="auto">
          <a:xfrm>
            <a:off x="6457950" y="2835275"/>
            <a:ext cx="2573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AutoShape 7">
            <a:extLst>
              <a:ext uri="{FF2B5EF4-FFF2-40B4-BE49-F238E27FC236}">
                <a16:creationId xmlns:a16="http://schemas.microsoft.com/office/drawing/2014/main" id="{DCE86FD2-6832-38A1-8168-729AA0F81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3" y="4410075"/>
            <a:ext cx="2914650" cy="708025"/>
          </a:xfrm>
          <a:prstGeom prst="wedgeRectCallout">
            <a:avLst>
              <a:gd name="adj1" fmla="val -24417"/>
              <a:gd name="adj2" fmla="val 99773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chemeClr val="tx1"/>
                </a:solidFill>
                <a:latin typeface="Courier New" panose="02070309020205020404" pitchFamily="49" charset="0"/>
              </a:rPr>
              <a:t>JFrame </a:t>
            </a:r>
            <a:r>
              <a:rPr lang="en-US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Default :</a:t>
            </a:r>
          </a:p>
          <a:p>
            <a:pPr algn="ctr" eaLnBrk="1" hangingPunct="1"/>
            <a:r>
              <a:rPr lang="en-US" altLang="en-US" sz="2000" b="0">
                <a:solidFill>
                  <a:schemeClr val="tx1"/>
                </a:solidFill>
                <a:latin typeface="Courier New" panose="02070309020205020404" pitchFamily="49" charset="0"/>
              </a:rPr>
              <a:t>BorderLayout</a:t>
            </a:r>
          </a:p>
          <a:p>
            <a:pPr algn="ctr" eaLnBrk="1" hangingPunct="1"/>
            <a:endParaRPr lang="en-US" altLang="en-US" sz="2000" b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8C37734-F994-895F-20C1-C5B3D5459F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-182563"/>
            <a:ext cx="8596312" cy="1255713"/>
          </a:xfrm>
        </p:spPr>
        <p:txBody>
          <a:bodyPr/>
          <a:lstStyle/>
          <a:p>
            <a:r>
              <a:rPr lang="en-US" altLang="en-US" sz="3600"/>
              <a:t>Applicability</a:t>
            </a:r>
          </a:p>
        </p:txBody>
      </p:sp>
      <p:sp>
        <p:nvSpPr>
          <p:cNvPr id="1481731" name="Rectangle 3">
            <a:extLst>
              <a:ext uri="{FF2B5EF4-FFF2-40B4-BE49-F238E27FC236}">
                <a16:creationId xmlns:a16="http://schemas.microsoft.com/office/drawing/2014/main" id="{32D47526-CFA6-385F-9850-6DA7164623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3838" y="884238"/>
            <a:ext cx="9632950" cy="60198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spcAft>
                <a:spcPts val="1200"/>
              </a:spcAft>
            </a:pPr>
            <a:r>
              <a:rPr lang="en-US" altLang="en-US" sz="2800"/>
              <a:t>Use when many different algorithms exist for essentially the same task.</a:t>
            </a: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800"/>
              <a:t>Some Examples: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400"/>
              <a:t>Breaking a stream of text into lines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400"/>
              <a:t>Parsing a set of tokens into an abstract syntax tree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spcAft>
                <a:spcPts val="1200"/>
              </a:spcAft>
            </a:pPr>
            <a:r>
              <a:rPr lang="en-US" altLang="en-US" sz="2400"/>
              <a:t>Sorting a list of customers</a:t>
            </a: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800">
                <a:solidFill>
                  <a:srgbClr val="0000CC"/>
                </a:solidFill>
              </a:rPr>
              <a:t>Different algorithms will be appropriate in different situations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spcAft>
                <a:spcPts val="1200"/>
              </a:spcAft>
            </a:pPr>
            <a:r>
              <a:rPr lang="en-US" altLang="en-US" sz="2400">
                <a:solidFill>
                  <a:srgbClr val="0000CC"/>
                </a:solidFill>
              </a:rPr>
              <a:t>We don’t want to support all the algorithms if we don’t need them</a:t>
            </a:r>
          </a:p>
          <a:p>
            <a:pPr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800"/>
              <a:t>If we need a new algorithm, we want to add it easily without disturbing the application using the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8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8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8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8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8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8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8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17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מציין מיקום של מספר שקופית 5">
            <a:extLst>
              <a:ext uri="{FF2B5EF4-FFF2-40B4-BE49-F238E27FC236}">
                <a16:creationId xmlns:a16="http://schemas.microsoft.com/office/drawing/2014/main" id="{90003F53-BE73-1799-3596-0347471E54B3}"/>
              </a:ext>
            </a:extLst>
          </p:cNvPr>
          <p:cNvSpPr txBox="1">
            <a:spLocks noGrp="1"/>
          </p:cNvSpPr>
          <p:nvPr/>
        </p:nvSpPr>
        <p:spPr bwMode="auto">
          <a:xfrm>
            <a:off x="7224713" y="7007225"/>
            <a:ext cx="23526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ctr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7CFA31C-A0F5-496C-B015-4B65B1561B59}" type="slidenum">
              <a:rPr lang="ar-SA" altLang="en-US" sz="1300" b="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25</a:t>
            </a:fld>
            <a:endParaRPr lang="en-US" altLang="en-US" sz="13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CDBE961-1CBF-37F9-7948-F499710CB5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" y="-346075"/>
            <a:ext cx="9558338" cy="2054225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200"/>
              <a:t>Exercise 3:</a:t>
            </a:r>
            <a:br>
              <a:rPr lang="en-US" altLang="en-US" sz="3200"/>
            </a:br>
            <a:r>
              <a:rPr lang="en-US" altLang="en-US" sz="3200"/>
              <a:t> Intersection Traffic Lights Control</a:t>
            </a:r>
          </a:p>
        </p:txBody>
      </p:sp>
      <p:graphicFrame>
        <p:nvGraphicFramePr>
          <p:cNvPr id="29700" name="Object 2">
            <a:extLst>
              <a:ext uri="{FF2B5EF4-FFF2-40B4-BE49-F238E27FC236}">
                <a16:creationId xmlns:a16="http://schemas.microsoft.com/office/drawing/2014/main" id="{E65CD4C3-FBEC-9423-3924-A0530F93F8E0}"/>
              </a:ext>
            </a:extLst>
          </p:cNvPr>
          <p:cNvGraphicFramePr>
            <a:graphicFrameLocks/>
          </p:cNvGraphicFramePr>
          <p:nvPr/>
        </p:nvGraphicFramePr>
        <p:xfrm>
          <a:off x="7002463" y="3475038"/>
          <a:ext cx="1757362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2050528" imgH="3659432" progId="">
                  <p:embed/>
                </p:oleObj>
              </mc:Choice>
              <mc:Fallback>
                <p:oleObj name="ClipArt" r:id="rId3" imgW="2050528" imgH="3659432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3475038"/>
                        <a:ext cx="1757362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Line 4">
            <a:extLst>
              <a:ext uri="{FF2B5EF4-FFF2-40B4-BE49-F238E27FC236}">
                <a16:creationId xmlns:a16="http://schemas.microsoft.com/office/drawing/2014/main" id="{64B2647D-38C0-62AB-094C-37526025E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825" y="2108200"/>
            <a:ext cx="8772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2" name="Line 5">
            <a:extLst>
              <a:ext uri="{FF2B5EF4-FFF2-40B4-BE49-F238E27FC236}">
                <a16:creationId xmlns:a16="http://schemas.microsoft.com/office/drawing/2014/main" id="{B2574D85-26BE-1E4F-3B22-E32859FBC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4825" y="3101975"/>
            <a:ext cx="3792538" cy="20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3" name="Line 6">
            <a:extLst>
              <a:ext uri="{FF2B5EF4-FFF2-40B4-BE49-F238E27FC236}">
                <a16:creationId xmlns:a16="http://schemas.microsoft.com/office/drawing/2014/main" id="{74728D9B-8494-AA97-B061-8BB89DC08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163" y="3086100"/>
            <a:ext cx="3792537" cy="20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4" name="Line 7">
            <a:extLst>
              <a:ext uri="{FF2B5EF4-FFF2-40B4-BE49-F238E27FC236}">
                <a16:creationId xmlns:a16="http://schemas.microsoft.com/office/drawing/2014/main" id="{77D8A8EE-48F4-1070-51B0-1B0781C53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8813" y="3101975"/>
            <a:ext cx="4762" cy="258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5" name="Line 8">
            <a:extLst>
              <a:ext uri="{FF2B5EF4-FFF2-40B4-BE49-F238E27FC236}">
                <a16:creationId xmlns:a16="http://schemas.microsoft.com/office/drawing/2014/main" id="{F9ABC1C9-0809-6811-DC91-CF85C2471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588" y="3089275"/>
            <a:ext cx="3175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6" name="Arc 9">
            <a:extLst>
              <a:ext uri="{FF2B5EF4-FFF2-40B4-BE49-F238E27FC236}">
                <a16:creationId xmlns:a16="http://schemas.microsoft.com/office/drawing/2014/main" id="{F59DC866-566B-B169-6931-8EE32152B194}"/>
              </a:ext>
            </a:extLst>
          </p:cNvPr>
          <p:cNvSpPr>
            <a:spLocks/>
          </p:cNvSpPr>
          <p:nvPr/>
        </p:nvSpPr>
        <p:spPr bwMode="auto">
          <a:xfrm>
            <a:off x="4376738" y="2219325"/>
            <a:ext cx="969962" cy="1628775"/>
          </a:xfrm>
          <a:custGeom>
            <a:avLst/>
            <a:gdLst>
              <a:gd name="T0" fmla="*/ 0 w 23278"/>
              <a:gd name="T1" fmla="*/ 2147483646 h 21600"/>
              <a:gd name="T2" fmla="*/ 2147483646 w 23278"/>
              <a:gd name="T3" fmla="*/ 2147483646 h 21600"/>
              <a:gd name="T4" fmla="*/ 2147483646 w 23278"/>
              <a:gd name="T5" fmla="*/ 2147483646 h 21600"/>
              <a:gd name="T6" fmla="*/ 0 60000 65536"/>
              <a:gd name="T7" fmla="*/ 0 60000 65536"/>
              <a:gd name="T8" fmla="*/ 0 60000 65536"/>
              <a:gd name="T9" fmla="*/ 0 w 23278"/>
              <a:gd name="T10" fmla="*/ 0 h 21600"/>
              <a:gd name="T11" fmla="*/ 23278 w 2327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78" h="21600" fill="none" extrusionOk="0">
                <a:moveTo>
                  <a:pt x="0" y="65"/>
                </a:moveTo>
                <a:cubicBezTo>
                  <a:pt x="558" y="21"/>
                  <a:pt x="1118" y="-1"/>
                  <a:pt x="1678" y="0"/>
                </a:cubicBezTo>
                <a:cubicBezTo>
                  <a:pt x="13607" y="0"/>
                  <a:pt x="23278" y="9670"/>
                  <a:pt x="23278" y="21600"/>
                </a:cubicBezTo>
              </a:path>
              <a:path w="23278" h="21600" stroke="0" extrusionOk="0">
                <a:moveTo>
                  <a:pt x="0" y="65"/>
                </a:moveTo>
                <a:cubicBezTo>
                  <a:pt x="558" y="21"/>
                  <a:pt x="1118" y="-1"/>
                  <a:pt x="1678" y="0"/>
                </a:cubicBezTo>
                <a:cubicBezTo>
                  <a:pt x="13607" y="0"/>
                  <a:pt x="23278" y="9670"/>
                  <a:pt x="23278" y="21600"/>
                </a:cubicBezTo>
                <a:lnTo>
                  <a:pt x="1678" y="21600"/>
                </a:lnTo>
                <a:lnTo>
                  <a:pt x="0" y="65"/>
                </a:lnTo>
                <a:close/>
              </a:path>
            </a:pathLst>
          </a:custGeom>
          <a:noFill/>
          <a:ln w="25400" cap="rnd">
            <a:solidFill>
              <a:srgbClr val="0033CC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29707" name="Arc 10">
            <a:extLst>
              <a:ext uri="{FF2B5EF4-FFF2-40B4-BE49-F238E27FC236}">
                <a16:creationId xmlns:a16="http://schemas.microsoft.com/office/drawing/2014/main" id="{62FA6839-6A15-050D-F7AA-1A900137BB62}"/>
              </a:ext>
            </a:extLst>
          </p:cNvPr>
          <p:cNvSpPr>
            <a:spLocks/>
          </p:cNvSpPr>
          <p:nvPr/>
        </p:nvSpPr>
        <p:spPr bwMode="auto">
          <a:xfrm rot="10800000">
            <a:off x="5343525" y="2906713"/>
            <a:ext cx="623888" cy="1011237"/>
          </a:xfrm>
          <a:custGeom>
            <a:avLst/>
            <a:gdLst>
              <a:gd name="T0" fmla="*/ 2147483646 w 22952"/>
              <a:gd name="T1" fmla="*/ 0 h 21600"/>
              <a:gd name="T2" fmla="*/ 0 w 22952"/>
              <a:gd name="T3" fmla="*/ 2147483646 h 21600"/>
              <a:gd name="T4" fmla="*/ 2147483646 w 22952"/>
              <a:gd name="T5" fmla="*/ 0 h 21600"/>
              <a:gd name="T6" fmla="*/ 0 60000 65536"/>
              <a:gd name="T7" fmla="*/ 0 60000 65536"/>
              <a:gd name="T8" fmla="*/ 0 60000 65536"/>
              <a:gd name="T9" fmla="*/ 0 w 22952"/>
              <a:gd name="T10" fmla="*/ 0 h 21600"/>
              <a:gd name="T11" fmla="*/ 22952 w 2295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52" h="21600" fill="none" extrusionOk="0">
                <a:moveTo>
                  <a:pt x="22952" y="0"/>
                </a:moveTo>
                <a:cubicBezTo>
                  <a:pt x="22952" y="11929"/>
                  <a:pt x="13281" y="21600"/>
                  <a:pt x="1352" y="21600"/>
                </a:cubicBezTo>
                <a:cubicBezTo>
                  <a:pt x="901" y="21600"/>
                  <a:pt x="450" y="21585"/>
                  <a:pt x="0" y="21557"/>
                </a:cubicBezTo>
              </a:path>
              <a:path w="22952" h="21600" stroke="0" extrusionOk="0">
                <a:moveTo>
                  <a:pt x="22952" y="0"/>
                </a:moveTo>
                <a:cubicBezTo>
                  <a:pt x="22952" y="11929"/>
                  <a:pt x="13281" y="21600"/>
                  <a:pt x="1352" y="21600"/>
                </a:cubicBezTo>
                <a:cubicBezTo>
                  <a:pt x="901" y="21600"/>
                  <a:pt x="450" y="21585"/>
                  <a:pt x="0" y="21557"/>
                </a:cubicBezTo>
                <a:lnTo>
                  <a:pt x="1352" y="0"/>
                </a:lnTo>
                <a:lnTo>
                  <a:pt x="22952" y="0"/>
                </a:lnTo>
                <a:close/>
              </a:path>
            </a:pathLst>
          </a:custGeom>
          <a:noFill/>
          <a:ln w="25400" cap="rnd">
            <a:solidFill>
              <a:srgbClr val="0033CC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29708" name="Arc 11">
            <a:extLst>
              <a:ext uri="{FF2B5EF4-FFF2-40B4-BE49-F238E27FC236}">
                <a16:creationId xmlns:a16="http://schemas.microsoft.com/office/drawing/2014/main" id="{AC00AB5A-25E6-48AD-26F4-3AEC09EA8744}"/>
              </a:ext>
            </a:extLst>
          </p:cNvPr>
          <p:cNvSpPr>
            <a:spLocks/>
          </p:cNvSpPr>
          <p:nvPr/>
        </p:nvSpPr>
        <p:spPr bwMode="auto">
          <a:xfrm>
            <a:off x="4722813" y="2406650"/>
            <a:ext cx="1395412" cy="925513"/>
          </a:xfrm>
          <a:custGeom>
            <a:avLst/>
            <a:gdLst>
              <a:gd name="T0" fmla="*/ 2147483646 w 21600"/>
              <a:gd name="T1" fmla="*/ 2147483646 h 23175"/>
              <a:gd name="T2" fmla="*/ 2147483646 w 21600"/>
              <a:gd name="T3" fmla="*/ 0 h 23175"/>
              <a:gd name="T4" fmla="*/ 2147483646 w 21600"/>
              <a:gd name="T5" fmla="*/ 2147483646 h 23175"/>
              <a:gd name="T6" fmla="*/ 0 60000 65536"/>
              <a:gd name="T7" fmla="*/ 0 60000 65536"/>
              <a:gd name="T8" fmla="*/ 0 60000 65536"/>
              <a:gd name="T9" fmla="*/ 0 w 21600"/>
              <a:gd name="T10" fmla="*/ 0 h 23175"/>
              <a:gd name="T11" fmla="*/ 21600 w 21600"/>
              <a:gd name="T12" fmla="*/ 23175 h 23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3175" fill="none" extrusionOk="0">
                <a:moveTo>
                  <a:pt x="57" y="23175"/>
                </a:moveTo>
                <a:cubicBezTo>
                  <a:pt x="19" y="22650"/>
                  <a:pt x="0" y="22125"/>
                  <a:pt x="0" y="21600"/>
                </a:cubicBezTo>
                <a:cubicBezTo>
                  <a:pt x="-1" y="9681"/>
                  <a:pt x="9654" y="14"/>
                  <a:pt x="21573" y="0"/>
                </a:cubicBezTo>
              </a:path>
              <a:path w="21600" h="23175" stroke="0" extrusionOk="0">
                <a:moveTo>
                  <a:pt x="57" y="23175"/>
                </a:moveTo>
                <a:cubicBezTo>
                  <a:pt x="19" y="22650"/>
                  <a:pt x="0" y="22125"/>
                  <a:pt x="0" y="21600"/>
                </a:cubicBezTo>
                <a:cubicBezTo>
                  <a:pt x="-1" y="9681"/>
                  <a:pt x="9654" y="14"/>
                  <a:pt x="21573" y="0"/>
                </a:cubicBezTo>
                <a:lnTo>
                  <a:pt x="21600" y="21600"/>
                </a:lnTo>
                <a:lnTo>
                  <a:pt x="57" y="23175"/>
                </a:lnTo>
                <a:close/>
              </a:path>
            </a:pathLst>
          </a:custGeom>
          <a:noFill/>
          <a:ln w="25400" cap="rnd">
            <a:solidFill>
              <a:srgbClr val="FF0033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29709" name="Arc 12">
            <a:extLst>
              <a:ext uri="{FF2B5EF4-FFF2-40B4-BE49-F238E27FC236}">
                <a16:creationId xmlns:a16="http://schemas.microsoft.com/office/drawing/2014/main" id="{5A6E008E-4B89-784A-17AA-E44AC2D2C607}"/>
              </a:ext>
            </a:extLst>
          </p:cNvPr>
          <p:cNvSpPr>
            <a:spLocks/>
          </p:cNvSpPr>
          <p:nvPr/>
        </p:nvSpPr>
        <p:spPr bwMode="auto">
          <a:xfrm rot="10800000">
            <a:off x="3978275" y="2827338"/>
            <a:ext cx="744538" cy="917575"/>
          </a:xfrm>
          <a:custGeom>
            <a:avLst/>
            <a:gdLst>
              <a:gd name="T0" fmla="*/ 2147483646 w 21600"/>
              <a:gd name="T1" fmla="*/ 2147483646 h 26435"/>
              <a:gd name="T2" fmla="*/ 2147483646 w 21600"/>
              <a:gd name="T3" fmla="*/ 0 h 26435"/>
              <a:gd name="T4" fmla="*/ 2147483646 w 21600"/>
              <a:gd name="T5" fmla="*/ 2147483646 h 26435"/>
              <a:gd name="T6" fmla="*/ 0 60000 65536"/>
              <a:gd name="T7" fmla="*/ 0 60000 65536"/>
              <a:gd name="T8" fmla="*/ 0 60000 65536"/>
              <a:gd name="T9" fmla="*/ 0 w 21600"/>
              <a:gd name="T10" fmla="*/ 0 h 26435"/>
              <a:gd name="T11" fmla="*/ 21600 w 21600"/>
              <a:gd name="T12" fmla="*/ 26435 h 264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6435" fill="none" extrusionOk="0">
                <a:moveTo>
                  <a:pt x="21600" y="26435"/>
                </a:moveTo>
                <a:cubicBezTo>
                  <a:pt x="9670" y="26435"/>
                  <a:pt x="0" y="16764"/>
                  <a:pt x="0" y="4835"/>
                </a:cubicBezTo>
                <a:cubicBezTo>
                  <a:pt x="-1" y="3207"/>
                  <a:pt x="183" y="1585"/>
                  <a:pt x="548" y="0"/>
                </a:cubicBezTo>
              </a:path>
              <a:path w="21600" h="26435" stroke="0" extrusionOk="0">
                <a:moveTo>
                  <a:pt x="21600" y="26435"/>
                </a:moveTo>
                <a:cubicBezTo>
                  <a:pt x="9670" y="26435"/>
                  <a:pt x="0" y="16764"/>
                  <a:pt x="0" y="4835"/>
                </a:cubicBezTo>
                <a:cubicBezTo>
                  <a:pt x="-1" y="3207"/>
                  <a:pt x="183" y="1585"/>
                  <a:pt x="548" y="0"/>
                </a:cubicBezTo>
                <a:lnTo>
                  <a:pt x="21600" y="4835"/>
                </a:lnTo>
                <a:lnTo>
                  <a:pt x="21600" y="26435"/>
                </a:lnTo>
                <a:close/>
              </a:path>
            </a:pathLst>
          </a:custGeom>
          <a:noFill/>
          <a:ln w="25400" cap="rnd">
            <a:solidFill>
              <a:srgbClr val="00CC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29710" name="Line 13">
            <a:extLst>
              <a:ext uri="{FF2B5EF4-FFF2-40B4-BE49-F238E27FC236}">
                <a16:creationId xmlns:a16="http://schemas.microsoft.com/office/drawing/2014/main" id="{9D6F106F-7AF0-6B5D-5812-9F0EB2C27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2771775"/>
            <a:ext cx="2057400" cy="0"/>
          </a:xfrm>
          <a:prstGeom prst="line">
            <a:avLst/>
          </a:prstGeom>
          <a:noFill/>
          <a:ln w="25400">
            <a:solidFill>
              <a:srgbClr val="00CC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11" name="Line 14">
            <a:extLst>
              <a:ext uri="{FF2B5EF4-FFF2-40B4-BE49-F238E27FC236}">
                <a16:creationId xmlns:a16="http://schemas.microsoft.com/office/drawing/2014/main" id="{15CF53F9-13F8-2376-1752-F81CB1F23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5600" y="2400300"/>
            <a:ext cx="205740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12" name="Rectangle 15">
            <a:extLst>
              <a:ext uri="{FF2B5EF4-FFF2-40B4-BE49-F238E27FC236}">
                <a16:creationId xmlns:a16="http://schemas.microsoft.com/office/drawing/2014/main" id="{5489C2D7-E231-E5E9-314D-C4B61F3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448050"/>
            <a:ext cx="336867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94" tIns="50748" rIns="101494" bIns="50748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0">
                <a:solidFill>
                  <a:schemeClr val="tx2"/>
                </a:solidFill>
              </a:rPr>
              <a:t>The light- switching policy changes by the hour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מציין מיקום של מספר שקופית 5">
            <a:extLst>
              <a:ext uri="{FF2B5EF4-FFF2-40B4-BE49-F238E27FC236}">
                <a16:creationId xmlns:a16="http://schemas.microsoft.com/office/drawing/2014/main" id="{57FB6B1F-01D7-9C71-84E7-1DF9F2A28422}"/>
              </a:ext>
            </a:extLst>
          </p:cNvPr>
          <p:cNvSpPr txBox="1">
            <a:spLocks noGrp="1"/>
          </p:cNvSpPr>
          <p:nvPr/>
        </p:nvSpPr>
        <p:spPr bwMode="auto">
          <a:xfrm>
            <a:off x="7224713" y="7007225"/>
            <a:ext cx="23526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ctr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6C56DA2-32F0-4CAD-BCF1-9F52729FA5D9}" type="slidenum">
              <a:rPr lang="ar-SA" altLang="en-US" sz="1300" b="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26</a:t>
            </a:fld>
            <a:endParaRPr lang="en-US" altLang="en-US" sz="13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8FAFBBA-DF59-D938-4196-251505CBC4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179388"/>
            <a:ext cx="8118475" cy="687387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200"/>
              <a:t>Traffic Light Behavior Varies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1D74A56-5808-6271-9AFA-02A7FDD4C0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3825" y="947738"/>
            <a:ext cx="9525000" cy="5745162"/>
          </a:xfrm>
        </p:spPr>
        <p:txBody>
          <a:bodyPr lIns="100794" tIns="50397" rIns="100794" bIns="50397"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3600">
                <a:solidFill>
                  <a:srgbClr val="0000CC"/>
                </a:solidFill>
              </a:rPr>
              <a:t>The </a:t>
            </a:r>
            <a:r>
              <a:rPr lang="en-US" altLang="en-US" sz="3600">
                <a:solidFill>
                  <a:srgbClr val="0000CC"/>
                </a:solidFill>
                <a:latin typeface="Arial" panose="020B0604020202020204" pitchFamily="34" charset="0"/>
              </a:rPr>
              <a:t>“</a:t>
            </a:r>
            <a:r>
              <a:rPr lang="en-US" altLang="en-US" sz="3600">
                <a:solidFill>
                  <a:srgbClr val="0000CC"/>
                </a:solidFill>
              </a:rPr>
              <a:t>dumb</a:t>
            </a:r>
            <a:r>
              <a:rPr lang="en-US" altLang="en-US" sz="3600">
                <a:solidFill>
                  <a:srgbClr val="0000CC"/>
                </a:solidFill>
                <a:latin typeface="Arial" panose="020B0604020202020204" pitchFamily="34" charset="0"/>
              </a:rPr>
              <a:t>”</a:t>
            </a:r>
            <a:r>
              <a:rPr lang="en-US" altLang="en-US" sz="3600">
                <a:solidFill>
                  <a:srgbClr val="0000CC"/>
                </a:solidFill>
              </a:rPr>
              <a:t> policy:</a:t>
            </a:r>
            <a:r>
              <a:rPr lang="en-US" altLang="en-US" sz="3600"/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ts val="2400"/>
              </a:spcAft>
            </a:pPr>
            <a:r>
              <a:rPr lang="en-US" altLang="en-US" sz="3200"/>
              <a:t>Change the green route every 5 seconds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3600">
                <a:solidFill>
                  <a:srgbClr val="0000CC"/>
                </a:solidFill>
              </a:rPr>
              <a:t>Midnight policy:</a:t>
            </a:r>
            <a:r>
              <a:rPr lang="en-US" altLang="en-US" sz="3600"/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ts val="2400"/>
              </a:spcAft>
            </a:pPr>
            <a:r>
              <a:rPr lang="en-US" altLang="en-US" sz="3200"/>
              <a:t>Change to green whenever a </a:t>
            </a:r>
            <a:r>
              <a:rPr lang="en-US" altLang="en-US" sz="3200">
                <a:latin typeface="Arial" panose="020B0604020202020204" pitchFamily="34" charset="0"/>
              </a:rPr>
              <a:t>“</a:t>
            </a:r>
            <a:r>
              <a:rPr lang="en-US" altLang="en-US" sz="3200"/>
              <a:t>sensor</a:t>
            </a:r>
            <a:r>
              <a:rPr lang="en-US" altLang="en-US" sz="3200">
                <a:latin typeface="Arial" panose="020B0604020202020204" pitchFamily="34" charset="0"/>
              </a:rPr>
              <a:t>”</a:t>
            </a:r>
            <a:r>
              <a:rPr lang="en-US" altLang="en-US" sz="3200"/>
              <a:t> detects a vehicle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3600">
                <a:solidFill>
                  <a:srgbClr val="0000CC"/>
                </a:solidFill>
              </a:rPr>
              <a:t>Rush hour policy: 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3200"/>
              <a:t>Double the </a:t>
            </a:r>
            <a:r>
              <a:rPr lang="en-US" altLang="en-US" sz="3200">
                <a:latin typeface="Arial" panose="020B0604020202020204" pitchFamily="34" charset="0"/>
              </a:rPr>
              <a:t>“</a:t>
            </a:r>
            <a:r>
              <a:rPr lang="en-US" altLang="en-US" sz="3200"/>
              <a:t>green time</a:t>
            </a:r>
            <a:r>
              <a:rPr lang="en-US" altLang="en-US" sz="3200">
                <a:latin typeface="Arial" panose="020B0604020202020204" pitchFamily="34" charset="0"/>
              </a:rPr>
              <a:t>”</a:t>
            </a:r>
            <a:r>
              <a:rPr lang="en-US" altLang="en-US" sz="3200"/>
              <a:t> in the busy route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7E072-1EB7-B7F3-6238-D989C8390D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9625" y="-349250"/>
            <a:ext cx="8569325" cy="1258888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200"/>
              <a:t>Traffic Lights Management</a:t>
            </a:r>
          </a:p>
        </p:txBody>
      </p:sp>
      <p:grpSp>
        <p:nvGrpSpPr>
          <p:cNvPr id="33795" name="Group 43">
            <a:extLst>
              <a:ext uri="{FF2B5EF4-FFF2-40B4-BE49-F238E27FC236}">
                <a16:creationId xmlns:a16="http://schemas.microsoft.com/office/drawing/2014/main" id="{71D03DBC-FEAC-ED0A-CF91-0818E20D2B7D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788988"/>
            <a:ext cx="9601200" cy="6496050"/>
            <a:chOff x="76200" y="285750"/>
            <a:chExt cx="8991600" cy="6496050"/>
          </a:xfrm>
        </p:grpSpPr>
        <p:grpSp>
          <p:nvGrpSpPr>
            <p:cNvPr id="33796" name="Group 44">
              <a:extLst>
                <a:ext uri="{FF2B5EF4-FFF2-40B4-BE49-F238E27FC236}">
                  <a16:creationId xmlns:a16="http://schemas.microsoft.com/office/drawing/2014/main" id="{1C969094-F2A9-2DDC-5A87-B052D5D65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" y="304800"/>
              <a:ext cx="8991600" cy="6477000"/>
              <a:chOff x="76200" y="304800"/>
              <a:chExt cx="8991600" cy="64770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59008EF-1606-8C24-6C10-13EC76F523B3}"/>
                  </a:ext>
                </a:extLst>
              </p:cNvPr>
              <p:cNvSpPr/>
              <p:nvPr/>
            </p:nvSpPr>
            <p:spPr>
              <a:xfrm>
                <a:off x="76200" y="304800"/>
                <a:ext cx="3047748" cy="1524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F2F1BF5-26B3-D982-DCDD-1CA583AFDFED}"/>
                  </a:ext>
                </a:extLst>
              </p:cNvPr>
              <p:cNvCxnSpPr/>
              <p:nvPr/>
            </p:nvCxnSpPr>
            <p:spPr>
              <a:xfrm flipH="1">
                <a:off x="76200" y="914400"/>
                <a:ext cx="30477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C1EAC2F-FAE3-C230-FB48-35B112B88C5F}"/>
                  </a:ext>
                </a:extLst>
              </p:cNvPr>
              <p:cNvSpPr/>
              <p:nvPr/>
            </p:nvSpPr>
            <p:spPr>
              <a:xfrm>
                <a:off x="5029906" y="304800"/>
                <a:ext cx="1599696" cy="1143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D0773A9-07CA-C1CC-5B72-B64F08238271}"/>
                  </a:ext>
                </a:extLst>
              </p:cNvPr>
              <p:cNvCxnSpPr/>
              <p:nvPr/>
            </p:nvCxnSpPr>
            <p:spPr>
              <a:xfrm flipH="1">
                <a:off x="5029906" y="914400"/>
                <a:ext cx="1599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39B971D-0E90-C5ED-68A2-6B8EEDDE1424}"/>
                  </a:ext>
                </a:extLst>
              </p:cNvPr>
              <p:cNvSpPr/>
              <p:nvPr/>
            </p:nvSpPr>
            <p:spPr>
              <a:xfrm>
                <a:off x="1600074" y="3581400"/>
                <a:ext cx="2133424" cy="10668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32C8F18-FCAC-49A8-1DC9-7B1E9C018B8B}"/>
                  </a:ext>
                </a:extLst>
              </p:cNvPr>
              <p:cNvCxnSpPr/>
              <p:nvPr/>
            </p:nvCxnSpPr>
            <p:spPr>
              <a:xfrm flipH="1">
                <a:off x="1600074" y="4114800"/>
                <a:ext cx="21334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D9DBC1-9756-DCB5-E32D-EC7F11E682CD}"/>
                  </a:ext>
                </a:extLst>
              </p:cNvPr>
              <p:cNvSpPr/>
              <p:nvPr/>
            </p:nvSpPr>
            <p:spPr>
              <a:xfrm>
                <a:off x="4191403" y="3581400"/>
                <a:ext cx="2133423" cy="10668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F7FCA06-0536-6264-7FEE-755598A2DC4C}"/>
                  </a:ext>
                </a:extLst>
              </p:cNvPr>
              <p:cNvCxnSpPr/>
              <p:nvPr/>
            </p:nvCxnSpPr>
            <p:spPr>
              <a:xfrm flipH="1">
                <a:off x="4191403" y="4114800"/>
                <a:ext cx="213342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F66887B-E591-E233-EC19-C7989B426EB3}"/>
                  </a:ext>
                </a:extLst>
              </p:cNvPr>
              <p:cNvSpPr/>
              <p:nvPr/>
            </p:nvSpPr>
            <p:spPr>
              <a:xfrm>
                <a:off x="6781246" y="3581400"/>
                <a:ext cx="2286554" cy="10668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F257EDA-248C-F919-7E26-DC7A194BE828}"/>
                  </a:ext>
                </a:extLst>
              </p:cNvPr>
              <p:cNvCxnSpPr/>
              <p:nvPr/>
            </p:nvCxnSpPr>
            <p:spPr>
              <a:xfrm flipH="1">
                <a:off x="6781246" y="4114800"/>
                <a:ext cx="22865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A3F30C1-B56E-D52B-02DD-EF4CA8C62F7B}"/>
                  </a:ext>
                </a:extLst>
              </p:cNvPr>
              <p:cNvSpPr/>
              <p:nvPr/>
            </p:nvSpPr>
            <p:spPr>
              <a:xfrm>
                <a:off x="5410502" y="5715000"/>
                <a:ext cx="2133423" cy="10668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55AFBBB-8CBD-F4EC-B3C6-AFC04B4C17A6}"/>
                  </a:ext>
                </a:extLst>
              </p:cNvPr>
              <p:cNvCxnSpPr/>
              <p:nvPr/>
            </p:nvCxnSpPr>
            <p:spPr>
              <a:xfrm flipH="1">
                <a:off x="5410502" y="6248400"/>
                <a:ext cx="213342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0791774-E796-0C4D-2678-D089288A8D0A}"/>
                  </a:ext>
                </a:extLst>
              </p:cNvPr>
              <p:cNvCxnSpPr/>
              <p:nvPr/>
            </p:nvCxnSpPr>
            <p:spPr>
              <a:xfrm>
                <a:off x="2667529" y="3048000"/>
                <a:ext cx="525699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643C444-47F6-7F1D-33E7-5DFD667FEF12}"/>
                  </a:ext>
                </a:extLst>
              </p:cNvPr>
              <p:cNvCxnSpPr/>
              <p:nvPr/>
            </p:nvCxnSpPr>
            <p:spPr>
              <a:xfrm>
                <a:off x="2667529" y="3048000"/>
                <a:ext cx="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103DB85-3752-7EA1-4A21-E3820BB79A0F}"/>
                  </a:ext>
                </a:extLst>
              </p:cNvPr>
              <p:cNvCxnSpPr/>
              <p:nvPr/>
            </p:nvCxnSpPr>
            <p:spPr>
              <a:xfrm>
                <a:off x="7924522" y="3048000"/>
                <a:ext cx="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04777AA-1640-BDAE-C88D-518E2BDF2543}"/>
                  </a:ext>
                </a:extLst>
              </p:cNvPr>
              <p:cNvCxnSpPr/>
              <p:nvPr/>
            </p:nvCxnSpPr>
            <p:spPr>
              <a:xfrm>
                <a:off x="5296026" y="3048000"/>
                <a:ext cx="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4070F0A-8B9E-810D-71BC-AC205FDC4AE0}"/>
                  </a:ext>
                </a:extLst>
              </p:cNvPr>
              <p:cNvCxnSpPr>
                <a:endCxn id="58" idx="0"/>
              </p:cNvCxnSpPr>
              <p:nvPr/>
            </p:nvCxnSpPr>
            <p:spPr>
              <a:xfrm>
                <a:off x="6476470" y="3048000"/>
                <a:ext cx="0" cy="2667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6AF9828-B795-C71D-BCCC-F0BDAC4C54E8}"/>
                  </a:ext>
                </a:extLst>
              </p:cNvPr>
              <p:cNvCxnSpPr/>
              <p:nvPr/>
            </p:nvCxnSpPr>
            <p:spPr>
              <a:xfrm>
                <a:off x="5752445" y="144780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36A8E9F-586D-A15A-A9FD-4C61715AB012}"/>
                  </a:ext>
                </a:extLst>
              </p:cNvPr>
              <p:cNvCxnSpPr/>
              <p:nvPr/>
            </p:nvCxnSpPr>
            <p:spPr>
              <a:xfrm>
                <a:off x="5752445" y="2590800"/>
                <a:ext cx="191785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F008307-7EB6-C100-4EC0-A89E390E7875}"/>
                  </a:ext>
                </a:extLst>
              </p:cNvPr>
              <p:cNvCxnSpPr/>
              <p:nvPr/>
            </p:nvCxnSpPr>
            <p:spPr>
              <a:xfrm flipH="1">
                <a:off x="5562146" y="2590800"/>
                <a:ext cx="190298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52C06D93-ABFC-326C-03C0-AAAE777517A4}"/>
                  </a:ext>
                </a:extLst>
              </p:cNvPr>
              <p:cNvSpPr/>
              <p:nvPr/>
            </p:nvSpPr>
            <p:spPr>
              <a:xfrm rot="2509356">
                <a:off x="3162602" y="520700"/>
                <a:ext cx="275040" cy="220662"/>
              </a:xfrm>
              <a:prstGeom prst="parallelogram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E772D52-6756-4602-29FB-79F3FFDD642A}"/>
                  </a:ext>
                </a:extLst>
              </p:cNvPr>
              <p:cNvCxnSpPr/>
              <p:nvPr/>
            </p:nvCxnSpPr>
            <p:spPr>
              <a:xfrm>
                <a:off x="3474811" y="630237"/>
                <a:ext cx="15550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20" name="TextBox 24">
                <a:extLst>
                  <a:ext uri="{FF2B5EF4-FFF2-40B4-BE49-F238E27FC236}">
                    <a16:creationId xmlns:a16="http://schemas.microsoft.com/office/drawing/2014/main" id="{4B246ED2-5FFD-7ADF-B2F4-55DA05BD30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386556"/>
                <a:ext cx="170591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</a:rPr>
                  <a:t>Intersection</a:t>
                </a:r>
              </a:p>
            </p:txBody>
          </p:sp>
          <p:sp>
            <p:nvSpPr>
              <p:cNvPr id="33821" name="TextBox 26">
                <a:extLst>
                  <a:ext uri="{FF2B5EF4-FFF2-40B4-BE49-F238E27FC236}">
                    <a16:creationId xmlns:a16="http://schemas.microsoft.com/office/drawing/2014/main" id="{C74CA3CE-DFF8-ECF5-E2EB-40240BB766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381000"/>
                <a:ext cx="151053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i="1">
                    <a:solidFill>
                      <a:schemeClr val="tx1"/>
                    </a:solidFill>
                  </a:rPr>
                  <a:t>LightsPolicy</a:t>
                </a:r>
              </a:p>
            </p:txBody>
          </p:sp>
          <p:sp>
            <p:nvSpPr>
              <p:cNvPr id="33822" name="TextBox 28">
                <a:extLst>
                  <a:ext uri="{FF2B5EF4-FFF2-40B4-BE49-F238E27FC236}">
                    <a16:creationId xmlns:a16="http://schemas.microsoft.com/office/drawing/2014/main" id="{264AE2AF-54B9-24DC-1AB1-AAEF3E75C2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250" y="3638550"/>
                <a:ext cx="177644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</a:rPr>
                  <a:t>NightTraffic</a:t>
                </a:r>
              </a:p>
            </p:txBody>
          </p:sp>
          <p:sp>
            <p:nvSpPr>
              <p:cNvPr id="33823" name="TextBox 30">
                <a:extLst>
                  <a:ext uri="{FF2B5EF4-FFF2-40B4-BE49-F238E27FC236}">
                    <a16:creationId xmlns:a16="http://schemas.microsoft.com/office/drawing/2014/main" id="{C5E0BD19-650B-178C-2FC2-B3199D19A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3638550"/>
                <a:ext cx="13420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</a:rPr>
                  <a:t>RushHour</a:t>
                </a:r>
              </a:p>
            </p:txBody>
          </p:sp>
          <p:sp>
            <p:nvSpPr>
              <p:cNvPr id="33824" name="TextBox 31">
                <a:extLst>
                  <a:ext uri="{FF2B5EF4-FFF2-40B4-BE49-F238E27FC236}">
                    <a16:creationId xmlns:a16="http://schemas.microsoft.com/office/drawing/2014/main" id="{BF355EFC-0174-9056-E9AB-C2B1B56EF0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1800" y="3657600"/>
                <a:ext cx="124425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</a:rPr>
                  <a:t>DayTime</a:t>
                </a:r>
              </a:p>
            </p:txBody>
          </p:sp>
          <p:sp>
            <p:nvSpPr>
              <p:cNvPr id="33825" name="TextBox 32">
                <a:extLst>
                  <a:ext uri="{FF2B5EF4-FFF2-40B4-BE49-F238E27FC236}">
                    <a16:creationId xmlns:a16="http://schemas.microsoft.com/office/drawing/2014/main" id="{01B6A09F-65E9-D263-4DC1-EBBC89D565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0200" y="5791200"/>
                <a:ext cx="149592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</a:rPr>
                  <a:t>Emergency</a:t>
                </a:r>
              </a:p>
            </p:txBody>
          </p:sp>
          <p:sp>
            <p:nvSpPr>
              <p:cNvPr id="33826" name="TextBox 33">
                <a:extLst>
                  <a:ext uri="{FF2B5EF4-FFF2-40B4-BE49-F238E27FC236}">
                    <a16:creationId xmlns:a16="http://schemas.microsoft.com/office/drawing/2014/main" id="{774A30E2-68C1-7CEA-EAC5-7FDDBC81D4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7188" y="4095750"/>
                <a:ext cx="101822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</a:rPr>
                  <a:t>Cycle()</a:t>
                </a:r>
              </a:p>
            </p:txBody>
          </p:sp>
          <p:sp>
            <p:nvSpPr>
              <p:cNvPr id="33827" name="TextBox 34">
                <a:extLst>
                  <a:ext uri="{FF2B5EF4-FFF2-40B4-BE49-F238E27FC236}">
                    <a16:creationId xmlns:a16="http://schemas.microsoft.com/office/drawing/2014/main" id="{D8E171E3-2CE2-9176-F954-8A05ECEA8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0525" y="4114800"/>
                <a:ext cx="101822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</a:rPr>
                  <a:t>Cycle()</a:t>
                </a:r>
              </a:p>
            </p:txBody>
          </p:sp>
          <p:sp>
            <p:nvSpPr>
              <p:cNvPr id="33828" name="TextBox 35">
                <a:extLst>
                  <a:ext uri="{FF2B5EF4-FFF2-40B4-BE49-F238E27FC236}">
                    <a16:creationId xmlns:a16="http://schemas.microsoft.com/office/drawing/2014/main" id="{C7DD3C50-75F3-8867-4BE1-27AEB3D98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1800" y="4095750"/>
                <a:ext cx="101822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</a:rPr>
                  <a:t>Cycle()</a:t>
                </a:r>
              </a:p>
            </p:txBody>
          </p:sp>
          <p:sp>
            <p:nvSpPr>
              <p:cNvPr id="33829" name="TextBox 36">
                <a:extLst>
                  <a:ext uri="{FF2B5EF4-FFF2-40B4-BE49-F238E27FC236}">
                    <a16:creationId xmlns:a16="http://schemas.microsoft.com/office/drawing/2014/main" id="{B0B25BA7-222F-2EB5-2117-04FC0AE682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4013" y="6248400"/>
                <a:ext cx="101822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</a:rPr>
                  <a:t>Cycle()</a:t>
                </a:r>
              </a:p>
            </p:txBody>
          </p:sp>
          <p:sp>
            <p:nvSpPr>
              <p:cNvPr id="33830" name="TextBox 37">
                <a:extLst>
                  <a:ext uri="{FF2B5EF4-FFF2-40B4-BE49-F238E27FC236}">
                    <a16:creationId xmlns:a16="http://schemas.microsoft.com/office/drawing/2014/main" id="{B4E48301-E5FE-272B-84DC-EF57DAC78F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914400"/>
                <a:ext cx="154882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i="1">
                    <a:solidFill>
                      <a:schemeClr val="tx1"/>
                    </a:solidFill>
                  </a:rPr>
                  <a:t>CycleSize()</a:t>
                </a:r>
              </a:p>
            </p:txBody>
          </p:sp>
          <p:sp>
            <p:nvSpPr>
              <p:cNvPr id="33831" name="TextBox 38">
                <a:extLst>
                  <a:ext uri="{FF2B5EF4-FFF2-40B4-BE49-F238E27FC236}">
                    <a16:creationId xmlns:a16="http://schemas.microsoft.com/office/drawing/2014/main" id="{0950D20C-CD41-C233-2404-C1B807AE9A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663" y="971550"/>
                <a:ext cx="331693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</a:rPr>
                  <a:t>NextEvent()</a:t>
                </a:r>
              </a:p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</a:rPr>
                  <a:t>ChangeEvent(LightsPolicy)</a:t>
                </a:r>
              </a:p>
            </p:txBody>
          </p:sp>
        </p:grpSp>
        <p:sp>
          <p:nvSpPr>
            <p:cNvPr id="33797" name="TextBox 39">
              <a:extLst>
                <a:ext uri="{FF2B5EF4-FFF2-40B4-BE49-F238E27FC236}">
                  <a16:creationId xmlns:a16="http://schemas.microsoft.com/office/drawing/2014/main" id="{3DA913E7-F6F0-2A5B-354A-76D5AFC4D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588" y="285750"/>
              <a:ext cx="8707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</a:rPr>
                <a:t>Policy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A6B1C1-69A3-F3B8-61B4-26E2424293F8}"/>
              </a:ext>
            </a:extLst>
          </p:cNvPr>
          <p:cNvSpPr/>
          <p:nvPr/>
        </p:nvSpPr>
        <p:spPr bwMode="auto">
          <a:xfrm>
            <a:off x="8389938" y="4016375"/>
            <a:ext cx="341312" cy="11350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57B04-67DA-FFBD-5097-B06A5E2CA4E4}"/>
              </a:ext>
            </a:extLst>
          </p:cNvPr>
          <p:cNvSpPr/>
          <p:nvPr/>
        </p:nvSpPr>
        <p:spPr bwMode="auto">
          <a:xfrm>
            <a:off x="5792788" y="2800350"/>
            <a:ext cx="341312" cy="2286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7DBBB-8241-B2EB-99E2-7ADB1BDAAE60}"/>
              </a:ext>
            </a:extLst>
          </p:cNvPr>
          <p:cNvSpPr/>
          <p:nvPr/>
        </p:nvSpPr>
        <p:spPr bwMode="auto">
          <a:xfrm>
            <a:off x="1077913" y="2865438"/>
            <a:ext cx="341312" cy="2286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 dirty="0">
              <a:highlight>
                <a:srgbClr val="FFFF00"/>
              </a:highlight>
              <a:latin typeface="+mj-lt"/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676D993F-8ACD-A8A9-7125-6CBB9FADE4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0"/>
            <a:ext cx="8569325" cy="1276350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600"/>
              <a:t>Sequence Diagram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F0CF1A5A-8B51-5BBB-D045-58EAB2AB7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1709738"/>
            <a:ext cx="1995487" cy="4492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1494" tIns="50748" rIns="101494" bIns="50748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u="sng">
                <a:solidFill>
                  <a:srgbClr val="0000FF"/>
                </a:solidFill>
              </a:rPr>
              <a:t>:Intersection</a:t>
            </a:r>
          </a:p>
        </p:txBody>
      </p:sp>
      <p:sp>
        <p:nvSpPr>
          <p:cNvPr id="35847" name="Line 4">
            <a:extLst>
              <a:ext uri="{FF2B5EF4-FFF2-40B4-BE49-F238E27FC236}">
                <a16:creationId xmlns:a16="http://schemas.microsoft.com/office/drawing/2014/main" id="{6F60B4A6-7216-B6F8-5364-39759B194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8725" y="2179638"/>
            <a:ext cx="0" cy="4497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8" name="Rectangle 5">
            <a:extLst>
              <a:ext uri="{FF2B5EF4-FFF2-40B4-BE49-F238E27FC236}">
                <a16:creationId xmlns:a16="http://schemas.microsoft.com/office/drawing/2014/main" id="{B6EFB016-868C-E78E-6B5C-6582BE85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524000"/>
            <a:ext cx="2371725" cy="7842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1494" tIns="50748" rIns="101494" bIns="50748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FF"/>
                </a:solidFill>
              </a:rPr>
              <a:t>current_policy: </a:t>
            </a:r>
          </a:p>
          <a:p>
            <a:pPr eaLnBrk="1" hangingPunct="1"/>
            <a:r>
              <a:rPr lang="en-US" altLang="en-US" sz="2200">
                <a:solidFill>
                  <a:srgbClr val="0000FF"/>
                </a:solidFill>
              </a:rPr>
              <a:t>rush_hour </a:t>
            </a:r>
          </a:p>
        </p:txBody>
      </p:sp>
      <p:sp>
        <p:nvSpPr>
          <p:cNvPr id="35849" name="Line 6">
            <a:extLst>
              <a:ext uri="{FF2B5EF4-FFF2-40B4-BE49-F238E27FC236}">
                <a16:creationId xmlns:a16="http://schemas.microsoft.com/office/drawing/2014/main" id="{36833561-A13F-7C21-5016-E262788AF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000" y="2443163"/>
            <a:ext cx="0" cy="4497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0" name="Line 7">
            <a:extLst>
              <a:ext uri="{FF2B5EF4-FFF2-40B4-BE49-F238E27FC236}">
                <a16:creationId xmlns:a16="http://schemas.microsoft.com/office/drawing/2014/main" id="{B46BD334-9472-15B2-208C-D9D4D33EB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8725" y="2997200"/>
            <a:ext cx="4740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1" name="Freeform 8">
            <a:extLst>
              <a:ext uri="{FF2B5EF4-FFF2-40B4-BE49-F238E27FC236}">
                <a16:creationId xmlns:a16="http://schemas.microsoft.com/office/drawing/2014/main" id="{F18A74FB-777E-F8A9-52A3-172EAE169CF1}"/>
              </a:ext>
            </a:extLst>
          </p:cNvPr>
          <p:cNvSpPr>
            <a:spLocks/>
          </p:cNvSpPr>
          <p:nvPr/>
        </p:nvSpPr>
        <p:spPr bwMode="auto">
          <a:xfrm>
            <a:off x="5781675" y="2941638"/>
            <a:ext cx="188913" cy="115887"/>
          </a:xfrm>
          <a:custGeom>
            <a:avLst/>
            <a:gdLst>
              <a:gd name="T0" fmla="*/ 2147483646 w 108"/>
              <a:gd name="T1" fmla="*/ 2147483646 h 66"/>
              <a:gd name="T2" fmla="*/ 0 w 108"/>
              <a:gd name="T3" fmla="*/ 2147483646 h 66"/>
              <a:gd name="T4" fmla="*/ 0 w 108"/>
              <a:gd name="T5" fmla="*/ 0 h 66"/>
              <a:gd name="T6" fmla="*/ 2147483646 w 108"/>
              <a:gd name="T7" fmla="*/ 2147483646 h 6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66"/>
              <a:gd name="T14" fmla="*/ 108 w 108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66">
                <a:moveTo>
                  <a:pt x="107" y="32"/>
                </a:moveTo>
                <a:lnTo>
                  <a:pt x="0" y="65"/>
                </a:lnTo>
                <a:lnTo>
                  <a:pt x="0" y="0"/>
                </a:lnTo>
                <a:lnTo>
                  <a:pt x="107" y="32"/>
                </a:lnTo>
              </a:path>
            </a:pathLst>
          </a:custGeom>
          <a:solidFill>
            <a:srgbClr val="0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35852" name="Rectangle 9">
            <a:extLst>
              <a:ext uri="{FF2B5EF4-FFF2-40B4-BE49-F238E27FC236}">
                <a16:creationId xmlns:a16="http://schemas.microsoft.com/office/drawing/2014/main" id="{A82C4717-748A-D429-E427-A8BB8376E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2571750"/>
            <a:ext cx="167163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94" tIns="50748" rIns="101494" bIns="50748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FF"/>
                </a:solidFill>
              </a:rPr>
              <a:t>cycleSize()</a:t>
            </a:r>
          </a:p>
        </p:txBody>
      </p:sp>
      <p:sp>
        <p:nvSpPr>
          <p:cNvPr id="35853" name="Line 10">
            <a:extLst>
              <a:ext uri="{FF2B5EF4-FFF2-40B4-BE49-F238E27FC236}">
                <a16:creationId xmlns:a16="http://schemas.microsoft.com/office/drawing/2014/main" id="{0CCB12A6-F72C-DAF3-189B-8E67AA9D4C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2713" y="3895725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4" name="Freeform 11">
            <a:extLst>
              <a:ext uri="{FF2B5EF4-FFF2-40B4-BE49-F238E27FC236}">
                <a16:creationId xmlns:a16="http://schemas.microsoft.com/office/drawing/2014/main" id="{B204A606-9D72-DBE3-77B9-EE834B96851F}"/>
              </a:ext>
            </a:extLst>
          </p:cNvPr>
          <p:cNvSpPr>
            <a:spLocks/>
          </p:cNvSpPr>
          <p:nvPr/>
        </p:nvSpPr>
        <p:spPr bwMode="auto">
          <a:xfrm>
            <a:off x="1228725" y="3819525"/>
            <a:ext cx="190500" cy="112713"/>
          </a:xfrm>
          <a:custGeom>
            <a:avLst/>
            <a:gdLst>
              <a:gd name="T0" fmla="*/ 0 w 109"/>
              <a:gd name="T1" fmla="*/ 2147483646 h 65"/>
              <a:gd name="T2" fmla="*/ 2147483646 w 109"/>
              <a:gd name="T3" fmla="*/ 2147483646 h 65"/>
              <a:gd name="T4" fmla="*/ 2147483646 w 109"/>
              <a:gd name="T5" fmla="*/ 0 h 65"/>
              <a:gd name="T6" fmla="*/ 0 w 109"/>
              <a:gd name="T7" fmla="*/ 2147483646 h 65"/>
              <a:gd name="T8" fmla="*/ 0 60000 65536"/>
              <a:gd name="T9" fmla="*/ 0 60000 65536"/>
              <a:gd name="T10" fmla="*/ 0 60000 65536"/>
              <a:gd name="T11" fmla="*/ 0 60000 65536"/>
              <a:gd name="T12" fmla="*/ 0 w 109"/>
              <a:gd name="T13" fmla="*/ 0 h 65"/>
              <a:gd name="T14" fmla="*/ 109 w 109"/>
              <a:gd name="T15" fmla="*/ 65 h 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" h="65">
                <a:moveTo>
                  <a:pt x="0" y="32"/>
                </a:moveTo>
                <a:lnTo>
                  <a:pt x="108" y="64"/>
                </a:lnTo>
                <a:lnTo>
                  <a:pt x="108" y="0"/>
                </a:lnTo>
                <a:lnTo>
                  <a:pt x="0" y="32"/>
                </a:lnTo>
              </a:path>
            </a:pathLst>
          </a:custGeom>
          <a:solidFill>
            <a:srgbClr val="0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35855" name="Rectangle 12">
            <a:extLst>
              <a:ext uri="{FF2B5EF4-FFF2-40B4-BE49-F238E27FC236}">
                <a16:creationId xmlns:a16="http://schemas.microsoft.com/office/drawing/2014/main" id="{94233D6F-D5A4-138D-2ECD-7462C1A3E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3419475"/>
            <a:ext cx="230505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94" tIns="50748" rIns="101494" bIns="50748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FF"/>
                </a:solidFill>
              </a:rPr>
              <a:t>changePolicy ( )</a:t>
            </a:r>
          </a:p>
        </p:txBody>
      </p:sp>
      <p:sp>
        <p:nvSpPr>
          <p:cNvPr id="35856" name="Line 16">
            <a:extLst>
              <a:ext uri="{FF2B5EF4-FFF2-40B4-BE49-F238E27FC236}">
                <a16:creationId xmlns:a16="http://schemas.microsoft.com/office/drawing/2014/main" id="{4838D611-50AC-AB0C-9912-836B68716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8725" y="4541838"/>
            <a:ext cx="7240588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7" name="Freeform 17">
            <a:extLst>
              <a:ext uri="{FF2B5EF4-FFF2-40B4-BE49-F238E27FC236}">
                <a16:creationId xmlns:a16="http://schemas.microsoft.com/office/drawing/2014/main" id="{1607FB44-1E15-8D5B-927D-13C6F6B5336A}"/>
              </a:ext>
            </a:extLst>
          </p:cNvPr>
          <p:cNvSpPr>
            <a:spLocks/>
          </p:cNvSpPr>
          <p:nvPr/>
        </p:nvSpPr>
        <p:spPr bwMode="auto">
          <a:xfrm>
            <a:off x="5781675" y="4479925"/>
            <a:ext cx="188913" cy="112713"/>
          </a:xfrm>
          <a:custGeom>
            <a:avLst/>
            <a:gdLst>
              <a:gd name="T0" fmla="*/ 2147483646 w 108"/>
              <a:gd name="T1" fmla="*/ 2147483646 h 65"/>
              <a:gd name="T2" fmla="*/ 0 w 108"/>
              <a:gd name="T3" fmla="*/ 2147483646 h 65"/>
              <a:gd name="T4" fmla="*/ 0 w 108"/>
              <a:gd name="T5" fmla="*/ 0 h 65"/>
              <a:gd name="T6" fmla="*/ 2147483646 w 108"/>
              <a:gd name="T7" fmla="*/ 2147483646 h 65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65"/>
              <a:gd name="T14" fmla="*/ 108 w 108"/>
              <a:gd name="T15" fmla="*/ 65 h 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65">
                <a:moveTo>
                  <a:pt x="107" y="32"/>
                </a:moveTo>
                <a:lnTo>
                  <a:pt x="0" y="64"/>
                </a:lnTo>
                <a:lnTo>
                  <a:pt x="0" y="0"/>
                </a:lnTo>
                <a:lnTo>
                  <a:pt x="107" y="32"/>
                </a:lnTo>
              </a:path>
            </a:pathLst>
          </a:custGeom>
          <a:solidFill>
            <a:srgbClr val="0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35858" name="Rectangle 18">
            <a:extLst>
              <a:ext uri="{FF2B5EF4-FFF2-40B4-BE49-F238E27FC236}">
                <a16:creationId xmlns:a16="http://schemas.microsoft.com/office/drawing/2014/main" id="{429D8C4D-DD5D-5687-DDCE-896555441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10038"/>
            <a:ext cx="208756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94" tIns="50748" rIns="101494" bIns="50748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FF"/>
                </a:solidFill>
              </a:rPr>
              <a:t>3: cycleSize()</a:t>
            </a:r>
          </a:p>
        </p:txBody>
      </p:sp>
      <p:sp>
        <p:nvSpPr>
          <p:cNvPr id="35859" name="Rectangle 5">
            <a:extLst>
              <a:ext uri="{FF2B5EF4-FFF2-40B4-BE49-F238E27FC236}">
                <a16:creationId xmlns:a16="http://schemas.microsoft.com/office/drawing/2014/main" id="{5C858C61-E1E0-172F-99A9-F972F2704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388" y="1493838"/>
            <a:ext cx="2371725" cy="7842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1494" tIns="50748" rIns="101494" bIns="50748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FF"/>
                </a:solidFill>
              </a:rPr>
              <a:t>current_policy: </a:t>
            </a:r>
          </a:p>
          <a:p>
            <a:pPr eaLnBrk="1" hangingPunct="1"/>
            <a:r>
              <a:rPr lang="en-US" altLang="en-US" sz="2200">
                <a:solidFill>
                  <a:srgbClr val="0000FF"/>
                </a:solidFill>
              </a:rPr>
              <a:t>Night traffic </a:t>
            </a:r>
          </a:p>
        </p:txBody>
      </p:sp>
      <p:sp>
        <p:nvSpPr>
          <p:cNvPr id="35860" name="Line 6">
            <a:extLst>
              <a:ext uri="{FF2B5EF4-FFF2-40B4-BE49-F238E27FC236}">
                <a16:creationId xmlns:a16="http://schemas.microsoft.com/office/drawing/2014/main" id="{301A7829-B3F5-33FC-7EBC-7C857D35E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2188" y="2413000"/>
            <a:ext cx="0" cy="4497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1" name="Freeform 17">
            <a:extLst>
              <a:ext uri="{FF2B5EF4-FFF2-40B4-BE49-F238E27FC236}">
                <a16:creationId xmlns:a16="http://schemas.microsoft.com/office/drawing/2014/main" id="{F9B7756B-EBB1-67E9-2323-9A14B7DA850B}"/>
              </a:ext>
            </a:extLst>
          </p:cNvPr>
          <p:cNvSpPr>
            <a:spLocks/>
          </p:cNvSpPr>
          <p:nvPr/>
        </p:nvSpPr>
        <p:spPr bwMode="auto">
          <a:xfrm>
            <a:off x="8424863" y="4505325"/>
            <a:ext cx="188912" cy="112713"/>
          </a:xfrm>
          <a:custGeom>
            <a:avLst/>
            <a:gdLst>
              <a:gd name="T0" fmla="*/ 2147483646 w 108"/>
              <a:gd name="T1" fmla="*/ 2147483646 h 65"/>
              <a:gd name="T2" fmla="*/ 0 w 108"/>
              <a:gd name="T3" fmla="*/ 2147483646 h 65"/>
              <a:gd name="T4" fmla="*/ 0 w 108"/>
              <a:gd name="T5" fmla="*/ 0 h 65"/>
              <a:gd name="T6" fmla="*/ 2147483646 w 108"/>
              <a:gd name="T7" fmla="*/ 2147483646 h 65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65"/>
              <a:gd name="T14" fmla="*/ 108 w 108"/>
              <a:gd name="T15" fmla="*/ 65 h 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65">
                <a:moveTo>
                  <a:pt x="107" y="32"/>
                </a:moveTo>
                <a:lnTo>
                  <a:pt x="0" y="64"/>
                </a:lnTo>
                <a:lnTo>
                  <a:pt x="0" y="0"/>
                </a:lnTo>
                <a:lnTo>
                  <a:pt x="107" y="32"/>
                </a:lnTo>
              </a:path>
            </a:pathLst>
          </a:custGeom>
          <a:solidFill>
            <a:srgbClr val="0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35862" name="Line 24">
            <a:extLst>
              <a:ext uri="{FF2B5EF4-FFF2-40B4-BE49-F238E27FC236}">
                <a16:creationId xmlns:a16="http://schemas.microsoft.com/office/drawing/2014/main" id="{C2EE1EA5-D646-4BF0-8D6A-3027A5290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113" y="35147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5863" name="Line 25">
            <a:extLst>
              <a:ext uri="{FF2B5EF4-FFF2-40B4-BE49-F238E27FC236}">
                <a16:creationId xmlns:a16="http://schemas.microsoft.com/office/drawing/2014/main" id="{5DF7C7E0-1513-CC99-E479-5E7EA3B870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6513" y="35512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97A0966-C367-3C9C-9097-BFAA09C3E6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23925" y="231775"/>
            <a:ext cx="8569325" cy="688975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200"/>
              <a:t>Strategy: Consequences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2C4FC4A-480B-75BC-6908-FA3C1BC0B0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1112838"/>
            <a:ext cx="9525000" cy="5562600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/>
              <a:t>Easy to add new strategy or remove an existing one,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800"/>
              <a:t>For instance: New policy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From 8 a.m. to 10 a.m. there is no turn left from A onto B </a:t>
            </a:r>
          </a:p>
        </p:txBody>
      </p:sp>
      <p:grpSp>
        <p:nvGrpSpPr>
          <p:cNvPr id="37892" name="Group 15">
            <a:extLst>
              <a:ext uri="{FF2B5EF4-FFF2-40B4-BE49-F238E27FC236}">
                <a16:creationId xmlns:a16="http://schemas.microsoft.com/office/drawing/2014/main" id="{A9818E3C-048F-26BF-55E3-F87C1E7CCB64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4694238"/>
            <a:ext cx="8772525" cy="2306637"/>
            <a:chOff x="283" y="2862"/>
            <a:chExt cx="5013" cy="1318"/>
          </a:xfrm>
        </p:grpSpPr>
        <p:sp>
          <p:nvSpPr>
            <p:cNvPr id="37895" name="Line 4">
              <a:extLst>
                <a:ext uri="{FF2B5EF4-FFF2-40B4-BE49-F238E27FC236}">
                  <a16:creationId xmlns:a16="http://schemas.microsoft.com/office/drawing/2014/main" id="{8430A32D-E977-C515-4F73-E400B7775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" y="2862"/>
              <a:ext cx="5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896" name="Line 5">
              <a:extLst>
                <a:ext uri="{FF2B5EF4-FFF2-40B4-BE49-F238E27FC236}">
                  <a16:creationId xmlns:a16="http://schemas.microsoft.com/office/drawing/2014/main" id="{1A11229E-0B4E-0C0F-A339-FE267E481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3" y="3430"/>
              <a:ext cx="2167" cy="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897" name="Line 6">
              <a:extLst>
                <a:ext uri="{FF2B5EF4-FFF2-40B4-BE49-F238E27FC236}">
                  <a16:creationId xmlns:a16="http://schemas.microsoft.com/office/drawing/2014/main" id="{03BCDE7C-3078-A288-4497-8A23E4D35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" y="3421"/>
              <a:ext cx="2167" cy="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898" name="Line 7">
              <a:extLst>
                <a:ext uri="{FF2B5EF4-FFF2-40B4-BE49-F238E27FC236}">
                  <a16:creationId xmlns:a16="http://schemas.microsoft.com/office/drawing/2014/main" id="{02BE79F7-C0B4-5AE8-6F3B-B5CE531F4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7" y="3430"/>
              <a:ext cx="0" cy="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899" name="Line 8">
              <a:extLst>
                <a:ext uri="{FF2B5EF4-FFF2-40B4-BE49-F238E27FC236}">
                  <a16:creationId xmlns:a16="http://schemas.microsoft.com/office/drawing/2014/main" id="{D705BFA2-3B35-1C18-D995-BE8B8713F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3422"/>
              <a:ext cx="0" cy="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00" name="Arc 9">
              <a:extLst>
                <a:ext uri="{FF2B5EF4-FFF2-40B4-BE49-F238E27FC236}">
                  <a16:creationId xmlns:a16="http://schemas.microsoft.com/office/drawing/2014/main" id="{C7D9FE58-A461-5129-4011-A69EFF4E4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" y="3106"/>
              <a:ext cx="522" cy="578"/>
            </a:xfrm>
            <a:custGeom>
              <a:avLst/>
              <a:gdLst>
                <a:gd name="T0" fmla="*/ 0 w 23246"/>
                <a:gd name="T1" fmla="*/ 0 h 21600"/>
                <a:gd name="T2" fmla="*/ 0 w 23246"/>
                <a:gd name="T3" fmla="*/ 0 h 21600"/>
                <a:gd name="T4" fmla="*/ 0 w 232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46"/>
                <a:gd name="T10" fmla="*/ 0 h 21600"/>
                <a:gd name="T11" fmla="*/ 23246 w 232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46" h="21600" fill="none" extrusionOk="0">
                  <a:moveTo>
                    <a:pt x="-1" y="62"/>
                  </a:moveTo>
                  <a:cubicBezTo>
                    <a:pt x="547" y="20"/>
                    <a:pt x="1096" y="-1"/>
                    <a:pt x="1646" y="0"/>
                  </a:cubicBezTo>
                  <a:cubicBezTo>
                    <a:pt x="13575" y="0"/>
                    <a:pt x="23246" y="9670"/>
                    <a:pt x="23246" y="21600"/>
                  </a:cubicBezTo>
                </a:path>
                <a:path w="23246" h="21600" stroke="0" extrusionOk="0">
                  <a:moveTo>
                    <a:pt x="-1" y="62"/>
                  </a:moveTo>
                  <a:cubicBezTo>
                    <a:pt x="547" y="20"/>
                    <a:pt x="1096" y="-1"/>
                    <a:pt x="1646" y="0"/>
                  </a:cubicBezTo>
                  <a:cubicBezTo>
                    <a:pt x="13575" y="0"/>
                    <a:pt x="23246" y="9670"/>
                    <a:pt x="23246" y="21600"/>
                  </a:cubicBezTo>
                  <a:lnTo>
                    <a:pt x="1646" y="21600"/>
                  </a:lnTo>
                  <a:lnTo>
                    <a:pt x="-1" y="62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37901" name="Arc 10">
              <a:extLst>
                <a:ext uri="{FF2B5EF4-FFF2-40B4-BE49-F238E27FC236}">
                  <a16:creationId xmlns:a16="http://schemas.microsoft.com/office/drawing/2014/main" id="{65ECB4E5-0570-9B58-93CC-382F2C4ECF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770" y="3128"/>
              <a:ext cx="516" cy="578"/>
            </a:xfrm>
            <a:custGeom>
              <a:avLst/>
              <a:gdLst>
                <a:gd name="T0" fmla="*/ 0 w 22984"/>
                <a:gd name="T1" fmla="*/ 0 h 21600"/>
                <a:gd name="T2" fmla="*/ 0 w 22984"/>
                <a:gd name="T3" fmla="*/ 0 h 21600"/>
                <a:gd name="T4" fmla="*/ 0 w 22984"/>
                <a:gd name="T5" fmla="*/ 0 h 21600"/>
                <a:gd name="T6" fmla="*/ 0 60000 65536"/>
                <a:gd name="T7" fmla="*/ 0 60000 65536"/>
                <a:gd name="T8" fmla="*/ 0 60000 65536"/>
                <a:gd name="T9" fmla="*/ 0 w 22984"/>
                <a:gd name="T10" fmla="*/ 0 h 21600"/>
                <a:gd name="T11" fmla="*/ 22984 w 229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84" h="21600" fill="none" extrusionOk="0">
                  <a:moveTo>
                    <a:pt x="22984" y="0"/>
                  </a:moveTo>
                  <a:cubicBezTo>
                    <a:pt x="22984" y="11929"/>
                    <a:pt x="13313" y="21600"/>
                    <a:pt x="1384" y="21600"/>
                  </a:cubicBezTo>
                  <a:cubicBezTo>
                    <a:pt x="922" y="21600"/>
                    <a:pt x="460" y="21585"/>
                    <a:pt x="0" y="21555"/>
                  </a:cubicBezTo>
                </a:path>
                <a:path w="22984" h="21600" stroke="0" extrusionOk="0">
                  <a:moveTo>
                    <a:pt x="22984" y="0"/>
                  </a:moveTo>
                  <a:cubicBezTo>
                    <a:pt x="22984" y="11929"/>
                    <a:pt x="13313" y="21600"/>
                    <a:pt x="1384" y="21600"/>
                  </a:cubicBezTo>
                  <a:cubicBezTo>
                    <a:pt x="922" y="21600"/>
                    <a:pt x="460" y="21585"/>
                    <a:pt x="0" y="21555"/>
                  </a:cubicBezTo>
                  <a:lnTo>
                    <a:pt x="1384" y="0"/>
                  </a:lnTo>
                  <a:lnTo>
                    <a:pt x="22984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37902" name="Oval 11">
              <a:extLst>
                <a:ext uri="{FF2B5EF4-FFF2-40B4-BE49-F238E27FC236}">
                  <a16:creationId xmlns:a16="http://schemas.microsoft.com/office/drawing/2014/main" id="{ED8ECAAB-B2CC-0D63-0D88-715A2301A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" y="2938"/>
              <a:ext cx="415" cy="398"/>
            </a:xfrm>
            <a:prstGeom prst="ellipse">
              <a:avLst/>
            </a:prstGeom>
            <a:solidFill>
              <a:srgbClr val="CC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 b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03" name="Rectangle 12">
              <a:extLst>
                <a:ext uri="{FF2B5EF4-FFF2-40B4-BE49-F238E27FC236}">
                  <a16:creationId xmlns:a16="http://schemas.microsoft.com/office/drawing/2014/main" id="{854AC006-1197-4425-B973-2C4F6CB20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100"/>
              <a:ext cx="244" cy="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 b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04" name="Oval 13">
              <a:extLst>
                <a:ext uri="{FF2B5EF4-FFF2-40B4-BE49-F238E27FC236}">
                  <a16:creationId xmlns:a16="http://schemas.microsoft.com/office/drawing/2014/main" id="{DAF6030A-F443-2087-2DA6-BF8A19713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2924"/>
              <a:ext cx="415" cy="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 b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05" name="AutoShape 14">
              <a:extLst>
                <a:ext uri="{FF2B5EF4-FFF2-40B4-BE49-F238E27FC236}">
                  <a16:creationId xmlns:a16="http://schemas.microsoft.com/office/drawing/2014/main" id="{87312AC2-CCA1-DA28-37FE-D661436E6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3048"/>
              <a:ext cx="285" cy="149"/>
            </a:xfrm>
            <a:prstGeom prst="rightArrow">
              <a:avLst>
                <a:gd name="adj1" fmla="val 50000"/>
                <a:gd name="adj2" fmla="val 9564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 b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7893" name="WordArt 17">
            <a:extLst>
              <a:ext uri="{FF2B5EF4-FFF2-40B4-BE49-F238E27FC236}">
                <a16:creationId xmlns:a16="http://schemas.microsoft.com/office/drawing/2014/main" id="{9CB952A7-3840-CF67-6937-B170C2881E2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708525" y="6284913"/>
            <a:ext cx="3524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37894" name="WordArt 18">
            <a:extLst>
              <a:ext uri="{FF2B5EF4-FFF2-40B4-BE49-F238E27FC236}">
                <a16:creationId xmlns:a16="http://schemas.microsoft.com/office/drawing/2014/main" id="{86A313BF-A031-52A7-4C3D-43DE1345306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98725" y="4837113"/>
            <a:ext cx="3524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CC"/>
                </a:solidFill>
                <a:latin typeface="Arial Black" panose="020B0A04020102020204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6DFA5DD-544C-8A53-1BF6-3F47D51EF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0375" y="233363"/>
            <a:ext cx="8596313" cy="1255712"/>
          </a:xfrm>
        </p:spPr>
        <p:txBody>
          <a:bodyPr/>
          <a:lstStyle/>
          <a:p>
            <a:r>
              <a:rPr lang="en-US" altLang="en-US" sz="3200"/>
              <a:t>Strategy Pattern </a:t>
            </a:r>
          </a:p>
        </p:txBody>
      </p:sp>
      <p:sp>
        <p:nvSpPr>
          <p:cNvPr id="931843" name="Content Placeholder 2">
            <a:extLst>
              <a:ext uri="{FF2B5EF4-FFF2-40B4-BE49-F238E27FC236}">
                <a16:creationId xmlns:a16="http://schemas.microsoft.com/office/drawing/2014/main" id="{89436E83-65D0-5BF0-0A71-6DACE1AF24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3863" y="1493838"/>
            <a:ext cx="9112250" cy="54102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TW" sz="3600" dirty="0">
                <a:ea typeface="PMingLiU" pitchFamily="18" charset="-120"/>
              </a:rPr>
              <a:t>Helps manage several different implementations:</a:t>
            </a:r>
          </a:p>
          <a:p>
            <a:pPr lvl="1">
              <a:lnSpc>
                <a:spcPct val="130000"/>
              </a:lnSpc>
              <a:spcBef>
                <a:spcPts val="1200"/>
              </a:spcBef>
              <a:spcAft>
                <a:spcPts val="1800"/>
              </a:spcAft>
              <a:defRPr/>
            </a:pPr>
            <a:r>
              <a:rPr lang="en-US" altLang="zh-TW" sz="3200" dirty="0">
                <a:ea typeface="PMingLiU" pitchFamily="18" charset="-120"/>
              </a:rPr>
              <a:t>Of what is, conceptually, the same functionality.</a:t>
            </a:r>
          </a:p>
          <a:p>
            <a:pPr marL="709612" indent="-571500">
              <a:lnSpc>
                <a:spcPct val="130000"/>
              </a:lnSpc>
              <a:spcBef>
                <a:spcPts val="1200"/>
              </a:spcBef>
              <a:spcAft>
                <a:spcPts val="1800"/>
              </a:spcAft>
              <a:defRPr/>
            </a:pPr>
            <a:r>
              <a:rPr lang="en-US" altLang="en-US" sz="3600" b="1" dirty="0">
                <a:solidFill>
                  <a:srgbClr val="0000CC"/>
                </a:solidFill>
              </a:rPr>
              <a:t>A strategy is an algorithm represented as an object.</a:t>
            </a:r>
          </a:p>
          <a:p>
            <a:pPr lvl="1">
              <a:lnSpc>
                <a:spcPct val="130000"/>
              </a:lnSpc>
              <a:spcBef>
                <a:spcPts val="1200"/>
              </a:spcBef>
              <a:spcAft>
                <a:spcPts val="1800"/>
              </a:spcAft>
              <a:defRPr/>
            </a:pPr>
            <a:endParaRPr lang="en-US" altLang="zh-TW" sz="3200" dirty="0">
              <a:ea typeface="PMingLiU" pitchFamily="18" charset="-120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spcAft>
                <a:spcPts val="1800"/>
              </a:spcAft>
              <a:defRPr/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מציין מיקום של מספר שקופית 5">
            <a:extLst>
              <a:ext uri="{FF2B5EF4-FFF2-40B4-BE49-F238E27FC236}">
                <a16:creationId xmlns:a16="http://schemas.microsoft.com/office/drawing/2014/main" id="{0095C41E-7E4A-CC84-0A68-450CB78C5F92}"/>
              </a:ext>
            </a:extLst>
          </p:cNvPr>
          <p:cNvSpPr txBox="1">
            <a:spLocks noGrp="1"/>
          </p:cNvSpPr>
          <p:nvPr/>
        </p:nvSpPr>
        <p:spPr bwMode="auto">
          <a:xfrm>
            <a:off x="7224713" y="7007225"/>
            <a:ext cx="23526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ctr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FB49A24-F882-4602-8C4C-A85C22A2EC9C}" type="slidenum">
              <a:rPr lang="ar-SA" altLang="en-US" sz="1300" b="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30</a:t>
            </a:fld>
            <a:endParaRPr lang="en-US" altLang="en-US" sz="13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38BAE0B-A196-2100-3D0D-A4FEF087E9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0"/>
            <a:ext cx="8643937" cy="1036638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200"/>
              <a:t>Strategy: Consequences 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F6FFCF1-786A-AFA9-8781-6FC44A9B94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5913" y="884238"/>
            <a:ext cx="9055100" cy="603250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Easy to factor out similar strategies using inheritance</a:t>
            </a:r>
          </a:p>
        </p:txBody>
      </p:sp>
      <p:graphicFrame>
        <p:nvGraphicFramePr>
          <p:cNvPr id="39941" name="Object 2">
            <a:extLst>
              <a:ext uri="{FF2B5EF4-FFF2-40B4-BE49-F238E27FC236}">
                <a16:creationId xmlns:a16="http://schemas.microsoft.com/office/drawing/2014/main" id="{1E847889-6065-2F7D-7375-D8A8384EC068}"/>
              </a:ext>
            </a:extLst>
          </p:cNvPr>
          <p:cNvGraphicFramePr>
            <a:graphicFrameLocks/>
          </p:cNvGraphicFramePr>
          <p:nvPr/>
        </p:nvGraphicFramePr>
        <p:xfrm>
          <a:off x="315913" y="1341438"/>
          <a:ext cx="9448800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265420" imgH="4200144" progId="">
                  <p:embed/>
                </p:oleObj>
              </mc:Choice>
              <mc:Fallback>
                <p:oleObj name="VISIO" r:id="rId3" imgW="5265420" imgH="4200144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1341438"/>
                        <a:ext cx="9448800" cy="613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1494" name="Oval 6">
            <a:extLst>
              <a:ext uri="{FF2B5EF4-FFF2-40B4-BE49-F238E27FC236}">
                <a16:creationId xmlns:a16="http://schemas.microsoft.com/office/drawing/2014/main" id="{8385DBE2-286D-5319-A92C-0F0CEAB49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5837238"/>
            <a:ext cx="7620000" cy="1722437"/>
          </a:xfrm>
          <a:prstGeom prst="ellipse">
            <a:avLst/>
          </a:prstGeom>
          <a:noFill/>
          <a:ln w="76200" cap="rnd" algn="ctr">
            <a:solidFill>
              <a:srgbClr val="FF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7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5E133-0BD0-77EA-7069-C5C000436FED}"/>
              </a:ext>
            </a:extLst>
          </p:cNvPr>
          <p:cNvSpPr/>
          <p:nvPr/>
        </p:nvSpPr>
        <p:spPr bwMode="auto">
          <a:xfrm>
            <a:off x="1230313" y="1646238"/>
            <a:ext cx="8305800" cy="2362200"/>
          </a:xfrm>
          <a:prstGeom prst="rect">
            <a:avLst/>
          </a:prstGeom>
          <a:solidFill>
            <a:srgbClr val="FFFFCC"/>
          </a:solidFill>
          <a:ln w="19050">
            <a:solidFill>
              <a:srgbClr val="7030A0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latin typeface="+mj-lt"/>
              <a:cs typeface="+mn-cs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239AC09-D9D6-1024-9254-745A5C2649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-628650"/>
            <a:ext cx="8596312" cy="1255713"/>
          </a:xfrm>
        </p:spPr>
        <p:txBody>
          <a:bodyPr lIns="100794" tIns="50397" rIns="100794" bIns="50397" anchor="b"/>
          <a:lstStyle/>
          <a:p>
            <a:r>
              <a:rPr lang="en-US" altLang="zh-CN" sz="3200">
                <a:ea typeface="SimSun" panose="02010600030101010101" pitchFamily="2" charset="-122"/>
              </a:rPr>
              <a:t>Inheritance vs. Strategy Solution</a:t>
            </a:r>
          </a:p>
        </p:txBody>
      </p:sp>
      <p:sp>
        <p:nvSpPr>
          <p:cNvPr id="4198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539EE0F-D3B7-813D-9C79-8988FFF4CA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15913" y="960438"/>
            <a:ext cx="9525000" cy="6400800"/>
          </a:xfrm>
        </p:spPr>
        <p:txBody>
          <a:bodyPr lIns="100794" tIns="50397" rIns="100794" bIns="50397"/>
          <a:lstStyle/>
          <a:p>
            <a:pPr marL="447675" indent="-447675" defTabSz="914400">
              <a:lnSpc>
                <a:spcPct val="110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CC"/>
                </a:solidFill>
                <a:ea typeface="SimSun" panose="02010600030101010101" pitchFamily="2" charset="-122"/>
              </a:rPr>
              <a:t>Subclassing:</a:t>
            </a:r>
          </a:p>
          <a:p>
            <a:pPr marL="889000" lvl="1" indent="-439738" defTabSz="914400">
              <a:lnSpc>
                <a:spcPct val="110000"/>
              </a:lnSpc>
              <a:spcBef>
                <a:spcPct val="15000"/>
              </a:spcBef>
              <a:spcAft>
                <a:spcPts val="3000"/>
              </a:spcAft>
            </a:pPr>
            <a:r>
              <a:rPr lang="en-US" altLang="zh-CN" sz="3200">
                <a:solidFill>
                  <a:srgbClr val="003300"/>
                </a:solidFill>
                <a:ea typeface="SimSun" panose="02010600030101010101" pitchFamily="2" charset="-122"/>
              </a:rPr>
              <a:t>Mixes the algorithm implementation with context</a:t>
            </a:r>
            <a:r>
              <a:rPr lang="en-US" altLang="zh-CN" sz="3200">
                <a:solidFill>
                  <a:srgbClr val="0033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3200">
                <a:solidFill>
                  <a:srgbClr val="003300"/>
                </a:solidFill>
                <a:ea typeface="SimSun" panose="02010600030101010101" pitchFamily="2" charset="-122"/>
              </a:rPr>
              <a:t>s, making Context harder to understand, maintain, and extend. Can not vary the algorithm dynamically.</a:t>
            </a:r>
          </a:p>
          <a:p>
            <a:pPr marL="447675" indent="-447675" defTabSz="914400">
              <a:lnSpc>
                <a:spcPct val="110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CC"/>
                </a:solidFill>
                <a:ea typeface="SimSun" panose="02010600030101010101" pitchFamily="2" charset="-122"/>
              </a:rPr>
              <a:t>Strategy: </a:t>
            </a:r>
          </a:p>
          <a:p>
            <a:pPr marL="889000" lvl="1" indent="-439738" defTabSz="914400">
              <a:lnSpc>
                <a:spcPct val="11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zh-CN" sz="3200">
                <a:ea typeface="SimSun" panose="02010600030101010101" pitchFamily="2" charset="-122"/>
              </a:rPr>
              <a:t>Vary the algorithm independently of its context, making it easier to switch, understand, and extend.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DF2DCAC-9E3E-44DC-7DBC-BE8054D621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-142875"/>
            <a:ext cx="8596312" cy="1255713"/>
          </a:xfrm>
        </p:spPr>
        <p:txBody>
          <a:bodyPr/>
          <a:lstStyle/>
          <a:p>
            <a:r>
              <a:rPr lang="en-US" altLang="en-US" sz="4000"/>
              <a:t>Trade-offs 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E3D155FD-84A4-C74E-3371-9D53D4166C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5913" y="884238"/>
            <a:ext cx="5334000" cy="57912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3600" b="1" u="sng">
                <a:solidFill>
                  <a:srgbClr val="0000CC"/>
                </a:solidFill>
              </a:rPr>
              <a:t>Advantages</a:t>
            </a:r>
            <a:endParaRPr lang="en-US" altLang="en-US" sz="3600" b="1">
              <a:solidFill>
                <a:srgbClr val="0000CC"/>
              </a:solidFill>
            </a:endParaRP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1400"/>
              </a:spcAft>
            </a:pPr>
            <a:r>
              <a:rPr lang="en-US" altLang="en-US"/>
              <a:t>Eliminates large conditional statements.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1400"/>
              </a:spcAft>
            </a:pPr>
            <a:r>
              <a:rPr lang="en-US" altLang="en-US"/>
              <a:t>Easier to keep track of different behavior because they are in different classes.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1400"/>
              </a:spcAft>
            </a:pPr>
            <a:r>
              <a:rPr lang="en-US" altLang="en-US"/>
              <a:t>A variety of implementations for the same behavior.</a:t>
            </a:r>
            <a:endParaRPr lang="en-US" altLang="en-US" sz="4000"/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C544E117-6416-FC89-AD95-F5323BD8E68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26113" y="960438"/>
            <a:ext cx="4354512" cy="57150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3600" b="1" u="sng">
                <a:solidFill>
                  <a:srgbClr val="0000CC"/>
                </a:solidFill>
              </a:rPr>
              <a:t>Disadvantages</a:t>
            </a:r>
            <a:endParaRPr lang="en-US" altLang="en-US" sz="3600" b="1">
              <a:solidFill>
                <a:srgbClr val="0000CC"/>
              </a:solidFill>
            </a:endParaRP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1700"/>
              </a:spcAft>
            </a:pPr>
            <a:r>
              <a:rPr lang="en-US" altLang="en-US" sz="3600"/>
              <a:t>Increases the number of objects.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1700"/>
              </a:spcAft>
            </a:pPr>
            <a:r>
              <a:rPr lang="en-US" altLang="en-US" sz="3600"/>
              <a:t>All algorithms use the same interface.</a:t>
            </a:r>
            <a:endParaRPr lang="en-US" altLang="en-US" sz="4400"/>
          </a:p>
        </p:txBody>
      </p:sp>
      <p:cxnSp>
        <p:nvCxnSpPr>
          <p:cNvPr id="43013" name="Straight Connector 5">
            <a:extLst>
              <a:ext uri="{FF2B5EF4-FFF2-40B4-BE49-F238E27FC236}">
                <a16:creationId xmlns:a16="http://schemas.microsoft.com/office/drawing/2014/main" id="{FB3C4666-CADB-6685-5FE1-6FD3267F222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59794" y="4298157"/>
            <a:ext cx="6446837" cy="76200"/>
          </a:xfrm>
          <a:prstGeom prst="line">
            <a:avLst/>
          </a:prstGeom>
          <a:noFill/>
          <a:ln w="28575" algn="ctr">
            <a:solidFill>
              <a:srgbClr val="FF0066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  <p:bldP spid="19456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607EFD6-325C-77E6-6903-EA7E4A9CE5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5463" y="4763"/>
            <a:ext cx="8596312" cy="1255712"/>
          </a:xfrm>
        </p:spPr>
        <p:txBody>
          <a:bodyPr/>
          <a:lstStyle/>
          <a:p>
            <a:r>
              <a:rPr lang="en-US" altLang="en-US" sz="3200"/>
              <a:t>Summary of Strategy Pattern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A03E358-F61D-20C9-85F6-925FF2399E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5463" y="1417638"/>
            <a:ext cx="9086850" cy="5791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Many related classes differ in behavior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Need to use the same algorithm with a slight variation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Hides complex, algorithm-specific data structures from the client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Eliminate conditional branches and put them in  their own separate strategy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CB53FB5-1FE8-09FE-F734-CE9E570CBE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0"/>
            <a:ext cx="8596312" cy="1255713"/>
          </a:xfrm>
        </p:spPr>
        <p:txBody>
          <a:bodyPr/>
          <a:lstStyle/>
          <a:p>
            <a:r>
              <a:rPr lang="en-US" altLang="en-US" sz="3600"/>
              <a:t>Home Work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3911737-BDB0-51C3-3E4C-F6704FA465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1417638"/>
            <a:ext cx="9448800" cy="5257800"/>
          </a:xfrm>
        </p:spPr>
        <p:txBody>
          <a:bodyPr/>
          <a:lstStyle/>
          <a:p>
            <a:r>
              <a:rPr lang="en-US" altLang="en-US" sz="4000"/>
              <a:t>There are a lot of similarities between state and strategy patterns.  </a:t>
            </a:r>
          </a:p>
          <a:p>
            <a:pPr marL="742950" lvl="1" indent="-285750"/>
            <a:r>
              <a:rPr lang="en-US" altLang="en-US" sz="3600"/>
              <a:t>What is the difference between the two?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>
            <a:extLst>
              <a:ext uri="{FF2B5EF4-FFF2-40B4-BE49-F238E27FC236}">
                <a16:creationId xmlns:a16="http://schemas.microsoft.com/office/drawing/2014/main" id="{3D139FA5-5D54-021B-5DEF-6250B3E460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5913" y="2636838"/>
            <a:ext cx="1073150" cy="493712"/>
          </a:xfrm>
        </p:spPr>
        <p:txBody>
          <a:bodyPr lIns="100794" tIns="50397" rIns="100794" bIns="50397" anchor="b"/>
          <a:lstStyle/>
          <a:p>
            <a:pPr algn="l"/>
            <a:r>
              <a:rPr lang="da-DK" altLang="en-US" sz="2400" b="0"/>
              <a:t>QUIZ</a:t>
            </a:r>
          </a:p>
        </p:txBody>
      </p:sp>
      <p:sp>
        <p:nvSpPr>
          <p:cNvPr id="47107" name="Content Placeholder 4">
            <a:extLst>
              <a:ext uri="{FF2B5EF4-FFF2-40B4-BE49-F238E27FC236}">
                <a16:creationId xmlns:a16="http://schemas.microsoft.com/office/drawing/2014/main" id="{46ECBC96-FA84-C264-1A6F-3C75540FEF0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191000" y="2636838"/>
            <a:ext cx="6107113" cy="4410075"/>
          </a:xfrm>
        </p:spPr>
        <p:txBody>
          <a:bodyPr lIns="100794" tIns="50397" rIns="100794" bIns="50397"/>
          <a:lstStyle/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solidFill>
                  <a:schemeClr val="accent2"/>
                </a:solidFill>
                <a:cs typeface="Courier New" panose="02070309020205020404" pitchFamily="49" charset="0"/>
              </a:rPr>
              <a:t>public class Graph {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solidFill>
                  <a:schemeClr val="accent2"/>
                </a:solidFill>
                <a:cs typeface="Courier New" panose="02070309020205020404" pitchFamily="49" charset="0"/>
              </a:rPr>
              <a:t>  private Function f = new Logarithm();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solidFill>
                  <a:schemeClr val="accent2"/>
                </a:solidFill>
                <a:cs typeface="Courier New" panose="02070309020205020404" pitchFamily="49" charset="0"/>
              </a:rPr>
              <a:t>  public draw()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solidFill>
                  <a:schemeClr val="accent2"/>
                </a:solidFill>
                <a:cs typeface="Courier New" panose="02070309020205020404" pitchFamily="49" charset="0"/>
              </a:rPr>
              <a:t>    { plot(1,f.evaluate(1)); … }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solidFill>
                  <a:schemeClr val="accent2"/>
                </a:solidFill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da-DK" altLang="en-US" sz="1600" b="1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solidFill>
                  <a:schemeClr val="accent2"/>
                </a:solidFill>
                <a:cs typeface="Courier New" panose="02070309020205020404" pitchFamily="49" charset="0"/>
              </a:rPr>
              <a:t>public class Graph {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solidFill>
                  <a:schemeClr val="accent2"/>
                </a:solidFill>
                <a:cs typeface="Courier New" panose="02070309020205020404" pitchFamily="49" charset="0"/>
              </a:rPr>
              <a:t>  private Function f;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solidFill>
                  <a:schemeClr val="accent2"/>
                </a:solidFill>
                <a:cs typeface="Courier New" panose="02070309020205020404" pitchFamily="49" charset="0"/>
              </a:rPr>
              <a:t>  public Graph(Function fun) { f=fun; }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solidFill>
                  <a:schemeClr val="accent2"/>
                </a:solidFill>
                <a:cs typeface="Courier New" panose="02070309020205020404" pitchFamily="49" charset="0"/>
              </a:rPr>
              <a:t>  public draw()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solidFill>
                  <a:schemeClr val="accent2"/>
                </a:solidFill>
                <a:cs typeface="Courier New" panose="02070309020205020404" pitchFamily="49" charset="0"/>
              </a:rPr>
              <a:t>    { plot(1,f.evaluate(1)); … }</a:t>
            </a:r>
          </a:p>
          <a:p>
            <a:pPr>
              <a:buFont typeface="Wingdings" panose="05000000000000000000" pitchFamily="2" charset="2"/>
              <a:buNone/>
            </a:pPr>
            <a:r>
              <a:rPr lang="da-DK" altLang="en-US" sz="1600" b="1">
                <a:solidFill>
                  <a:schemeClr val="accent2"/>
                </a:solidFill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7108" name="Text Placeholder 5">
            <a:extLst>
              <a:ext uri="{FF2B5EF4-FFF2-40B4-BE49-F238E27FC236}">
                <a16:creationId xmlns:a16="http://schemas.microsoft.com/office/drawing/2014/main" id="{7A9F0848-6757-63BD-A274-B38300D5C45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9713" y="3322638"/>
            <a:ext cx="3316287" cy="3016250"/>
          </a:xfrm>
        </p:spPr>
        <p:txBody>
          <a:bodyPr lIns="100794" tIns="50397" rIns="100794" bIns="50397"/>
          <a:lstStyle/>
          <a:p>
            <a:pPr marL="0" indent="0" defTabSz="914400">
              <a:buFont typeface="Wingdings" panose="05000000000000000000" pitchFamily="2" charset="2"/>
              <a:buNone/>
            </a:pPr>
            <a:r>
              <a:rPr lang="da-DK" altLang="en-US" sz="2400"/>
              <a:t>Which versions of Graph class use </a:t>
            </a:r>
            <a:r>
              <a:rPr lang="da-DK" altLang="en-US" sz="2400" b="1"/>
              <a:t>strategy</a:t>
            </a:r>
            <a:r>
              <a:rPr lang="da-DK" altLang="en-US" sz="2400"/>
              <a:t> pattern?</a:t>
            </a:r>
          </a:p>
          <a:p>
            <a:pPr marL="0" indent="0" defTabSz="914400">
              <a:buFontTx/>
              <a:buAutoNum type="arabicPeriod"/>
            </a:pPr>
            <a:r>
              <a:rPr lang="da-DK" altLang="en-US" sz="2400"/>
              <a:t> None</a:t>
            </a:r>
          </a:p>
          <a:p>
            <a:pPr marL="0" indent="0" defTabSz="914400">
              <a:buFontTx/>
              <a:buAutoNum type="arabicPeriod"/>
            </a:pPr>
            <a:r>
              <a:rPr lang="da-DK" altLang="en-US" sz="2400"/>
              <a:t> A</a:t>
            </a:r>
          </a:p>
          <a:p>
            <a:pPr marL="0" indent="0" defTabSz="914400">
              <a:buFontTx/>
              <a:buAutoNum type="arabicPeriod"/>
            </a:pPr>
            <a:r>
              <a:rPr lang="da-DK" altLang="en-US" sz="2400"/>
              <a:t> B</a:t>
            </a:r>
          </a:p>
          <a:p>
            <a:pPr marL="0" indent="0" defTabSz="914400">
              <a:buFontTx/>
              <a:buAutoNum type="arabicPeriod"/>
            </a:pPr>
            <a:r>
              <a:rPr lang="da-DK" altLang="en-US" sz="2400"/>
              <a:t> A,B</a:t>
            </a:r>
          </a:p>
          <a:p>
            <a:pPr marL="0" indent="0" defTabSz="914400">
              <a:buFontTx/>
              <a:buAutoNum type="arabicPeriod"/>
            </a:pPr>
            <a:r>
              <a:rPr lang="da-DK" altLang="en-US" sz="2400"/>
              <a:t>I don’t know</a:t>
            </a:r>
          </a:p>
        </p:txBody>
      </p:sp>
      <p:pic>
        <p:nvPicPr>
          <p:cNvPr id="47109" name="Picture 7">
            <a:extLst>
              <a:ext uri="{FF2B5EF4-FFF2-40B4-BE49-F238E27FC236}">
                <a16:creationId xmlns:a16="http://schemas.microsoft.com/office/drawing/2014/main" id="{C70211CC-B98F-C039-F6B5-36239702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0"/>
            <a:ext cx="5192712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9">
            <a:extLst>
              <a:ext uri="{FF2B5EF4-FFF2-40B4-BE49-F238E27FC236}">
                <a16:creationId xmlns:a16="http://schemas.microsoft.com/office/drawing/2014/main" id="{574A527F-6949-0663-93E8-D569748B8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0" t="19099" r="14249" b="17209"/>
          <a:stretch>
            <a:fillRect/>
          </a:stretch>
        </p:blipFill>
        <p:spPr bwMode="auto">
          <a:xfrm>
            <a:off x="0" y="0"/>
            <a:ext cx="4049713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Box 6">
            <a:extLst>
              <a:ext uri="{FF2B5EF4-FFF2-40B4-BE49-F238E27FC236}">
                <a16:creationId xmlns:a16="http://schemas.microsoft.com/office/drawing/2014/main" id="{F1A0A3E7-905D-BD05-EB3B-824FA7DE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3462338"/>
            <a:ext cx="3175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a-DK" altLang="en-US" sz="280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7112" name="TextBox 7">
            <a:extLst>
              <a:ext uri="{FF2B5EF4-FFF2-40B4-BE49-F238E27FC236}">
                <a16:creationId xmlns:a16="http://schemas.microsoft.com/office/drawing/2014/main" id="{F9D6F90C-7315-27C6-7B3F-AE38F9D0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5843588"/>
            <a:ext cx="3175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a-DK" altLang="en-US" sz="280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5">
            <a:extLst>
              <a:ext uri="{FF2B5EF4-FFF2-40B4-BE49-F238E27FC236}">
                <a16:creationId xmlns:a16="http://schemas.microsoft.com/office/drawing/2014/main" id="{78ABF5BD-8AFF-00E4-DA40-14C51E476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2103438"/>
            <a:ext cx="3652837" cy="52546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92690DD-CB03-106F-9C6D-9495A651A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7513" y="381000"/>
            <a:ext cx="6480175" cy="541338"/>
          </a:xfrm>
        </p:spPr>
        <p:txBody>
          <a:bodyPr lIns="99745" tIns="48997" rIns="99745" bIns="48997"/>
          <a:lstStyle/>
          <a:p>
            <a:pPr>
              <a:lnSpc>
                <a:spcPct val="85000"/>
              </a:lnSpc>
            </a:pPr>
            <a:r>
              <a:rPr lang="en-US" altLang="en-US" sz="3200"/>
              <a:t>Final Example: Design with Strategy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7F773E5-22E0-E2B9-210C-A085E2CE9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3703638"/>
            <a:ext cx="2112962" cy="45085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623CC237-5351-1F63-0699-9216C794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2181225"/>
            <a:ext cx="3738562" cy="392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6496" tIns="26248" rIns="66496" bIns="26248">
            <a:spAutoFit/>
          </a:bodyPr>
          <a:lstStyle/>
          <a:p>
            <a:pPr defTabSz="957197">
              <a:lnSpc>
                <a:spcPct val="85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>
                <a:latin typeface="+mn-lt"/>
                <a:cs typeface="+mn-cs"/>
              </a:rPr>
              <a:t>DocumentComponent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886F82BB-1693-C824-09B0-192953EC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703638"/>
            <a:ext cx="2111375" cy="8509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82A60ED3-9501-D339-87D3-786BC1EED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3730625"/>
            <a:ext cx="1919288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6496" tIns="26248" rIns="66496" bIns="26248">
            <a:spAutoFit/>
          </a:bodyPr>
          <a:lstStyle/>
          <a:p>
            <a:pPr defTabSz="957197">
              <a:lnSpc>
                <a:spcPct val="85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>
                <a:latin typeface="+mn-lt"/>
                <a:cs typeface="+mn-cs"/>
              </a:rPr>
              <a:t>Composite</a:t>
            </a:r>
          </a:p>
        </p:txBody>
      </p:sp>
      <p:sp>
        <p:nvSpPr>
          <p:cNvPr id="66568" name="Rectangle 8">
            <a:extLst>
              <a:ext uri="{FF2B5EF4-FFF2-40B4-BE49-F238E27FC236}">
                <a16:creationId xmlns:a16="http://schemas.microsoft.com/office/drawing/2014/main" id="{39654582-61AB-64E5-4473-3DDB09D2B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3730625"/>
            <a:ext cx="1941513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6496" tIns="26248" rIns="66496" bIns="26248">
            <a:spAutoFit/>
          </a:bodyPr>
          <a:lstStyle/>
          <a:p>
            <a:pPr defTabSz="957197">
              <a:lnSpc>
                <a:spcPct val="85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>
                <a:latin typeface="+mn-lt"/>
                <a:cs typeface="+mn-cs"/>
              </a:rPr>
              <a:t>Paragraph</a:t>
            </a:r>
          </a:p>
        </p:txBody>
      </p:sp>
      <p:sp>
        <p:nvSpPr>
          <p:cNvPr id="66573" name="Line 13">
            <a:extLst>
              <a:ext uri="{FF2B5EF4-FFF2-40B4-BE49-F238E27FC236}">
                <a16:creationId xmlns:a16="http://schemas.microsoft.com/office/drawing/2014/main" id="{43BC9AE5-ADA0-F027-324C-4888E3465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75" y="2819400"/>
            <a:ext cx="0" cy="509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6574" name="Line 14">
            <a:extLst>
              <a:ext uri="{FF2B5EF4-FFF2-40B4-BE49-F238E27FC236}">
                <a16:creationId xmlns:a16="http://schemas.microsoft.com/office/drawing/2014/main" id="{625E320F-7CB4-76F9-96B9-D21235FE0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7150" y="3354388"/>
            <a:ext cx="30051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6575" name="Line 15">
            <a:extLst>
              <a:ext uri="{FF2B5EF4-FFF2-40B4-BE49-F238E27FC236}">
                <a16:creationId xmlns:a16="http://schemas.microsoft.com/office/drawing/2014/main" id="{F0C84C6D-8524-47EE-AECE-FDA7AB33C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3368675"/>
            <a:ext cx="0" cy="306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6576" name="Line 16">
            <a:extLst>
              <a:ext uri="{FF2B5EF4-FFF2-40B4-BE49-F238E27FC236}">
                <a16:creationId xmlns:a16="http://schemas.microsoft.com/office/drawing/2014/main" id="{5D792076-9B13-AABB-2C54-2E2AEE592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6575" y="3368675"/>
            <a:ext cx="0" cy="306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6577" name="Line 17">
            <a:extLst>
              <a:ext uri="{FF2B5EF4-FFF2-40B4-BE49-F238E27FC236}">
                <a16:creationId xmlns:a16="http://schemas.microsoft.com/office/drawing/2014/main" id="{F56022DE-0891-0515-94D7-A8D2F2401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3981450"/>
            <a:ext cx="147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6578" name="Line 18">
            <a:extLst>
              <a:ext uri="{FF2B5EF4-FFF2-40B4-BE49-F238E27FC236}">
                <a16:creationId xmlns:a16="http://schemas.microsoft.com/office/drawing/2014/main" id="{669457B9-B7D9-83BD-CC27-01B57F9A9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4350" y="2273300"/>
            <a:ext cx="0" cy="172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6579" name="Line 19">
            <a:extLst>
              <a:ext uri="{FF2B5EF4-FFF2-40B4-BE49-F238E27FC236}">
                <a16:creationId xmlns:a16="http://schemas.microsoft.com/office/drawing/2014/main" id="{24D0D7B4-404A-70B7-C8A5-3B29329BC5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1025" y="2287588"/>
            <a:ext cx="12192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6580" name="Rectangle 20">
            <a:extLst>
              <a:ext uri="{FF2B5EF4-FFF2-40B4-BE49-F238E27FC236}">
                <a16:creationId xmlns:a16="http://schemas.microsoft.com/office/drawing/2014/main" id="{0389BC71-57A6-CCF8-1414-3C4EB3714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4195763"/>
            <a:ext cx="2122487" cy="874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6496" tIns="26248" rIns="66496" bIns="26248">
            <a:spAutoFit/>
          </a:bodyPr>
          <a:lstStyle/>
          <a:p>
            <a:pPr defTabSz="957197">
              <a:lnSpc>
                <a:spcPct val="85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>
                <a:latin typeface="+mn-lt"/>
                <a:cs typeface="+mn-cs"/>
              </a:rPr>
              <a:t>Title, level</a:t>
            </a:r>
          </a:p>
          <a:p>
            <a:pPr defTabSz="957197" latinLnBrk="1">
              <a:lnSpc>
                <a:spcPct val="85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6581" name="Line 21">
            <a:extLst>
              <a:ext uri="{FF2B5EF4-FFF2-40B4-BE49-F238E27FC236}">
                <a16:creationId xmlns:a16="http://schemas.microsoft.com/office/drawing/2014/main" id="{A4F98AD7-9F31-7DB6-007E-B14A7F440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0888" y="4102100"/>
            <a:ext cx="208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6582" name="Line 22">
            <a:extLst>
              <a:ext uri="{FF2B5EF4-FFF2-40B4-BE49-F238E27FC236}">
                <a16:creationId xmlns:a16="http://schemas.microsoft.com/office/drawing/2014/main" id="{3BC80CD1-8540-E22D-6C3C-F9BE894C4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6488" y="4902200"/>
            <a:ext cx="180975" cy="158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6583" name="Line 23">
            <a:extLst>
              <a:ext uri="{FF2B5EF4-FFF2-40B4-BE49-F238E27FC236}">
                <a16:creationId xmlns:a16="http://schemas.microsoft.com/office/drawing/2014/main" id="{DED71672-433D-6524-8391-9109A5BDC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463" y="4889500"/>
            <a:ext cx="14605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6584" name="Line 24">
            <a:extLst>
              <a:ext uri="{FF2B5EF4-FFF2-40B4-BE49-F238E27FC236}">
                <a16:creationId xmlns:a16="http://schemas.microsoft.com/office/drawing/2014/main" id="{D7BEE847-A3EC-028C-F490-1060F475D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6488" y="5073650"/>
            <a:ext cx="344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6586" name="Rectangle 26">
            <a:extLst>
              <a:ext uri="{FF2B5EF4-FFF2-40B4-BE49-F238E27FC236}">
                <a16:creationId xmlns:a16="http://schemas.microsoft.com/office/drawing/2014/main" id="{314137E5-ECAC-4776-EB8E-92EE6AD6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3" y="4141788"/>
            <a:ext cx="3317875" cy="7731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6496" tIns="26248" rIns="66496" bIns="26248">
            <a:spAutoFit/>
          </a:bodyPr>
          <a:lstStyle/>
          <a:p>
            <a:pPr defTabSz="957197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>
                <a:latin typeface="+mn-lt"/>
                <a:cs typeface="+mn-cs"/>
              </a:rPr>
              <a:t>NumberingStrategy</a:t>
            </a:r>
          </a:p>
        </p:txBody>
      </p:sp>
      <p:sp>
        <p:nvSpPr>
          <p:cNvPr id="66587" name="Line 27">
            <a:extLst>
              <a:ext uri="{FF2B5EF4-FFF2-40B4-BE49-F238E27FC236}">
                <a16:creationId xmlns:a16="http://schemas.microsoft.com/office/drawing/2014/main" id="{25604D59-658A-6BF4-2E34-20AD6160A9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1588" y="5060950"/>
            <a:ext cx="15875" cy="82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6588" name="Rectangle 28">
            <a:extLst>
              <a:ext uri="{FF2B5EF4-FFF2-40B4-BE49-F238E27FC236}">
                <a16:creationId xmlns:a16="http://schemas.microsoft.com/office/drawing/2014/main" id="{7F04A7FF-D9F0-841F-EFA5-D5DEB7C1F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5889625"/>
            <a:ext cx="2317750" cy="3302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6496" tIns="26248" rIns="66496" bIns="26248">
            <a:spAutoFit/>
          </a:bodyPr>
          <a:lstStyle/>
          <a:p>
            <a:pPr defTabSz="957197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000">
                <a:latin typeface="+mn-lt"/>
                <a:cs typeface="+mn-cs"/>
              </a:rPr>
              <a:t>NumberStrategy</a:t>
            </a:r>
          </a:p>
        </p:txBody>
      </p:sp>
      <p:sp>
        <p:nvSpPr>
          <p:cNvPr id="66589" name="Rectangle 29">
            <a:extLst>
              <a:ext uri="{FF2B5EF4-FFF2-40B4-BE49-F238E27FC236}">
                <a16:creationId xmlns:a16="http://schemas.microsoft.com/office/drawing/2014/main" id="{BBFAC14F-7029-0379-7F19-CA34A300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5918200"/>
            <a:ext cx="2679700" cy="3302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6496" tIns="26248" rIns="66496" bIns="26248">
            <a:spAutoFit/>
          </a:bodyPr>
          <a:lstStyle/>
          <a:p>
            <a:pPr defTabSz="957197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000">
                <a:latin typeface="+mn-lt"/>
                <a:cs typeface="+mn-cs"/>
              </a:rPr>
              <a:t>NoNumberStrategy</a:t>
            </a:r>
          </a:p>
        </p:txBody>
      </p:sp>
      <p:sp>
        <p:nvSpPr>
          <p:cNvPr id="66590" name="Line 30">
            <a:extLst>
              <a:ext uri="{FF2B5EF4-FFF2-40B4-BE49-F238E27FC236}">
                <a16:creationId xmlns:a16="http://schemas.microsoft.com/office/drawing/2014/main" id="{E56CF5AC-E52D-9225-C0CE-B959F9AE2F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4138" y="5637213"/>
            <a:ext cx="2473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6591" name="Line 31">
            <a:extLst>
              <a:ext uri="{FF2B5EF4-FFF2-40B4-BE49-F238E27FC236}">
                <a16:creationId xmlns:a16="http://schemas.microsoft.com/office/drawing/2014/main" id="{755F2AD2-19A2-47CC-7390-22F35D30A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0013" y="5649913"/>
            <a:ext cx="0" cy="252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6592" name="Line 32">
            <a:extLst>
              <a:ext uri="{FF2B5EF4-FFF2-40B4-BE49-F238E27FC236}">
                <a16:creationId xmlns:a16="http://schemas.microsoft.com/office/drawing/2014/main" id="{BE7FBE1F-C058-28AF-DB1D-6B7717728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4314825"/>
            <a:ext cx="655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D1E861A-0A7D-C670-D645-B4F946B22FAF}"/>
              </a:ext>
            </a:extLst>
          </p:cNvPr>
          <p:cNvSpPr/>
          <p:nvPr/>
        </p:nvSpPr>
        <p:spPr bwMode="auto">
          <a:xfrm>
            <a:off x="2619375" y="2628900"/>
            <a:ext cx="293688" cy="190500"/>
          </a:xfrm>
          <a:prstGeom prst="triangl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  <a:cs typeface="+mn-cs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>
            <a:extLst>
              <a:ext uri="{FF2B5EF4-FFF2-40B4-BE49-F238E27FC236}">
                <a16:creationId xmlns:a16="http://schemas.microsoft.com/office/drawing/2014/main" id="{967DC8C9-B9BB-366A-8F3E-F34B0702362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55650" y="2347913"/>
            <a:ext cx="8569325" cy="1620837"/>
          </a:xfrm>
          <a:solidFill>
            <a:srgbClr val="FF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Command Pattern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F3EEF872-BDDB-020B-3399-A898EC107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14288"/>
            <a:ext cx="8596312" cy="1098550"/>
          </a:xfrm>
        </p:spPr>
        <p:txBody>
          <a:bodyPr/>
          <a:lstStyle/>
          <a:p>
            <a:r>
              <a:rPr lang="en-IN" altLang="en-US" sz="36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0E05-027D-6D1B-C84E-8D8B050D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13" y="960438"/>
            <a:ext cx="9677400" cy="6172200"/>
          </a:xfrm>
        </p:spPr>
        <p:txBody>
          <a:bodyPr/>
          <a:lstStyle/>
          <a:p>
            <a:pPr>
              <a:defRPr/>
            </a:pPr>
            <a:r>
              <a:rPr lang="en-US" altLang="en-US" sz="2800" b="1" dirty="0">
                <a:solidFill>
                  <a:srgbClr val="0000CC"/>
                </a:solidFill>
              </a:rPr>
              <a:t>Sometimes a class needs to perform actions                                  without knowing what the actions are…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b="1" dirty="0"/>
              <a:t>Example: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A GUI toolkit provides several  components:                                                   Buttons, scroll bars, text boxes, menus, etc.</a:t>
            </a:r>
            <a:endParaRPr lang="en-US" altLang="en-US" dirty="0"/>
          </a:p>
          <a:p>
            <a:pPr marL="569912" lvl="1" indent="0" eaLnBrk="1" hangingPunct="1">
              <a:lnSpc>
                <a:spcPct val="90000"/>
              </a:lnSpc>
              <a:buFont typeface="Symbol" panose="05050102010706020507" pitchFamily="18" charset="2"/>
              <a:buNone/>
              <a:defRPr/>
            </a:pPr>
            <a:endParaRPr lang="en-US" altLang="en-US" sz="1200" dirty="0"/>
          </a:p>
          <a:p>
            <a:pPr eaLnBrk="1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800" dirty="0"/>
              <a:t>Toolkit components only know </a:t>
            </a:r>
            <a:r>
              <a:rPr lang="en-US" altLang="en-US" sz="2800" dirty="0" err="1"/>
              <a:t>apriori</a:t>
            </a:r>
            <a:r>
              <a:rPr lang="en-US" altLang="en-US" sz="2800" dirty="0"/>
              <a:t> know how to draw themselves on the screen: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But they don't know how to perform application logic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000" dirty="0"/>
          </a:p>
          <a:p>
            <a:pPr eaLnBrk="1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800" dirty="0"/>
              <a:t>Application developers need a way to associate  required application logic with GUI components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What should happen when a button is pressed?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What should happen when a menu item is selected?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500" dirty="0"/>
          </a:p>
          <a:p>
            <a:pPr>
              <a:defRPr/>
            </a:pPr>
            <a:endParaRPr lang="en-US" altLang="en-US" sz="3600" dirty="0"/>
          </a:p>
          <a:p>
            <a:pPr>
              <a:defRPr/>
            </a:pPr>
            <a:endParaRPr lang="en-IN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DF0B02-E11B-5D98-87E6-1EA648D6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5" r="2000"/>
          <a:stretch>
            <a:fillRect/>
          </a:stretch>
        </p:blipFill>
        <p:spPr bwMode="auto">
          <a:xfrm>
            <a:off x="7554913" y="1341438"/>
            <a:ext cx="2362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B8894A04-21D6-C0A9-9688-614CAB33E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25" y="26988"/>
            <a:ext cx="8596313" cy="1255712"/>
          </a:xfrm>
        </p:spPr>
        <p:txBody>
          <a:bodyPr/>
          <a:lstStyle/>
          <a:p>
            <a:r>
              <a:rPr lang="en-IN" altLang="en-US" sz="3200"/>
              <a:t>Motivation</a:t>
            </a:r>
          </a:p>
        </p:txBody>
      </p:sp>
      <p:sp>
        <p:nvSpPr>
          <p:cNvPr id="483331" name="Content Placeholder 2">
            <a:extLst>
              <a:ext uri="{FF2B5EF4-FFF2-40B4-BE49-F238E27FC236}">
                <a16:creationId xmlns:a16="http://schemas.microsoft.com/office/drawing/2014/main" id="{69AA9A06-03DE-EEC3-BEB8-237B978D68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179513"/>
            <a:ext cx="9232900" cy="4749800"/>
          </a:xfrm>
        </p:spPr>
        <p:txBody>
          <a:bodyPr/>
          <a:lstStyle/>
          <a:p>
            <a:r>
              <a:rPr lang="en-US" altLang="en-US"/>
              <a:t>Suppose you’re working on a new text-editor app. </a:t>
            </a:r>
          </a:p>
          <a:p>
            <a:pPr>
              <a:spcAft>
                <a:spcPct val="0"/>
              </a:spcAft>
            </a:pPr>
            <a:r>
              <a:rPr lang="en-US" altLang="en-US"/>
              <a:t>You created a very neat Button class:</a:t>
            </a:r>
          </a:p>
          <a:p>
            <a:pPr lvl="1"/>
            <a:r>
              <a:rPr lang="en-US" altLang="en-US"/>
              <a:t>To be used as generic buttons in various dialogs.</a:t>
            </a:r>
            <a:endParaRPr lang="en-IN" altLang="en-US"/>
          </a:p>
        </p:txBody>
      </p:sp>
      <p:pic>
        <p:nvPicPr>
          <p:cNvPr id="483332" name="Picture 5">
            <a:extLst>
              <a:ext uri="{FF2B5EF4-FFF2-40B4-BE49-F238E27FC236}">
                <a16:creationId xmlns:a16="http://schemas.microsoft.com/office/drawing/2014/main" id="{667F3CAB-9967-4B87-3D88-5C18F3AB7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3" y="3398838"/>
            <a:ext cx="3352800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629B997-15ED-804A-6B17-9E652B8441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-182563"/>
            <a:ext cx="8596312" cy="1255713"/>
          </a:xfrm>
        </p:spPr>
        <p:txBody>
          <a:bodyPr/>
          <a:lstStyle/>
          <a:p>
            <a:pPr eaLnBrk="1" hangingPunct="1"/>
            <a:r>
              <a:rPr lang="en-US" altLang="en-US" sz="3600"/>
              <a:t>Non software example</a:t>
            </a:r>
          </a:p>
        </p:txBody>
      </p:sp>
      <p:sp>
        <p:nvSpPr>
          <p:cNvPr id="932867" name="Rectangle 5">
            <a:extLst>
              <a:ext uri="{FF2B5EF4-FFF2-40B4-BE49-F238E27FC236}">
                <a16:creationId xmlns:a16="http://schemas.microsoft.com/office/drawing/2014/main" id="{204FF8F1-C8D0-66B4-D00D-C90E93B1E6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77825" y="6332538"/>
            <a:ext cx="9323388" cy="990600"/>
          </a:xfrm>
          <a:solidFill>
            <a:srgbClr val="FFFF00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/>
              <a:t>Strategy defines a set of algorithms that can be used interchangeably.</a:t>
            </a:r>
          </a:p>
        </p:txBody>
      </p:sp>
      <p:pic>
        <p:nvPicPr>
          <p:cNvPr id="6148" name="Picture 4" descr="Strategy NSE.JPG">
            <a:extLst>
              <a:ext uri="{FF2B5EF4-FFF2-40B4-BE49-F238E27FC236}">
                <a16:creationId xmlns:a16="http://schemas.microsoft.com/office/drawing/2014/main" id="{C4E77B39-3A51-6293-65B0-49723584B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731838"/>
            <a:ext cx="9840912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28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D5CA523D-E14F-A19D-9FF8-D004FF90E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33338"/>
            <a:ext cx="8594725" cy="1255712"/>
          </a:xfrm>
        </p:spPr>
        <p:txBody>
          <a:bodyPr/>
          <a:lstStyle/>
          <a:p>
            <a:r>
              <a:rPr lang="en-IN" altLang="en-US" sz="3200"/>
              <a:t>First-Cut Design</a:t>
            </a:r>
          </a:p>
        </p:txBody>
      </p:sp>
      <p:sp>
        <p:nvSpPr>
          <p:cNvPr id="484355" name="Content Placeholder 2">
            <a:extLst>
              <a:ext uri="{FF2B5EF4-FFF2-40B4-BE49-F238E27FC236}">
                <a16:creationId xmlns:a16="http://schemas.microsoft.com/office/drawing/2014/main" id="{86DC70E7-B5A8-8E49-BC58-BCEB879122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069975"/>
            <a:ext cx="9372600" cy="5419725"/>
          </a:xfrm>
        </p:spPr>
        <p:txBody>
          <a:bodyPr/>
          <a:lstStyle/>
          <a:p>
            <a:r>
              <a:rPr lang="en-IN" altLang="en-US"/>
              <a:t>But, generic buttons won’t do much:</a:t>
            </a:r>
          </a:p>
          <a:p>
            <a:pPr lvl="1">
              <a:spcAft>
                <a:spcPts val="2400"/>
              </a:spcAft>
            </a:pPr>
            <a:r>
              <a:rPr lang="en-IN" altLang="en-US"/>
              <a:t>But, each button needs to carry out separate actions.</a:t>
            </a:r>
          </a:p>
          <a:p>
            <a:r>
              <a:rPr lang="en-IN" altLang="en-US"/>
              <a:t>You toyed with the idea of creating hundreds of sub-classes of the button class.</a:t>
            </a:r>
          </a:p>
        </p:txBody>
      </p:sp>
      <p:pic>
        <p:nvPicPr>
          <p:cNvPr id="484356" name="Picture 4">
            <a:extLst>
              <a:ext uri="{FF2B5EF4-FFF2-40B4-BE49-F238E27FC236}">
                <a16:creationId xmlns:a16="http://schemas.microsoft.com/office/drawing/2014/main" id="{7A85D996-4041-270B-D56C-E1A2B22D9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3965575"/>
            <a:ext cx="65341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C059A985-5338-0AD5-5547-99494F197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250" y="122238"/>
            <a:ext cx="8596313" cy="1255712"/>
          </a:xfrm>
        </p:spPr>
        <p:txBody>
          <a:bodyPr/>
          <a:lstStyle/>
          <a:p>
            <a:r>
              <a:rPr lang="en-IN" altLang="en-US" sz="3200"/>
              <a:t>First-Cut Design --- Cons</a:t>
            </a:r>
          </a:p>
        </p:txBody>
      </p:sp>
      <p:sp>
        <p:nvSpPr>
          <p:cNvPr id="485379" name="Content Placeholder 2">
            <a:extLst>
              <a:ext uri="{FF2B5EF4-FFF2-40B4-BE49-F238E27FC236}">
                <a16:creationId xmlns:a16="http://schemas.microsoft.com/office/drawing/2014/main" id="{A1A68990-8EA1-6F69-8DEC-176495AFE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249363"/>
            <a:ext cx="8867775" cy="5060950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2400"/>
              </a:spcAft>
            </a:pPr>
            <a:r>
              <a:rPr lang="en-US" altLang="en-US">
                <a:solidFill>
                  <a:srgbClr val="444444"/>
                </a:solidFill>
              </a:rPr>
              <a:t>You have an enormous number of subclasses --- Poses  Maintenance issues</a:t>
            </a:r>
          </a:p>
          <a:p>
            <a:pPr>
              <a:lnSpc>
                <a:spcPct val="114000"/>
              </a:lnSpc>
              <a:spcAft>
                <a:spcPts val="2400"/>
              </a:spcAft>
            </a:pPr>
            <a:r>
              <a:rPr lang="en-US" altLang="en-US">
                <a:solidFill>
                  <a:srgbClr val="444444"/>
                </a:solidFill>
              </a:rPr>
              <a:t>You break the design each time you modify a base class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altLang="en-US">
                <a:solidFill>
                  <a:srgbClr val="444444"/>
                </a:solidFill>
              </a:rPr>
              <a:t>You may have different methods for invoking the same command, e.g hot keys</a:t>
            </a:r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en-US" altLang="en-US">
                <a:solidFill>
                  <a:srgbClr val="444444"/>
                </a:solidFill>
              </a:rPr>
              <a:t>Either duplicate code or make hot-keys dependent on buttons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909182A4-7B75-1299-D5BB-573E3EF54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358775"/>
            <a:ext cx="8596313" cy="1135063"/>
          </a:xfrm>
        </p:spPr>
        <p:txBody>
          <a:bodyPr/>
          <a:lstStyle/>
          <a:p>
            <a:r>
              <a:rPr lang="en-IN" altLang="en-US" sz="3200"/>
              <a:t>Refined Design</a:t>
            </a:r>
          </a:p>
        </p:txBody>
      </p:sp>
      <p:sp>
        <p:nvSpPr>
          <p:cNvPr id="486403" name="Content Placeholder 2">
            <a:extLst>
              <a:ext uri="{FF2B5EF4-FFF2-40B4-BE49-F238E27FC236}">
                <a16:creationId xmlns:a16="http://schemas.microsoft.com/office/drawing/2014/main" id="{1C00F7D7-64BE-AEB2-1FD5-7321EB5E5E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9775" y="5380038"/>
            <a:ext cx="8596313" cy="1295400"/>
          </a:xfrm>
        </p:spPr>
        <p:txBody>
          <a:bodyPr/>
          <a:lstStyle/>
          <a:p>
            <a:r>
              <a:rPr lang="en-US" altLang="en-US" sz="2800">
                <a:solidFill>
                  <a:srgbClr val="444444"/>
                </a:solidFill>
              </a:rPr>
              <a:t>GUI object calls a method of a business logic object, passing it some arguments.</a:t>
            </a:r>
            <a:endParaRPr lang="en-IN" altLang="en-US" sz="2800"/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D72D8D49-510D-0DF1-99E8-159B69B1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317625"/>
            <a:ext cx="8994775" cy="36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D252F1CC-791F-3C98-390F-9EF4ABC39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Next Refinement</a:t>
            </a:r>
          </a:p>
        </p:txBody>
      </p:sp>
      <p:sp>
        <p:nvSpPr>
          <p:cNvPr id="487427" name="Content Placeholder 2">
            <a:extLst>
              <a:ext uri="{FF2B5EF4-FFF2-40B4-BE49-F238E27FC236}">
                <a16:creationId xmlns:a16="http://schemas.microsoft.com/office/drawing/2014/main" id="{02A4FAC4-D483-9EE6-4EE8-9D607C0A71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9775" y="5532438"/>
            <a:ext cx="8596313" cy="1143000"/>
          </a:xfrm>
        </p:spPr>
        <p:txBody>
          <a:bodyPr/>
          <a:lstStyle/>
          <a:p>
            <a:r>
              <a:rPr lang="en-IN" altLang="en-US"/>
              <a:t>But, you next recognize that all commands need to implement the same interface…</a:t>
            </a:r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6F2677F8-AF17-94A5-7247-7E641202B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614488"/>
            <a:ext cx="89471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3C8310F3-DD45-9444-981F-1A70E772C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/>
              <a:t>Command Pattern: GUI Objects Delegate Work to Command Objects</a:t>
            </a:r>
          </a:p>
        </p:txBody>
      </p:sp>
      <p:pic>
        <p:nvPicPr>
          <p:cNvPr id="57347" name="Picture 4">
            <a:extLst>
              <a:ext uri="{FF2B5EF4-FFF2-40B4-BE49-F238E27FC236}">
                <a16:creationId xmlns:a16="http://schemas.microsoft.com/office/drawing/2014/main" id="{AE8E0EF7-13FE-5E04-D253-470A04C0F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946275"/>
            <a:ext cx="9439275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>
            <a:extLst>
              <a:ext uri="{FF2B5EF4-FFF2-40B4-BE49-F238E27FC236}">
                <a16:creationId xmlns:a16="http://schemas.microsoft.com/office/drawing/2014/main" id="{54BB5F5E-ED5F-547D-E642-EB8EFAB63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570038"/>
            <a:ext cx="93884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itle 3">
            <a:extLst>
              <a:ext uri="{FF2B5EF4-FFF2-40B4-BE49-F238E27FC236}">
                <a16:creationId xmlns:a16="http://schemas.microsoft.com/office/drawing/2014/main" id="{FB171C3A-F021-35B2-58AF-2AA41ABC2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358775"/>
            <a:ext cx="8596313" cy="906463"/>
          </a:xfrm>
        </p:spPr>
        <p:txBody>
          <a:bodyPr/>
          <a:lstStyle/>
          <a:p>
            <a:r>
              <a:rPr lang="en-IN" altLang="en-US" sz="3200"/>
              <a:t>Real World Example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5D2AAE4-EAAF-F66C-7944-782FA38E5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013" y="-182563"/>
            <a:ext cx="8567737" cy="1260476"/>
          </a:xfrm>
        </p:spPr>
        <p:txBody>
          <a:bodyPr/>
          <a:lstStyle/>
          <a:p>
            <a:pPr eaLnBrk="1" hangingPunct="1"/>
            <a:r>
              <a:rPr lang="en-US" altLang="en-US" sz="2800"/>
              <a:t>Example: GUI Toolkit</a:t>
            </a:r>
          </a:p>
        </p:txBody>
      </p:sp>
      <p:graphicFrame>
        <p:nvGraphicFramePr>
          <p:cNvPr id="59395" name="Object 4">
            <a:extLst>
              <a:ext uri="{FF2B5EF4-FFF2-40B4-BE49-F238E27FC236}">
                <a16:creationId xmlns:a16="http://schemas.microsoft.com/office/drawing/2014/main" id="{88EA2255-4D3A-5C8F-E663-2837B2705B29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757238" y="960438"/>
          <a:ext cx="8734425" cy="622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384324" imgH="3838152" progId="Visio.Drawing.6">
                  <p:embed/>
                </p:oleObj>
              </mc:Choice>
              <mc:Fallback>
                <p:oleObj name="Visio" r:id="rId3" imgW="5384324" imgH="383815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960438"/>
                        <a:ext cx="8734425" cy="622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70E51A9-C42B-DD53-ABA9-53207093C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2113" y="-182563"/>
            <a:ext cx="5241925" cy="1192213"/>
          </a:xfrm>
        </p:spPr>
        <p:txBody>
          <a:bodyPr/>
          <a:lstStyle/>
          <a:p>
            <a:pPr eaLnBrk="1" hangingPunct="1"/>
            <a:r>
              <a:rPr lang="en-US" altLang="en-US" sz="2800"/>
              <a:t>Example: GUI Toolkit</a:t>
            </a:r>
          </a:p>
        </p:txBody>
      </p:sp>
      <p:graphicFrame>
        <p:nvGraphicFramePr>
          <p:cNvPr id="61443" name="Object 4">
            <a:extLst>
              <a:ext uri="{FF2B5EF4-FFF2-40B4-BE49-F238E27FC236}">
                <a16:creationId xmlns:a16="http://schemas.microsoft.com/office/drawing/2014/main" id="{09397E23-D836-62F7-69B0-50E265EEC9E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39713" y="671513"/>
          <a:ext cx="9601200" cy="676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040930" imgH="5103682" progId="Visio.Drawing.6">
                  <p:embed/>
                </p:oleObj>
              </mc:Choice>
              <mc:Fallback>
                <p:oleObj name="Visio" r:id="rId3" imgW="5040930" imgH="510368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671513"/>
                        <a:ext cx="9601200" cy="676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4F7E039-2F70-8CB7-63F6-A235F6C49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79375"/>
            <a:ext cx="8596313" cy="1255713"/>
          </a:xfrm>
        </p:spPr>
        <p:txBody>
          <a:bodyPr/>
          <a:lstStyle/>
          <a:p>
            <a:r>
              <a:rPr lang="en-US" altLang="en-US" sz="3600"/>
              <a:t>Other Applications of Command</a:t>
            </a: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4EE212AC-729F-763E-55B5-DB4634B9C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638" y="1189038"/>
            <a:ext cx="9363075" cy="47498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Support Undo:</a:t>
            </a:r>
          </a:p>
          <a:p>
            <a:pPr lvl="1">
              <a:lnSpc>
                <a:spcPct val="110000"/>
              </a:lnSpc>
              <a:spcAft>
                <a:spcPts val="3000"/>
              </a:spcAft>
            </a:pPr>
            <a:r>
              <a:rPr lang="en-US" altLang="en-US" sz="3200"/>
              <a:t>It’s difficult to undo effects of an arbitrary method as Methods vary over time</a:t>
            </a:r>
            <a:r>
              <a:rPr lang="en-US" altLang="en-US" sz="3200" b="1"/>
              <a:t>.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/>
              <a:t>What are some applications that need to support undo?</a:t>
            </a:r>
          </a:p>
          <a:p>
            <a:pPr lvl="1">
              <a:lnSpc>
                <a:spcPct val="110000"/>
              </a:lnSpc>
            </a:pPr>
            <a:r>
              <a:rPr lang="en-US" altLang="en-US" sz="3200"/>
              <a:t>Editor, calculator, database with transactions. etc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sz="1000" b="1"/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Support Redo:</a:t>
            </a:r>
          </a:p>
          <a:p>
            <a:pPr lvl="1">
              <a:lnSpc>
                <a:spcPct val="110000"/>
              </a:lnSpc>
            </a:pPr>
            <a:r>
              <a:rPr lang="en-US" altLang="en-US" sz="3200"/>
              <a:t>Similar complex issues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5" name="Rectangle 9">
            <a:extLst>
              <a:ext uri="{FF2B5EF4-FFF2-40B4-BE49-F238E27FC236}">
                <a16:creationId xmlns:a16="http://schemas.microsoft.com/office/drawing/2014/main" id="{82CF1C74-900F-7B49-54C6-5F1B426F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1638300"/>
            <a:ext cx="2940050" cy="11747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5403" name="Rectangle 27">
            <a:extLst>
              <a:ext uri="{FF2B5EF4-FFF2-40B4-BE49-F238E27FC236}">
                <a16:creationId xmlns:a16="http://schemas.microsoft.com/office/drawing/2014/main" id="{FF54A56D-1E0C-4ED9-6342-AF9576084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3989388"/>
            <a:ext cx="2268537" cy="11763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6DCCC185-AD16-46AE-45ED-84E3C3EFF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1638300"/>
            <a:ext cx="1847850" cy="419100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 anchor="ctr"/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sv-SE" altLang="en-US" sz="2400">
                <a:solidFill>
                  <a:schemeClr val="tx1"/>
                </a:solidFill>
                <a:latin typeface="+mn-lt"/>
              </a:rPr>
              <a:t>Command</a:t>
            </a:r>
            <a:endParaRPr lang="en-GB" altLang="en-US" sz="2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380" name="Rectangle 4">
            <a:extLst>
              <a:ext uri="{FF2B5EF4-FFF2-40B4-BE49-F238E27FC236}">
                <a16:creationId xmlns:a16="http://schemas.microsoft.com/office/drawing/2014/main" id="{B5B6BD96-9726-7E3C-D7CC-8CA732FE8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4157663"/>
            <a:ext cx="2940050" cy="1679575"/>
          </a:xfrm>
          <a:prstGeom prst="rect">
            <a:avLst/>
          </a:prstGeom>
          <a:solidFill>
            <a:srgbClr val="CCFFFF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5381" name="AutoShape 5">
            <a:extLst>
              <a:ext uri="{FF2B5EF4-FFF2-40B4-BE49-F238E27FC236}">
                <a16:creationId xmlns:a16="http://schemas.microsoft.com/office/drawing/2014/main" id="{70F2ED2F-2127-508A-C5E0-46FD19504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2825750"/>
            <a:ext cx="419100" cy="4191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5382" name="Line 6">
            <a:extLst>
              <a:ext uri="{FF2B5EF4-FFF2-40B4-BE49-F238E27FC236}">
                <a16:creationId xmlns:a16="http://schemas.microsoft.com/office/drawing/2014/main" id="{02F5BBC6-4376-7AF5-FF87-0B293718C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8" y="3232150"/>
            <a:ext cx="0" cy="925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384" name="Rectangle 8">
            <a:extLst>
              <a:ext uri="{FF2B5EF4-FFF2-40B4-BE49-F238E27FC236}">
                <a16:creationId xmlns:a16="http://schemas.microsoft.com/office/drawing/2014/main" id="{36650688-B954-B23B-D3D0-5F0429F6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4157663"/>
            <a:ext cx="1765300" cy="671512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 anchor="ctr"/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sv-SE" altLang="en-US" sz="2400">
                <a:solidFill>
                  <a:schemeClr val="tx1"/>
                </a:solidFill>
                <a:latin typeface="+mn-lt"/>
              </a:rPr>
              <a:t>ConcreteCommand</a:t>
            </a:r>
            <a:endParaRPr lang="en-GB" altLang="en-US" sz="2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386" name="Text Box 10">
            <a:extLst>
              <a:ext uri="{FF2B5EF4-FFF2-40B4-BE49-F238E27FC236}">
                <a16:creationId xmlns:a16="http://schemas.microsoft.com/office/drawing/2014/main" id="{EDD7BB04-C3CB-14B2-4B92-9042E75B1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2141538"/>
            <a:ext cx="1608137" cy="471487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sv-SE" altLang="en-US" sz="2400">
                <a:solidFill>
                  <a:schemeClr val="tx1"/>
                </a:solidFill>
                <a:latin typeface="+mn-lt"/>
              </a:rPr>
              <a:t>Execute()</a:t>
            </a:r>
            <a:endParaRPr lang="en-GB" altLang="en-US" sz="2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387" name="Line 11">
            <a:extLst>
              <a:ext uri="{FF2B5EF4-FFF2-40B4-BE49-F238E27FC236}">
                <a16:creationId xmlns:a16="http://schemas.microsoft.com/office/drawing/2014/main" id="{D664FCA2-C907-0F53-0B09-8618A01FE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2141538"/>
            <a:ext cx="294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388" name="Text Box 12">
            <a:extLst>
              <a:ext uri="{FF2B5EF4-FFF2-40B4-BE49-F238E27FC236}">
                <a16:creationId xmlns:a16="http://schemas.microsoft.com/office/drawing/2014/main" id="{78CC30A0-EF62-5265-642D-B53BA62EA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0" y="4705350"/>
            <a:ext cx="1587500" cy="839788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sv-SE" altLang="en-US" sz="2400" dirty="0">
                <a:solidFill>
                  <a:schemeClr val="tx1"/>
                </a:solidFill>
                <a:latin typeface="+mn-lt"/>
              </a:rPr>
              <a:t>execute()</a:t>
            </a:r>
          </a:p>
          <a:p>
            <a:pPr eaLnBrk="1" hangingPunct="1">
              <a:defRPr/>
            </a:pPr>
            <a:r>
              <a:rPr lang="sv-SE" altLang="en-US" sz="2400" dirty="0">
                <a:solidFill>
                  <a:schemeClr val="tx1"/>
                </a:solidFill>
                <a:latin typeface="+mn-lt"/>
              </a:rPr>
              <a:t>State</a:t>
            </a:r>
            <a:endParaRPr lang="en-GB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389" name="Line 13">
            <a:extLst>
              <a:ext uri="{FF2B5EF4-FFF2-40B4-BE49-F238E27FC236}">
                <a16:creationId xmlns:a16="http://schemas.microsoft.com/office/drawing/2014/main" id="{E4E3D2D4-BC5C-00A3-587E-C3C9E8638F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0375" y="4745038"/>
            <a:ext cx="294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390" name="Rectangle 14">
            <a:extLst>
              <a:ext uri="{FF2B5EF4-FFF2-40B4-BE49-F238E27FC236}">
                <a16:creationId xmlns:a16="http://schemas.microsoft.com/office/drawing/2014/main" id="{80BA3DC3-6245-D949-47DC-1D8E44FCC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975" y="4325938"/>
            <a:ext cx="2351088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5391" name="Line 15">
            <a:extLst>
              <a:ext uri="{FF2B5EF4-FFF2-40B4-BE49-F238E27FC236}">
                <a16:creationId xmlns:a16="http://schemas.microsoft.com/office/drawing/2014/main" id="{A886531D-0ED0-D2D1-6396-B0684D14A5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6975" y="4325938"/>
            <a:ext cx="41910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392" name="Text Box 16">
            <a:extLst>
              <a:ext uri="{FF2B5EF4-FFF2-40B4-BE49-F238E27FC236}">
                <a16:creationId xmlns:a16="http://schemas.microsoft.com/office/drawing/2014/main" id="{18FB587B-D627-47C0-A759-3C285C94B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75" y="4576763"/>
            <a:ext cx="2327275" cy="409575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sv-SE" altLang="en-US" sz="2000">
                <a:solidFill>
                  <a:schemeClr val="tx1"/>
                </a:solidFill>
                <a:latin typeface="+mn-lt"/>
              </a:rPr>
              <a:t>Receiver.Action()</a:t>
            </a:r>
            <a:endParaRPr lang="en-GB" altLang="en-US" sz="2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393" name="Line 17">
            <a:extLst>
              <a:ext uri="{FF2B5EF4-FFF2-40B4-BE49-F238E27FC236}">
                <a16:creationId xmlns:a16="http://schemas.microsoft.com/office/drawing/2014/main" id="{CC934294-E2BF-0379-3C9C-6E8C4E180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6500" y="4745038"/>
            <a:ext cx="1260475" cy="252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lg" len="lg"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394" name="Line 18">
            <a:extLst>
              <a:ext uri="{FF2B5EF4-FFF2-40B4-BE49-F238E27FC236}">
                <a16:creationId xmlns:a16="http://schemas.microsoft.com/office/drawing/2014/main" id="{92C6D513-4790-8A1E-D41B-2059A9F87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375" y="5165725"/>
            <a:ext cx="294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395" name="Rectangle 19">
            <a:extLst>
              <a:ext uri="{FF2B5EF4-FFF2-40B4-BE49-F238E27FC236}">
                <a16:creationId xmlns:a16="http://schemas.microsoft.com/office/drawing/2014/main" id="{FE03E177-117F-D4B0-6015-9EEFFB0CC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1593850"/>
            <a:ext cx="1512887" cy="5048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5396" name="Text Box 20">
            <a:extLst>
              <a:ext uri="{FF2B5EF4-FFF2-40B4-BE49-F238E27FC236}">
                <a16:creationId xmlns:a16="http://schemas.microsoft.com/office/drawing/2014/main" id="{33CD0813-E7CB-616E-95A8-2FF77CD1D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1554163"/>
            <a:ext cx="1330325" cy="471487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sv-SE" altLang="en-US" sz="2400">
                <a:solidFill>
                  <a:schemeClr val="tx1"/>
                </a:solidFill>
                <a:latin typeface="+mn-lt"/>
              </a:rPr>
              <a:t>Invoker</a:t>
            </a:r>
            <a:endParaRPr lang="en-GB" altLang="en-US" sz="2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397" name="Rectangle 21">
            <a:extLst>
              <a:ext uri="{FF2B5EF4-FFF2-40B4-BE49-F238E27FC236}">
                <a16:creationId xmlns:a16="http://schemas.microsoft.com/office/drawing/2014/main" id="{3D676DB3-688A-836E-5174-B58FA79E7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1593850"/>
            <a:ext cx="1511300" cy="504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5398" name="Text Box 22">
            <a:extLst>
              <a:ext uri="{FF2B5EF4-FFF2-40B4-BE49-F238E27FC236}">
                <a16:creationId xmlns:a16="http://schemas.microsoft.com/office/drawing/2014/main" id="{215C2BD6-F1AA-04EA-D177-A7FAEBC0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554163"/>
            <a:ext cx="1042987" cy="471487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sv-SE" altLang="en-US" sz="2400">
                <a:solidFill>
                  <a:schemeClr val="tx1"/>
                </a:solidFill>
                <a:latin typeface="+mn-lt"/>
              </a:rPr>
              <a:t>Client</a:t>
            </a:r>
            <a:endParaRPr lang="en-GB" altLang="en-US" sz="2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399" name="Line 23">
            <a:extLst>
              <a:ext uri="{FF2B5EF4-FFF2-40B4-BE49-F238E27FC236}">
                <a16:creationId xmlns:a16="http://schemas.microsoft.com/office/drawing/2014/main" id="{149A826A-649A-9EE4-41ED-32DD37B158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9688" y="1889125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400" name="AutoShape 24">
            <a:extLst>
              <a:ext uri="{FF2B5EF4-FFF2-40B4-BE49-F238E27FC236}">
                <a16:creationId xmlns:a16="http://schemas.microsoft.com/office/drawing/2014/main" id="{8AB5DEEF-8AEF-216C-C033-331881624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1804988"/>
            <a:ext cx="250825" cy="16827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3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4536" name="Text Box 25">
            <a:extLst>
              <a:ext uri="{FF2B5EF4-FFF2-40B4-BE49-F238E27FC236}">
                <a16:creationId xmlns:a16="http://schemas.microsoft.com/office/drawing/2014/main" id="{413A6D31-12F9-1458-D56B-D78CD8D8B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1460500"/>
            <a:ext cx="3905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en-US" b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lang="en-GB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5402" name="Rectangle 26">
            <a:extLst>
              <a:ext uri="{FF2B5EF4-FFF2-40B4-BE49-F238E27FC236}">
                <a16:creationId xmlns:a16="http://schemas.microsoft.com/office/drawing/2014/main" id="{F648776C-D627-32CC-8800-B4337939F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3989388"/>
            <a:ext cx="1847850" cy="420687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 anchor="ctr"/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sv-SE" altLang="en-US" sz="2400">
                <a:solidFill>
                  <a:schemeClr val="tx1"/>
                </a:solidFill>
                <a:latin typeface="+mn-lt"/>
              </a:rPr>
              <a:t>Receiver</a:t>
            </a:r>
            <a:endParaRPr lang="en-GB" altLang="en-US" sz="2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404" name="Text Box 28">
            <a:extLst>
              <a:ext uri="{FF2B5EF4-FFF2-40B4-BE49-F238E27FC236}">
                <a16:creationId xmlns:a16="http://schemas.microsoft.com/office/drawing/2014/main" id="{50BEBA09-BAC1-EDB6-DD2D-E310F406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4494213"/>
            <a:ext cx="1365250" cy="471487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sv-SE" altLang="en-US" sz="2400">
                <a:solidFill>
                  <a:schemeClr val="tx1"/>
                </a:solidFill>
                <a:latin typeface="+mn-lt"/>
              </a:rPr>
              <a:t>Action()</a:t>
            </a:r>
            <a:endParaRPr lang="en-GB" altLang="en-US" sz="2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405" name="Line 29">
            <a:extLst>
              <a:ext uri="{FF2B5EF4-FFF2-40B4-BE49-F238E27FC236}">
                <a16:creationId xmlns:a16="http://schemas.microsoft.com/office/drawing/2014/main" id="{8D5088F4-092B-413F-5DFA-00A8CF463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638" y="4494213"/>
            <a:ext cx="2268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406" name="Line 30">
            <a:extLst>
              <a:ext uri="{FF2B5EF4-FFF2-40B4-BE49-F238E27FC236}">
                <a16:creationId xmlns:a16="http://schemas.microsoft.com/office/drawing/2014/main" id="{9D8D317D-3209-A653-A97C-338A12E31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8" y="2057400"/>
            <a:ext cx="0" cy="34448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407" name="Line 31">
            <a:extLst>
              <a:ext uri="{FF2B5EF4-FFF2-40B4-BE49-F238E27FC236}">
                <a16:creationId xmlns:a16="http://schemas.microsoft.com/office/drawing/2014/main" id="{3BA3747C-0225-DA81-74EC-767C1BE18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8" y="5502275"/>
            <a:ext cx="37798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408" name="Line 32">
            <a:extLst>
              <a:ext uri="{FF2B5EF4-FFF2-40B4-BE49-F238E27FC236}">
                <a16:creationId xmlns:a16="http://schemas.microsoft.com/office/drawing/2014/main" id="{99E15DB3-03C9-ED6D-95EB-253734C02D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8600" y="2098675"/>
            <a:ext cx="0" cy="18907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409" name="Text Box 33">
            <a:extLst>
              <a:ext uri="{FF2B5EF4-FFF2-40B4-BE49-F238E27FC236}">
                <a16:creationId xmlns:a16="http://schemas.microsoft.com/office/drawing/2014/main" id="{CD8EB4EE-0276-12D9-D3A8-0D378001B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3544888"/>
            <a:ext cx="392113" cy="469900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sv-SE" altLang="en-US" sz="2400">
                <a:solidFill>
                  <a:schemeClr val="tx1"/>
                </a:solidFill>
                <a:latin typeface="+mn-lt"/>
              </a:rPr>
              <a:t>1</a:t>
            </a:r>
            <a:endParaRPr lang="en-GB" altLang="en-US" sz="2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5410" name="Line 34">
            <a:extLst>
              <a:ext uri="{FF2B5EF4-FFF2-40B4-BE49-F238E27FC236}">
                <a16:creationId xmlns:a16="http://schemas.microsoft.com/office/drawing/2014/main" id="{D2E5A3A1-9E75-2553-B2C7-7415BABC1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8175" y="4241800"/>
            <a:ext cx="109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85411" name="Rectangle 35">
            <a:extLst>
              <a:ext uri="{FF2B5EF4-FFF2-40B4-BE49-F238E27FC236}">
                <a16:creationId xmlns:a16="http://schemas.microsoft.com/office/drawing/2014/main" id="{C6F78A64-A894-0B4A-58E2-B7E116F7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5" y="3770313"/>
            <a:ext cx="1847850" cy="419100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 anchor="ctr"/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sv-SE" altLang="en-US" sz="2000" dirty="0">
                <a:solidFill>
                  <a:schemeClr val="tx1"/>
                </a:solidFill>
                <a:latin typeface="+mn-lt"/>
              </a:rPr>
              <a:t>receiver</a:t>
            </a:r>
            <a:endParaRPr lang="en-GB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Line 32">
            <a:extLst>
              <a:ext uri="{FF2B5EF4-FFF2-40B4-BE49-F238E27FC236}">
                <a16:creationId xmlns:a16="http://schemas.microsoft.com/office/drawing/2014/main" id="{B971C121-7DBE-99A3-433C-A1FAB679A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8488" y="1854200"/>
            <a:ext cx="2349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IN" sz="2400"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F4A2B1-70D8-F561-7F50-8FF123977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9050"/>
            <a:ext cx="8596312" cy="12557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en-US" sz="2800" kern="0"/>
              <a:t>Structure of command pattern</a:t>
            </a:r>
            <a:endParaRPr lang="en-AU" altLang="en-US" sz="2800" kern="0" dirty="0"/>
          </a:p>
        </p:txBody>
      </p:sp>
      <p:sp>
        <p:nvSpPr>
          <p:cNvPr id="495652" name="TextBox 4">
            <a:extLst>
              <a:ext uri="{FF2B5EF4-FFF2-40B4-BE49-F238E27FC236}">
                <a16:creationId xmlns:a16="http://schemas.microsoft.com/office/drawing/2014/main" id="{4FC84D10-FE99-B607-BD67-7E0DADC70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1401763"/>
            <a:ext cx="25193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IN" altLang="en-US" sz="2000"/>
              <a:t>Invoker stores commands and asks ConcreteCommand objects to perform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BADFF-DAE1-9E5C-8759-7B38147490D1}"/>
              </a:ext>
            </a:extLst>
          </p:cNvPr>
          <p:cNvSpPr/>
          <p:nvPr/>
        </p:nvSpPr>
        <p:spPr bwMode="auto">
          <a:xfrm>
            <a:off x="849313" y="2255838"/>
            <a:ext cx="8153400" cy="11430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latin typeface="+mj-lt"/>
              <a:cs typeface="+mn-cs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F35D203-4FC9-4895-643D-989086AE84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47638"/>
            <a:ext cx="8596312" cy="1255712"/>
          </a:xfrm>
        </p:spPr>
        <p:txBody>
          <a:bodyPr/>
          <a:lstStyle/>
          <a:p>
            <a:r>
              <a:rPr lang="en-US" altLang="zh-TW" sz="3200">
                <a:ea typeface="PMingLiU" panose="02020500000000000000" pitchFamily="18" charset="-120"/>
              </a:rPr>
              <a:t>The Strategy Pattern: </a:t>
            </a:r>
            <a:r>
              <a:rPr lang="en-US" altLang="zh-TW" sz="3600">
                <a:ea typeface="PMingLiU" panose="02020500000000000000" pitchFamily="18" charset="-120"/>
              </a:rPr>
              <a:t>Intent</a:t>
            </a:r>
          </a:p>
        </p:txBody>
      </p:sp>
      <p:sp>
        <p:nvSpPr>
          <p:cNvPr id="933892" name="Rectangle 3">
            <a:extLst>
              <a:ext uri="{FF2B5EF4-FFF2-40B4-BE49-F238E27FC236}">
                <a16:creationId xmlns:a16="http://schemas.microsoft.com/office/drawing/2014/main" id="{6A7B9C88-FEE8-9CFF-CBED-3B783B270D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1613" y="1417638"/>
            <a:ext cx="9601200" cy="572452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zh-TW" sz="3600">
                <a:ea typeface="PMingLiU" panose="02020500000000000000" pitchFamily="18" charset="-120"/>
              </a:rPr>
              <a:t>Define a family of algorithms:</a:t>
            </a:r>
          </a:p>
          <a:p>
            <a:pPr lvl="1">
              <a:lnSpc>
                <a:spcPct val="125000"/>
              </a:lnSpc>
              <a:spcBef>
                <a:spcPct val="15000"/>
              </a:spcBef>
              <a:spcAft>
                <a:spcPts val="4200"/>
              </a:spcAft>
            </a:pPr>
            <a:r>
              <a:rPr lang="en-US" altLang="zh-TW" sz="3200" b="1">
                <a:solidFill>
                  <a:srgbClr val="0000CC"/>
                </a:solidFill>
                <a:ea typeface="PMingLiU" panose="02020500000000000000" pitchFamily="18" charset="-120"/>
              </a:rPr>
              <a:t>Encapsulate each one, and make them interchangeable. </a:t>
            </a:r>
          </a:p>
          <a:p>
            <a:pPr>
              <a:lnSpc>
                <a:spcPct val="125000"/>
              </a:lnSpc>
              <a:spcBef>
                <a:spcPct val="15000"/>
              </a:spcBef>
              <a:spcAft>
                <a:spcPts val="1800"/>
              </a:spcAft>
            </a:pPr>
            <a:r>
              <a:rPr lang="en-US" altLang="zh-TW" sz="3600">
                <a:ea typeface="PMingLiU" panose="02020500000000000000" pitchFamily="18" charset="-120"/>
              </a:rPr>
              <a:t>Strategy lets the algorithm vary independently from clients that use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3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">
            <a:extLst>
              <a:ext uri="{FF2B5EF4-FFF2-40B4-BE49-F238E27FC236}">
                <a16:creationId xmlns:a16="http://schemas.microsoft.com/office/drawing/2014/main" id="{2338D798-4296-6068-0C4D-E4F8EEBB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8" y="5075238"/>
            <a:ext cx="469741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Rectangle 2">
            <a:extLst>
              <a:ext uri="{FF2B5EF4-FFF2-40B4-BE49-F238E27FC236}">
                <a16:creationId xmlns:a16="http://schemas.microsoft.com/office/drawing/2014/main" id="{38777184-C24F-D578-63D8-84B3513ED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17463"/>
            <a:ext cx="8315325" cy="1427163"/>
          </a:xfrm>
        </p:spPr>
        <p:txBody>
          <a:bodyPr/>
          <a:lstStyle/>
          <a:p>
            <a:r>
              <a:rPr lang="en-US" altLang="en-US" sz="2800"/>
              <a:t>Command pattern: Participants</a:t>
            </a:r>
          </a:p>
        </p:txBody>
      </p:sp>
      <p:sp>
        <p:nvSpPr>
          <p:cNvPr id="700421" name="Text Box 5">
            <a:extLst>
              <a:ext uri="{FF2B5EF4-FFF2-40B4-BE49-F238E27FC236}">
                <a16:creationId xmlns:a16="http://schemas.microsoft.com/office/drawing/2014/main" id="{F97FD2B7-753F-91F0-52DB-D2E2FDF35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1112838"/>
            <a:ext cx="9677400" cy="6826250"/>
          </a:xfrm>
          <a:prstGeom prst="rect">
            <a:avLst/>
          </a:prstGeom>
          <a:noFill/>
          <a:ln>
            <a:noFill/>
          </a:ln>
        </p:spPr>
        <p:txBody>
          <a:bodyPr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503238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2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Command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  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(Command)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 declares an interface for executing an operation </a:t>
            </a:r>
          </a:p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  defines a binding between a Receiver object and an action </a:t>
            </a:r>
          </a:p>
          <a:p>
            <a:pPr marL="846138" lvl="1" indent="-342900" eaLnBrk="1" hangingPunct="1">
              <a:spcAft>
                <a:spcPts val="24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 implements Execute by invoking the corresponding operation(s) on Receiver </a:t>
            </a:r>
          </a:p>
          <a:p>
            <a:pPr marL="342900" indent="-342900" eaLnBrk="1" hangingPunct="1">
              <a:spcAft>
                <a:spcPts val="2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Invoker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 asks the command to carry out the request </a:t>
            </a:r>
          </a:p>
          <a:p>
            <a:pPr marL="342900" indent="-342900" eaLnBrk="1" hangingPunct="1">
              <a:spcAft>
                <a:spcPts val="2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Receiver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 knows how to perform operations associated with carrying out the request </a:t>
            </a:r>
          </a:p>
          <a:p>
            <a:pPr marL="342900" indent="-342900" eaLnBrk="1" hangingPunct="1">
              <a:spcAft>
                <a:spcPts val="24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Client 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creates a </a:t>
            </a:r>
            <a:r>
              <a:rPr lang="en-US" altLang="en-US" sz="2400" b="0" dirty="0" err="1">
                <a:solidFill>
                  <a:schemeClr val="tx1"/>
                </a:solidFill>
                <a:latin typeface="+mn-lt"/>
              </a:rPr>
              <a:t>ConcreteCommand</a:t>
            </a:r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                                                    object and sets its receiver </a:t>
            </a:r>
          </a:p>
          <a:p>
            <a:pPr eaLnBrk="1" hangingPunct="1">
              <a:spcAft>
                <a:spcPts val="2400"/>
              </a:spcAft>
              <a:defRPr/>
            </a:pPr>
            <a:endParaRPr lang="en-US" altLang="en-US" sz="2400" b="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Aft>
                <a:spcPts val="2400"/>
              </a:spcAft>
              <a:defRPr/>
            </a:pPr>
            <a:endParaRPr lang="en-US" altLang="en-US" sz="2400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0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0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0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>
            <a:extLst>
              <a:ext uri="{FF2B5EF4-FFF2-40B4-BE49-F238E27FC236}">
                <a16:creationId xmlns:a16="http://schemas.microsoft.com/office/drawing/2014/main" id="{BB48C79C-B139-CD0F-298D-B421ADD42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25" y="4778375"/>
            <a:ext cx="48387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9D711F-A105-3543-4E31-D868A9FF2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825" y="1189038"/>
            <a:ext cx="9183688" cy="5783262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altLang="en-US" sz="2800"/>
              <a:t>Client creates a ConcreteCommand object and specifies its receiver.</a:t>
            </a:r>
          </a:p>
          <a:p>
            <a:pPr>
              <a:spcAft>
                <a:spcPts val="1800"/>
              </a:spcAft>
            </a:pPr>
            <a:r>
              <a:rPr lang="en-US" altLang="en-US" sz="2800"/>
              <a:t>An Invoker object stores the ConcreteCommand object</a:t>
            </a:r>
          </a:p>
          <a:p>
            <a:pPr>
              <a:spcAft>
                <a:spcPts val="1800"/>
              </a:spcAft>
            </a:pPr>
            <a:r>
              <a:rPr lang="en-US" altLang="en-US" sz="2800"/>
              <a:t>The invoker issues a request by calling Execute on the command. </a:t>
            </a:r>
          </a:p>
          <a:p>
            <a:pPr>
              <a:spcAft>
                <a:spcPts val="1800"/>
              </a:spcAft>
            </a:pPr>
            <a:r>
              <a:rPr lang="en-US" altLang="en-US" sz="2800"/>
              <a:t>When commands are undoable, ConcreteCommand stores state for undoing                                     before invoking Execute</a:t>
            </a:r>
          </a:p>
          <a:p>
            <a:pPr>
              <a:spcAft>
                <a:spcPts val="1800"/>
              </a:spcAft>
            </a:pPr>
            <a:r>
              <a:rPr lang="en-US" altLang="en-US" sz="2800"/>
              <a:t>ConcreteCommand object                                                     invokes operations on its                                                     receiver to carry out request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65A5627-B869-D242-F378-1BE0EC292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-17463"/>
            <a:ext cx="8315325" cy="14271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en-US" sz="2800" kern="0" dirty="0"/>
              <a:t>Command pattern</a:t>
            </a:r>
            <a:r>
              <a:rPr lang="en-US" altLang="en-US" sz="2800" kern="0"/>
              <a:t>: Operation</a:t>
            </a:r>
            <a:endParaRPr lang="en-US" altLang="en-US" sz="28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5926EF61-0BCC-43A2-AEB0-713941FEA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104775"/>
            <a:ext cx="8596312" cy="1255713"/>
          </a:xfrm>
        </p:spPr>
        <p:txBody>
          <a:bodyPr/>
          <a:lstStyle/>
          <a:p>
            <a:r>
              <a:rPr lang="en-IN" altLang="en-US" sz="3200"/>
              <a:t>Sequence Diagram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AE2965D9-34D4-989B-C991-BC0BF76D5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07313" y="1920875"/>
            <a:ext cx="7937" cy="392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806F6D-9D49-365F-CD3B-9B48F442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5" y="5761038"/>
            <a:ext cx="147638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93324CDD-59FF-CBB6-C92F-6BE2F0D48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5999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DB43F53-4424-1848-848A-BDFEC36FA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2292350"/>
            <a:ext cx="160337" cy="194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C4C8C27-8307-7CB8-73B5-5C499A9C14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8850" y="1736725"/>
            <a:ext cx="1588" cy="4633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E66A0055-4562-EB4A-D168-1A0A261EBB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7113" y="3241675"/>
            <a:ext cx="25146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 dirty="0">
              <a:latin typeface="+mn-lt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A97A7F92-F46B-DB9E-7A97-14FBD1917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2954338"/>
            <a:ext cx="2971800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>
                <a:latin typeface="+mn-lt"/>
              </a:rPr>
              <a:t>&lt;&lt;new&gt;&gt;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866B2D01-7DCE-C121-87CC-B146BF863B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1713" y="210343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33EBF36-9AFF-3EB6-C76D-1E042401C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1713" y="309403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93774619-329A-9A50-8A82-5400F8653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5608638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B506A0-33C0-D816-19F2-19CC3A5F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1713" y="6065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518B8C9F-E6FF-CA45-E67D-8A9C9749D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5713" y="2103438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120E2AA0-22A1-2EE9-80FE-C8F6DEFC4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4084638"/>
            <a:ext cx="152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F8DC5164-7D35-F614-0F41-7674C8D64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5713" y="477043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D0CA2292-0B50-29AE-36D9-2CF04CA54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5532438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C12F56C4-B8B5-CC6A-7430-0CA395DE3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7113" y="4160838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9415F6EE-1852-D85E-976D-C04ACD33B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60863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47DEACCD-B143-912F-64A5-CF84879C12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1713" y="5837238"/>
            <a:ext cx="28194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FD8E7B3C-E448-FAEA-B8C1-417CB4930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5494338"/>
            <a:ext cx="2438400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>
                <a:latin typeface="+mn-lt"/>
              </a:rPr>
              <a:t>Action()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5B5D8557-4DF4-5850-FA5C-4DFD55AF7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3856038"/>
            <a:ext cx="3200400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>
                <a:latin typeface="+mn-lt"/>
              </a:rPr>
              <a:t>StoreCommand(aCommand)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6196A4EC-B628-69AE-2615-8CDCA425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713" y="1524000"/>
            <a:ext cx="1371600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err="1">
                <a:latin typeface="+mn-lt"/>
              </a:rPr>
              <a:t>aReceiver</a:t>
            </a:r>
            <a:endParaRPr lang="en-US" altLang="zh-CN" sz="2000" dirty="0">
              <a:latin typeface="+mn-lt"/>
            </a:endParaRP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AFE0781B-CFB7-C328-1291-5FBF4F868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3" y="1382713"/>
            <a:ext cx="1143000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latin typeface="+mn-lt"/>
              </a:rPr>
              <a:t>:</a:t>
            </a:r>
            <a:r>
              <a:rPr lang="en-US" altLang="zh-CN" sz="2000" dirty="0" err="1">
                <a:latin typeface="+mn-lt"/>
              </a:rPr>
              <a:t>aClient</a:t>
            </a:r>
            <a:endParaRPr lang="en-US" altLang="zh-CN" sz="2000" dirty="0">
              <a:latin typeface="+mn-lt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D20D1846-88C3-BF4F-3B00-D1A943C0E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1895475"/>
            <a:ext cx="1447800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err="1">
                <a:latin typeface="+mn-lt"/>
              </a:rPr>
              <a:t>aCommand</a:t>
            </a:r>
            <a:endParaRPr lang="en-US" altLang="zh-CN" sz="2000" dirty="0">
              <a:latin typeface="+mn-lt"/>
            </a:endParaRP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31B73605-5F60-3C70-71F2-0758BD5D2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1673225"/>
            <a:ext cx="1447800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err="1">
                <a:latin typeface="+mn-lt"/>
              </a:rPr>
              <a:t>anInvoker</a:t>
            </a:r>
            <a:endParaRPr lang="en-US" altLang="zh-CN" sz="2000" dirty="0">
              <a:latin typeface="+mn-lt"/>
            </a:endParaRP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44B01DD4-6C1E-337E-628F-5CECF4B54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113" y="530383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>
                <a:latin typeface="+mn-lt"/>
              </a:rPr>
              <a:t>Execute()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FE9B09A7-8928-4432-C89A-866C44370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3" y="2141538"/>
            <a:ext cx="2971800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>
                <a:latin typeface="+mn-lt"/>
              </a:rPr>
              <a:t>&lt;&lt;new &gt;&gt;</a:t>
            </a:r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C849F915-7874-97D4-71DE-E706EDE8D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2471738"/>
            <a:ext cx="546893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 dirty="0">
              <a:latin typeface="+mn-lt"/>
            </a:endParaRP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3F9D7616-EB8C-3726-B355-AF13BA4D5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2470150"/>
            <a:ext cx="3036887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>
                <a:latin typeface="+mn-lt"/>
              </a:rPr>
              <a:t>&lt;&lt;new &gt;&gt;</a:t>
            </a:r>
          </a:p>
        </p:txBody>
      </p:sp>
      <p:sp>
        <p:nvSpPr>
          <p:cNvPr id="33" name="Line 9">
            <a:extLst>
              <a:ext uri="{FF2B5EF4-FFF2-40B4-BE49-F238E27FC236}">
                <a16:creationId xmlns:a16="http://schemas.microsoft.com/office/drawing/2014/main" id="{363A7DF0-19DE-F3C2-A5CE-2D7DF2218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2755900"/>
            <a:ext cx="413385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 dirty="0">
              <a:latin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EA1D289-C11B-130C-804D-3E5A7936F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713" y="198438"/>
            <a:ext cx="8596312" cy="1255712"/>
          </a:xfrm>
        </p:spPr>
        <p:txBody>
          <a:bodyPr/>
          <a:lstStyle/>
          <a:p>
            <a:pPr eaLnBrk="1" hangingPunct="1"/>
            <a:r>
              <a:rPr lang="en-US" altLang="en-US" sz="3600"/>
              <a:t>Consequences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FA1832AE-3907-3B87-653C-6E250ECA2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6413" y="1477963"/>
            <a:ext cx="9067800" cy="5194300"/>
          </a:xfrm>
        </p:spPr>
        <p:txBody>
          <a:bodyPr/>
          <a:lstStyle/>
          <a:p>
            <a:pPr eaLnBrk="1" hangingPunct="1">
              <a:spcAft>
                <a:spcPts val="3000"/>
              </a:spcAft>
            </a:pPr>
            <a:r>
              <a:rPr lang="en-US" altLang="en-US"/>
              <a:t>Completely decouples objects from the actions they execute</a:t>
            </a:r>
          </a:p>
          <a:p>
            <a:pPr eaLnBrk="1" hangingPunct="1">
              <a:spcAft>
                <a:spcPts val="3000"/>
              </a:spcAft>
            </a:pPr>
            <a:r>
              <a:rPr lang="en-US" altLang="en-US"/>
              <a:t>Objects can be parameterized with arbitrary actions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/>
              <a:t>Adding new kinds of actions is easy</a:t>
            </a:r>
          </a:p>
          <a:p>
            <a:pPr lvl="1" eaLnBrk="1" hangingPunct="1">
              <a:spcAft>
                <a:spcPts val="3000"/>
              </a:spcAft>
            </a:pPr>
            <a:r>
              <a:rPr lang="en-US" altLang="en-US"/>
              <a:t>Just create a new class that implements the Command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8C0CE90-491E-5E15-8B1E-8D6FD527C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-79375"/>
            <a:ext cx="8596312" cy="1255713"/>
          </a:xfrm>
        </p:spPr>
        <p:txBody>
          <a:bodyPr/>
          <a:lstStyle/>
          <a:p>
            <a:pPr eaLnBrk="1" hangingPunct="1"/>
            <a:r>
              <a:rPr lang="en-US" altLang="en-US" sz="3600"/>
              <a:t>Known Uses: Undo/Redo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1797E26-E9FB-AD6A-27A3-47EE554C0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036638"/>
            <a:ext cx="9601200" cy="5207000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altLang="en-US"/>
              <a:t>Store a list of actions performed by the user</a:t>
            </a:r>
          </a:p>
          <a:p>
            <a:pPr eaLnBrk="1" hangingPunct="1">
              <a:spcAft>
                <a:spcPct val="0"/>
              </a:spcAft>
            </a:pPr>
            <a:endParaRPr lang="en-US" altLang="en-US" sz="1000"/>
          </a:p>
          <a:p>
            <a:pPr eaLnBrk="1" hangingPunct="1">
              <a:spcAft>
                <a:spcPct val="0"/>
              </a:spcAft>
            </a:pPr>
            <a:r>
              <a:rPr lang="en-US" altLang="en-US"/>
              <a:t>Each action has</a:t>
            </a:r>
          </a:p>
          <a:p>
            <a:pPr lvl="1" eaLnBrk="1" hangingPunct="1">
              <a:spcAft>
                <a:spcPct val="0"/>
              </a:spcAft>
            </a:pPr>
            <a:r>
              <a:rPr lang="en-US" altLang="en-US"/>
              <a:t>A “do” method that knows how to perform the action</a:t>
            </a:r>
          </a:p>
          <a:p>
            <a:pPr lvl="1" eaLnBrk="1" hangingPunct="1">
              <a:spcAft>
                <a:spcPct val="0"/>
              </a:spcAft>
            </a:pPr>
            <a:r>
              <a:rPr lang="en-US" altLang="en-US"/>
              <a:t>An “undo” method that knows how to reverse the action</a:t>
            </a:r>
          </a:p>
          <a:p>
            <a:pPr lvl="1" eaLnBrk="1" hangingPunct="1">
              <a:spcAft>
                <a:spcPct val="0"/>
              </a:spcAft>
            </a:pPr>
            <a:endParaRPr lang="en-US" altLang="en-US" sz="1200"/>
          </a:p>
          <a:p>
            <a:pPr eaLnBrk="1" hangingPunct="1">
              <a:spcAft>
                <a:spcPct val="0"/>
              </a:spcAft>
            </a:pPr>
            <a:r>
              <a:rPr lang="en-US" altLang="en-US"/>
              <a:t>Store a pointer to the most recent action performed by the user</a:t>
            </a:r>
          </a:p>
          <a:p>
            <a:pPr eaLnBrk="1" hangingPunct="1">
              <a:spcAft>
                <a:spcPct val="0"/>
              </a:spcAft>
            </a:pPr>
            <a:endParaRPr lang="en-US" altLang="en-US" sz="1000"/>
          </a:p>
          <a:p>
            <a:pPr eaLnBrk="1" hangingPunct="1">
              <a:spcAft>
                <a:spcPct val="0"/>
              </a:spcAft>
            </a:pPr>
            <a:r>
              <a:rPr lang="en-US" altLang="en-US"/>
              <a:t>Undo – “undo” the current action and back up the pointer</a:t>
            </a:r>
          </a:p>
          <a:p>
            <a:pPr eaLnBrk="1" hangingPunct="1">
              <a:spcAft>
                <a:spcPct val="0"/>
              </a:spcAft>
            </a:pPr>
            <a:r>
              <a:rPr lang="en-US" altLang="en-US"/>
              <a:t>Redo – move the pointer forward and “redo” the current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277C92ED-9A48-6384-E1ED-B89D5A9D7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/>
              <a:t>Exercise 1</a:t>
            </a:r>
          </a:p>
        </p:txBody>
      </p:sp>
      <p:sp>
        <p:nvSpPr>
          <p:cNvPr id="506883" name="Content Placeholder 2">
            <a:extLst>
              <a:ext uri="{FF2B5EF4-FFF2-40B4-BE49-F238E27FC236}">
                <a16:creationId xmlns:a16="http://schemas.microsoft.com/office/drawing/2014/main" id="{A2DFCA60-12F8-89E0-F756-B1A71E320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5913" y="1601788"/>
            <a:ext cx="9296400" cy="4749800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1800"/>
              </a:spcAft>
            </a:pPr>
            <a:r>
              <a:rPr lang="en-IN" altLang="en-US"/>
              <a:t>Assume that you can place on a trading platform (also called a broker) a set of buy ands sell order on specific stocks.</a:t>
            </a:r>
          </a:p>
          <a:p>
            <a:pPr>
              <a:lnSpc>
                <a:spcPct val="114000"/>
              </a:lnSpc>
              <a:spcAft>
                <a:spcPts val="1800"/>
              </a:spcAft>
            </a:pPr>
            <a:r>
              <a:rPr lang="en-IN" altLang="en-US"/>
              <a:t>The broker deals with a large number of stocks.</a:t>
            </a:r>
          </a:p>
          <a:p>
            <a:pPr>
              <a:lnSpc>
                <a:spcPct val="114000"/>
              </a:lnSpc>
            </a:pPr>
            <a:r>
              <a:rPr lang="en-IN" altLang="en-US"/>
              <a:t>It will place either buy or sell order for specific stocks as you might have specified.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ED43D5E7-AE78-FE30-621A-EC62BF33C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155575"/>
            <a:ext cx="8596312" cy="1255713"/>
          </a:xfrm>
        </p:spPr>
        <p:txBody>
          <a:bodyPr/>
          <a:lstStyle/>
          <a:p>
            <a:r>
              <a:rPr lang="en-IN" altLang="en-US" sz="3600"/>
              <a:t>Exercise 1: Solution</a:t>
            </a:r>
          </a:p>
        </p:txBody>
      </p:sp>
      <p:pic>
        <p:nvPicPr>
          <p:cNvPr id="74755" name="Picture 4">
            <a:extLst>
              <a:ext uri="{FF2B5EF4-FFF2-40B4-BE49-F238E27FC236}">
                <a16:creationId xmlns:a16="http://schemas.microsoft.com/office/drawing/2014/main" id="{BBDF5342-7441-F7ED-8D70-04D084C7F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1493838"/>
            <a:ext cx="7450137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3DF9E4C5-1420-C0CF-0BEE-F0B608DFA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358775"/>
            <a:ext cx="8596313" cy="754063"/>
          </a:xfrm>
        </p:spPr>
        <p:txBody>
          <a:bodyPr/>
          <a:lstStyle/>
          <a:p>
            <a:r>
              <a:rPr lang="en-IN" altLang="en-US" sz="3600"/>
              <a:t>Players in the Design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53AD39D8-2D7D-2DDA-B17C-FCBE8FC494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4513" y="1265238"/>
            <a:ext cx="9296400" cy="4749800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altLang="en-US"/>
              <a:t>interface </a:t>
            </a:r>
            <a:r>
              <a:rPr lang="en-US" altLang="en-US" i="1"/>
              <a:t>Order</a:t>
            </a:r>
            <a:r>
              <a:rPr lang="en-US" altLang="en-US"/>
              <a:t> which is acting as a command. </a:t>
            </a:r>
          </a:p>
          <a:p>
            <a:pPr>
              <a:spcAft>
                <a:spcPts val="3000"/>
              </a:spcAft>
            </a:pPr>
            <a:r>
              <a:rPr lang="en-US" altLang="en-US" i="1"/>
              <a:t>Stock</a:t>
            </a:r>
            <a:r>
              <a:rPr lang="en-US" altLang="en-US"/>
              <a:t> class acts as a request. </a:t>
            </a:r>
          </a:p>
          <a:p>
            <a:pPr>
              <a:spcAft>
                <a:spcPts val="3000"/>
              </a:spcAft>
            </a:pPr>
            <a:r>
              <a:rPr lang="en-US" altLang="en-US"/>
              <a:t>Concrete command classes  </a:t>
            </a:r>
            <a:r>
              <a:rPr lang="en-US" altLang="en-US" i="1"/>
              <a:t>BuyStock</a:t>
            </a:r>
            <a:r>
              <a:rPr lang="en-US" altLang="en-US"/>
              <a:t> and </a:t>
            </a:r>
            <a:r>
              <a:rPr lang="en-US" altLang="en-US" i="1"/>
              <a:t>SellStock</a:t>
            </a:r>
            <a:r>
              <a:rPr lang="en-US" altLang="en-US"/>
              <a:t> implementing </a:t>
            </a:r>
            <a:r>
              <a:rPr lang="en-US" altLang="en-US" i="1"/>
              <a:t>Order</a:t>
            </a:r>
            <a:r>
              <a:rPr lang="en-US" altLang="en-US"/>
              <a:t> interface which will do actual command processing. </a:t>
            </a:r>
          </a:p>
          <a:p>
            <a:pPr>
              <a:spcAft>
                <a:spcPts val="600"/>
              </a:spcAft>
            </a:pPr>
            <a:r>
              <a:rPr lang="en-US" altLang="en-US"/>
              <a:t>A class </a:t>
            </a:r>
            <a:r>
              <a:rPr lang="en-US" altLang="en-US" i="1"/>
              <a:t>Broker</a:t>
            </a:r>
            <a:r>
              <a:rPr lang="en-US" altLang="en-US"/>
              <a:t> is created which acts as an invoker object. </a:t>
            </a:r>
          </a:p>
          <a:p>
            <a:pPr lvl="1">
              <a:spcAft>
                <a:spcPts val="3000"/>
              </a:spcAft>
            </a:pPr>
            <a:r>
              <a:rPr lang="en-US" altLang="en-US"/>
              <a:t>It can take and place orders.</a:t>
            </a:r>
            <a:endParaRPr lang="en-I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D9530946-29B9-2FF7-78FA-C80BB6D6B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257175"/>
            <a:ext cx="8596312" cy="1255713"/>
          </a:xfrm>
        </p:spPr>
        <p:txBody>
          <a:bodyPr/>
          <a:lstStyle/>
          <a:p>
            <a:r>
              <a:rPr lang="en-IN" altLang="en-US" sz="3600"/>
              <a:t>Implementation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FD6F4A-E7A1-9E23-7E27-FEB0BE376F48}"/>
              </a:ext>
            </a:extLst>
          </p:cNvPr>
          <p:cNvSpPr txBox="1">
            <a:spLocks/>
          </p:cNvSpPr>
          <p:nvPr/>
        </p:nvSpPr>
        <p:spPr bwMode="auto">
          <a:xfrm>
            <a:off x="544513" y="1681163"/>
            <a:ext cx="7010400" cy="5257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lIns="0" tIns="0" rIns="0" bIns="0"/>
          <a:lstStyle>
            <a:lvl1pPr marL="422275" indent="-317500" algn="l" defTabSz="457200" rtl="0" eaLnBrk="0" fontAlgn="base" hangingPunct="0">
              <a:spcBef>
                <a:spcPct val="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54075" indent="-284163" algn="l" defTabSz="457200" rtl="0" eaLnBrk="0" fontAlgn="base" hangingPunct="0"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 b="0">
                <a:solidFill>
                  <a:srgbClr val="000000"/>
                </a:solidFill>
                <a:latin typeface="+mn-lt"/>
              </a:defRPr>
            </a:lvl2pPr>
            <a:lvl3pPr marL="1285875" indent="-212725" algn="l" defTabSz="457200" rtl="0" eaLnBrk="0" fontAlgn="base" hangingPunct="0">
              <a:spcBef>
                <a:spcPct val="0"/>
              </a:spcBef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 b="0">
                <a:solidFill>
                  <a:srgbClr val="000000"/>
                </a:solidFill>
                <a:latin typeface="+mn-lt"/>
              </a:defRPr>
            </a:lvl3pPr>
            <a:lvl4pPr marL="1716088" indent="-204788" algn="l" defTabSz="457200" rtl="0" eaLnBrk="0" fontAlgn="base" hangingPunct="0"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 b="0">
                <a:solidFill>
                  <a:srgbClr val="000000"/>
                </a:solidFill>
                <a:latin typeface="+mn-lt"/>
              </a:defRPr>
            </a:lvl4pPr>
            <a:lvl5pPr marL="2149475" indent="-211138" algn="l" defTabSz="457200" rtl="0" eaLnBrk="0" fontAlgn="base" hangingPunct="0"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 b="0">
                <a:solidFill>
                  <a:srgbClr val="000000"/>
                </a:solidFill>
                <a:latin typeface="+mn-lt"/>
              </a:defRPr>
            </a:lvl5pPr>
            <a:lvl6pPr marL="26066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6pPr>
            <a:lvl7pPr marL="30638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7pPr>
            <a:lvl8pPr marL="35210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8pPr>
            <a:lvl9pPr marL="39782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public class Stock {  //Receiver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	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private String name = "ABC";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private int quantity = 10;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400" kern="0" dirty="0"/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public void buy(){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   </a:t>
            </a:r>
            <a:r>
              <a:rPr lang="en-US" sz="2400" kern="0" dirty="0" err="1"/>
              <a:t>System.out.println</a:t>
            </a:r>
            <a:r>
              <a:rPr lang="en-US" sz="2400" kern="0" dirty="0"/>
              <a:t>("Stock [ Name: "+name+", 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      Quantity: " + quantity +" ] bought");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}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public void sell(){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   </a:t>
            </a:r>
            <a:r>
              <a:rPr lang="en-US" sz="2400" kern="0" dirty="0" err="1"/>
              <a:t>System.out.println</a:t>
            </a:r>
            <a:r>
              <a:rPr lang="en-US" sz="2400" kern="0" dirty="0"/>
              <a:t>("Stock [ Name: "+name+", 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      Quantity: " + quantity +" ] sold");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   }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}</a:t>
            </a:r>
            <a:endParaRPr lang="en-IN" sz="2400" kern="0" dirty="0"/>
          </a:p>
        </p:txBody>
      </p:sp>
      <p:sp>
        <p:nvSpPr>
          <p:cNvPr id="76804" name="Content Placeholder 2">
            <a:extLst>
              <a:ext uri="{FF2B5EF4-FFF2-40B4-BE49-F238E27FC236}">
                <a16:creationId xmlns:a16="http://schemas.microsoft.com/office/drawing/2014/main" id="{E8C165B7-3324-D5D1-A0AA-6FFC8DB525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78513" y="1493838"/>
            <a:ext cx="3995737" cy="1255712"/>
          </a:xfrm>
          <a:solidFill>
            <a:srgbClr val="FFFF00"/>
          </a:solidFill>
        </p:spPr>
        <p:txBody>
          <a:bodyPr/>
          <a:lstStyle/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400"/>
              <a:t>public interface Order {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400"/>
              <a:t>   void execute();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  <a:endParaRPr lang="en-IN" altLang="en-US"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3D6C0C24-6721-0849-8A1C-FFE20E97BE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513" y="350838"/>
            <a:ext cx="6172200" cy="3429000"/>
          </a:xfrm>
          <a:solidFill>
            <a:srgbClr val="CCECFF"/>
          </a:solidFill>
        </p:spPr>
        <p:txBody>
          <a:bodyPr/>
          <a:lstStyle/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public class BuyStock implements Order {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private Stock abcStock;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public BuyStock(Stock abcStock){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   this.abcStock = abcStock;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}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public void execute() {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   abcStock.buy();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}</a:t>
            </a:r>
          </a:p>
          <a:p>
            <a:pPr marL="104775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D882CB-3850-2B94-A33C-80382A5554B7}"/>
              </a:ext>
            </a:extLst>
          </p:cNvPr>
          <p:cNvSpPr txBox="1">
            <a:spLocks/>
          </p:cNvSpPr>
          <p:nvPr/>
        </p:nvSpPr>
        <p:spPr bwMode="auto">
          <a:xfrm>
            <a:off x="2971800" y="3322638"/>
            <a:ext cx="6564313" cy="41148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 marL="422275" indent="-317500" algn="l" defTabSz="457200" rtl="0" eaLnBrk="0" fontAlgn="base" hangingPunct="0">
              <a:spcBef>
                <a:spcPct val="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54075" indent="-284163" algn="l" defTabSz="457200" rtl="0" eaLnBrk="0" fontAlgn="base" hangingPunct="0"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 b="0">
                <a:solidFill>
                  <a:srgbClr val="000000"/>
                </a:solidFill>
                <a:latin typeface="+mn-lt"/>
              </a:defRPr>
            </a:lvl2pPr>
            <a:lvl3pPr marL="1285875" indent="-212725" algn="l" defTabSz="457200" rtl="0" eaLnBrk="0" fontAlgn="base" hangingPunct="0">
              <a:spcBef>
                <a:spcPct val="0"/>
              </a:spcBef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 b="0">
                <a:solidFill>
                  <a:srgbClr val="000000"/>
                </a:solidFill>
                <a:latin typeface="+mn-lt"/>
              </a:defRPr>
            </a:lvl3pPr>
            <a:lvl4pPr marL="1716088" indent="-204788" algn="l" defTabSz="457200" rtl="0" eaLnBrk="0" fontAlgn="base" hangingPunct="0"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 b="0">
                <a:solidFill>
                  <a:srgbClr val="000000"/>
                </a:solidFill>
                <a:latin typeface="+mn-lt"/>
              </a:defRPr>
            </a:lvl4pPr>
            <a:lvl5pPr marL="2149475" indent="-211138" algn="l" defTabSz="457200" rtl="0" eaLnBrk="0" fontAlgn="base" hangingPunct="0"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 b="0">
                <a:solidFill>
                  <a:srgbClr val="000000"/>
                </a:solidFill>
                <a:latin typeface="+mn-lt"/>
              </a:defRPr>
            </a:lvl5pPr>
            <a:lvl6pPr marL="26066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6pPr>
            <a:lvl7pPr marL="30638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7pPr>
            <a:lvl8pPr marL="35210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8pPr>
            <a:lvl9pPr marL="3978275" indent="-207963" algn="l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  <a:defRPr sz="2000" b="1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Public class </a:t>
            </a:r>
            <a:r>
              <a:rPr lang="en-IN" sz="2400" kern="0" dirty="0" err="1"/>
              <a:t>SellStock</a:t>
            </a:r>
            <a:r>
              <a:rPr lang="en-IN" sz="2400" kern="0" dirty="0"/>
              <a:t> implements Order {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   private Stock </a:t>
            </a:r>
            <a:r>
              <a:rPr lang="en-IN" sz="2400" kern="0" dirty="0" err="1"/>
              <a:t>abcStock</a:t>
            </a:r>
            <a:r>
              <a:rPr lang="en-IN" sz="2400" kern="0" dirty="0"/>
              <a:t>;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IN" sz="2400" kern="0" dirty="0"/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   public </a:t>
            </a:r>
            <a:r>
              <a:rPr lang="en-IN" sz="2400" kern="0" dirty="0" err="1"/>
              <a:t>SellStock</a:t>
            </a:r>
            <a:r>
              <a:rPr lang="en-IN" sz="2400" kern="0" dirty="0"/>
              <a:t>(Stock </a:t>
            </a:r>
            <a:r>
              <a:rPr lang="en-IN" sz="2400" kern="0" dirty="0" err="1"/>
              <a:t>abcStock</a:t>
            </a:r>
            <a:r>
              <a:rPr lang="en-IN" sz="2400" kern="0" dirty="0"/>
              <a:t>){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      </a:t>
            </a:r>
            <a:r>
              <a:rPr lang="en-IN" sz="2400" kern="0" dirty="0" err="1"/>
              <a:t>this.abcStock</a:t>
            </a:r>
            <a:r>
              <a:rPr lang="en-IN" sz="2400" kern="0" dirty="0"/>
              <a:t> = </a:t>
            </a:r>
            <a:r>
              <a:rPr lang="en-IN" sz="2400" kern="0" dirty="0" err="1"/>
              <a:t>abcStock</a:t>
            </a:r>
            <a:r>
              <a:rPr lang="en-IN" sz="2400" kern="0" dirty="0"/>
              <a:t>;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   }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IN" sz="2400" kern="0" dirty="0"/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   public void execute() {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      </a:t>
            </a:r>
            <a:r>
              <a:rPr lang="en-IN" sz="2400" kern="0" dirty="0" err="1"/>
              <a:t>abcStock.sell</a:t>
            </a:r>
            <a:r>
              <a:rPr lang="en-IN" sz="2400" kern="0" dirty="0"/>
              <a:t>();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   }</a:t>
            </a: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IN" sz="2400" kern="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D91D203-C2C8-98BA-3FF6-026DA18F58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-258763"/>
            <a:ext cx="8596312" cy="1255713"/>
          </a:xfrm>
        </p:spPr>
        <p:txBody>
          <a:bodyPr/>
          <a:lstStyle/>
          <a:p>
            <a:r>
              <a:rPr lang="en-US" altLang="en-US" sz="3600"/>
              <a:t>Strategy Pattern: Structure</a:t>
            </a:r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5C3AB5C7-4FDB-5FD7-ED5E-D75E5353EEC2}"/>
              </a:ext>
            </a:extLst>
          </p:cNvPr>
          <p:cNvGrpSpPr>
            <a:grpSpLocks/>
          </p:cNvGrpSpPr>
          <p:nvPr/>
        </p:nvGrpSpPr>
        <p:grpSpPr bwMode="auto">
          <a:xfrm>
            <a:off x="5572125" y="2408238"/>
            <a:ext cx="3049588" cy="1019175"/>
            <a:chOff x="3184" y="681"/>
            <a:chExt cx="1702" cy="476"/>
          </a:xfrm>
        </p:grpSpPr>
        <p:sp>
          <p:nvSpPr>
            <p:cNvPr id="8210" name="Rectangle 4">
              <a:extLst>
                <a:ext uri="{FF2B5EF4-FFF2-40B4-BE49-F238E27FC236}">
                  <a16:creationId xmlns:a16="http://schemas.microsoft.com/office/drawing/2014/main" id="{B71E7E9B-A109-AA1D-1B97-BE32D4102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681"/>
              <a:ext cx="1702" cy="47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9724" tIns="48987" rIns="99724" bIns="48987" anchor="ctr"/>
            <a:lstStyle>
              <a:lvl1pPr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503238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tx1"/>
                  </a:solidFill>
                </a:rPr>
                <a:t>Strategy</a:t>
              </a:r>
            </a:p>
            <a:p>
              <a:pPr algn="ctr"/>
              <a:endParaRPr lang="en-US" altLang="en-US" sz="2400">
                <a:solidFill>
                  <a:schemeClr val="tx1"/>
                </a:solidFill>
              </a:endParaRPr>
            </a:p>
            <a:p>
              <a:pPr algn="ctr"/>
              <a:r>
                <a:rPr lang="en-US" altLang="en-US" sz="1800">
                  <a:solidFill>
                    <a:schemeClr val="tx1"/>
                  </a:solidFill>
                </a:rPr>
                <a:t>AlgorithmInterface</a:t>
              </a:r>
            </a:p>
          </p:txBody>
        </p:sp>
        <p:sp>
          <p:nvSpPr>
            <p:cNvPr id="8211" name="Line 5">
              <a:extLst>
                <a:ext uri="{FF2B5EF4-FFF2-40B4-BE49-F238E27FC236}">
                  <a16:creationId xmlns:a16="http://schemas.microsoft.com/office/drawing/2014/main" id="{E2A20663-82EE-BD9F-A50D-77A12FAEE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9" y="903"/>
              <a:ext cx="1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8196" name="Rectangle 6">
            <a:extLst>
              <a:ext uri="{FF2B5EF4-FFF2-40B4-BE49-F238E27FC236}">
                <a16:creationId xmlns:a16="http://schemas.microsoft.com/office/drawing/2014/main" id="{A08F754C-3AFB-06F4-2AEF-FEEBFDE0A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2278063"/>
            <a:ext cx="2955925" cy="15430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9724" tIns="48987" rIns="99724" bIns="48987" anchor="ctr"/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chemeClr val="tx1"/>
                </a:solidFill>
              </a:rPr>
              <a:t>Context</a:t>
            </a:r>
          </a:p>
          <a:p>
            <a:pPr algn="ctr"/>
            <a:endParaRPr lang="en-US" altLang="en-US" sz="1600">
              <a:solidFill>
                <a:schemeClr val="tx1"/>
              </a:solidFill>
            </a:endParaRPr>
          </a:p>
          <a:p>
            <a:pPr algn="ctr"/>
            <a:r>
              <a:rPr lang="en-US" altLang="en-US" sz="1800">
                <a:solidFill>
                  <a:schemeClr val="tx1"/>
                </a:solidFill>
              </a:rPr>
              <a:t>Strategy s;</a:t>
            </a:r>
          </a:p>
          <a:p>
            <a:pPr algn="ctr"/>
            <a:r>
              <a:rPr lang="en-US" altLang="en-US" sz="1800">
                <a:solidFill>
                  <a:schemeClr val="tx1"/>
                </a:solidFill>
              </a:rPr>
              <a:t>setStrategy()</a:t>
            </a:r>
          </a:p>
          <a:p>
            <a:pPr algn="ctr"/>
            <a:r>
              <a:rPr lang="en-US" altLang="en-US" sz="1800">
                <a:solidFill>
                  <a:schemeClr val="tx1"/>
                </a:solidFill>
              </a:rPr>
              <a:t>ContextInterface()</a:t>
            </a:r>
          </a:p>
        </p:txBody>
      </p:sp>
      <p:sp>
        <p:nvSpPr>
          <p:cNvPr id="8197" name="Line 7">
            <a:extLst>
              <a:ext uri="{FF2B5EF4-FFF2-40B4-BE49-F238E27FC236}">
                <a16:creationId xmlns:a16="http://schemas.microsoft.com/office/drawing/2014/main" id="{9039D10D-6A89-3DD0-F89B-498E54984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863" y="2852738"/>
            <a:ext cx="295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8" name="Rectangle 8">
            <a:extLst>
              <a:ext uri="{FF2B5EF4-FFF2-40B4-BE49-F238E27FC236}">
                <a16:creationId xmlns:a16="http://schemas.microsoft.com/office/drawing/2014/main" id="{A01B0ABC-22AE-8F0D-A1BF-F6189A0B2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4891088"/>
            <a:ext cx="2978150" cy="9937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9724" tIns="48987" rIns="99724" bIns="48987" anchor="ctr"/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tx1"/>
                </a:solidFill>
              </a:rPr>
              <a:t>ConcreteStrategyC</a:t>
            </a:r>
          </a:p>
          <a:p>
            <a:pPr algn="ctr"/>
            <a:endParaRPr lang="en-US" altLang="en-US" sz="1800">
              <a:solidFill>
                <a:schemeClr val="tx1"/>
              </a:solidFill>
            </a:endParaRPr>
          </a:p>
          <a:p>
            <a:pPr algn="ctr"/>
            <a:r>
              <a:rPr lang="en-US" altLang="en-US" sz="1800">
                <a:solidFill>
                  <a:schemeClr val="tx1"/>
                </a:solidFill>
              </a:rPr>
              <a:t>AlgorithmInterface()</a:t>
            </a:r>
          </a:p>
        </p:txBody>
      </p:sp>
      <p:grpSp>
        <p:nvGrpSpPr>
          <p:cNvPr id="8199" name="Group 9">
            <a:extLst>
              <a:ext uri="{FF2B5EF4-FFF2-40B4-BE49-F238E27FC236}">
                <a16:creationId xmlns:a16="http://schemas.microsoft.com/office/drawing/2014/main" id="{7B0205BC-83DB-5A8D-8C54-51E08F6DAF20}"/>
              </a:ext>
            </a:extLst>
          </p:cNvPr>
          <p:cNvGrpSpPr>
            <a:grpSpLocks/>
          </p:cNvGrpSpPr>
          <p:nvPr/>
        </p:nvGrpSpPr>
        <p:grpSpPr bwMode="auto">
          <a:xfrm>
            <a:off x="6805613" y="3438525"/>
            <a:ext cx="285750" cy="1255713"/>
            <a:chOff x="3940" y="1301"/>
            <a:chExt cx="191" cy="404"/>
          </a:xfrm>
        </p:grpSpPr>
        <p:sp>
          <p:nvSpPr>
            <p:cNvPr id="8208" name="AutoShape 10">
              <a:extLst>
                <a:ext uri="{FF2B5EF4-FFF2-40B4-BE49-F238E27FC236}">
                  <a16:creationId xmlns:a16="http://schemas.microsoft.com/office/drawing/2014/main" id="{79606B4E-C985-62AA-1967-6BEB80E8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1301"/>
              <a:ext cx="191" cy="174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8209" name="Line 12">
              <a:extLst>
                <a:ext uri="{FF2B5EF4-FFF2-40B4-BE49-F238E27FC236}">
                  <a16:creationId xmlns:a16="http://schemas.microsoft.com/office/drawing/2014/main" id="{F8FDC790-3BC8-C1B1-7788-2D23939D9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3" y="1467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8200" name="Line 13">
            <a:extLst>
              <a:ext uri="{FF2B5EF4-FFF2-40B4-BE49-F238E27FC236}">
                <a16:creationId xmlns:a16="http://schemas.microsoft.com/office/drawing/2014/main" id="{C96B13B9-B91F-04F3-02A6-8BB9070F6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3038" y="2868613"/>
            <a:ext cx="1573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1" name="AutoShape 15">
            <a:extLst>
              <a:ext uri="{FF2B5EF4-FFF2-40B4-BE49-F238E27FC236}">
                <a16:creationId xmlns:a16="http://schemas.microsoft.com/office/drawing/2014/main" id="{E8C1D522-7A83-E966-5BF1-8D73344F3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2725738"/>
            <a:ext cx="355600" cy="28892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8202" name="Rectangle 16">
            <a:extLst>
              <a:ext uri="{FF2B5EF4-FFF2-40B4-BE49-F238E27FC236}">
                <a16:creationId xmlns:a16="http://schemas.microsoft.com/office/drawing/2014/main" id="{903ADB6E-5FE0-8487-5E97-C70C3C92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4962525"/>
            <a:ext cx="2979737" cy="9937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9724" tIns="48987" rIns="99724" bIns="48987" anchor="ctr"/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tx1"/>
                </a:solidFill>
              </a:rPr>
              <a:t>ConcreteStrategyB</a:t>
            </a:r>
          </a:p>
          <a:p>
            <a:pPr algn="ctr"/>
            <a:endParaRPr lang="en-US" altLang="en-US" sz="1800">
              <a:solidFill>
                <a:schemeClr val="tx1"/>
              </a:solidFill>
            </a:endParaRPr>
          </a:p>
          <a:p>
            <a:pPr algn="ctr"/>
            <a:r>
              <a:rPr lang="en-US" altLang="en-US" sz="1800">
                <a:solidFill>
                  <a:schemeClr val="tx1"/>
                </a:solidFill>
              </a:rPr>
              <a:t>AlgorithmInterface()</a:t>
            </a:r>
          </a:p>
        </p:txBody>
      </p:sp>
      <p:sp>
        <p:nvSpPr>
          <p:cNvPr id="8203" name="Rectangle 17">
            <a:extLst>
              <a:ext uri="{FF2B5EF4-FFF2-40B4-BE49-F238E27FC236}">
                <a16:creationId xmlns:a16="http://schemas.microsoft.com/office/drawing/2014/main" id="{4324504D-FB1F-BF7C-8FFF-EA4B8909B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4992688"/>
            <a:ext cx="2979738" cy="9937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9724" tIns="48987" rIns="99724" bIns="48987" anchor="ctr"/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tx1"/>
                </a:solidFill>
              </a:rPr>
              <a:t>ConcreteStrategyA</a:t>
            </a:r>
          </a:p>
          <a:p>
            <a:pPr algn="ctr"/>
            <a:endParaRPr lang="en-US" altLang="en-US" sz="1800">
              <a:solidFill>
                <a:schemeClr val="tx1"/>
              </a:solidFill>
            </a:endParaRPr>
          </a:p>
          <a:p>
            <a:pPr algn="ctr"/>
            <a:r>
              <a:rPr lang="en-US" altLang="en-US" sz="1800">
                <a:solidFill>
                  <a:schemeClr val="tx1"/>
                </a:solidFill>
              </a:rPr>
              <a:t>AlgorithmInterface()</a:t>
            </a:r>
          </a:p>
        </p:txBody>
      </p:sp>
      <p:cxnSp>
        <p:nvCxnSpPr>
          <p:cNvPr id="8204" name="AutoShape 18">
            <a:extLst>
              <a:ext uri="{FF2B5EF4-FFF2-40B4-BE49-F238E27FC236}">
                <a16:creationId xmlns:a16="http://schemas.microsoft.com/office/drawing/2014/main" id="{A8190466-CF18-9CFD-7775-4CFBE2F8A8B1}"/>
              </a:ext>
            </a:extLst>
          </p:cNvPr>
          <p:cNvCxnSpPr>
            <a:cxnSpLocks noChangeShapeType="1"/>
            <a:stCxn id="8203" idx="0"/>
            <a:endCxn id="8198" idx="0"/>
          </p:cNvCxnSpPr>
          <p:nvPr/>
        </p:nvCxnSpPr>
        <p:spPr bwMode="auto">
          <a:xfrm rot="-5400000">
            <a:off x="5029994" y="1802607"/>
            <a:ext cx="101600" cy="6278562"/>
          </a:xfrm>
          <a:prstGeom prst="bentConnector3">
            <a:avLst>
              <a:gd name="adj1" fmla="val 3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5" name="Rectangle 20">
            <a:extLst>
              <a:ext uri="{FF2B5EF4-FFF2-40B4-BE49-F238E27FC236}">
                <a16:creationId xmlns:a16="http://schemas.microsoft.com/office/drawing/2014/main" id="{7183DE0D-424C-6DF6-7CEB-80FF1680A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882650"/>
            <a:ext cx="2708275" cy="10334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9724" tIns="48987" rIns="99724" bIns="48987" anchor="ctr"/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en-US" sz="2000">
              <a:solidFill>
                <a:schemeClr val="tx1"/>
              </a:solidFill>
            </a:endParaRPr>
          </a:p>
        </p:txBody>
      </p:sp>
      <p:cxnSp>
        <p:nvCxnSpPr>
          <p:cNvPr id="8206" name="AutoShape 21">
            <a:extLst>
              <a:ext uri="{FF2B5EF4-FFF2-40B4-BE49-F238E27FC236}">
                <a16:creationId xmlns:a16="http://schemas.microsoft.com/office/drawing/2014/main" id="{6C93832E-B5A4-B621-FF73-9AEAF13EE8CF}"/>
              </a:ext>
            </a:extLst>
          </p:cNvPr>
          <p:cNvCxnSpPr>
            <a:cxnSpLocks noChangeShapeType="1"/>
            <a:stCxn id="8205" idx="1"/>
            <a:endCxn id="8196" idx="0"/>
          </p:cNvCxnSpPr>
          <p:nvPr/>
        </p:nvCxnSpPr>
        <p:spPr bwMode="auto">
          <a:xfrm rot="10800000" flipV="1">
            <a:off x="2144713" y="1398588"/>
            <a:ext cx="1601787" cy="879475"/>
          </a:xfrm>
          <a:prstGeom prst="bentConnector2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7" name="Text Box 22">
            <a:extLst>
              <a:ext uri="{FF2B5EF4-FFF2-40B4-BE49-F238E27FC236}">
                <a16:creationId xmlns:a16="http://schemas.microsoft.com/office/drawing/2014/main" id="{65D64741-2AD3-563B-825F-F438265F5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6486525"/>
            <a:ext cx="92376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503238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>
                <a:solidFill>
                  <a:schemeClr val="tx1"/>
                </a:solidFill>
              </a:rPr>
              <a:t>Policy decides which Strategy is best given the current Context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488E028D-8324-963E-C6B0-8ABBC63303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4513" y="427038"/>
            <a:ext cx="8715375" cy="6400800"/>
          </a:xfrm>
        </p:spPr>
        <p:txBody>
          <a:bodyPr/>
          <a:lstStyle/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import java.util.ArrayList;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import java.util.List;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endParaRPr lang="en-IN" altLang="en-US" sz="2400"/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public class Broker 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private List&lt;Order&gt; orderList = new ArrayList&lt;Order&gt;(); 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endParaRPr lang="en-IN" altLang="en-US" sz="2400"/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public void takeOrder(Order order){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   orderList.add(order);		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}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endParaRPr lang="en-IN" altLang="en-US" sz="2400"/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public void placeOrders(){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   for (Order order : orderList) 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      order.execute();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   }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   orderList.clear();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   }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400"/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0AE47548-A2EE-2ED4-FD8E-98D912BA2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5263" y="884238"/>
            <a:ext cx="9688512" cy="6248400"/>
          </a:xfrm>
        </p:spPr>
        <p:txBody>
          <a:bodyPr/>
          <a:lstStyle/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public class CommandPatternDemo 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public static void main(String[] args) 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   Stock abcStock = new Stock();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endParaRPr lang="en-IN" altLang="en-US" sz="2800"/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   BuyStock buyStockOrder = new BuyStock(abcStock);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   SellStock sellStockOrder = new SellStock(abcStock);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endParaRPr lang="en-IN" altLang="en-US" sz="2800"/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   Broker broker = new Broker();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   broker.takeOrder(buyStockOrder);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   broker.takeOrder(sellStockOrder);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endParaRPr lang="en-IN" altLang="en-US" sz="2800"/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   broker.placeOrders();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   }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/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3D95EBC-F00C-0ED4-4B15-5BF179F11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Exercise</a:t>
            </a:r>
          </a:p>
        </p:txBody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8FDDF6E5-C32D-B6F9-4386-8FA027803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4513" y="1584325"/>
            <a:ext cx="9067800" cy="4751388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/>
              <a:t>Design and Build a remote that will control variety of home devices</a:t>
            </a:r>
          </a:p>
          <a:p>
            <a:pPr lvl="1">
              <a:lnSpc>
                <a:spcPct val="114000"/>
              </a:lnSpc>
              <a:spcAft>
                <a:spcPts val="3600"/>
              </a:spcAft>
            </a:pPr>
            <a:r>
              <a:rPr lang="en-US" altLang="en-US"/>
              <a:t>Add an “undo” button to support one undo operation</a:t>
            </a:r>
          </a:p>
          <a:p>
            <a:pPr>
              <a:lnSpc>
                <a:spcPct val="114000"/>
              </a:lnSpc>
            </a:pPr>
            <a:r>
              <a:rPr lang="en-US" altLang="en-US"/>
              <a:t>Sample devices: lights, stereo, TV, ceiling light, thermostat, sprinkler, hot tub, garden light, ceiling fan, garage door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4" descr="remote">
            <a:extLst>
              <a:ext uri="{FF2B5EF4-FFF2-40B4-BE49-F238E27FC236}">
                <a16:creationId xmlns:a16="http://schemas.microsoft.com/office/drawing/2014/main" id="{2BE99B97-A98C-AFE0-ABF7-0D1C5C94E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" t="14546" r="10406" b="8864"/>
          <a:stretch>
            <a:fillRect/>
          </a:stretch>
        </p:blipFill>
        <p:spPr bwMode="auto">
          <a:xfrm rot="-6290054">
            <a:off x="2275681" y="1837532"/>
            <a:ext cx="5178425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2">
            <a:extLst>
              <a:ext uri="{FF2B5EF4-FFF2-40B4-BE49-F238E27FC236}">
                <a16:creationId xmlns:a16="http://schemas.microsoft.com/office/drawing/2014/main" id="{C3583931-78FE-85ED-6879-B06A93488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Command pattern – Undo operation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8C09923-918E-B83F-8150-E470A9CFF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Command Pattern Class Diagram for Home automation</a:t>
            </a:r>
          </a:p>
        </p:txBody>
      </p:sp>
      <p:sp>
        <p:nvSpPr>
          <p:cNvPr id="985091" name="AutoShape 3">
            <a:extLst>
              <a:ext uri="{FF2B5EF4-FFF2-40B4-BE49-F238E27FC236}">
                <a16:creationId xmlns:a16="http://schemas.microsoft.com/office/drawing/2014/main" id="{47B9F969-BDD9-928A-6874-CB2C2066C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2771775"/>
            <a:ext cx="2100262" cy="923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72" tIns="50387" rIns="100772" bIns="5038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3600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092" name="Text Box 4">
            <a:extLst>
              <a:ext uri="{FF2B5EF4-FFF2-40B4-BE49-F238E27FC236}">
                <a16:creationId xmlns:a16="http://schemas.microsoft.com/office/drawing/2014/main" id="{2CFF744E-6C7C-16C0-07A7-1596FC4F2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2827338"/>
            <a:ext cx="1509712" cy="285750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>
              <a:defRPr sz="26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>
                <a:solidFill>
                  <a:srgbClr val="6600CC"/>
                </a:solidFill>
                <a:latin typeface="+mn-lt"/>
                <a:cs typeface="+mn-cs"/>
              </a:rPr>
              <a:t>RemoteLoader</a:t>
            </a:r>
          </a:p>
        </p:txBody>
      </p:sp>
      <p:sp>
        <p:nvSpPr>
          <p:cNvPr id="985093" name="Line 5">
            <a:extLst>
              <a:ext uri="{FF2B5EF4-FFF2-40B4-BE49-F238E27FC236}">
                <a16:creationId xmlns:a16="http://schemas.microsoft.com/office/drawing/2014/main" id="{D89EC1A8-8038-38A4-8261-25349EE3B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4613" y="3192463"/>
            <a:ext cx="2100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094" name="AutoShape 6">
            <a:extLst>
              <a:ext uri="{FF2B5EF4-FFF2-40B4-BE49-F238E27FC236}">
                <a16:creationId xmlns:a16="http://schemas.microsoft.com/office/drawing/2014/main" id="{CB8A4989-5DAF-047F-076D-E42870C03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2435225"/>
            <a:ext cx="2100262" cy="1765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72" tIns="50387" rIns="100772" bIns="5038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3600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095" name="Text Box 7">
            <a:extLst>
              <a:ext uri="{FF2B5EF4-FFF2-40B4-BE49-F238E27FC236}">
                <a16:creationId xmlns:a16="http://schemas.microsoft.com/office/drawing/2014/main" id="{5038506F-0FE2-D497-853A-D1D5D297A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2435225"/>
            <a:ext cx="1541463" cy="285750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>
              <a:defRPr sz="26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>
                <a:solidFill>
                  <a:srgbClr val="6600CC"/>
                </a:solidFill>
                <a:latin typeface="+mn-lt"/>
                <a:cs typeface="+mn-cs"/>
              </a:rPr>
              <a:t>RemoteControl</a:t>
            </a:r>
          </a:p>
        </p:txBody>
      </p:sp>
      <p:sp>
        <p:nvSpPr>
          <p:cNvPr id="985096" name="Line 8">
            <a:extLst>
              <a:ext uri="{FF2B5EF4-FFF2-40B4-BE49-F238E27FC236}">
                <a16:creationId xmlns:a16="http://schemas.microsoft.com/office/drawing/2014/main" id="{5DCFDC40-1A3E-FD41-7E6C-BF9DA0F14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113" y="2855913"/>
            <a:ext cx="2100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097" name="Text Box 9">
            <a:extLst>
              <a:ext uri="{FF2B5EF4-FFF2-40B4-BE49-F238E27FC236}">
                <a16:creationId xmlns:a16="http://schemas.microsoft.com/office/drawing/2014/main" id="{55002AFE-960A-5638-8639-5B29D918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2855913"/>
            <a:ext cx="1866900" cy="1025525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>
              <a:defRPr sz="26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 b="0">
                <a:solidFill>
                  <a:srgbClr val="6600CC"/>
                </a:solidFill>
                <a:latin typeface="+mn-lt"/>
                <a:cs typeface="+mn-cs"/>
              </a:rPr>
              <a:t>onCommands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 b="0">
                <a:solidFill>
                  <a:srgbClr val="6600CC"/>
                </a:solidFill>
                <a:latin typeface="+mn-lt"/>
                <a:cs typeface="+mn-cs"/>
              </a:rPr>
              <a:t>offCommands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 b="0">
                <a:solidFill>
                  <a:srgbClr val="6600CC"/>
                </a:solidFill>
                <a:latin typeface="+mn-lt"/>
                <a:cs typeface="+mn-cs"/>
              </a:rPr>
              <a:t>setCommand()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 b="0">
                <a:solidFill>
                  <a:srgbClr val="6600CC"/>
                </a:solidFill>
                <a:latin typeface="+mn-lt"/>
                <a:cs typeface="+mn-cs"/>
              </a:rPr>
              <a:t>onButtonPushed()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 b="0">
                <a:solidFill>
                  <a:srgbClr val="6600CC"/>
                </a:solidFill>
                <a:latin typeface="+mn-lt"/>
                <a:cs typeface="+mn-cs"/>
              </a:rPr>
              <a:t>offButtonPushed()</a:t>
            </a:r>
          </a:p>
        </p:txBody>
      </p:sp>
      <p:grpSp>
        <p:nvGrpSpPr>
          <p:cNvPr id="85002" name="Group 10">
            <a:extLst>
              <a:ext uri="{FF2B5EF4-FFF2-40B4-BE49-F238E27FC236}">
                <a16:creationId xmlns:a16="http://schemas.microsoft.com/office/drawing/2014/main" id="{AEECC038-0FC3-52C9-04C7-84FBE84699B7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2771775"/>
            <a:ext cx="2100262" cy="1344613"/>
            <a:chOff x="3936" y="1584"/>
            <a:chExt cx="1200" cy="768"/>
          </a:xfrm>
        </p:grpSpPr>
        <p:sp>
          <p:nvSpPr>
            <p:cNvPr id="985124" name="AutoShape 11">
              <a:extLst>
                <a:ext uri="{FF2B5EF4-FFF2-40B4-BE49-F238E27FC236}">
                  <a16:creationId xmlns:a16="http://schemas.microsoft.com/office/drawing/2014/main" id="{1ABE0F17-0163-C597-1471-325994380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584"/>
              <a:ext cx="1200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3600" b="0">
                <a:solidFill>
                  <a:srgbClr val="6600CC"/>
                </a:solidFill>
                <a:latin typeface="+mn-lt"/>
                <a:cs typeface="+mn-cs"/>
              </a:endParaRPr>
            </a:p>
          </p:txBody>
        </p:sp>
        <p:sp>
          <p:nvSpPr>
            <p:cNvPr id="985125" name="Text Box 12">
              <a:extLst>
                <a:ext uri="{FF2B5EF4-FFF2-40B4-BE49-F238E27FC236}">
                  <a16:creationId xmlns:a16="http://schemas.microsoft.com/office/drawing/2014/main" id="{23799E29-725C-10BA-CB89-2D2C3BE57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632"/>
              <a:ext cx="785" cy="2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20" tIns="45711" rIns="91420" bIns="45711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 b="0">
                  <a:solidFill>
                    <a:srgbClr val="6600CC"/>
                  </a:solidFill>
                  <a:latin typeface="+mn-lt"/>
                  <a:cs typeface="+mn-cs"/>
                </a:rPr>
                <a:t>&lt;&lt;Interface&gt;&gt;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 i="1">
                  <a:solidFill>
                    <a:srgbClr val="6600CC"/>
                  </a:solidFill>
                  <a:latin typeface="+mn-lt"/>
                  <a:cs typeface="+mn-cs"/>
                </a:rPr>
                <a:t>Command</a:t>
              </a:r>
            </a:p>
          </p:txBody>
        </p:sp>
        <p:sp>
          <p:nvSpPr>
            <p:cNvPr id="985126" name="Line 13">
              <a:extLst>
                <a:ext uri="{FF2B5EF4-FFF2-40B4-BE49-F238E27FC236}">
                  <a16:creationId xmlns:a16="http://schemas.microsoft.com/office/drawing/2014/main" id="{BC30B27C-8FA1-20AE-ECBF-2CD80B91E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2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 b="0">
                <a:solidFill>
                  <a:srgbClr val="6600CC"/>
                </a:solidFill>
                <a:latin typeface="+mn-lt"/>
                <a:cs typeface="+mn-cs"/>
              </a:endParaRPr>
            </a:p>
          </p:txBody>
        </p:sp>
        <p:sp>
          <p:nvSpPr>
            <p:cNvPr id="985127" name="Text Box 14">
              <a:extLst>
                <a:ext uri="{FF2B5EF4-FFF2-40B4-BE49-F238E27FC236}">
                  <a16:creationId xmlns:a16="http://schemas.microsoft.com/office/drawing/2014/main" id="{65EF4819-AF9D-CB51-9E95-FD620A906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" y="1920"/>
              <a:ext cx="598" cy="2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20" tIns="45711" rIns="91420" bIns="45711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 b="0">
                  <a:solidFill>
                    <a:srgbClr val="6600CC"/>
                  </a:solidFill>
                  <a:latin typeface="+mn-lt"/>
                  <a:cs typeface="+mn-cs"/>
                </a:rPr>
                <a:t>execute()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 b="0">
                  <a:solidFill>
                    <a:srgbClr val="6600CC"/>
                  </a:solidFill>
                  <a:latin typeface="+mn-lt"/>
                  <a:cs typeface="+mn-cs"/>
                </a:rPr>
                <a:t>undo()</a:t>
              </a:r>
            </a:p>
          </p:txBody>
        </p:sp>
      </p:grpSp>
      <p:grpSp>
        <p:nvGrpSpPr>
          <p:cNvPr id="85003" name="Group 15">
            <a:extLst>
              <a:ext uri="{FF2B5EF4-FFF2-40B4-BE49-F238E27FC236}">
                <a16:creationId xmlns:a16="http://schemas.microsoft.com/office/drawing/2014/main" id="{B24F6F15-336C-DD74-080C-D851BDB69FE9}"/>
              </a:ext>
            </a:extLst>
          </p:cNvPr>
          <p:cNvGrpSpPr>
            <a:grpSpLocks/>
          </p:cNvGrpSpPr>
          <p:nvPr/>
        </p:nvGrpSpPr>
        <p:grpSpPr bwMode="auto">
          <a:xfrm>
            <a:off x="3948113" y="4535488"/>
            <a:ext cx="2100262" cy="923925"/>
            <a:chOff x="768" y="1584"/>
            <a:chExt cx="1200" cy="528"/>
          </a:xfrm>
        </p:grpSpPr>
        <p:grpSp>
          <p:nvGrpSpPr>
            <p:cNvPr id="85024" name="Group 16">
              <a:extLst>
                <a:ext uri="{FF2B5EF4-FFF2-40B4-BE49-F238E27FC236}">
                  <a16:creationId xmlns:a16="http://schemas.microsoft.com/office/drawing/2014/main" id="{FD5BDAA3-089A-F729-23C9-F0172570D5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584"/>
              <a:ext cx="1200" cy="528"/>
              <a:chOff x="768" y="1584"/>
              <a:chExt cx="1200" cy="528"/>
            </a:xfrm>
          </p:grpSpPr>
          <p:sp>
            <p:nvSpPr>
              <p:cNvPr id="985122" name="AutoShape 17">
                <a:extLst>
                  <a:ext uri="{FF2B5EF4-FFF2-40B4-BE49-F238E27FC236}">
                    <a16:creationId xmlns:a16="http://schemas.microsoft.com/office/drawing/2014/main" id="{B1EED6FC-1A85-31F2-1DCB-BCF15CCF8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584"/>
                <a:ext cx="1200" cy="52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3600" b="0">
                  <a:solidFill>
                    <a:srgbClr val="6600CC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85123" name="Text Box 18">
                <a:extLst>
                  <a:ext uri="{FF2B5EF4-FFF2-40B4-BE49-F238E27FC236}">
                    <a16:creationId xmlns:a16="http://schemas.microsoft.com/office/drawing/2014/main" id="{19FE82BC-A55D-092E-AC95-B2B2193F85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6" y="1616"/>
                <a:ext cx="371" cy="1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20" tIns="45711" rIns="91420" bIns="45711">
                <a:spAutoFit/>
              </a:bodyPr>
              <a:lstStyle>
                <a:lvl1pPr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1pPr>
                <a:lvl2pPr marL="742950" indent="-285750"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2pPr>
                <a:lvl3pPr marL="1143000" indent="-228600"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3pPr>
                <a:lvl4pPr marL="1600200" indent="-228600"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4pPr>
                <a:lvl5pPr marL="2057400" indent="-228600"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 sz="2600">
                    <a:solidFill>
                      <a:srgbClr val="000000"/>
                    </a:solidFill>
                    <a:latin typeface="Comic Sans MS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1500">
                    <a:solidFill>
                      <a:srgbClr val="6600CC"/>
                    </a:solidFill>
                    <a:latin typeface="+mn-lt"/>
                    <a:cs typeface="+mn-cs"/>
                  </a:rPr>
                  <a:t>Light</a:t>
                </a:r>
              </a:p>
            </p:txBody>
          </p:sp>
        </p:grpSp>
        <p:sp>
          <p:nvSpPr>
            <p:cNvPr id="985121" name="Line 19">
              <a:extLst>
                <a:ext uri="{FF2B5EF4-FFF2-40B4-BE49-F238E27FC236}">
                  <a16:creationId xmlns:a16="http://schemas.microsoft.com/office/drawing/2014/main" id="{8407F171-4931-6E5E-299E-07197A7E1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2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 b="0">
                <a:solidFill>
                  <a:srgbClr val="6600CC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985100" name="Text Box 20">
            <a:extLst>
              <a:ext uri="{FF2B5EF4-FFF2-40B4-BE49-F238E27FC236}">
                <a16:creationId xmlns:a16="http://schemas.microsoft.com/office/drawing/2014/main" id="{3D50F8F5-F1A6-6B43-53E5-28B0E8D5C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4956175"/>
            <a:ext cx="641350" cy="471488"/>
          </a:xfrm>
          <a:prstGeom prst="rect">
            <a:avLst/>
          </a:prstGeom>
          <a:noFill/>
          <a:ln>
            <a:noFill/>
          </a:ln>
        </p:spPr>
        <p:txBody>
          <a:bodyPr wrap="none" lIns="100772" tIns="50387" rIns="100772" bIns="50387">
            <a:spAutoFit/>
          </a:bodyPr>
          <a:lstStyle>
            <a:lvl1pPr>
              <a:defRPr sz="2600">
                <a:solidFill>
                  <a:srgbClr val="000000"/>
                </a:solidFill>
                <a:latin typeface="Comic Sans MS" pitchFamily="66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Comic Sans MS" pitchFamily="66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 b="0">
                <a:solidFill>
                  <a:srgbClr val="6600CC"/>
                </a:solidFill>
                <a:latin typeface="+mn-lt"/>
                <a:cs typeface="+mn-cs"/>
              </a:rPr>
              <a:t>on()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500" b="0">
                <a:solidFill>
                  <a:srgbClr val="6600CC"/>
                </a:solidFill>
                <a:latin typeface="+mn-lt"/>
                <a:cs typeface="+mn-cs"/>
              </a:rPr>
              <a:t>off()</a:t>
            </a:r>
          </a:p>
        </p:txBody>
      </p:sp>
      <p:grpSp>
        <p:nvGrpSpPr>
          <p:cNvPr id="85005" name="Group 21">
            <a:extLst>
              <a:ext uri="{FF2B5EF4-FFF2-40B4-BE49-F238E27FC236}">
                <a16:creationId xmlns:a16="http://schemas.microsoft.com/office/drawing/2014/main" id="{F50AD1E2-62D9-3FCD-8A22-D2F761FECF89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4535488"/>
            <a:ext cx="2100262" cy="1344612"/>
            <a:chOff x="3936" y="2592"/>
            <a:chExt cx="1200" cy="768"/>
          </a:xfrm>
        </p:grpSpPr>
        <p:sp>
          <p:nvSpPr>
            <p:cNvPr id="985116" name="AutoShape 22">
              <a:extLst>
                <a:ext uri="{FF2B5EF4-FFF2-40B4-BE49-F238E27FC236}">
                  <a16:creationId xmlns:a16="http://schemas.microsoft.com/office/drawing/2014/main" id="{1B727FC6-6A14-260A-A17F-BE6376821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592"/>
              <a:ext cx="1200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3600" b="0">
                <a:solidFill>
                  <a:srgbClr val="6600CC"/>
                </a:solidFill>
                <a:latin typeface="+mn-lt"/>
                <a:cs typeface="+mn-cs"/>
              </a:endParaRPr>
            </a:p>
          </p:txBody>
        </p:sp>
        <p:sp>
          <p:nvSpPr>
            <p:cNvPr id="985117" name="Text Box 23">
              <a:extLst>
                <a:ext uri="{FF2B5EF4-FFF2-40B4-BE49-F238E27FC236}">
                  <a16:creationId xmlns:a16="http://schemas.microsoft.com/office/drawing/2014/main" id="{BC9A2080-38AD-1969-1E7A-71C27912F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688"/>
              <a:ext cx="1175" cy="158"/>
            </a:xfrm>
            <a:prstGeom prst="rect">
              <a:avLst/>
            </a:prstGeom>
            <a:noFill/>
            <a:ln>
              <a:noFill/>
            </a:ln>
          </p:spPr>
          <p:txBody>
            <a:bodyPr lIns="91420" tIns="45711" rIns="91420" bIns="45711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>
                  <a:solidFill>
                    <a:srgbClr val="6600CC"/>
                  </a:solidFill>
                  <a:latin typeface="+mn-lt"/>
                  <a:cs typeface="+mn-cs"/>
                </a:rPr>
                <a:t>LightOnCommand</a:t>
              </a:r>
            </a:p>
          </p:txBody>
        </p:sp>
        <p:sp>
          <p:nvSpPr>
            <p:cNvPr id="985118" name="Line 24">
              <a:extLst>
                <a:ext uri="{FF2B5EF4-FFF2-40B4-BE49-F238E27FC236}">
                  <a16:creationId xmlns:a16="http://schemas.microsoft.com/office/drawing/2014/main" id="{CC96A435-7059-F8E5-3611-AFD2D70FB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9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 b="0">
                <a:solidFill>
                  <a:srgbClr val="6600CC"/>
                </a:solidFill>
                <a:latin typeface="+mn-lt"/>
                <a:cs typeface="+mn-cs"/>
              </a:endParaRPr>
            </a:p>
          </p:txBody>
        </p:sp>
        <p:sp>
          <p:nvSpPr>
            <p:cNvPr id="985119" name="Text Box 25">
              <a:extLst>
                <a:ext uri="{FF2B5EF4-FFF2-40B4-BE49-F238E27FC236}">
                  <a16:creationId xmlns:a16="http://schemas.microsoft.com/office/drawing/2014/main" id="{2B4D36AC-4519-834B-8AFD-694C69189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" y="2928"/>
              <a:ext cx="598" cy="2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20" tIns="45711" rIns="91420" bIns="45711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 b="0">
                  <a:solidFill>
                    <a:srgbClr val="6600CC"/>
                  </a:solidFill>
                  <a:latin typeface="+mn-lt"/>
                  <a:cs typeface="+mn-cs"/>
                </a:rPr>
                <a:t>execute()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 b="0">
                  <a:solidFill>
                    <a:srgbClr val="6600CC"/>
                  </a:solidFill>
                  <a:latin typeface="+mn-lt"/>
                  <a:cs typeface="+mn-cs"/>
                </a:rPr>
                <a:t>undo()</a:t>
              </a:r>
            </a:p>
          </p:txBody>
        </p:sp>
      </p:grpSp>
      <p:sp>
        <p:nvSpPr>
          <p:cNvPr id="985102" name="Line 26">
            <a:extLst>
              <a:ext uri="{FF2B5EF4-FFF2-40B4-BE49-F238E27FC236}">
                <a16:creationId xmlns:a16="http://schemas.microsoft.com/office/drawing/2014/main" id="{2F22EE07-60B4-589D-2818-8460C67A1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8375" y="310832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103" name="Line 27">
            <a:extLst>
              <a:ext uri="{FF2B5EF4-FFF2-40B4-BE49-F238E27FC236}">
                <a16:creationId xmlns:a16="http://schemas.microsoft.com/office/drawing/2014/main" id="{7992B36C-3C17-103E-2594-A905734B1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695700"/>
            <a:ext cx="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104" name="Line 28">
            <a:extLst>
              <a:ext uri="{FF2B5EF4-FFF2-40B4-BE49-F238E27FC236}">
                <a16:creationId xmlns:a16="http://schemas.microsoft.com/office/drawing/2014/main" id="{C7AF5C5C-F2BE-1E8C-53CA-7E33EDA06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787900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105" name="Line 29">
            <a:extLst>
              <a:ext uri="{FF2B5EF4-FFF2-40B4-BE49-F238E27FC236}">
                <a16:creationId xmlns:a16="http://schemas.microsoft.com/office/drawing/2014/main" id="{812E11EB-A3D1-6724-38F6-F603B1788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3695700"/>
            <a:ext cx="0" cy="1931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106" name="Line 30">
            <a:extLst>
              <a:ext uri="{FF2B5EF4-FFF2-40B4-BE49-F238E27FC236}">
                <a16:creationId xmlns:a16="http://schemas.microsoft.com/office/drawing/2014/main" id="{8A2E30FB-ACF5-DD22-E570-89840F78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5627688"/>
            <a:ext cx="495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107" name="Line 31">
            <a:extLst>
              <a:ext uri="{FF2B5EF4-FFF2-40B4-BE49-F238E27FC236}">
                <a16:creationId xmlns:a16="http://schemas.microsoft.com/office/drawing/2014/main" id="{95369548-BD97-3FFE-908C-E5D5AA8346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8375" y="4787900"/>
            <a:ext cx="839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108" name="Line 32">
            <a:extLst>
              <a:ext uri="{FF2B5EF4-FFF2-40B4-BE49-F238E27FC236}">
                <a16:creationId xmlns:a16="http://schemas.microsoft.com/office/drawing/2014/main" id="{6CA3652F-E514-914F-F219-F765B181F7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6225" y="4116388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sp>
        <p:nvSpPr>
          <p:cNvPr id="985109" name="Line 33">
            <a:extLst>
              <a:ext uri="{FF2B5EF4-FFF2-40B4-BE49-F238E27FC236}">
                <a16:creationId xmlns:a16="http://schemas.microsoft.com/office/drawing/2014/main" id="{D711B72C-B4C4-2902-A00B-42D9ED5F9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113" y="3359150"/>
            <a:ext cx="2100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  <p:grpSp>
        <p:nvGrpSpPr>
          <p:cNvPr id="85014" name="Group 34">
            <a:extLst>
              <a:ext uri="{FF2B5EF4-FFF2-40B4-BE49-F238E27FC236}">
                <a16:creationId xmlns:a16="http://schemas.microsoft.com/office/drawing/2014/main" id="{65B4F1BF-C3B0-783D-E560-B8FA40D761D4}"/>
              </a:ext>
            </a:extLst>
          </p:cNvPr>
          <p:cNvGrpSpPr>
            <a:grpSpLocks/>
          </p:cNvGrpSpPr>
          <p:nvPr/>
        </p:nvGrpSpPr>
        <p:grpSpPr bwMode="auto">
          <a:xfrm>
            <a:off x="7224713" y="4956175"/>
            <a:ext cx="2100262" cy="1343025"/>
            <a:chOff x="3936" y="2592"/>
            <a:chExt cx="1200" cy="768"/>
          </a:xfrm>
        </p:grpSpPr>
        <p:sp>
          <p:nvSpPr>
            <p:cNvPr id="985112" name="AutoShape 35">
              <a:extLst>
                <a:ext uri="{FF2B5EF4-FFF2-40B4-BE49-F238E27FC236}">
                  <a16:creationId xmlns:a16="http://schemas.microsoft.com/office/drawing/2014/main" id="{775071B6-8ED7-3869-35A0-B1A0D321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592"/>
              <a:ext cx="1200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3600" b="0">
                <a:solidFill>
                  <a:srgbClr val="6600CC"/>
                </a:solidFill>
                <a:latin typeface="+mn-lt"/>
                <a:cs typeface="+mn-cs"/>
              </a:endParaRPr>
            </a:p>
          </p:txBody>
        </p:sp>
        <p:sp>
          <p:nvSpPr>
            <p:cNvPr id="985113" name="Text Box 36">
              <a:extLst>
                <a:ext uri="{FF2B5EF4-FFF2-40B4-BE49-F238E27FC236}">
                  <a16:creationId xmlns:a16="http://schemas.microsoft.com/office/drawing/2014/main" id="{67710910-DA1D-0744-9368-F6B530998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688"/>
              <a:ext cx="1175" cy="158"/>
            </a:xfrm>
            <a:prstGeom prst="rect">
              <a:avLst/>
            </a:prstGeom>
            <a:noFill/>
            <a:ln>
              <a:noFill/>
            </a:ln>
          </p:spPr>
          <p:txBody>
            <a:bodyPr lIns="91420" tIns="45711" rIns="91420" bIns="45711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>
                  <a:solidFill>
                    <a:srgbClr val="6600CC"/>
                  </a:solidFill>
                  <a:latin typeface="+mn-lt"/>
                  <a:cs typeface="+mn-cs"/>
                </a:rPr>
                <a:t>LightOffCommand</a:t>
              </a:r>
            </a:p>
          </p:txBody>
        </p:sp>
        <p:sp>
          <p:nvSpPr>
            <p:cNvPr id="985114" name="Line 37">
              <a:extLst>
                <a:ext uri="{FF2B5EF4-FFF2-40B4-BE49-F238E27FC236}">
                  <a16:creationId xmlns:a16="http://schemas.microsoft.com/office/drawing/2014/main" id="{1DDEF30A-F7CD-8EEF-A043-5EC9535A2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9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 b="0">
                <a:solidFill>
                  <a:srgbClr val="6600CC"/>
                </a:solidFill>
                <a:latin typeface="+mn-lt"/>
                <a:cs typeface="+mn-cs"/>
              </a:endParaRPr>
            </a:p>
          </p:txBody>
        </p:sp>
        <p:sp>
          <p:nvSpPr>
            <p:cNvPr id="985115" name="Text Box 38">
              <a:extLst>
                <a:ext uri="{FF2B5EF4-FFF2-40B4-BE49-F238E27FC236}">
                  <a16:creationId xmlns:a16="http://schemas.microsoft.com/office/drawing/2014/main" id="{AD40A2A4-A19A-4145-11EE-85E6462CA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" y="2928"/>
              <a:ext cx="598" cy="2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20" tIns="45711" rIns="91420" bIns="45711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 sz="2600">
                  <a:solidFill>
                    <a:srgbClr val="000000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 b="0">
                  <a:solidFill>
                    <a:srgbClr val="6600CC"/>
                  </a:solidFill>
                  <a:latin typeface="+mn-lt"/>
                  <a:cs typeface="+mn-cs"/>
                </a:rPr>
                <a:t>execute()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1500" b="0">
                  <a:solidFill>
                    <a:srgbClr val="6600CC"/>
                  </a:solidFill>
                  <a:latin typeface="+mn-lt"/>
                  <a:cs typeface="+mn-cs"/>
                </a:rPr>
                <a:t>undo()</a:t>
              </a:r>
            </a:p>
          </p:txBody>
        </p:sp>
      </p:grpSp>
      <p:sp>
        <p:nvSpPr>
          <p:cNvPr id="985111" name="Line 39">
            <a:extLst>
              <a:ext uri="{FF2B5EF4-FFF2-40B4-BE49-F238E27FC236}">
                <a16:creationId xmlns:a16="http://schemas.microsoft.com/office/drawing/2014/main" id="{654D7D54-FE02-CF9A-1947-30A0DBE7A0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1050" y="4116388"/>
            <a:ext cx="0" cy="839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solidFill>
                <a:srgbClr val="6600CC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2">
            <a:extLst>
              <a:ext uri="{FF2B5EF4-FFF2-40B4-BE49-F238E27FC236}">
                <a16:creationId xmlns:a16="http://schemas.microsoft.com/office/drawing/2014/main" id="{F8ECD612-598C-EA7F-6491-E5856AE61F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9888" y="1112838"/>
            <a:ext cx="9339262" cy="5867400"/>
          </a:xfrm>
        </p:spPr>
        <p:txBody>
          <a:bodyPr/>
          <a:lstStyle/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 b="1"/>
              <a:t>Public  interface Command{ 			  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 b="1"/>
              <a:t>			Public  void  execute(); </a:t>
            </a:r>
          </a:p>
          <a:p>
            <a:pPr marL="0" indent="0">
              <a:spcAft>
                <a:spcPts val="4200"/>
              </a:spcAft>
              <a:buFont typeface="Wingdings" panose="05000000000000000000" pitchFamily="2" charset="2"/>
              <a:buNone/>
            </a:pPr>
            <a:r>
              <a:rPr lang="en-IN" altLang="en-US" sz="2800" b="1"/>
              <a:t>}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br>
              <a:rPr lang="en-IN" altLang="en-US" sz="2800" b="1"/>
            </a:br>
            <a:r>
              <a:rPr lang="en-IN" altLang="en-US" sz="2800" b="1"/>
              <a:t>Public class SwitchOnCommand implements Command{ 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 b="1"/>
              <a:t>    Switch  switch;   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 b="1"/>
              <a:t>     public LightOnCommand(Switch switch){  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 b="1"/>
              <a:t>           this.switch = switch;  }    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 b="1"/>
              <a:t>      public void execute(){ switch.on();  }  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 sz="28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9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Content Placeholder 2">
            <a:extLst>
              <a:ext uri="{FF2B5EF4-FFF2-40B4-BE49-F238E27FC236}">
                <a16:creationId xmlns:a16="http://schemas.microsoft.com/office/drawing/2014/main" id="{F5506366-E2A5-8572-D24B-6CF68E802D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113" y="1112838"/>
            <a:ext cx="9448800" cy="5867400"/>
          </a:xfrm>
        </p:spPr>
        <p:txBody>
          <a:bodyPr/>
          <a:lstStyle/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Public class RemoteControlTest{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Public  static void  main(String[] args){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	RemoteControl remote=new RemoteControl();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	GarageDoor garageDoor = new GarageDoor();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	GarageDoorOpenCommand = new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	GarageDoorOpenCommand(garageDoor);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	remote.setCommand(garageOpen);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	remote.buttonPressed();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}</a:t>
            </a:r>
          </a:p>
          <a:p>
            <a:pPr marL="0" indent="0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2">
            <a:extLst>
              <a:ext uri="{FF2B5EF4-FFF2-40B4-BE49-F238E27FC236}">
                <a16:creationId xmlns:a16="http://schemas.microsoft.com/office/drawing/2014/main" id="{D37374DD-294E-67B7-C32D-79D23C7684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1363" y="1112838"/>
            <a:ext cx="9023350" cy="5867400"/>
          </a:xfrm>
        </p:spPr>
        <p:txBody>
          <a:bodyPr/>
          <a:lstStyle/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Public class  RemoteControl{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  Command   slot;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  Public  RemoteControl(){}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 Public void setCommand(Command command){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     slot  = command;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 }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endParaRPr lang="en-IN" altLang="en-US"/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 public  void  buttonPressed(){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     slot.execute();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  }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IN" altLang="en-US"/>
              <a:t>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57F0118-5E86-B3C5-6B74-8EBD17009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Exercise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F3D129D-A178-C842-DB2E-1CC5B5EB4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Macros:</a:t>
            </a:r>
          </a:p>
          <a:p>
            <a:pPr lvl="1" eaLnBrk="1" hangingPunct="1"/>
            <a:r>
              <a:rPr lang="en-US" altLang="en-US"/>
              <a:t>Record a sequence of user actions so they can be turned into a macro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Macro can be re-executed on demand by the user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143A1BA-B882-9E44-2393-C21B63B71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21113" y="4008438"/>
            <a:ext cx="6096000" cy="525462"/>
          </a:xfrm>
        </p:spPr>
        <p:txBody>
          <a:bodyPr/>
          <a:lstStyle/>
          <a:p>
            <a:r>
              <a:rPr lang="en-US" altLang="en-US" sz="3600"/>
              <a:t>Macro Commands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FC5D34A0-E736-61DF-D911-8051904BB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38" y="274638"/>
            <a:ext cx="9175750" cy="47513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public class MacroCommand implements Command {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Command[] commands;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public MacroCommand(Command[] commands) {		this.commands = commands;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}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public void execute() {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for (int i = 0; i &lt; commands.length; i++)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	commands[i].execute();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}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}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public void undo() {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for (int i = 0; i &lt; commands.length; i++) {			commands[i].undo();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32616CC-D7CA-DAA6-CB40-A85EAC0AF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596312" cy="1255713"/>
          </a:xfrm>
        </p:spPr>
        <p:txBody>
          <a:bodyPr lIns="99745" tIns="48997" rIns="99745" bIns="48997"/>
          <a:lstStyle/>
          <a:p>
            <a:r>
              <a:rPr lang="en-US" altLang="en-US" sz="3600">
                <a:solidFill>
                  <a:schemeClr val="tx1"/>
                </a:solidFill>
              </a:rPr>
              <a:t>Context Class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9399DE4-9BA0-9424-892A-D2671202A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57313"/>
            <a:ext cx="9067800" cy="4845050"/>
          </a:xfrm>
        </p:spPr>
        <p:txBody>
          <a:bodyPr lIns="99745" tIns="48997" rIns="99745" bIns="48997"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4000"/>
              <a:t>Context: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en-US" sz="3600"/>
              <a:t>Clients interact with the Context, not Strategy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en-US" sz="3600"/>
              <a:t>Context uses strategy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endParaRPr lang="en-US" altLang="en-US" sz="4400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23B0D264-0F42-E786-957E-A6E71C4C95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0"/>
            <a:ext cx="8596313" cy="1255713"/>
          </a:xfrm>
        </p:spPr>
        <p:txBody>
          <a:bodyPr/>
          <a:lstStyle/>
          <a:p>
            <a:r>
              <a:rPr lang="en-US" altLang="en-US" sz="3200"/>
              <a:t>Command pattern: Final Analysis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25F0CF65-335B-3E4A-A1E1-0BB0D9DA43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5925" y="1112838"/>
            <a:ext cx="9155113" cy="5076825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altLang="en-US"/>
              <a:t>It is easy to add new Commands, because you do not have to change existing classes </a:t>
            </a:r>
          </a:p>
          <a:p>
            <a:pPr lvl="1"/>
            <a:r>
              <a:rPr lang="en-US" altLang="en-US"/>
              <a:t>Command is an abstract class, from which you derive new classes</a:t>
            </a:r>
          </a:p>
          <a:p>
            <a:pPr lvl="1">
              <a:spcAft>
                <a:spcPts val="2400"/>
              </a:spcAft>
            </a:pPr>
            <a:r>
              <a:rPr lang="en-US" altLang="en-US"/>
              <a:t>execute(), undo() and redo() are polymorphic functions</a:t>
            </a:r>
          </a:p>
          <a:p>
            <a:r>
              <a:rPr lang="en-US" altLang="en-US"/>
              <a:t>You can undo/redo any Command</a:t>
            </a:r>
          </a:p>
          <a:p>
            <a:pPr lvl="1">
              <a:spcAft>
                <a:spcPts val="2400"/>
              </a:spcAft>
            </a:pPr>
            <a:r>
              <a:rPr lang="en-US" altLang="en-US"/>
              <a:t>Each Command stores what it needs to restore state</a:t>
            </a:r>
          </a:p>
          <a:p>
            <a:pPr>
              <a:spcAft>
                <a:spcPct val="0"/>
              </a:spcAft>
            </a:pPr>
            <a:r>
              <a:rPr lang="en-US" altLang="en-US"/>
              <a:t>You can store Commands in a stack or queue</a:t>
            </a:r>
          </a:p>
          <a:p>
            <a:pPr lvl="1"/>
            <a:r>
              <a:rPr lang="en-US" altLang="en-US"/>
              <a:t>Command processor pattern maintains a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1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1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2" grpId="0"/>
      <p:bldP spid="7014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C52D268-7DBF-BC94-36BA-F059B5181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596312" cy="1255713"/>
          </a:xfrm>
        </p:spPr>
        <p:txBody>
          <a:bodyPr lIns="99745" tIns="48997" rIns="99745" bIns="48997"/>
          <a:lstStyle/>
          <a:p>
            <a:r>
              <a:rPr lang="en-US" altLang="en-US" sz="3600">
                <a:solidFill>
                  <a:schemeClr val="tx1"/>
                </a:solidFill>
              </a:rPr>
              <a:t>Advantages of Strategy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B37541E-F100-CB39-647C-92547C08F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813" y="1112838"/>
            <a:ext cx="9525000" cy="4845050"/>
          </a:xfrm>
        </p:spPr>
        <p:txBody>
          <a:bodyPr lIns="99745" tIns="48997" rIns="99745" bIns="48997"/>
          <a:lstStyle/>
          <a:p>
            <a:pPr>
              <a:lnSpc>
                <a:spcPct val="110000"/>
              </a:lnSpc>
              <a:spcAft>
                <a:spcPts val="2400"/>
              </a:spcAft>
            </a:pPr>
            <a:r>
              <a:rPr lang="en-US" altLang="en-US" sz="3600"/>
              <a:t>Can define a family of algorithm in one place</a:t>
            </a:r>
          </a:p>
          <a:p>
            <a:pPr>
              <a:lnSpc>
                <a:spcPct val="110000"/>
              </a:lnSpc>
              <a:spcAft>
                <a:spcPts val="2400"/>
              </a:spcAft>
            </a:pPr>
            <a:r>
              <a:rPr lang="en-US" altLang="en-US" sz="3600"/>
              <a:t>Can make a class hierarchy of algorithms</a:t>
            </a:r>
          </a:p>
          <a:p>
            <a:pPr>
              <a:lnSpc>
                <a:spcPct val="110000"/>
              </a:lnSpc>
              <a:spcAft>
                <a:spcPts val="2400"/>
              </a:spcAft>
            </a:pPr>
            <a:r>
              <a:rPr lang="en-US" altLang="en-US" sz="3600"/>
              <a:t>Easy to replace one algorithm with another</a:t>
            </a:r>
          </a:p>
          <a:p>
            <a:pPr>
              <a:lnSpc>
                <a:spcPct val="110000"/>
              </a:lnSpc>
              <a:spcAft>
                <a:spcPts val="2400"/>
              </a:spcAft>
            </a:pPr>
            <a:r>
              <a:rPr lang="en-US" altLang="en-US" sz="3600"/>
              <a:t>Can change dynamically</a:t>
            </a:r>
          </a:p>
          <a:p>
            <a:pPr>
              <a:lnSpc>
                <a:spcPct val="110000"/>
              </a:lnSpc>
              <a:spcAft>
                <a:spcPts val="2400"/>
              </a:spcAft>
            </a:pPr>
            <a:r>
              <a:rPr lang="en-US" altLang="en-US" sz="3600"/>
              <a:t>Can encapsulate private data of algorithm</a:t>
            </a:r>
          </a:p>
          <a:p>
            <a:pPr>
              <a:lnSpc>
                <a:spcPct val="110000"/>
              </a:lnSpc>
              <a:spcAft>
                <a:spcPts val="2400"/>
              </a:spcAft>
            </a:pPr>
            <a:endParaRPr lang="en-US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5FCD2F1-4477-ECFE-029F-C2A4609D3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2113" y="0"/>
            <a:ext cx="9372600" cy="1189038"/>
          </a:xfrm>
        </p:spPr>
        <p:txBody>
          <a:bodyPr/>
          <a:lstStyle/>
          <a:p>
            <a:r>
              <a:rPr lang="en-US" altLang="en-US" sz="2800"/>
              <a:t>Simple Example: Temperature Converter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BC868DD-90E3-1066-B347-054A3FA77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4513" y="1493838"/>
            <a:ext cx="9220200" cy="5486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/>
              <a:t>A temperature sensor  generates temperature reading in Kelvin.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Two displays are required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en-US"/>
              <a:t>One in Celsius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en-US"/>
              <a:t>Other in Fahrenheit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/>
      <a:lstStyle>
        <a:defPPr>
          <a:defRPr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41494</TotalTime>
  <Words>2897</Words>
  <Application>Microsoft Office PowerPoint</Application>
  <PresentationFormat>Custom</PresentationFormat>
  <Paragraphs>580</Paragraphs>
  <Slides>70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Default Design</vt:lpstr>
      <vt:lpstr>Strategy Pattern</vt:lpstr>
      <vt:lpstr>Strategy Pattern: Introduction</vt:lpstr>
      <vt:lpstr>Strategy Pattern </vt:lpstr>
      <vt:lpstr>Non software example</vt:lpstr>
      <vt:lpstr>The Strategy Pattern: Intent</vt:lpstr>
      <vt:lpstr>Strategy Pattern: Structure</vt:lpstr>
      <vt:lpstr>Context Class</vt:lpstr>
      <vt:lpstr>Advantages of Strategy</vt:lpstr>
      <vt:lpstr>Simple Example: Temperature Converter</vt:lpstr>
      <vt:lpstr>PowerPoint Presentation</vt:lpstr>
      <vt:lpstr>PowerPoint Presentation</vt:lpstr>
      <vt:lpstr>PowerPoint Presentation</vt:lpstr>
      <vt:lpstr>PowerPoint Presentation</vt:lpstr>
      <vt:lpstr>Strategy Pattern: Exercise 1</vt:lpstr>
      <vt:lpstr>PowerPoint Presentation</vt:lpstr>
      <vt:lpstr>Exercise 2</vt:lpstr>
      <vt:lpstr>Explanation: GUI components and containers</vt:lpstr>
      <vt:lpstr>Layout Managers</vt:lpstr>
      <vt:lpstr>Layout Manager: Options</vt:lpstr>
      <vt:lpstr>Layout Managers</vt:lpstr>
      <vt:lpstr>PowerPoint Presentation</vt:lpstr>
      <vt:lpstr>Example</vt:lpstr>
      <vt:lpstr>Example</vt:lpstr>
      <vt:lpstr>Applicability</vt:lpstr>
      <vt:lpstr>Exercise 3:  Intersection Traffic Lights Control</vt:lpstr>
      <vt:lpstr>Traffic Light Behavior Varies</vt:lpstr>
      <vt:lpstr>Traffic Lights Management</vt:lpstr>
      <vt:lpstr>Sequence Diagram</vt:lpstr>
      <vt:lpstr>Strategy: Consequences</vt:lpstr>
      <vt:lpstr>Strategy: Consequences </vt:lpstr>
      <vt:lpstr>Inheritance vs. Strategy Solution</vt:lpstr>
      <vt:lpstr>Trade-offs </vt:lpstr>
      <vt:lpstr>Summary of Strategy Pattern</vt:lpstr>
      <vt:lpstr>Home Work</vt:lpstr>
      <vt:lpstr>QUIZ</vt:lpstr>
      <vt:lpstr>Final Example: Design with Strategy</vt:lpstr>
      <vt:lpstr>Command Pattern</vt:lpstr>
      <vt:lpstr>Introduction</vt:lpstr>
      <vt:lpstr>Motivation</vt:lpstr>
      <vt:lpstr>First-Cut Design</vt:lpstr>
      <vt:lpstr>First-Cut Design --- Cons</vt:lpstr>
      <vt:lpstr>Refined Design</vt:lpstr>
      <vt:lpstr>Next Refinement</vt:lpstr>
      <vt:lpstr>Command Pattern: GUI Objects Delegate Work to Command Objects</vt:lpstr>
      <vt:lpstr>Real World Example</vt:lpstr>
      <vt:lpstr>Example: GUI Toolkit</vt:lpstr>
      <vt:lpstr>Example: GUI Toolkit</vt:lpstr>
      <vt:lpstr>Other Applications of Command</vt:lpstr>
      <vt:lpstr>PowerPoint Presentation</vt:lpstr>
      <vt:lpstr>Command pattern: Participants</vt:lpstr>
      <vt:lpstr>PowerPoint Presentation</vt:lpstr>
      <vt:lpstr>Sequence Diagram</vt:lpstr>
      <vt:lpstr>Consequences</vt:lpstr>
      <vt:lpstr>Known Uses: Undo/Redo</vt:lpstr>
      <vt:lpstr>Exercise 1</vt:lpstr>
      <vt:lpstr>Exercise 1: Solution</vt:lpstr>
      <vt:lpstr>Players in the Design</vt:lpstr>
      <vt:lpstr>Implementation</vt:lpstr>
      <vt:lpstr>PowerPoint Presentation</vt:lpstr>
      <vt:lpstr>PowerPoint Presentation</vt:lpstr>
      <vt:lpstr>PowerPoint Presentation</vt:lpstr>
      <vt:lpstr>Exercise</vt:lpstr>
      <vt:lpstr>Command pattern – Undo operation</vt:lpstr>
      <vt:lpstr>Command Pattern Class Diagram for Home automation</vt:lpstr>
      <vt:lpstr>PowerPoint Presentation</vt:lpstr>
      <vt:lpstr>PowerPoint Presentation</vt:lpstr>
      <vt:lpstr>PowerPoint Presentation</vt:lpstr>
      <vt:lpstr>Exercise</vt:lpstr>
      <vt:lpstr>Macro Commands</vt:lpstr>
      <vt:lpstr>Command pattern: Final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to Internetworking</dc:title>
  <dc:creator>rajib mall</dc:creator>
  <cp:lastModifiedBy>RAJIB MALL</cp:lastModifiedBy>
  <cp:revision>1507</cp:revision>
  <dcterms:modified xsi:type="dcterms:W3CDTF">2023-11-16T05:47:32Z</dcterms:modified>
</cp:coreProperties>
</file>