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sldIdLst>
    <p:sldId id="1677" r:id="rId2"/>
    <p:sldId id="3952" r:id="rId3"/>
    <p:sldId id="3919" r:id="rId4"/>
    <p:sldId id="3933" r:id="rId5"/>
    <p:sldId id="3934" r:id="rId6"/>
    <p:sldId id="3935" r:id="rId7"/>
    <p:sldId id="3936" r:id="rId8"/>
    <p:sldId id="3953" r:id="rId9"/>
    <p:sldId id="3938" r:id="rId10"/>
    <p:sldId id="3937" r:id="rId11"/>
    <p:sldId id="3954" r:id="rId12"/>
    <p:sldId id="3932" r:id="rId13"/>
    <p:sldId id="3950" r:id="rId14"/>
    <p:sldId id="3951" r:id="rId15"/>
    <p:sldId id="259" r:id="rId16"/>
    <p:sldId id="260" r:id="rId17"/>
    <p:sldId id="3920" r:id="rId18"/>
    <p:sldId id="535" r:id="rId19"/>
    <p:sldId id="831" r:id="rId20"/>
    <p:sldId id="536" r:id="rId21"/>
    <p:sldId id="3928" r:id="rId22"/>
    <p:sldId id="261" r:id="rId23"/>
    <p:sldId id="262" r:id="rId24"/>
    <p:sldId id="3939" r:id="rId25"/>
    <p:sldId id="3921" r:id="rId26"/>
    <p:sldId id="3923" r:id="rId27"/>
    <p:sldId id="3924" r:id="rId28"/>
    <p:sldId id="3925" r:id="rId29"/>
    <p:sldId id="3926" r:id="rId30"/>
    <p:sldId id="3927" r:id="rId31"/>
    <p:sldId id="1814" r:id="rId32"/>
    <p:sldId id="1820" r:id="rId33"/>
    <p:sldId id="1819" r:id="rId34"/>
    <p:sldId id="3929" r:id="rId35"/>
    <p:sldId id="3931" r:id="rId36"/>
    <p:sldId id="3930" r:id="rId37"/>
    <p:sldId id="263" r:id="rId38"/>
    <p:sldId id="1821" r:id="rId39"/>
    <p:sldId id="3955" r:id="rId40"/>
    <p:sldId id="832" r:id="rId41"/>
    <p:sldId id="2288" r:id="rId42"/>
    <p:sldId id="2281" r:id="rId43"/>
    <p:sldId id="2613" r:id="rId44"/>
    <p:sldId id="2621" r:id="rId45"/>
    <p:sldId id="2623" r:id="rId46"/>
    <p:sldId id="2622" r:id="rId47"/>
    <p:sldId id="2614" r:id="rId48"/>
    <p:sldId id="2662" r:id="rId49"/>
    <p:sldId id="2663" r:id="rId50"/>
    <p:sldId id="2659" r:id="rId51"/>
    <p:sldId id="2658" r:id="rId52"/>
    <p:sldId id="2617" r:id="rId53"/>
    <p:sldId id="2657" r:id="rId54"/>
    <p:sldId id="2619" r:id="rId55"/>
    <p:sldId id="2620" r:id="rId56"/>
    <p:sldId id="2653" r:id="rId57"/>
    <p:sldId id="2574" r:id="rId58"/>
    <p:sldId id="2283" r:id="rId59"/>
    <p:sldId id="2284" r:id="rId60"/>
    <p:sldId id="2575" r:id="rId61"/>
    <p:sldId id="2577" r:id="rId62"/>
    <p:sldId id="2654" r:id="rId63"/>
    <p:sldId id="2655" r:id="rId64"/>
    <p:sldId id="2624" r:id="rId65"/>
    <p:sldId id="2541" r:id="rId66"/>
    <p:sldId id="2564" r:id="rId67"/>
    <p:sldId id="2652" r:id="rId68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CC"/>
    <a:srgbClr val="FFFFFF"/>
    <a:srgbClr val="66FFFF"/>
    <a:srgbClr val="CCFFCC"/>
    <a:srgbClr val="006600"/>
    <a:srgbClr val="CC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346" autoAdjust="0"/>
  </p:normalViewPr>
  <p:slideViewPr>
    <p:cSldViewPr>
      <p:cViewPr varScale="1">
        <p:scale>
          <a:sx n="67" d="100"/>
          <a:sy n="67" d="100"/>
        </p:scale>
        <p:origin x="1714" y="67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47.xml"/><Relationship Id="rId6" Type="http://schemas.openxmlformats.org/officeDocument/2006/relationships/slide" Target="slides/slide65.xml"/><Relationship Id="rId5" Type="http://schemas.openxmlformats.org/officeDocument/2006/relationships/slide" Target="slides/slide64.xml"/><Relationship Id="rId4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4E165240-08E1-10C0-8B47-BF0FD2E0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05B3449-6994-7813-0AE9-2FFF3A63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37801B51-EF4D-2DC8-757A-5BB4F70C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076E9AD0-24EC-09FF-E3E7-8DEE85B5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45D2754E-6908-E272-9888-4231FC48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227C3889-BA08-5E95-B1D0-53DD81A1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9848" name="Text Box 7">
            <a:extLst>
              <a:ext uri="{FF2B5EF4-FFF2-40B4-BE49-F238E27FC236}">
                <a16:creationId xmlns:a16="http://schemas.microsoft.com/office/drawing/2014/main" id="{D3565A03-0BC9-0839-840E-94647EBA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9C07371-A1EE-9C03-A3D5-A9A434698B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8769BB89-E589-10B8-D028-8C165EF066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8842313-BD5C-66FE-E343-04EA92D28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B0DB556-E8AD-82D0-765C-8194040F9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1694CD3E-2E1B-9E8D-50C0-7703636F0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204C8F9C-F0B9-A2FB-C9A0-2FC4AAD5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5D71DB3B-97F9-9822-449D-B79C1A9335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3CF583-8B70-465E-BFD5-06C922EDDEE4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871DE01-5A7D-A2CB-37C7-2F1C1683EBC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CD7289B4-80B0-4BD9-8BE8-B727237E8881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38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EAFA868-45C2-181C-E6D9-9490D3557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18CCD2B-3726-F444-2997-9F5F5DF0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01D429E1-A2BB-A7F6-28C4-724691BE6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B6D2F202-D51E-BA05-6CC1-D33B6F31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he-IL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60A3695A-3CC1-5F6B-CA51-9979A5285650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B87DDD-EA6B-4811-8B6C-C391E3E0C2A7}" type="slidenum">
              <a:rPr lang="ar-SA" altLang="en-US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he-IL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6E8150F-C14D-2DA3-F3A0-FB2FEE060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DD82638-B958-5A3E-EC59-5D1749D4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Suppose you are writing an application that constructs CD objects.</a:t>
            </a:r>
          </a:p>
          <a:p>
            <a:endParaRPr lang="en-US" altLang="en-US"/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/>
              <a:t>Whenever a CD open tag is found, create a new CD object.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/>
              <a:t>Whenever title or year elements are found, enter them in the current CD. 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/>
              <a:t>Whenever an artist element is found, </a:t>
            </a:r>
            <a:r>
              <a:rPr lang="en-US" altLang="en-US" i="1"/>
              <a:t>ask the artist factory to create it</a:t>
            </a:r>
            <a:r>
              <a:rPr lang="en-US" altLang="en-US"/>
              <a:t>. This is fundamental to the problem: the CD object does not know if it is sharing this object with others; only the factory keeps track of what has been created.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2AF68D86-1BC6-78A3-2954-AF36239FF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2347DA31-B42C-9D3F-B300-D0B322EB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he-IL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F7468DF-7ACD-B6D6-A7EB-B8265F6685DC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2C2B2C-6468-46A3-BFC0-59AA6E8BAB40}" type="slidenum">
              <a:rPr lang="ar-SA" altLang="en-US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he-IL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B7345DDE-DFBD-4D77-F5A0-572AF4DA5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D3B14A9D-5DD3-1A5F-942D-404B1EDF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he-IL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9F2C5678-F5EF-E712-E87E-CAFB96490A2A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6A1151-E030-4991-ABEA-B4C779302F56}" type="slidenum">
              <a:rPr lang="ar-SA" altLang="en-US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he-IL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0A49D76-62E0-4B0C-6940-5FDE39C8D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A3F0CE0-5722-D99D-291A-1951AB20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7BEF825-1703-9D29-F2F9-38B58DD1D6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D9B09-B463-4ED6-9C59-F3F44CB5F357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98E9676-3677-E177-48D3-C0C076A439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1824615-AA8D-E19D-E484-F7892011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7A017A6-3B3E-416B-8D99-F3CB31A18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52995-F83F-403B-BA2F-6DF841D61564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E29D72B-BF61-9CFA-DF5C-1DF524451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88EABEB0-4163-29DD-CA56-9B2BF80DB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8C3214B-196D-76DA-423B-A665CC809E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3E51AD32-D682-3B5B-13D1-662A18A6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67619FB-E417-7375-078A-0EEB828AF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51ED9-BAA2-4CE3-88D2-FFD1D69A9B79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4F20F2FC-BD63-8386-7732-E009EBC26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0666ABB4-C0F9-36DD-AC8A-CFB812F9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5816013-89EC-5691-21C3-A1481C723E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EF61C6-F988-443E-BA0F-83BED57A2A99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668E229-AC56-E896-C2EE-91F92DCE0FF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AF292267-018A-4D5D-B85E-2D3B16248ACC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21C01EA-EA79-8B45-D5AF-F65EB71C2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E00C469-25E1-05B0-09C8-482C90955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BC383FF-AAED-D87F-0C84-6CCB2FA81D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8CE7FBD-A6C3-436F-884F-6F71A2E12431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08410D4-146A-3776-0383-2AB04B2B2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1806C3E-FA8B-0742-2D15-CDF4372CC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F5B03AE-77C7-025E-17C5-0E33E1348EE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70580D8F-A21C-489B-8A69-6EF68ADB3945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6CAA3B5-01A4-3D23-16D6-02868DA49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F88442A-41C2-3E84-D4E9-B938537F3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30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60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66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1924050"/>
            <a:ext cx="422116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39775" y="4375150"/>
            <a:ext cx="422116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38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39775" y="1925638"/>
            <a:ext cx="8596313" cy="4749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06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82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7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6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1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68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38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1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DC08B56-EFD3-27D8-BBBB-E41998491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62E42F4-683D-80FB-79F3-276F0AF0F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5638"/>
            <a:ext cx="859631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37D7ADF-82DC-D10A-B95B-F73B79D9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0" rIns="89982" bIns="4679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4C1AB9B-0961-4342-A2A2-A3742E8C79E0}" type="slidenum">
              <a:rPr lang="en-GB" altLang="en-US" sz="1400" b="0" smtClean="0"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11138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F8F5C2B1-7B68-5317-7B43-F6D6D19AF8C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2347913"/>
            <a:ext cx="8569325" cy="1620837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Command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C19EA67-313F-6620-B174-9315DCD22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Command Pattern: GUI Objects Delegate Work to Command Objects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020A4E-C8F5-35E7-CEB5-17DD0FFE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946275"/>
            <a:ext cx="9439275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770DF75-FA72-1205-03B6-C4E19ABF6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596312" cy="1255712"/>
          </a:xfrm>
        </p:spPr>
        <p:txBody>
          <a:bodyPr/>
          <a:lstStyle/>
          <a:p>
            <a:r>
              <a:rPr lang="en-IN" altLang="en-US" sz="3200"/>
              <a:t>Button Example: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C760-7D06-4476-1932-E84FBCCE6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454150"/>
            <a:ext cx="9182100" cy="47005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/>
              <a:t> Implement a bunch of </a:t>
            </a:r>
            <a:r>
              <a:rPr lang="en-US" altLang="en-US">
                <a:solidFill>
                  <a:srgbClr val="0000CC"/>
                </a:solidFill>
              </a:rPr>
              <a:t>command classes </a:t>
            </a:r>
            <a:r>
              <a:rPr lang="en-US" altLang="en-US"/>
              <a:t>for every possible operation:</a:t>
            </a:r>
          </a:p>
          <a:p>
            <a:pPr lvl="1">
              <a:lnSpc>
                <a:spcPct val="120000"/>
              </a:lnSpc>
              <a:spcAft>
                <a:spcPts val="3000"/>
              </a:spcAft>
            </a:pPr>
            <a:r>
              <a:rPr lang="en-US" altLang="en-US"/>
              <a:t>Link them with particular buttons, depending on the buttons’ intended behavior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/>
              <a:t>Commands become a convenient middle layer: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Reduces coupling between the GUI and business logic layers.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And that’s only a fraction of the benefits that the Command pattern can offer!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29C1B02-E598-F622-24A2-691D5FAD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70038"/>
            <a:ext cx="9388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3">
            <a:extLst>
              <a:ext uri="{FF2B5EF4-FFF2-40B4-BE49-F238E27FC236}">
                <a16:creationId xmlns:a16="http://schemas.microsoft.com/office/drawing/2014/main" id="{CD8F2CBF-F18B-83E3-9EE5-31E140BC1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906463"/>
          </a:xfrm>
        </p:spPr>
        <p:txBody>
          <a:bodyPr/>
          <a:lstStyle/>
          <a:p>
            <a:r>
              <a:rPr lang="en-IN" altLang="en-US" sz="3200"/>
              <a:t>Real World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6A1AB3A-F348-B502-4867-5AE00147F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Command Pattern: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F42C-1E20-A42F-8A2E-7C9B32690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1614488"/>
            <a:ext cx="8596313" cy="474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600"/>
              <a:t>Encapsulate a request from the client as an object, thereby</a:t>
            </a:r>
          </a:p>
          <a:p>
            <a:pPr lvl="1">
              <a:lnSpc>
                <a:spcPct val="120000"/>
              </a:lnSpc>
            </a:pPr>
            <a:r>
              <a:rPr lang="en-US" altLang="en-US" sz="3200">
                <a:solidFill>
                  <a:srgbClr val="0000CC"/>
                </a:solidFill>
              </a:rPr>
              <a:t>Parameterize requests, </a:t>
            </a:r>
          </a:p>
          <a:p>
            <a:pPr lvl="1">
              <a:lnSpc>
                <a:spcPct val="120000"/>
              </a:lnSpc>
            </a:pPr>
            <a:r>
              <a:rPr lang="en-US" altLang="en-US" sz="3200">
                <a:solidFill>
                  <a:srgbClr val="0000CC"/>
                </a:solidFill>
              </a:rPr>
              <a:t>Queue or log requests, and </a:t>
            </a:r>
          </a:p>
          <a:p>
            <a:pPr lvl="1">
              <a:lnSpc>
                <a:spcPct val="120000"/>
              </a:lnSpc>
            </a:pPr>
            <a:r>
              <a:rPr lang="en-US" altLang="en-US" sz="3200">
                <a:solidFill>
                  <a:srgbClr val="0000CC"/>
                </a:solidFill>
              </a:rPr>
              <a:t>Support undoable operations</a:t>
            </a:r>
            <a:endParaRPr lang="en-IN" altLang="en-US" sz="32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95DADBF-3ECB-225C-DDA9-B4D8A2B8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98438"/>
            <a:ext cx="8596312" cy="1255712"/>
          </a:xfrm>
        </p:spPr>
        <p:txBody>
          <a:bodyPr/>
          <a:lstStyle/>
          <a:p>
            <a:r>
              <a:rPr lang="en-IN" altLang="en-US" sz="3200"/>
              <a:t>When to use Command?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2BDC-E977-EF7E-362A-405BFDD7A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454150"/>
            <a:ext cx="8991600" cy="4929188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600"/>
              <a:t>Command Pattern is useful when: 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A history of requests is needed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You need callback functionality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Requests need to be handled at variant times or in variant orders 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The invoker should be decoupled from the object handling the invocation</a:t>
            </a:r>
          </a:p>
          <a:p>
            <a:pPr>
              <a:lnSpc>
                <a:spcPct val="114000"/>
              </a:lnSpc>
              <a:spcAft>
                <a:spcPts val="1800"/>
              </a:spcAft>
            </a:pPr>
            <a:endParaRPr lang="en-I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24D6BC-4B36-ED27-6B11-9F7E72481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-182563"/>
            <a:ext cx="8567737" cy="1260476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 GUI Toolkit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D951AB5E-13B2-1854-617E-EB8DEFE2413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57238" y="960438"/>
          <a:ext cx="8734425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84324" imgH="3838152" progId="Visio.Drawing.6">
                  <p:embed/>
                </p:oleObj>
              </mc:Choice>
              <mc:Fallback>
                <p:oleObj name="Visio" r:id="rId3" imgW="5384324" imgH="38381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960438"/>
                        <a:ext cx="8734425" cy="62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9143926-1C27-A4FF-349B-DB3578C1F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-182563"/>
            <a:ext cx="5241925" cy="1192213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 GUI Toolkit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991F3CB2-CBC3-046F-3C3A-6329BCDD161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39713" y="671513"/>
          <a:ext cx="9601200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0930" imgH="5103682" progId="Visio.Drawing.6">
                  <p:embed/>
                </p:oleObj>
              </mc:Choice>
              <mc:Fallback>
                <p:oleObj name="Visio" r:id="rId3" imgW="5040930" imgH="510368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671513"/>
                        <a:ext cx="9601200" cy="676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0363C3-5890-6028-A62D-BB74F1C6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79375"/>
            <a:ext cx="8596313" cy="1255713"/>
          </a:xfrm>
        </p:spPr>
        <p:txBody>
          <a:bodyPr/>
          <a:lstStyle/>
          <a:p>
            <a:r>
              <a:rPr lang="en-US" altLang="en-US" sz="3600"/>
              <a:t>Other Applications of Command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BDE8D732-B644-0101-315F-B6636681A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1189038"/>
            <a:ext cx="9363075" cy="4749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Support Undo:</a:t>
            </a:r>
          </a:p>
          <a:p>
            <a:pPr lvl="1">
              <a:lnSpc>
                <a:spcPct val="110000"/>
              </a:lnSpc>
              <a:spcAft>
                <a:spcPts val="3000"/>
              </a:spcAft>
            </a:pPr>
            <a:r>
              <a:rPr lang="en-US" altLang="en-US" sz="3200"/>
              <a:t>It’s difficult to undo effects of an arbitrary method as Methods vary over time</a:t>
            </a:r>
            <a:r>
              <a:rPr lang="en-US" altLang="en-US" sz="3200" b="1"/>
              <a:t>.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/>
              <a:t>What are some applications that need to support undo?</a:t>
            </a:r>
          </a:p>
          <a:p>
            <a:pPr lvl="1">
              <a:lnSpc>
                <a:spcPct val="110000"/>
              </a:lnSpc>
            </a:pPr>
            <a:r>
              <a:rPr lang="en-US" altLang="en-US" sz="3200"/>
              <a:t>Editor, calculator, database with transactions. etc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000" b="1"/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Support Redo:</a:t>
            </a:r>
          </a:p>
          <a:p>
            <a:pPr lvl="1">
              <a:lnSpc>
                <a:spcPct val="110000"/>
              </a:lnSpc>
            </a:pPr>
            <a:r>
              <a:rPr lang="en-US" altLang="en-US" sz="3200"/>
              <a:t>Similar complex issues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5" name="Rectangle 9">
            <a:extLst>
              <a:ext uri="{FF2B5EF4-FFF2-40B4-BE49-F238E27FC236}">
                <a16:creationId xmlns:a16="http://schemas.microsoft.com/office/drawing/2014/main" id="{EFD384CB-3414-45A6-949D-A7854AD4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638300"/>
            <a:ext cx="2940050" cy="1174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403" name="Rectangle 27">
            <a:extLst>
              <a:ext uri="{FF2B5EF4-FFF2-40B4-BE49-F238E27FC236}">
                <a16:creationId xmlns:a16="http://schemas.microsoft.com/office/drawing/2014/main" id="{279290EB-9772-C56A-8A88-AFBA9227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989388"/>
            <a:ext cx="2268537" cy="11763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307A0D6C-C4A7-4487-1784-BC97B83D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638300"/>
            <a:ext cx="1847850" cy="4191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Command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327FD155-A964-6A64-B09A-9C2A833E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157663"/>
            <a:ext cx="2940050" cy="1679575"/>
          </a:xfrm>
          <a:prstGeom prst="rect">
            <a:avLst/>
          </a:prstGeom>
          <a:solidFill>
            <a:srgbClr val="CCFFFF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81" name="AutoShape 5">
            <a:extLst>
              <a:ext uri="{FF2B5EF4-FFF2-40B4-BE49-F238E27FC236}">
                <a16:creationId xmlns:a16="http://schemas.microsoft.com/office/drawing/2014/main" id="{39E8B8BD-E88D-CEF1-6526-DA82C290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825750"/>
            <a:ext cx="419100" cy="4191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82" name="Line 6">
            <a:extLst>
              <a:ext uri="{FF2B5EF4-FFF2-40B4-BE49-F238E27FC236}">
                <a16:creationId xmlns:a16="http://schemas.microsoft.com/office/drawing/2014/main" id="{EEBFC7E9-B3FF-39AA-B475-E9E3C8A23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3232150"/>
            <a:ext cx="0" cy="925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C6A0B015-A9AD-9614-FE05-35D0AFC6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4157663"/>
            <a:ext cx="1765300" cy="671512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ConcreteCommand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6" name="Text Box 10">
            <a:extLst>
              <a:ext uri="{FF2B5EF4-FFF2-40B4-BE49-F238E27FC236}">
                <a16:creationId xmlns:a16="http://schemas.microsoft.com/office/drawing/2014/main" id="{49798145-9F0A-DC0B-A644-19712054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141538"/>
            <a:ext cx="1608137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Execute()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7" name="Line 11">
            <a:extLst>
              <a:ext uri="{FF2B5EF4-FFF2-40B4-BE49-F238E27FC236}">
                <a16:creationId xmlns:a16="http://schemas.microsoft.com/office/drawing/2014/main" id="{3ECF471B-BA1D-7CB7-1D2A-13DE3F492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141538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88" name="Text Box 12">
            <a:extLst>
              <a:ext uri="{FF2B5EF4-FFF2-40B4-BE49-F238E27FC236}">
                <a16:creationId xmlns:a16="http://schemas.microsoft.com/office/drawing/2014/main" id="{9A150AD0-017D-A2D4-5CDC-81CADA65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4705350"/>
            <a:ext cx="1587500" cy="839788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 dirty="0">
                <a:solidFill>
                  <a:schemeClr val="tx1"/>
                </a:solidFill>
                <a:latin typeface="+mn-lt"/>
              </a:rPr>
              <a:t>execute()</a:t>
            </a:r>
          </a:p>
          <a:p>
            <a:pPr eaLnBrk="1" hangingPunct="1">
              <a:defRPr/>
            </a:pPr>
            <a:r>
              <a:rPr lang="sv-SE" altLang="en-US" sz="2400" dirty="0">
                <a:solidFill>
                  <a:schemeClr val="tx1"/>
                </a:solidFill>
                <a:latin typeface="+mn-lt"/>
              </a:rPr>
              <a:t>State</a:t>
            </a:r>
            <a:endParaRPr lang="en-GB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9" name="Line 13">
            <a:extLst>
              <a:ext uri="{FF2B5EF4-FFF2-40B4-BE49-F238E27FC236}">
                <a16:creationId xmlns:a16="http://schemas.microsoft.com/office/drawing/2014/main" id="{B6246548-D887-F710-7D55-4BC6C6AD0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0375" y="4745038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0" name="Rectangle 14">
            <a:extLst>
              <a:ext uri="{FF2B5EF4-FFF2-40B4-BE49-F238E27FC236}">
                <a16:creationId xmlns:a16="http://schemas.microsoft.com/office/drawing/2014/main" id="{DBC1C182-4538-9446-6AB8-0C528D5C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4325938"/>
            <a:ext cx="2351088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1" name="Line 15">
            <a:extLst>
              <a:ext uri="{FF2B5EF4-FFF2-40B4-BE49-F238E27FC236}">
                <a16:creationId xmlns:a16="http://schemas.microsoft.com/office/drawing/2014/main" id="{D7146191-E812-205B-66E1-410B52F4B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6975" y="4325938"/>
            <a:ext cx="41910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2" name="Text Box 16">
            <a:extLst>
              <a:ext uri="{FF2B5EF4-FFF2-40B4-BE49-F238E27FC236}">
                <a16:creationId xmlns:a16="http://schemas.microsoft.com/office/drawing/2014/main" id="{6242A1ED-BFFE-68FA-0972-8895B321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4576763"/>
            <a:ext cx="2327275" cy="409575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000">
                <a:solidFill>
                  <a:schemeClr val="tx1"/>
                </a:solidFill>
                <a:latin typeface="+mn-lt"/>
              </a:rPr>
              <a:t>Receiver.Action()</a:t>
            </a:r>
            <a:endParaRPr lang="en-GB" alt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3" name="Line 17">
            <a:extLst>
              <a:ext uri="{FF2B5EF4-FFF2-40B4-BE49-F238E27FC236}">
                <a16:creationId xmlns:a16="http://schemas.microsoft.com/office/drawing/2014/main" id="{910FB425-DDE9-D9A7-B007-FD55BB6BF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500" y="4745038"/>
            <a:ext cx="1260475" cy="252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4" name="Line 18">
            <a:extLst>
              <a:ext uri="{FF2B5EF4-FFF2-40B4-BE49-F238E27FC236}">
                <a16:creationId xmlns:a16="http://schemas.microsoft.com/office/drawing/2014/main" id="{F23F48DC-A751-F492-7DB3-A51D2069A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5165725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5" name="Rectangle 19">
            <a:extLst>
              <a:ext uri="{FF2B5EF4-FFF2-40B4-BE49-F238E27FC236}">
                <a16:creationId xmlns:a16="http://schemas.microsoft.com/office/drawing/2014/main" id="{C087E7B0-88C3-593B-F13A-EB60BE38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1593850"/>
            <a:ext cx="1512887" cy="5048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6" name="Text Box 20">
            <a:extLst>
              <a:ext uri="{FF2B5EF4-FFF2-40B4-BE49-F238E27FC236}">
                <a16:creationId xmlns:a16="http://schemas.microsoft.com/office/drawing/2014/main" id="{1CE99C88-D5E5-7F3F-E0DF-D169D643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554163"/>
            <a:ext cx="1330325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Invoker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7" name="Rectangle 21">
            <a:extLst>
              <a:ext uri="{FF2B5EF4-FFF2-40B4-BE49-F238E27FC236}">
                <a16:creationId xmlns:a16="http://schemas.microsoft.com/office/drawing/2014/main" id="{64E26650-781A-EDB4-6A7E-3813B77C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593850"/>
            <a:ext cx="1511300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121F3985-ED02-3B35-D459-16D20164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554163"/>
            <a:ext cx="1042987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Client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9" name="Line 23">
            <a:extLst>
              <a:ext uri="{FF2B5EF4-FFF2-40B4-BE49-F238E27FC236}">
                <a16:creationId xmlns:a16="http://schemas.microsoft.com/office/drawing/2014/main" id="{28117B2A-EAA3-488E-F7F4-79AB58569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9688" y="18891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0" name="AutoShape 24">
            <a:extLst>
              <a:ext uri="{FF2B5EF4-FFF2-40B4-BE49-F238E27FC236}">
                <a16:creationId xmlns:a16="http://schemas.microsoft.com/office/drawing/2014/main" id="{D7270C2E-7CD2-908D-E67D-DFFB20E8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804988"/>
            <a:ext cx="250825" cy="1682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576" name="Text Box 25">
            <a:extLst>
              <a:ext uri="{FF2B5EF4-FFF2-40B4-BE49-F238E27FC236}">
                <a16:creationId xmlns:a16="http://schemas.microsoft.com/office/drawing/2014/main" id="{E3B806FF-0892-EB57-E1D7-29CE21E3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460500"/>
            <a:ext cx="390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b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lang="en-GB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5402" name="Rectangle 26">
            <a:extLst>
              <a:ext uri="{FF2B5EF4-FFF2-40B4-BE49-F238E27FC236}">
                <a16:creationId xmlns:a16="http://schemas.microsoft.com/office/drawing/2014/main" id="{77652641-816F-247B-3F0C-FDCC186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989388"/>
            <a:ext cx="1847850" cy="4206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Receiver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04" name="Text Box 28">
            <a:extLst>
              <a:ext uri="{FF2B5EF4-FFF2-40B4-BE49-F238E27FC236}">
                <a16:creationId xmlns:a16="http://schemas.microsoft.com/office/drawing/2014/main" id="{5A786F0F-4294-A86A-4E0D-F542B5BC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494213"/>
            <a:ext cx="1365250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Action()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05" name="Line 29">
            <a:extLst>
              <a:ext uri="{FF2B5EF4-FFF2-40B4-BE49-F238E27FC236}">
                <a16:creationId xmlns:a16="http://schemas.microsoft.com/office/drawing/2014/main" id="{68DCB2F7-35C9-0B57-5D9B-988188BF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4494213"/>
            <a:ext cx="2268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6" name="Line 30">
            <a:extLst>
              <a:ext uri="{FF2B5EF4-FFF2-40B4-BE49-F238E27FC236}">
                <a16:creationId xmlns:a16="http://schemas.microsoft.com/office/drawing/2014/main" id="{B3D1ED41-2299-1B47-D817-65AD4FD72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2057400"/>
            <a:ext cx="0" cy="3444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7" name="Line 31">
            <a:extLst>
              <a:ext uri="{FF2B5EF4-FFF2-40B4-BE49-F238E27FC236}">
                <a16:creationId xmlns:a16="http://schemas.microsoft.com/office/drawing/2014/main" id="{D9B23E6C-72A8-64CC-3FA5-A6B7E73D5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5502275"/>
            <a:ext cx="37798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8" name="Line 32">
            <a:extLst>
              <a:ext uri="{FF2B5EF4-FFF2-40B4-BE49-F238E27FC236}">
                <a16:creationId xmlns:a16="http://schemas.microsoft.com/office/drawing/2014/main" id="{C28D1151-D89D-631C-425D-4E0A42B5F8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8600" y="2098675"/>
            <a:ext cx="0" cy="18907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9" name="Text Box 33">
            <a:extLst>
              <a:ext uri="{FF2B5EF4-FFF2-40B4-BE49-F238E27FC236}">
                <a16:creationId xmlns:a16="http://schemas.microsoft.com/office/drawing/2014/main" id="{EC7D0F42-C6E0-6B38-573E-3909F5C5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3544888"/>
            <a:ext cx="392113" cy="4699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1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10" name="Line 34">
            <a:extLst>
              <a:ext uri="{FF2B5EF4-FFF2-40B4-BE49-F238E27FC236}">
                <a16:creationId xmlns:a16="http://schemas.microsoft.com/office/drawing/2014/main" id="{C78BB539-C038-8065-95AF-20DECCD3D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8175" y="4241800"/>
            <a:ext cx="109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11" name="Rectangle 35">
            <a:extLst>
              <a:ext uri="{FF2B5EF4-FFF2-40B4-BE49-F238E27FC236}">
                <a16:creationId xmlns:a16="http://schemas.microsoft.com/office/drawing/2014/main" id="{B57F762E-E1A5-FA74-E879-EC6414A5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3770313"/>
            <a:ext cx="1847850" cy="4191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000" dirty="0">
                <a:solidFill>
                  <a:schemeClr val="tx1"/>
                </a:solidFill>
                <a:latin typeface="+mn-lt"/>
              </a:rPr>
              <a:t>receiver</a:t>
            </a:r>
            <a:endParaRPr lang="en-GB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Line 32">
            <a:extLst>
              <a:ext uri="{FF2B5EF4-FFF2-40B4-BE49-F238E27FC236}">
                <a16:creationId xmlns:a16="http://schemas.microsoft.com/office/drawing/2014/main" id="{2B80F8AA-1BF2-4954-00B3-B7D204114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8" y="1854200"/>
            <a:ext cx="234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6613A7-BA42-6DF0-0B9A-85F77EBD0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9050"/>
            <a:ext cx="8596312" cy="12557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2800" kern="0"/>
              <a:t>Structure of command pattern</a:t>
            </a:r>
            <a:endParaRPr lang="en-AU" altLang="en-US" sz="2800" kern="0" dirty="0"/>
          </a:p>
        </p:txBody>
      </p:sp>
      <p:sp>
        <p:nvSpPr>
          <p:cNvPr id="495652" name="TextBox 4">
            <a:extLst>
              <a:ext uri="{FF2B5EF4-FFF2-40B4-BE49-F238E27FC236}">
                <a16:creationId xmlns:a16="http://schemas.microsoft.com/office/drawing/2014/main" id="{953586B2-004A-8C07-BB4C-06F1991E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401763"/>
            <a:ext cx="25193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000"/>
              <a:t>Invoker stores commands and asks ConcreteCommand objects to perform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310F4A0A-89A4-0ABF-5A79-ED534933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5075238"/>
            <a:ext cx="46974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6F852140-B61A-3847-E024-405B7815EA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7463"/>
            <a:ext cx="8315325" cy="1427163"/>
          </a:xfrm>
        </p:spPr>
        <p:txBody>
          <a:bodyPr/>
          <a:lstStyle/>
          <a:p>
            <a:r>
              <a:rPr lang="en-US" altLang="en-US" sz="2800"/>
              <a:t>Command pattern: Participants</a:t>
            </a:r>
          </a:p>
        </p:txBody>
      </p:sp>
      <p:sp>
        <p:nvSpPr>
          <p:cNvPr id="700421" name="Text Box 5">
            <a:extLst>
              <a:ext uri="{FF2B5EF4-FFF2-40B4-BE49-F238E27FC236}">
                <a16:creationId xmlns:a16="http://schemas.microsoft.com/office/drawing/2014/main" id="{5DA9B627-052D-FE02-3567-811B6FB2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112838"/>
            <a:ext cx="9677400" cy="6826250"/>
          </a:xfrm>
          <a:prstGeom prst="rect">
            <a:avLst/>
          </a:prstGeom>
          <a:noFill/>
          <a:ln>
            <a:noFill/>
          </a:ln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503238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 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(Command)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declares an interface for executing an operation 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 defines a binding between a Receiver object and an action </a:t>
            </a:r>
          </a:p>
          <a:p>
            <a:pPr marL="846138" lvl="1" indent="-342900" eaLnBrk="1" hangingPunct="1"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implements Execute by invoking the corresponding operation(s) on Receiver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Invoker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asks the command to carry out the request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Receiver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knows how to perform operations associated with carrying out the request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Client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creates a </a:t>
            </a:r>
            <a:r>
              <a:rPr lang="en-US" altLang="en-US" sz="2400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                                                   object and sets its receiver </a:t>
            </a:r>
          </a:p>
          <a:p>
            <a:pPr eaLnBrk="1" hangingPunct="1">
              <a:spcAft>
                <a:spcPts val="2400"/>
              </a:spcAft>
              <a:defRPr/>
            </a:pPr>
            <a:endParaRPr lang="en-US" altLang="en-US" sz="2400" b="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Aft>
                <a:spcPts val="2400"/>
              </a:spcAft>
              <a:defRPr/>
            </a:pPr>
            <a:endParaRPr lang="en-US" altLang="en-US" sz="2400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0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0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0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C6C5941-6EDC-5964-C885-4EA656F02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1113"/>
            <a:ext cx="8596313" cy="1255712"/>
          </a:xfrm>
        </p:spPr>
        <p:txBody>
          <a:bodyPr/>
          <a:lstStyle/>
          <a:p>
            <a:r>
              <a:rPr lang="en-IN" altLang="en-US" sz="3200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3229-C1C0-E2C1-90AF-4A106E07B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417638"/>
            <a:ext cx="9101137" cy="5334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3600"/>
              <a:t>Command is a behavioral design pattern:</a:t>
            </a:r>
          </a:p>
          <a:p>
            <a:pPr lvl="1">
              <a:spcAft>
                <a:spcPts val="4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Turns a request  into a stand-alone object that contains all information about the request.</a:t>
            </a:r>
          </a:p>
          <a:p>
            <a:pPr>
              <a:spcAft>
                <a:spcPct val="0"/>
              </a:spcAft>
            </a:pPr>
            <a:r>
              <a:rPr lang="en-US" altLang="en-US" sz="3600"/>
              <a:t>This transformation lets you:</a:t>
            </a:r>
          </a:p>
          <a:p>
            <a:pPr lvl="1"/>
            <a:r>
              <a:rPr lang="en-US" altLang="en-US" sz="3200">
                <a:solidFill>
                  <a:srgbClr val="0000CC"/>
                </a:solidFill>
              </a:rPr>
              <a:t>parameterize different sets of requests, </a:t>
            </a:r>
          </a:p>
          <a:p>
            <a:pPr lvl="1"/>
            <a:r>
              <a:rPr lang="en-US" altLang="en-US" sz="3200">
                <a:solidFill>
                  <a:srgbClr val="0000CC"/>
                </a:solidFill>
              </a:rPr>
              <a:t>delay or queue a request’s execution, and </a:t>
            </a:r>
          </a:p>
          <a:p>
            <a:pPr lvl="1"/>
            <a:r>
              <a:rPr lang="en-US" altLang="en-US" sz="3200">
                <a:solidFill>
                  <a:srgbClr val="0000CC"/>
                </a:solidFill>
              </a:rPr>
              <a:t>support undoable operations.</a:t>
            </a:r>
            <a:endParaRPr lang="en-IN" altLang="en-US" sz="32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E66458AF-16B0-EBF0-C236-58562CDA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778375"/>
            <a:ext cx="48387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1A8776-751E-DADB-0977-97E337D8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189038"/>
            <a:ext cx="9183688" cy="578326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sz="2800"/>
              <a:t>Client creates a ConcreteCommand object and specifies its receiver.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An Invoker object stores the ConcreteCommand object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The invoker issues a request by calling Execute on the command. 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When commands are undoable, ConcreteCommand stores state for undoing                                     before invoking Execute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ConcreteCommand object                                                     invokes operations on its                                                     receiver to carry out request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ACA591-2352-814E-CFD4-88485466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-17463"/>
            <a:ext cx="8315325" cy="1427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2800" kern="0" dirty="0"/>
              <a:t>Command pattern</a:t>
            </a:r>
            <a:r>
              <a:rPr lang="en-US" altLang="en-US" sz="2800" kern="0"/>
              <a:t>: Operation</a:t>
            </a:r>
            <a:endParaRPr lang="en-US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C9CAA74-1DEE-F4FF-4E52-976D6C52F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04775"/>
            <a:ext cx="8596312" cy="1255713"/>
          </a:xfrm>
        </p:spPr>
        <p:txBody>
          <a:bodyPr/>
          <a:lstStyle/>
          <a:p>
            <a:r>
              <a:rPr lang="en-IN" altLang="en-US" sz="3200"/>
              <a:t>Sequence Diagram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44BD2038-7338-8C08-BFAB-78344E5C32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7313" y="1920875"/>
            <a:ext cx="7937" cy="392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BC122F-2061-6B98-9797-6DCE6A72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5761038"/>
            <a:ext cx="147638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E664AA4-5EB3-6F5C-7AD6-2760F3F2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5999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1B9D66-469D-E3FC-0DD3-47CCC444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2292350"/>
            <a:ext cx="160337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2C2DB15-31FC-2AE9-96AF-1E254C4D7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736725"/>
            <a:ext cx="1588" cy="463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F68AA49-AD0E-E1A4-DD78-C263849B5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7113" y="3241675"/>
            <a:ext cx="2514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E3E5C22-E50B-DC55-DC22-DD34C98E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954338"/>
            <a:ext cx="2971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&lt;&lt;new&gt;&gt;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24D5344-22B8-06A7-44F4-D93CE51AF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21034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49CD80EB-9A10-DAC8-CEE2-6B622E7B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30940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BD247AF-F553-CFA5-68C8-4913431B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608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E44246E7-46C1-957E-E9BE-3B4DBBC96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6065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C06EBF8-451A-CC49-6C98-CF0AAAAD6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2103438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BFB3A201-3F8A-58CC-A5B3-F1EF9E859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40846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96B200D9-3C19-6711-0E92-7248D93CC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47704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6C5419C-0C31-7201-CBE4-A7E16A7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5324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09412399-8A76-60A9-8BFA-37EE2E158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416083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10C7B9FD-8EAA-4689-5075-880AE3D90D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6086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41E76C29-B0E1-E772-186F-446F7E302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5837238"/>
            <a:ext cx="2819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02F28666-803C-EBFD-C6FE-7D430AA0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5494338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Action()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94F17A0D-F3D5-8AF5-3CD6-E71B053C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856038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latin typeface="+mn-lt"/>
              </a:rPr>
              <a:t>StoreCommand(aCommand)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95E594E9-DDDD-7562-575E-CA868AFD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1524000"/>
            <a:ext cx="13716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aReceiver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19E9151-59C8-67F0-FD5E-7EF5D4D4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1382713"/>
            <a:ext cx="11430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+mn-lt"/>
              </a:rPr>
              <a:t>:</a:t>
            </a:r>
            <a:r>
              <a:rPr lang="en-US" altLang="zh-CN" sz="2000" dirty="0" err="1">
                <a:latin typeface="+mn-lt"/>
              </a:rPr>
              <a:t>aClient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DEA2D905-27B5-FA04-574A-5695108C9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895475"/>
            <a:ext cx="14478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aCommand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C5BF5AE2-9F8A-E35C-D4B1-43CA7106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673225"/>
            <a:ext cx="14478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anInvoker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3F5DBE71-7D5A-D7A4-0F8E-CAB23E8B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530383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latin typeface="+mn-lt"/>
              </a:rPr>
              <a:t>Execute()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D0602A3B-7CAD-7517-4052-67C85A1E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141538"/>
            <a:ext cx="2971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 &gt;&gt;</a:t>
            </a: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ACFE2BC7-476A-292F-5F9E-34ED105A4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471738"/>
            <a:ext cx="54689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5E3F8F72-9E1D-FB93-A17E-631699FA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470150"/>
            <a:ext cx="303688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 &gt;&gt;</a:t>
            </a:r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26E7041C-5B2D-A156-CEDC-D1EBCAA4D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755900"/>
            <a:ext cx="41338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D0F66A7-0E2D-FD74-0621-B2DFE585F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198438"/>
            <a:ext cx="8596312" cy="1255712"/>
          </a:xfrm>
        </p:spPr>
        <p:txBody>
          <a:bodyPr/>
          <a:lstStyle/>
          <a:p>
            <a:pPr eaLnBrk="1" hangingPunct="1"/>
            <a:r>
              <a:rPr lang="en-US" altLang="en-US" sz="3600"/>
              <a:t>Consequences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73A2AB4-F953-4045-E409-39B4E2347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1477963"/>
            <a:ext cx="9067800" cy="5194300"/>
          </a:xfrm>
        </p:spPr>
        <p:txBody>
          <a:bodyPr/>
          <a:lstStyle/>
          <a:p>
            <a:pPr eaLnBrk="1" hangingPunct="1">
              <a:spcAft>
                <a:spcPts val="3000"/>
              </a:spcAft>
            </a:pPr>
            <a:r>
              <a:rPr lang="en-US" altLang="en-US"/>
              <a:t>Completely decouples objects from the actions they execute</a:t>
            </a:r>
          </a:p>
          <a:p>
            <a:pPr eaLnBrk="1" hangingPunct="1">
              <a:spcAft>
                <a:spcPts val="3000"/>
              </a:spcAft>
            </a:pPr>
            <a:r>
              <a:rPr lang="en-US" altLang="en-US"/>
              <a:t>Objects can be parameterized with arbitrary actions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/>
              <a:t>Adding new kinds of actions is easy</a:t>
            </a:r>
          </a:p>
          <a:p>
            <a:pPr lvl="1" eaLnBrk="1" hangingPunct="1">
              <a:spcAft>
                <a:spcPts val="3000"/>
              </a:spcAft>
            </a:pPr>
            <a:r>
              <a:rPr lang="en-US" altLang="en-US"/>
              <a:t>Just create a new class that implements the Command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4110FBB-F35A-CC76-4843-D24B08E3C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79375"/>
            <a:ext cx="8596312" cy="1255713"/>
          </a:xfrm>
        </p:spPr>
        <p:txBody>
          <a:bodyPr/>
          <a:lstStyle/>
          <a:p>
            <a:pPr eaLnBrk="1" hangingPunct="1"/>
            <a:r>
              <a:rPr lang="en-US" altLang="en-US" sz="3600"/>
              <a:t>Known Uses: Undo/Redo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74C5E01-F2CD-5304-6C34-4689D8339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036638"/>
            <a:ext cx="9601200" cy="5207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altLang="en-US"/>
              <a:t>Store a list of actions performed by the user</a:t>
            </a:r>
          </a:p>
          <a:p>
            <a:pPr eaLnBrk="1" hangingPunct="1">
              <a:spcAft>
                <a:spcPct val="0"/>
              </a:spcAft>
            </a:pPr>
            <a:endParaRPr lang="en-US" altLang="en-US" sz="10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Each action has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en-US"/>
              <a:t>A “do” method that knows how to perform the action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en-US"/>
              <a:t>An “undo” method that knows how to reverse the action</a:t>
            </a:r>
          </a:p>
          <a:p>
            <a:pPr lvl="1" eaLnBrk="1" hangingPunct="1">
              <a:spcAft>
                <a:spcPct val="0"/>
              </a:spcAft>
            </a:pPr>
            <a:endParaRPr lang="en-US" altLang="en-US" sz="12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Store a pointer to the most recent action performed by the user</a:t>
            </a:r>
          </a:p>
          <a:p>
            <a:pPr eaLnBrk="1" hangingPunct="1">
              <a:spcAft>
                <a:spcPct val="0"/>
              </a:spcAft>
            </a:pPr>
            <a:endParaRPr lang="en-US" altLang="en-US" sz="10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Undo – “undo” the current action and back up the pointer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Redo – move the pointer forward and “redo” the current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51AF1D0-6437-170B-036C-4D2729560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Exercise 1</a:t>
            </a:r>
          </a:p>
        </p:txBody>
      </p:sp>
      <p:sp>
        <p:nvSpPr>
          <p:cNvPr id="506883" name="Content Placeholder 2">
            <a:extLst>
              <a:ext uri="{FF2B5EF4-FFF2-40B4-BE49-F238E27FC236}">
                <a16:creationId xmlns:a16="http://schemas.microsoft.com/office/drawing/2014/main" id="{1D24D0CA-9E10-64CD-1CA3-761C905EE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601788"/>
            <a:ext cx="9296400" cy="47498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800"/>
              </a:spcAft>
            </a:pPr>
            <a:r>
              <a:rPr lang="en-IN" altLang="en-US"/>
              <a:t>Assume that you can place on a trading platform (also called a broker) a set of buy ands sell order on specific stocks.</a:t>
            </a:r>
          </a:p>
          <a:p>
            <a:pPr>
              <a:lnSpc>
                <a:spcPct val="114000"/>
              </a:lnSpc>
              <a:spcAft>
                <a:spcPts val="1800"/>
              </a:spcAft>
            </a:pPr>
            <a:r>
              <a:rPr lang="en-IN" altLang="en-US"/>
              <a:t>The broker deals with a large number of stocks.</a:t>
            </a:r>
          </a:p>
          <a:p>
            <a:pPr>
              <a:lnSpc>
                <a:spcPct val="114000"/>
              </a:lnSpc>
            </a:pPr>
            <a:r>
              <a:rPr lang="en-IN" altLang="en-US"/>
              <a:t>It will place either buy or sell order for specific stocks as you might have specified.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6991F30-2265-42AF-17DC-B0363422C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63500"/>
            <a:ext cx="8596312" cy="1255713"/>
          </a:xfrm>
        </p:spPr>
        <p:txBody>
          <a:bodyPr/>
          <a:lstStyle/>
          <a:p>
            <a:r>
              <a:rPr lang="en-IN" altLang="en-US" sz="3600"/>
              <a:t>Exercise 1: Solution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49297435-4CDE-D64B-C93E-DA58E78A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497013"/>
            <a:ext cx="7450138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F2E679-AB9E-CA5F-DDCA-06AC8AFA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975225"/>
            <a:ext cx="1752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rgbClr val="0000CC"/>
                </a:solidFill>
              </a:rPr>
              <a:t>Invoker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20AE5-0ACC-7A1D-445D-3E9F8CF3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856038"/>
            <a:ext cx="1752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rgbClr val="0000CC"/>
                </a:solidFill>
              </a:rPr>
              <a:t>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56496-267B-7099-5700-F8408C5D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912938"/>
            <a:ext cx="1752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rgbClr val="0000CC"/>
                </a:solidFill>
              </a:rPr>
              <a:t>Receiver</a:t>
            </a: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70A186C9-EAC1-853A-0E24-7023B7A7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00100"/>
            <a:ext cx="3084513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79BB9B3-9DCB-CCFB-121C-83A4B6A05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754063"/>
          </a:xfrm>
        </p:spPr>
        <p:txBody>
          <a:bodyPr/>
          <a:lstStyle/>
          <a:p>
            <a:r>
              <a:rPr lang="en-IN" altLang="en-US" sz="3600"/>
              <a:t>Players in the Design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EF6D40A-DBDC-622A-356D-E30466471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265238"/>
            <a:ext cx="9296400" cy="474980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altLang="en-US"/>
              <a:t>interface </a:t>
            </a:r>
            <a:r>
              <a:rPr lang="en-US" altLang="en-US" i="1"/>
              <a:t>Order</a:t>
            </a:r>
            <a:r>
              <a:rPr lang="en-US" altLang="en-US"/>
              <a:t> which is acting as a command. </a:t>
            </a:r>
          </a:p>
          <a:p>
            <a:pPr>
              <a:spcAft>
                <a:spcPts val="3000"/>
              </a:spcAft>
            </a:pPr>
            <a:r>
              <a:rPr lang="en-US" altLang="en-US" i="1"/>
              <a:t>Stock</a:t>
            </a:r>
            <a:r>
              <a:rPr lang="en-US" altLang="en-US"/>
              <a:t> class acts as a request. </a:t>
            </a:r>
          </a:p>
          <a:p>
            <a:pPr>
              <a:spcAft>
                <a:spcPts val="3000"/>
              </a:spcAft>
            </a:pPr>
            <a:r>
              <a:rPr lang="en-US" altLang="en-US"/>
              <a:t>Concrete command classes  </a:t>
            </a:r>
            <a:r>
              <a:rPr lang="en-US" altLang="en-US" i="1"/>
              <a:t>BuyStock</a:t>
            </a:r>
            <a:r>
              <a:rPr lang="en-US" altLang="en-US"/>
              <a:t> and </a:t>
            </a:r>
            <a:r>
              <a:rPr lang="en-US" altLang="en-US" i="1"/>
              <a:t>SellStock</a:t>
            </a:r>
            <a:r>
              <a:rPr lang="en-US" altLang="en-US"/>
              <a:t> implementing </a:t>
            </a:r>
            <a:r>
              <a:rPr lang="en-US" altLang="en-US" i="1"/>
              <a:t>Order</a:t>
            </a:r>
            <a:r>
              <a:rPr lang="en-US" altLang="en-US"/>
              <a:t> interface which will do actual command processing. </a:t>
            </a:r>
          </a:p>
          <a:p>
            <a:pPr>
              <a:spcAft>
                <a:spcPts val="600"/>
              </a:spcAft>
            </a:pPr>
            <a:r>
              <a:rPr lang="en-US" altLang="en-US"/>
              <a:t>A class </a:t>
            </a:r>
            <a:r>
              <a:rPr lang="en-US" altLang="en-US" i="1"/>
              <a:t>Broker</a:t>
            </a:r>
            <a:r>
              <a:rPr lang="en-US" altLang="en-US"/>
              <a:t> is created which acts as an invoker object. </a:t>
            </a:r>
          </a:p>
          <a:p>
            <a:pPr lvl="1">
              <a:spcAft>
                <a:spcPts val="3000"/>
              </a:spcAft>
            </a:pPr>
            <a:r>
              <a:rPr lang="en-US" altLang="en-US"/>
              <a:t>It can take and place orders.</a:t>
            </a:r>
            <a:endParaRPr lang="en-I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670A942-013D-C8E9-71D3-FE9646D5B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257175"/>
            <a:ext cx="8596312" cy="1255713"/>
          </a:xfrm>
        </p:spPr>
        <p:txBody>
          <a:bodyPr/>
          <a:lstStyle/>
          <a:p>
            <a:r>
              <a:rPr lang="en-IN" altLang="en-US" sz="3600"/>
              <a:t>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AA70E-8E97-0988-C97A-9F5C215797A9}"/>
              </a:ext>
            </a:extLst>
          </p:cNvPr>
          <p:cNvSpPr txBox="1">
            <a:spLocks/>
          </p:cNvSpPr>
          <p:nvPr/>
        </p:nvSpPr>
        <p:spPr bwMode="auto">
          <a:xfrm>
            <a:off x="544513" y="1681163"/>
            <a:ext cx="7010400" cy="5257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6088" indent="-204788" algn="l" defTabSz="457200" rtl="0" eaLnBrk="0" fontAlgn="base" hangingPunct="0"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11138" algn="l" defTabSz="457200" rtl="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public class Stock {  //Receiver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	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private String name = "ABC";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private int quantity = 10;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public void buy(){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</a:t>
            </a:r>
            <a:r>
              <a:rPr lang="en-US" sz="2400" kern="0" dirty="0" err="1"/>
              <a:t>System.out.println</a:t>
            </a:r>
            <a:r>
              <a:rPr lang="en-US" sz="2400" kern="0" dirty="0"/>
              <a:t>("Stock [ Name: "+name+", 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   Quantity: " + quantity +" ] bought");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public void sell(){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</a:t>
            </a:r>
            <a:r>
              <a:rPr lang="en-US" sz="2400" kern="0" dirty="0" err="1"/>
              <a:t>System.out.println</a:t>
            </a:r>
            <a:r>
              <a:rPr lang="en-US" sz="2400" kern="0" dirty="0"/>
              <a:t>("Stock [ Name: "+name+", 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   Quantity: " + quantity +" ] sold");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}</a:t>
            </a:r>
            <a:endParaRPr lang="en-IN" sz="2400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89BC1DB-3FC8-4C6B-1727-D376DC03F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350838"/>
            <a:ext cx="6172200" cy="3429000"/>
          </a:xfrm>
          <a:solidFill>
            <a:srgbClr val="CCECFF"/>
          </a:solidFill>
        </p:spPr>
        <p:txBody>
          <a:bodyPr/>
          <a:lstStyle/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public class BuyStock implements Order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private Stock abcStock;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BuyStock(Stock abcStock){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this.abcStock = abcStock;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execute()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abcStock.buy();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DA2DF-2A90-3ACB-0B4E-4A1FD25216C7}"/>
              </a:ext>
            </a:extLst>
          </p:cNvPr>
          <p:cNvSpPr txBox="1">
            <a:spLocks/>
          </p:cNvSpPr>
          <p:nvPr/>
        </p:nvSpPr>
        <p:spPr bwMode="auto">
          <a:xfrm>
            <a:off x="2971800" y="3322638"/>
            <a:ext cx="6564313" cy="411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6088" indent="-204788" algn="l" defTabSz="457200" rtl="0" eaLnBrk="0" fontAlgn="base" hangingPunct="0"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11138" algn="l" defTabSz="457200" rtl="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Public class </a:t>
            </a:r>
            <a:r>
              <a:rPr lang="en-IN" sz="2400" kern="0" dirty="0" err="1"/>
              <a:t>SellStock</a:t>
            </a:r>
            <a:r>
              <a:rPr lang="en-IN" sz="2400" kern="0" dirty="0"/>
              <a:t> implements Order 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private Stock </a:t>
            </a:r>
            <a:r>
              <a:rPr lang="en-IN" sz="2400" kern="0" dirty="0" err="1"/>
              <a:t>abcStock</a:t>
            </a:r>
            <a:r>
              <a:rPr lang="en-IN" sz="2400" kern="0" dirty="0"/>
              <a:t>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IN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public </a:t>
            </a:r>
            <a:r>
              <a:rPr lang="en-IN" sz="2400" kern="0" dirty="0" err="1"/>
              <a:t>SellStock</a:t>
            </a:r>
            <a:r>
              <a:rPr lang="en-IN" sz="2400" kern="0" dirty="0"/>
              <a:t>(Stock </a:t>
            </a:r>
            <a:r>
              <a:rPr lang="en-IN" sz="2400" kern="0" dirty="0" err="1"/>
              <a:t>abcStock</a:t>
            </a:r>
            <a:r>
              <a:rPr lang="en-IN" sz="2400" kern="0" dirty="0"/>
              <a:t>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   </a:t>
            </a:r>
            <a:r>
              <a:rPr lang="en-IN" sz="2400" kern="0" dirty="0" err="1"/>
              <a:t>this.abcStock</a:t>
            </a:r>
            <a:r>
              <a:rPr lang="en-IN" sz="2400" kern="0" dirty="0"/>
              <a:t> = </a:t>
            </a:r>
            <a:r>
              <a:rPr lang="en-IN" sz="2400" kern="0" dirty="0" err="1"/>
              <a:t>abcStock</a:t>
            </a:r>
            <a:r>
              <a:rPr lang="en-IN" sz="2400" kern="0" dirty="0"/>
              <a:t>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IN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public void execute() 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   </a:t>
            </a:r>
            <a:r>
              <a:rPr lang="en-IN" sz="2400" kern="0" dirty="0" err="1"/>
              <a:t>abcStock.sell</a:t>
            </a:r>
            <a:r>
              <a:rPr lang="en-IN" sz="2400" kern="0" dirty="0"/>
              <a:t>();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}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3BF508-E975-865F-7570-BC020375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1493838"/>
            <a:ext cx="3995737" cy="1255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6088" indent="-204788" algn="l" defTabSz="457200" rtl="0" eaLnBrk="0" fontAlgn="base" hangingPunct="0"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11138" algn="l" defTabSz="457200" rtl="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kern="0"/>
              <a:t>public interface Order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kern="0"/>
              <a:t>   void execute();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kern="0"/>
              <a:t>}</a:t>
            </a:r>
            <a:endParaRPr lang="en-IN" altLang="en-US" sz="2400" ker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EFB30DB0-59E9-A106-E8EF-D5A30C076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655638"/>
            <a:ext cx="8715375" cy="64008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import java.util.ArrayList;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import java.util.List;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class Broker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private List&lt;Order&gt; orderList = new ArrayList&lt;Order&gt;();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takeOrder(Order order){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orderList.add(order);		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placeOrders(){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for (Order order : orderList)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   order.execute();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orderList.clear();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CE9E604-FCEA-8C2D-AB44-FE1AFAB0B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4288"/>
            <a:ext cx="8596312" cy="1098550"/>
          </a:xfrm>
        </p:spPr>
        <p:txBody>
          <a:bodyPr/>
          <a:lstStyle/>
          <a:p>
            <a:r>
              <a:rPr lang="en-IN" altLang="en-US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31A1-AB1D-C055-6989-83875D7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960438"/>
            <a:ext cx="9677400" cy="61722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Sometimes a class needs to perform actions                                  without knowing what the actions are…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b="1" dirty="0"/>
              <a:t>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A GUI toolkit provides several  components:                                                   Buttons, scroll bars, text boxes, menus, etc.</a:t>
            </a:r>
            <a:endParaRPr lang="en-US" altLang="en-US" dirty="0"/>
          </a:p>
          <a:p>
            <a:pPr marL="569912" lvl="1" indent="0"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/>
              <a:t>Toolkit components only know </a:t>
            </a:r>
            <a:r>
              <a:rPr lang="en-US" altLang="en-US" sz="2800" dirty="0" err="1"/>
              <a:t>apriori</a:t>
            </a:r>
            <a:r>
              <a:rPr lang="en-US" altLang="en-US" sz="2800" dirty="0"/>
              <a:t> know how to draw themselves on the screen: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But they don't know how to perform application logic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/>
              <a:t>Application developers need a way to associate  required application logic with GUI components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What should happen when a button is pressed?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What should happen when a menu item is selected?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500" dirty="0"/>
          </a:p>
          <a:p>
            <a:pPr>
              <a:defRPr/>
            </a:pPr>
            <a:endParaRPr lang="en-US" altLang="en-US" sz="3600" dirty="0"/>
          </a:p>
          <a:p>
            <a:pPr>
              <a:defRPr/>
            </a:pP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EFDAD-C9DD-71D0-2109-5DE85B58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 r="2000"/>
          <a:stretch>
            <a:fillRect/>
          </a:stretch>
        </p:blipFill>
        <p:spPr bwMode="auto">
          <a:xfrm>
            <a:off x="7554913" y="1341438"/>
            <a:ext cx="236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3636F479-51BF-0F45-9B1F-1632B0FEB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884238"/>
            <a:ext cx="9688512" cy="6248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public class CommandPatternDemo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public static void main(String[] args)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Stock abcStock = new Stock();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BuyStock buyStockOrder = new BuyStock(abcStock);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SellStock sellStockOrder = new SellStock(abcStock);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 broker = new Broker();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broker.takeOrder(buyStockOrder);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broker.takeOrder(sellStockOrder);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broker.placeOrders();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42E5B0F-8F0B-16EE-546B-7CF16325C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Exercise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4EB01968-7FA3-477F-1AB5-9E6163169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584325"/>
            <a:ext cx="9067800" cy="4751388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Design and Build a remote that will control variety of home devices</a:t>
            </a:r>
          </a:p>
          <a:p>
            <a:pPr lvl="1">
              <a:lnSpc>
                <a:spcPct val="114000"/>
              </a:lnSpc>
              <a:spcAft>
                <a:spcPts val="3600"/>
              </a:spcAft>
            </a:pPr>
            <a:r>
              <a:rPr lang="en-US" altLang="en-US"/>
              <a:t>Add an “undo” button to support one undo operation</a:t>
            </a:r>
          </a:p>
          <a:p>
            <a:pPr>
              <a:lnSpc>
                <a:spcPct val="114000"/>
              </a:lnSpc>
            </a:pPr>
            <a:r>
              <a:rPr lang="en-US" altLang="en-US"/>
              <a:t>Sample devices: lights, stereo, TV, ceiling light, thermostat, sprinkler, hot tub, garden light, ceiling fan, garage door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remote">
            <a:extLst>
              <a:ext uri="{FF2B5EF4-FFF2-40B4-BE49-F238E27FC236}">
                <a16:creationId xmlns:a16="http://schemas.microsoft.com/office/drawing/2014/main" id="{F2FF16EF-CBD5-8F47-3549-23CC02D8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14546" r="10406" b="8864"/>
          <a:stretch>
            <a:fillRect/>
          </a:stretch>
        </p:blipFill>
        <p:spPr bwMode="auto">
          <a:xfrm rot="-6290054">
            <a:off x="2275681" y="1837532"/>
            <a:ext cx="51784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6CCCEFE9-DC2E-5C32-299D-F3396A9AD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Command pattern – Undo operation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30952DE-86B4-6198-5876-442D7EAA1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Command Pattern Class Diagram for Home automation</a:t>
            </a:r>
          </a:p>
        </p:txBody>
      </p:sp>
      <p:sp>
        <p:nvSpPr>
          <p:cNvPr id="985091" name="AutoShape 3">
            <a:extLst>
              <a:ext uri="{FF2B5EF4-FFF2-40B4-BE49-F238E27FC236}">
                <a16:creationId xmlns:a16="http://schemas.microsoft.com/office/drawing/2014/main" id="{C45D98F0-CC82-674A-DE93-7C9B7874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2771775"/>
            <a:ext cx="2100262" cy="923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2" name="Text Box 4">
            <a:extLst>
              <a:ext uri="{FF2B5EF4-FFF2-40B4-BE49-F238E27FC236}">
                <a16:creationId xmlns:a16="http://schemas.microsoft.com/office/drawing/2014/main" id="{F51ECE60-B2B3-6A86-1E4A-F15F2415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827338"/>
            <a:ext cx="1509712" cy="28575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>
                <a:solidFill>
                  <a:srgbClr val="6600CC"/>
                </a:solidFill>
                <a:latin typeface="+mn-lt"/>
                <a:cs typeface="+mn-cs"/>
              </a:rPr>
              <a:t>RemoteLoader</a:t>
            </a:r>
          </a:p>
        </p:txBody>
      </p:sp>
      <p:sp>
        <p:nvSpPr>
          <p:cNvPr id="985093" name="Line 5">
            <a:extLst>
              <a:ext uri="{FF2B5EF4-FFF2-40B4-BE49-F238E27FC236}">
                <a16:creationId xmlns:a16="http://schemas.microsoft.com/office/drawing/2014/main" id="{4C820399-29BC-93A4-31CC-D3580894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3192463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4" name="AutoShape 6">
            <a:extLst>
              <a:ext uri="{FF2B5EF4-FFF2-40B4-BE49-F238E27FC236}">
                <a16:creationId xmlns:a16="http://schemas.microsoft.com/office/drawing/2014/main" id="{39DC1C19-61EC-199C-B756-C52F7447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435225"/>
            <a:ext cx="2100262" cy="1765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5" name="Text Box 7">
            <a:extLst>
              <a:ext uri="{FF2B5EF4-FFF2-40B4-BE49-F238E27FC236}">
                <a16:creationId xmlns:a16="http://schemas.microsoft.com/office/drawing/2014/main" id="{0B877816-5577-366A-7305-92CF85956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2435225"/>
            <a:ext cx="1541463" cy="28575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>
                <a:solidFill>
                  <a:srgbClr val="6600CC"/>
                </a:solidFill>
                <a:latin typeface="+mn-lt"/>
                <a:cs typeface="+mn-cs"/>
              </a:rPr>
              <a:t>RemoteControl</a:t>
            </a:r>
          </a:p>
        </p:txBody>
      </p:sp>
      <p:sp>
        <p:nvSpPr>
          <p:cNvPr id="985096" name="Line 8">
            <a:extLst>
              <a:ext uri="{FF2B5EF4-FFF2-40B4-BE49-F238E27FC236}">
                <a16:creationId xmlns:a16="http://schemas.microsoft.com/office/drawing/2014/main" id="{3D195D34-65D9-13FC-205C-72BEA385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2855913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7" name="Text Box 9">
            <a:extLst>
              <a:ext uri="{FF2B5EF4-FFF2-40B4-BE49-F238E27FC236}">
                <a16:creationId xmlns:a16="http://schemas.microsoft.com/office/drawing/2014/main" id="{87A8C09E-11D6-F3B5-235E-234B2342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855913"/>
            <a:ext cx="1866900" cy="1025525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onCommands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offCommands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setCommand()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onButtonPushed()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offButtonPushed()</a:t>
            </a:r>
          </a:p>
        </p:txBody>
      </p:sp>
      <p:grpSp>
        <p:nvGrpSpPr>
          <p:cNvPr id="44042" name="Group 10">
            <a:extLst>
              <a:ext uri="{FF2B5EF4-FFF2-40B4-BE49-F238E27FC236}">
                <a16:creationId xmlns:a16="http://schemas.microsoft.com/office/drawing/2014/main" id="{5A1AAB51-0AC2-2E43-469B-C55AE4156BB7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771775"/>
            <a:ext cx="2100262" cy="1344613"/>
            <a:chOff x="3936" y="1584"/>
            <a:chExt cx="1200" cy="768"/>
          </a:xfrm>
        </p:grpSpPr>
        <p:sp>
          <p:nvSpPr>
            <p:cNvPr id="985124" name="AutoShape 11">
              <a:extLst>
                <a:ext uri="{FF2B5EF4-FFF2-40B4-BE49-F238E27FC236}">
                  <a16:creationId xmlns:a16="http://schemas.microsoft.com/office/drawing/2014/main" id="{C03526AF-990D-D0AD-08F7-2E7C4EC07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25" name="Text Box 12">
              <a:extLst>
                <a:ext uri="{FF2B5EF4-FFF2-40B4-BE49-F238E27FC236}">
                  <a16:creationId xmlns:a16="http://schemas.microsoft.com/office/drawing/2014/main" id="{32C9C7AE-9677-3A6F-D1DF-5D2C2D56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632"/>
              <a:ext cx="785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&lt;&lt;Interface&gt;&gt;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i="1">
                  <a:solidFill>
                    <a:srgbClr val="6600CC"/>
                  </a:solidFill>
                  <a:latin typeface="+mn-lt"/>
                  <a:cs typeface="+mn-cs"/>
                </a:rPr>
                <a:t>Command</a:t>
              </a:r>
            </a:p>
          </p:txBody>
        </p:sp>
        <p:sp>
          <p:nvSpPr>
            <p:cNvPr id="985126" name="Line 13">
              <a:extLst>
                <a:ext uri="{FF2B5EF4-FFF2-40B4-BE49-F238E27FC236}">
                  <a16:creationId xmlns:a16="http://schemas.microsoft.com/office/drawing/2014/main" id="{882F90F6-E42D-0647-99F5-AE2B1D046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2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27" name="Text Box 14">
              <a:extLst>
                <a:ext uri="{FF2B5EF4-FFF2-40B4-BE49-F238E27FC236}">
                  <a16:creationId xmlns:a16="http://schemas.microsoft.com/office/drawing/2014/main" id="{9F029C67-35D1-0C62-0AE0-B098E7C6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1920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grpSp>
        <p:nvGrpSpPr>
          <p:cNvPr id="44043" name="Group 15">
            <a:extLst>
              <a:ext uri="{FF2B5EF4-FFF2-40B4-BE49-F238E27FC236}">
                <a16:creationId xmlns:a16="http://schemas.microsoft.com/office/drawing/2014/main" id="{9C2639ED-42A4-058E-E3C0-39F8306949A5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4535488"/>
            <a:ext cx="2100262" cy="923925"/>
            <a:chOff x="768" y="1584"/>
            <a:chExt cx="1200" cy="528"/>
          </a:xfrm>
        </p:grpSpPr>
        <p:grpSp>
          <p:nvGrpSpPr>
            <p:cNvPr id="44064" name="Group 16">
              <a:extLst>
                <a:ext uri="{FF2B5EF4-FFF2-40B4-BE49-F238E27FC236}">
                  <a16:creationId xmlns:a16="http://schemas.microsoft.com/office/drawing/2014/main" id="{F63C89FE-9F1D-4312-64F4-6EEE867C1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84"/>
              <a:ext cx="1200" cy="528"/>
              <a:chOff x="768" y="1584"/>
              <a:chExt cx="1200" cy="528"/>
            </a:xfrm>
          </p:grpSpPr>
          <p:sp>
            <p:nvSpPr>
              <p:cNvPr id="985122" name="AutoShape 17">
                <a:extLst>
                  <a:ext uri="{FF2B5EF4-FFF2-40B4-BE49-F238E27FC236}">
                    <a16:creationId xmlns:a16="http://schemas.microsoft.com/office/drawing/2014/main" id="{38F2E582-BC98-8963-C673-F2D9A47C1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200" cy="52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3600" b="0">
                  <a:solidFill>
                    <a:srgbClr val="6600CC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5123" name="Text Box 18">
                <a:extLst>
                  <a:ext uri="{FF2B5EF4-FFF2-40B4-BE49-F238E27FC236}">
                    <a16:creationId xmlns:a16="http://schemas.microsoft.com/office/drawing/2014/main" id="{EE2AFD23-5E00-260E-1966-88D015A13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6" y="1616"/>
                <a:ext cx="371" cy="1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20" tIns="45711" rIns="91420" bIns="45711">
                <a:spAutoFit/>
              </a:bodyPr>
              <a:lstStyle>
                <a:lvl1pPr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500">
                    <a:solidFill>
                      <a:srgbClr val="6600CC"/>
                    </a:solidFill>
                    <a:latin typeface="+mn-lt"/>
                    <a:cs typeface="+mn-cs"/>
                  </a:rPr>
                  <a:t>Light</a:t>
                </a:r>
              </a:p>
            </p:txBody>
          </p:sp>
        </p:grpSp>
        <p:sp>
          <p:nvSpPr>
            <p:cNvPr id="985121" name="Line 19">
              <a:extLst>
                <a:ext uri="{FF2B5EF4-FFF2-40B4-BE49-F238E27FC236}">
                  <a16:creationId xmlns:a16="http://schemas.microsoft.com/office/drawing/2014/main" id="{A4DFAE2E-49C7-D8AB-3EA2-92F623A5D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985100" name="Text Box 20">
            <a:extLst>
              <a:ext uri="{FF2B5EF4-FFF2-40B4-BE49-F238E27FC236}">
                <a16:creationId xmlns:a16="http://schemas.microsoft.com/office/drawing/2014/main" id="{0443EC34-5CB7-87BC-3C45-BFCF41B8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956175"/>
            <a:ext cx="641350" cy="471488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off()</a:t>
            </a:r>
          </a:p>
        </p:txBody>
      </p:sp>
      <p:grpSp>
        <p:nvGrpSpPr>
          <p:cNvPr id="44045" name="Group 21">
            <a:extLst>
              <a:ext uri="{FF2B5EF4-FFF2-40B4-BE49-F238E27FC236}">
                <a16:creationId xmlns:a16="http://schemas.microsoft.com/office/drawing/2014/main" id="{2BE345F8-1F2F-F462-F35A-5D691D700B6C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535488"/>
            <a:ext cx="2100262" cy="1344612"/>
            <a:chOff x="3936" y="2592"/>
            <a:chExt cx="1200" cy="768"/>
          </a:xfrm>
        </p:grpSpPr>
        <p:sp>
          <p:nvSpPr>
            <p:cNvPr id="985116" name="AutoShape 22">
              <a:extLst>
                <a:ext uri="{FF2B5EF4-FFF2-40B4-BE49-F238E27FC236}">
                  <a16:creationId xmlns:a16="http://schemas.microsoft.com/office/drawing/2014/main" id="{FA39EF4E-0297-F4A2-C459-CCC28112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7" name="Text Box 23">
              <a:extLst>
                <a:ext uri="{FF2B5EF4-FFF2-40B4-BE49-F238E27FC236}">
                  <a16:creationId xmlns:a16="http://schemas.microsoft.com/office/drawing/2014/main" id="{3355AE57-C648-B585-5B3B-ACE41EE0D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1175" cy="158"/>
            </a:xfrm>
            <a:prstGeom prst="rect">
              <a:avLst/>
            </a:prstGeom>
            <a:noFill/>
            <a:ln>
              <a:noFill/>
            </a:ln>
          </p:spPr>
          <p:txBody>
            <a:bodyPr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>
                  <a:solidFill>
                    <a:srgbClr val="6600CC"/>
                  </a:solidFill>
                  <a:latin typeface="+mn-lt"/>
                  <a:cs typeface="+mn-cs"/>
                </a:rPr>
                <a:t>LightOnCommand</a:t>
              </a:r>
            </a:p>
          </p:txBody>
        </p:sp>
        <p:sp>
          <p:nvSpPr>
            <p:cNvPr id="985118" name="Line 24">
              <a:extLst>
                <a:ext uri="{FF2B5EF4-FFF2-40B4-BE49-F238E27FC236}">
                  <a16:creationId xmlns:a16="http://schemas.microsoft.com/office/drawing/2014/main" id="{2711D706-B070-722F-CE91-A687CDD8E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9" name="Text Box 25">
              <a:extLst>
                <a:ext uri="{FF2B5EF4-FFF2-40B4-BE49-F238E27FC236}">
                  <a16:creationId xmlns:a16="http://schemas.microsoft.com/office/drawing/2014/main" id="{2E770163-2169-B6D5-74D7-52201C8E3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928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sp>
        <p:nvSpPr>
          <p:cNvPr id="985102" name="Line 26">
            <a:extLst>
              <a:ext uri="{FF2B5EF4-FFF2-40B4-BE49-F238E27FC236}">
                <a16:creationId xmlns:a16="http://schemas.microsoft.com/office/drawing/2014/main" id="{B9C7F73B-05C4-951F-C192-4328E1252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310832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3" name="Line 27">
            <a:extLst>
              <a:ext uri="{FF2B5EF4-FFF2-40B4-BE49-F238E27FC236}">
                <a16:creationId xmlns:a16="http://schemas.microsoft.com/office/drawing/2014/main" id="{F96942BF-FE2D-3DAB-F7A0-A9B2DFE5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695700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4" name="Line 28">
            <a:extLst>
              <a:ext uri="{FF2B5EF4-FFF2-40B4-BE49-F238E27FC236}">
                <a16:creationId xmlns:a16="http://schemas.microsoft.com/office/drawing/2014/main" id="{9C59FFA5-48FB-BAC1-89F1-5D549921C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87900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5" name="Line 29">
            <a:extLst>
              <a:ext uri="{FF2B5EF4-FFF2-40B4-BE49-F238E27FC236}">
                <a16:creationId xmlns:a16="http://schemas.microsoft.com/office/drawing/2014/main" id="{475AB104-0159-B854-F6A8-C6C002660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695700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6" name="Line 30">
            <a:extLst>
              <a:ext uri="{FF2B5EF4-FFF2-40B4-BE49-F238E27FC236}">
                <a16:creationId xmlns:a16="http://schemas.microsoft.com/office/drawing/2014/main" id="{AD2C4B2D-12DB-A8ED-51B2-67340741F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5627688"/>
            <a:ext cx="495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7" name="Line 31">
            <a:extLst>
              <a:ext uri="{FF2B5EF4-FFF2-40B4-BE49-F238E27FC236}">
                <a16:creationId xmlns:a16="http://schemas.microsoft.com/office/drawing/2014/main" id="{34C4116C-E02C-37AB-347A-46438DA86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4787900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8" name="Line 32">
            <a:extLst>
              <a:ext uri="{FF2B5EF4-FFF2-40B4-BE49-F238E27FC236}">
                <a16:creationId xmlns:a16="http://schemas.microsoft.com/office/drawing/2014/main" id="{C336AE67-3F5E-2F3D-4CB3-791746BDE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411638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9" name="Line 33">
            <a:extLst>
              <a:ext uri="{FF2B5EF4-FFF2-40B4-BE49-F238E27FC236}">
                <a16:creationId xmlns:a16="http://schemas.microsoft.com/office/drawing/2014/main" id="{FB184043-C5CE-2884-EE8A-7F318059B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359150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grpSp>
        <p:nvGrpSpPr>
          <p:cNvPr id="44054" name="Group 34">
            <a:extLst>
              <a:ext uri="{FF2B5EF4-FFF2-40B4-BE49-F238E27FC236}">
                <a16:creationId xmlns:a16="http://schemas.microsoft.com/office/drawing/2014/main" id="{45212537-CECF-DC49-9575-1621C15C1120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4956175"/>
            <a:ext cx="2100262" cy="1343025"/>
            <a:chOff x="3936" y="2592"/>
            <a:chExt cx="1200" cy="768"/>
          </a:xfrm>
        </p:grpSpPr>
        <p:sp>
          <p:nvSpPr>
            <p:cNvPr id="985112" name="AutoShape 35">
              <a:extLst>
                <a:ext uri="{FF2B5EF4-FFF2-40B4-BE49-F238E27FC236}">
                  <a16:creationId xmlns:a16="http://schemas.microsoft.com/office/drawing/2014/main" id="{0AC8E1F8-381E-BE10-B05C-F41B73819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3" name="Text Box 36">
              <a:extLst>
                <a:ext uri="{FF2B5EF4-FFF2-40B4-BE49-F238E27FC236}">
                  <a16:creationId xmlns:a16="http://schemas.microsoft.com/office/drawing/2014/main" id="{C589F7E0-E76E-AD47-01B9-D414D07B1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1175" cy="158"/>
            </a:xfrm>
            <a:prstGeom prst="rect">
              <a:avLst/>
            </a:prstGeom>
            <a:noFill/>
            <a:ln>
              <a:noFill/>
            </a:ln>
          </p:spPr>
          <p:txBody>
            <a:bodyPr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>
                  <a:solidFill>
                    <a:srgbClr val="6600CC"/>
                  </a:solidFill>
                  <a:latin typeface="+mn-lt"/>
                  <a:cs typeface="+mn-cs"/>
                </a:rPr>
                <a:t>LightOffCommand</a:t>
              </a:r>
            </a:p>
          </p:txBody>
        </p:sp>
        <p:sp>
          <p:nvSpPr>
            <p:cNvPr id="985114" name="Line 37">
              <a:extLst>
                <a:ext uri="{FF2B5EF4-FFF2-40B4-BE49-F238E27FC236}">
                  <a16:creationId xmlns:a16="http://schemas.microsoft.com/office/drawing/2014/main" id="{F8D7B02F-53BB-036C-A17E-EB9979CEC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5" name="Text Box 38">
              <a:extLst>
                <a:ext uri="{FF2B5EF4-FFF2-40B4-BE49-F238E27FC236}">
                  <a16:creationId xmlns:a16="http://schemas.microsoft.com/office/drawing/2014/main" id="{8BC5942F-B1F3-A019-99C5-10F3CCA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928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sp>
        <p:nvSpPr>
          <p:cNvPr id="985111" name="Line 39">
            <a:extLst>
              <a:ext uri="{FF2B5EF4-FFF2-40B4-BE49-F238E27FC236}">
                <a16:creationId xmlns:a16="http://schemas.microsoft.com/office/drawing/2014/main" id="{DB310120-64C9-9F1C-629A-E4A05B90CE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1050" y="4116388"/>
            <a:ext cx="0" cy="839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8E50890D-8E23-F976-B83C-3398BD9FE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88" y="1112838"/>
            <a:ext cx="9339262" cy="5867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Public  interface Command{ 			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			Public  void  execute(); </a:t>
            </a:r>
          </a:p>
          <a:p>
            <a:pPr marL="0" indent="0">
              <a:spcAft>
                <a:spcPts val="420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br>
              <a:rPr lang="en-IN" altLang="en-US" sz="2800" b="1"/>
            </a:br>
            <a:r>
              <a:rPr lang="en-IN" altLang="en-US" sz="2800" b="1"/>
              <a:t>Public class SwitchOnCommand implements Command{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Switch  switch; 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public LightOnCommand(Switch switch){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      this.switch = switch;  }  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 public void execute(){ switch.on();  }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AFFF918-8CD2-FBCD-504C-F31140552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112838"/>
            <a:ext cx="9448800" cy="5867400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Public class RemoteControlTest{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Public  static void  main(String[] args){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RemoteControl remote=new RemoteControl();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 garageDoor = new GarageDoor();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GarageDoorOpenCommand = new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GarageDoorOpenCommand(garageDoor);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remote.setCommand(garageOpen);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remote.buttonPressed();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879642F2-E507-7C9C-CAA3-53B0FF501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363" y="1112838"/>
            <a:ext cx="9023350" cy="5867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Public class  RemoteControl{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Command   slot;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Public  RemoteControl(){}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Public void setCommand(Command command){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   slot  = command;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public  void  buttonPressed(){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   slot.execute();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4764AC9-681F-811F-C4E4-12E8947A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Exercise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9332811-BE3F-FA9F-B611-2C74B2C0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Macros:</a:t>
            </a:r>
          </a:p>
          <a:p>
            <a:pPr lvl="1" eaLnBrk="1" hangingPunct="1"/>
            <a:r>
              <a:rPr lang="en-US" altLang="en-US"/>
              <a:t>Record a sequence of user actions so they can be turned into a macro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Macro can be re-executed on demand by the user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586924-83E1-972B-CA79-DCED13949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1113" y="4008438"/>
            <a:ext cx="6096000" cy="525462"/>
          </a:xfrm>
        </p:spPr>
        <p:txBody>
          <a:bodyPr/>
          <a:lstStyle/>
          <a:p>
            <a:r>
              <a:rPr lang="en-US" altLang="en-US" sz="3600">
                <a:solidFill>
                  <a:srgbClr val="0000CC"/>
                </a:solidFill>
              </a:rPr>
              <a:t>Macro Commands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5E2995A-0695-0335-3FCC-97B959023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274638"/>
            <a:ext cx="917575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public class MacroCommand implements Command {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Command[] commands;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MacroCommand(Command[] commands) {		this.commands = commands;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void execute() {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for (int i = 0; i &lt; commands.length; i++)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commands[i].execute();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void undo() {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for (int i = 0; i &lt; commands.length; i++) {			commands[i].undo();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>
            <a:extLst>
              <a:ext uri="{FF2B5EF4-FFF2-40B4-BE49-F238E27FC236}">
                <a16:creationId xmlns:a16="http://schemas.microsoft.com/office/drawing/2014/main" id="{340B977F-B543-8923-727F-440F9BEC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0"/>
            <a:ext cx="7542212" cy="733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5">
            <a:extLst>
              <a:ext uri="{FF2B5EF4-FFF2-40B4-BE49-F238E27FC236}">
                <a16:creationId xmlns:a16="http://schemas.microsoft.com/office/drawing/2014/main" id="{C68263E1-2BD4-6DCA-051E-CFDAEBD9D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038"/>
            <a:ext cx="153511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>
                <a:solidFill>
                  <a:srgbClr val="0000CC"/>
                </a:solidFill>
              </a:rPr>
              <a:t>Text</a:t>
            </a:r>
          </a:p>
          <a:p>
            <a:r>
              <a:rPr lang="en-IN" altLang="en-US">
                <a:solidFill>
                  <a:srgbClr val="0000CC"/>
                </a:solidFill>
              </a:rPr>
              <a:t>Editor</a:t>
            </a:r>
          </a:p>
          <a:p>
            <a:r>
              <a:rPr lang="en-IN" altLang="en-US">
                <a:solidFill>
                  <a:srgbClr val="0000CC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FCB71CD-2058-645D-6CE7-305FD226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26988"/>
            <a:ext cx="8596313" cy="1255712"/>
          </a:xfrm>
        </p:spPr>
        <p:txBody>
          <a:bodyPr/>
          <a:lstStyle/>
          <a:p>
            <a:r>
              <a:rPr lang="en-IN" altLang="en-US" sz="3200"/>
              <a:t>Motivation</a:t>
            </a:r>
          </a:p>
        </p:txBody>
      </p:sp>
      <p:sp>
        <p:nvSpPr>
          <p:cNvPr id="483331" name="Content Placeholder 2">
            <a:extLst>
              <a:ext uri="{FF2B5EF4-FFF2-40B4-BE49-F238E27FC236}">
                <a16:creationId xmlns:a16="http://schemas.microsoft.com/office/drawing/2014/main" id="{5FEB5D70-6AB4-5253-ED12-B6DCEDF9C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179513"/>
            <a:ext cx="9232900" cy="4749800"/>
          </a:xfrm>
        </p:spPr>
        <p:txBody>
          <a:bodyPr/>
          <a:lstStyle/>
          <a:p>
            <a:r>
              <a:rPr lang="en-US" altLang="en-US"/>
              <a:t>Suppose you’re working on a new text-editor app. </a:t>
            </a:r>
          </a:p>
          <a:p>
            <a:pPr>
              <a:spcAft>
                <a:spcPct val="0"/>
              </a:spcAft>
            </a:pPr>
            <a:r>
              <a:rPr lang="en-US" altLang="en-US"/>
              <a:t>You created a very neat Button class:</a:t>
            </a:r>
          </a:p>
          <a:p>
            <a:pPr lvl="1"/>
            <a:r>
              <a:rPr lang="en-US" altLang="en-US"/>
              <a:t>To be used as generic buttons in various dialogs.</a:t>
            </a:r>
            <a:endParaRPr lang="en-IN" altLang="en-US"/>
          </a:p>
        </p:txBody>
      </p:sp>
      <p:pic>
        <p:nvPicPr>
          <p:cNvPr id="483332" name="Picture 5">
            <a:extLst>
              <a:ext uri="{FF2B5EF4-FFF2-40B4-BE49-F238E27FC236}">
                <a16:creationId xmlns:a16="http://schemas.microsoft.com/office/drawing/2014/main" id="{1A62167F-1EBD-C74F-9B25-8F95F35B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3398838"/>
            <a:ext cx="33528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4DCF942B-7FE0-BEBE-B2D3-6A5BC5B2DE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2275" y="-49213"/>
            <a:ext cx="8596313" cy="1255713"/>
          </a:xfrm>
        </p:spPr>
        <p:txBody>
          <a:bodyPr/>
          <a:lstStyle/>
          <a:p>
            <a:r>
              <a:rPr lang="en-US" altLang="en-US" sz="3200"/>
              <a:t>Command pattern: Final Analysis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2E9E7934-DD3C-02D7-DA47-7AA282737C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960438"/>
            <a:ext cx="9448800" cy="515302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It is easy to add new Commands, because you do not have to change existing classes </a:t>
            </a:r>
          </a:p>
          <a:p>
            <a:pPr lvl="1">
              <a:lnSpc>
                <a:spcPct val="114000"/>
              </a:lnSpc>
            </a:pPr>
            <a:r>
              <a:rPr lang="en-US" altLang="en-US"/>
              <a:t>Command is an abstract class, from which you derive new classes</a:t>
            </a:r>
          </a:p>
          <a:p>
            <a:pPr lvl="1">
              <a:lnSpc>
                <a:spcPct val="114000"/>
              </a:lnSpc>
              <a:spcAft>
                <a:spcPts val="2400"/>
              </a:spcAft>
            </a:pPr>
            <a:r>
              <a:rPr lang="en-US" altLang="en-US"/>
              <a:t>execute(), undo() and redo() are polymorphic functions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You can undo/redo any Command</a:t>
            </a:r>
          </a:p>
          <a:p>
            <a:pPr lvl="1">
              <a:lnSpc>
                <a:spcPct val="114000"/>
              </a:lnSpc>
              <a:spcAft>
                <a:spcPts val="2400"/>
              </a:spcAft>
            </a:pPr>
            <a:r>
              <a:rPr lang="en-US" altLang="en-US"/>
              <a:t>Each Command stores what it needs to restore state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You can store Commands in a stack or queue</a:t>
            </a:r>
          </a:p>
          <a:p>
            <a:pPr lvl="1">
              <a:lnSpc>
                <a:spcPct val="114000"/>
              </a:lnSpc>
            </a:pPr>
            <a:r>
              <a:rPr lang="en-US" altLang="en-US"/>
              <a:t>Command processor pattern maintains a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2" grpId="0"/>
      <p:bldP spid="7014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>
            <a:extLst>
              <a:ext uri="{FF2B5EF4-FFF2-40B4-BE49-F238E27FC236}">
                <a16:creationId xmlns:a16="http://schemas.microsoft.com/office/drawing/2014/main" id="{A98C745E-AA75-CCCD-F709-225D906B03F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2347913"/>
            <a:ext cx="8569325" cy="1620837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3600">
                <a:solidFill>
                  <a:srgbClr val="0000CC"/>
                </a:solidFill>
              </a:rPr>
              <a:t>FlyWeight Pattern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2CF00CFE-AED4-BBA4-07B8-942C5142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225425"/>
            <a:ext cx="67183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Flyweight Pattern</a:t>
            </a:r>
          </a:p>
        </p:txBody>
      </p:sp>
      <p:sp>
        <p:nvSpPr>
          <p:cNvPr id="1411075" name="Text Box 3">
            <a:extLst>
              <a:ext uri="{FF2B5EF4-FFF2-40B4-BE49-F238E27FC236}">
                <a16:creationId xmlns:a16="http://schemas.microsoft.com/office/drawing/2014/main" id="{596C38DB-8CB7-5826-B87F-B1A975E07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884238"/>
            <a:ext cx="30241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u="sng">
                <a:solidFill>
                  <a:schemeClr val="accent2"/>
                </a:solidFill>
              </a:rPr>
              <a:t>Intent</a:t>
            </a:r>
          </a:p>
        </p:txBody>
      </p:sp>
      <p:sp>
        <p:nvSpPr>
          <p:cNvPr id="1411076" name="Text Box 4">
            <a:extLst>
              <a:ext uri="{FF2B5EF4-FFF2-40B4-BE49-F238E27FC236}">
                <a16:creationId xmlns:a16="http://schemas.microsoft.com/office/drawing/2014/main" id="{4C235878-CBF0-F018-263F-62CB829EF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417638"/>
            <a:ext cx="9764712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en-US" sz="3200" b="0">
                <a:solidFill>
                  <a:schemeClr val="tx1"/>
                </a:solidFill>
              </a:rPr>
              <a:t>Use sharing to support a large number of fine-grained objects efficiently. 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50000"/>
              <a:buFontTx/>
              <a:buChar char="•"/>
            </a:pPr>
            <a:r>
              <a:rPr lang="en-US" altLang="en-US" sz="3200" b="0">
                <a:solidFill>
                  <a:srgbClr val="0000CC"/>
                </a:solidFill>
              </a:rPr>
              <a:t>Factors the common properties of multiple instances of a class into a single object: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50000"/>
              <a:buFontTx/>
              <a:buChar char="•"/>
            </a:pPr>
            <a:r>
              <a:rPr lang="en-US" altLang="en-US" sz="3200" b="0">
                <a:solidFill>
                  <a:schemeClr val="tx1"/>
                </a:solidFill>
              </a:rPr>
              <a:t>Saves space and maintenance of duplicate instances.</a:t>
            </a:r>
          </a:p>
        </p:txBody>
      </p:sp>
      <p:sp>
        <p:nvSpPr>
          <p:cNvPr id="797704" name="Text Box 8">
            <a:extLst>
              <a:ext uri="{FF2B5EF4-FFF2-40B4-BE49-F238E27FC236}">
                <a16:creationId xmlns:a16="http://schemas.microsoft.com/office/drawing/2014/main" id="{26C7AFAD-2C57-013A-01E8-FB1C2E5D1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532438"/>
            <a:ext cx="9144000" cy="1587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marL="503238" indent="-503238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"/>
              </a:spcAft>
            </a:pPr>
            <a:r>
              <a:rPr lang="en-US" altLang="en-US" sz="3200">
                <a:solidFill>
                  <a:srgbClr val="6600CC"/>
                </a:solidFill>
              </a:rPr>
              <a:t>Flyweight(fli-wat) (Dictionary meaning)</a:t>
            </a:r>
            <a:endParaRPr lang="en-US" altLang="en-US" sz="3200" b="0">
              <a:solidFill>
                <a:srgbClr val="6600CC"/>
              </a:solidFill>
            </a:endParaRPr>
          </a:p>
          <a:p>
            <a:pPr eaLnBrk="1" hangingPunct="1">
              <a:spcAft>
                <a:spcPct val="500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en-US" sz="3200" b="0">
                <a:solidFill>
                  <a:schemeClr val="tx1"/>
                </a:solidFill>
              </a:rPr>
              <a:t>Something that is particularly small, light, or inconsequential.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1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/>
      <p:bldP spid="1411076" grpId="0"/>
      <p:bldP spid="7977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571CD03F-BE2D-458C-54F1-1917BDD03DC5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7A094D2-92E0-4E73-BF14-37290E2843CE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43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41E79C7-4DB1-158A-4361-165C20EC59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8663" y="190500"/>
            <a:ext cx="8596312" cy="579438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Problem of redundant objects</a:t>
            </a:r>
          </a:p>
        </p:txBody>
      </p:sp>
      <p:sp>
        <p:nvSpPr>
          <p:cNvPr id="796676" name="Rectangle 3">
            <a:extLst>
              <a:ext uri="{FF2B5EF4-FFF2-40B4-BE49-F238E27FC236}">
                <a16:creationId xmlns:a16="http://schemas.microsoft.com/office/drawing/2014/main" id="{E0C41058-6485-760D-4AE0-88E0F80172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769938"/>
            <a:ext cx="9504363" cy="6019800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/>
              <a:t>Problem: existence of redundant objects can bog down any system.</a:t>
            </a:r>
          </a:p>
          <a:p>
            <a:pPr lvl="1" eaLnBrk="1" hangingPunct="1"/>
            <a:r>
              <a:rPr lang="en-US" altLang="en-US"/>
              <a:t>many objects have same state</a:t>
            </a:r>
          </a:p>
          <a:p>
            <a:pPr lvl="1" eaLnBrk="1" hangingPunct="1">
              <a:spcAft>
                <a:spcPts val="3000"/>
              </a:spcAft>
            </a:pPr>
            <a:r>
              <a:rPr lang="en-US" altLang="en-US"/>
              <a:t>intrinsic vs. extrinsic state</a:t>
            </a:r>
          </a:p>
          <a:p>
            <a:pPr eaLnBrk="1" hangingPunct="1"/>
            <a:r>
              <a:rPr lang="en-US" altLang="en-US"/>
              <a:t>Example: File objects that represent the same file on disk</a:t>
            </a:r>
          </a:p>
          <a:p>
            <a:pPr lvl="2" eaLnBrk="1" hangingPunct="1"/>
            <a:r>
              <a:rPr lang="en-US" altLang="en-US">
                <a:solidFill>
                  <a:srgbClr val="003300"/>
                </a:solidFill>
              </a:rPr>
              <a:t>new File("mobydick.txt")</a:t>
            </a:r>
          </a:p>
          <a:p>
            <a:pPr lvl="2" eaLnBrk="1" hangingPunct="1"/>
            <a:r>
              <a:rPr lang="en-US" altLang="en-US">
                <a:solidFill>
                  <a:srgbClr val="003300"/>
                </a:solidFill>
              </a:rPr>
              <a:t>new File("mobydick.txt")</a:t>
            </a:r>
          </a:p>
          <a:p>
            <a:pPr lvl="2" eaLnBrk="1" hangingPunct="1"/>
            <a:r>
              <a:rPr lang="en-US" altLang="en-US">
                <a:solidFill>
                  <a:srgbClr val="003300"/>
                </a:solidFill>
              </a:rPr>
              <a:t>new File("mobydick.txt")</a:t>
            </a:r>
            <a:br>
              <a:rPr lang="en-US" altLang="en-US">
                <a:solidFill>
                  <a:srgbClr val="003300"/>
                </a:solidFill>
              </a:rPr>
            </a:br>
            <a:r>
              <a:rPr lang="en-US" altLang="en-US">
                <a:solidFill>
                  <a:srgbClr val="003300"/>
                </a:solidFill>
              </a:rPr>
              <a:t>...</a:t>
            </a:r>
          </a:p>
          <a:p>
            <a:pPr lvl="2" eaLnBrk="1" hangingPunct="1"/>
            <a:r>
              <a:rPr lang="en-US" altLang="en-US">
                <a:solidFill>
                  <a:srgbClr val="003300"/>
                </a:solidFill>
              </a:rPr>
              <a:t>new File("notes.txt")</a:t>
            </a:r>
          </a:p>
          <a:p>
            <a:pPr lvl="2" eaLnBrk="1" hangingPunct="1"/>
            <a:r>
              <a:rPr lang="en-US" altLang="en-US">
                <a:solidFill>
                  <a:srgbClr val="003300"/>
                </a:solidFill>
              </a:rPr>
              <a:t>new File("notes.txt")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8840C3A-1338-3295-C0D5-0310C6C671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14313"/>
            <a:ext cx="8596312" cy="731837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Intrinsic vs. Extrinsic State</a:t>
            </a:r>
          </a:p>
        </p:txBody>
      </p:sp>
      <p:sp>
        <p:nvSpPr>
          <p:cNvPr id="1478659" name="Rectangle 3">
            <a:extLst>
              <a:ext uri="{FF2B5EF4-FFF2-40B4-BE49-F238E27FC236}">
                <a16:creationId xmlns:a16="http://schemas.microsoft.com/office/drawing/2014/main" id="{FFD480F5-72BC-96F4-1B01-EFF72FE294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163" y="1189038"/>
            <a:ext cx="9764712" cy="5867400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0000CC"/>
                </a:solidFill>
              </a:rPr>
              <a:t>Intrinsic state is stored in the Flyweight: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en-US" altLang="en-US" sz="3200"/>
              <a:t>It is independent of the context</a:t>
            </a:r>
            <a:r>
              <a:rPr lang="en-US" altLang="en-US" sz="3600"/>
              <a:t>.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ct val="20000"/>
              </a:spcBef>
              <a:spcAft>
                <a:spcPts val="4200"/>
              </a:spcAft>
            </a:pPr>
            <a:r>
              <a:rPr lang="en-US" altLang="en-US"/>
              <a:t>Example: Character code, and its graphical style.</a:t>
            </a:r>
          </a:p>
          <a:p>
            <a:pPr marL="342900" indent="-342900" defTabSz="914400" eaLnBrk="1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0000CC"/>
                </a:solidFill>
              </a:rPr>
              <a:t>Extrinsic state depends on the context and thus it cannot be shared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en-US" altLang="en-US"/>
              <a:t>Coordinate position, character’s typographic style.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22A7C06-2DDE-E571-B783-AC8ED1EFA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274638"/>
            <a:ext cx="8596312" cy="457200"/>
          </a:xfrm>
        </p:spPr>
        <p:txBody>
          <a:bodyPr/>
          <a:lstStyle/>
          <a:p>
            <a:r>
              <a:rPr lang="en-US" altLang="en-US" sz="3600"/>
              <a:t>Intrinsic vs. Extrinsic State</a:t>
            </a:r>
          </a:p>
        </p:txBody>
      </p:sp>
      <p:sp>
        <p:nvSpPr>
          <p:cNvPr id="1482755" name="Rectangle 3">
            <a:extLst>
              <a:ext uri="{FF2B5EF4-FFF2-40B4-BE49-F238E27FC236}">
                <a16:creationId xmlns:a16="http://schemas.microsoft.com/office/drawing/2014/main" id="{B8C9220F-DE22-22D7-FDEF-9D8FE0D0C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9525000" cy="56388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en-US" b="1">
                <a:solidFill>
                  <a:srgbClr val="003300"/>
                </a:solidFill>
              </a:rPr>
              <a:t>Create “Flyweight” Objects for Intrinsic State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Intrinsic State</a:t>
            </a:r>
            <a:r>
              <a:rPr lang="en-US" altLang="en-US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Information independent of the object’s context, sharable </a:t>
            </a:r>
          </a:p>
          <a:p>
            <a:pPr lvl="1">
              <a:spcAft>
                <a:spcPts val="3000"/>
              </a:spcAft>
            </a:pPr>
            <a:r>
              <a:rPr lang="en-US" altLang="en-US">
                <a:solidFill>
                  <a:schemeClr val="tx1"/>
                </a:solidFill>
              </a:rPr>
              <a:t>Instead of storing the same information n times for n objects, it is only stored once in Flyweight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Extrinsic State</a:t>
            </a:r>
            <a:r>
              <a:rPr lang="en-US" altLang="en-US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 Information dependent on the object’s context, unsharable, 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This is excluded from the Flyweight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>
            <a:extLst>
              <a:ext uri="{FF2B5EF4-FFF2-40B4-BE49-F238E27FC236}">
                <a16:creationId xmlns:a16="http://schemas.microsoft.com/office/drawing/2014/main" id="{7A94924F-AB67-FE48-779C-F3455F0E8C9F}"/>
              </a:ext>
            </a:extLst>
          </p:cNvPr>
          <p:cNvGrpSpPr>
            <a:grpSpLocks/>
          </p:cNvGrpSpPr>
          <p:nvPr/>
        </p:nvGrpSpPr>
        <p:grpSpPr bwMode="auto">
          <a:xfrm>
            <a:off x="0" y="-68263"/>
            <a:ext cx="10080625" cy="7353301"/>
            <a:chOff x="1776" y="1125"/>
            <a:chExt cx="3842" cy="2925"/>
          </a:xfrm>
        </p:grpSpPr>
        <p:sp>
          <p:nvSpPr>
            <p:cNvPr id="61443" name="Rectangle 3">
              <a:extLst>
                <a:ext uri="{FF2B5EF4-FFF2-40B4-BE49-F238E27FC236}">
                  <a16:creationId xmlns:a16="http://schemas.microsoft.com/office/drawing/2014/main" id="{251A1810-AF8E-4460-C2E1-A1E4D806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52"/>
              <a:ext cx="105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44" name="Line 4">
              <a:extLst>
                <a:ext uri="{FF2B5EF4-FFF2-40B4-BE49-F238E27FC236}">
                  <a16:creationId xmlns:a16="http://schemas.microsoft.com/office/drawing/2014/main" id="{259904A5-041C-1B1E-1D88-41E02B48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45" name="Rectangle 5">
              <a:extLst>
                <a:ext uri="{FF2B5EF4-FFF2-40B4-BE49-F238E27FC236}">
                  <a16:creationId xmlns:a16="http://schemas.microsoft.com/office/drawing/2014/main" id="{545ACC87-652F-FFD7-09B9-43446EFF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1152"/>
              <a:ext cx="105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C03BA977-9531-03AD-1CB7-7B7144541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47" name="Rectangle 7">
              <a:extLst>
                <a:ext uri="{FF2B5EF4-FFF2-40B4-BE49-F238E27FC236}">
                  <a16:creationId xmlns:a16="http://schemas.microsoft.com/office/drawing/2014/main" id="{DC5F7095-B149-DCC3-E5E5-AA30C5AD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1152"/>
              <a:ext cx="105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10B9DDD4-8B35-A60E-778E-9A589DE91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49" name="Rectangle 9">
              <a:extLst>
                <a:ext uri="{FF2B5EF4-FFF2-40B4-BE49-F238E27FC236}">
                  <a16:creationId xmlns:a16="http://schemas.microsoft.com/office/drawing/2014/main" id="{17989519-18F3-4E2C-FB98-3E5B7429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6"/>
              <a:ext cx="776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A43DE98F-C12B-EBC5-3D7C-0AC7A06F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610"/>
              <a:ext cx="2903" cy="14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51" name="Rectangle 11">
              <a:extLst>
                <a:ext uri="{FF2B5EF4-FFF2-40B4-BE49-F238E27FC236}">
                  <a16:creationId xmlns:a16="http://schemas.microsoft.com/office/drawing/2014/main" id="{E3B805BD-C5BB-311D-84E8-3B514F7D6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933"/>
              <a:ext cx="1344" cy="66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52" name="Line 12">
              <a:extLst>
                <a:ext uri="{FF2B5EF4-FFF2-40B4-BE49-F238E27FC236}">
                  <a16:creationId xmlns:a16="http://schemas.microsoft.com/office/drawing/2014/main" id="{209076D7-9EDF-7BB1-4A26-D05CD32A0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3216"/>
              <a:ext cx="1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53" name="Text Box 13">
              <a:extLst>
                <a:ext uri="{FF2B5EF4-FFF2-40B4-BE49-F238E27FC236}">
                  <a16:creationId xmlns:a16="http://schemas.microsoft.com/office/drawing/2014/main" id="{2FB912B4-67D8-2197-6668-D61670DC9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1125"/>
              <a:ext cx="55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>
                  <a:solidFill>
                    <a:schemeClr val="tx1"/>
                  </a:solidFill>
                </a:rPr>
                <a:t>CD: a</a:t>
              </a: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78D2D0B6-FF0A-15D0-DCE6-30FABF5B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18"/>
              <a:ext cx="108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year</a:t>
              </a:r>
            </a:p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title</a:t>
              </a:r>
            </a:p>
          </p:txBody>
        </p:sp>
        <p:sp>
          <p:nvSpPr>
            <p:cNvPr id="61455" name="Line 15">
              <a:extLst>
                <a:ext uri="{FF2B5EF4-FFF2-40B4-BE49-F238E27FC236}">
                  <a16:creationId xmlns:a16="http://schemas.microsoft.com/office/drawing/2014/main" id="{D0FBA4EC-DCC6-DC9D-55C7-C54AEE2F0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56" name="Text Box 16">
              <a:extLst>
                <a:ext uri="{FF2B5EF4-FFF2-40B4-BE49-F238E27FC236}">
                  <a16:creationId xmlns:a16="http://schemas.microsoft.com/office/drawing/2014/main" id="{82AC47D0-3EEA-15A6-1C08-4AC31150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1125"/>
              <a:ext cx="51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>
                  <a:solidFill>
                    <a:schemeClr val="tx1"/>
                  </a:solidFill>
                </a:rPr>
                <a:t>CD: b</a:t>
              </a: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956AB18-BE9D-4A6B-0E70-E26F07AF0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1518"/>
              <a:ext cx="108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year</a:t>
              </a:r>
            </a:p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title</a:t>
              </a:r>
            </a:p>
          </p:txBody>
        </p:sp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C734D321-0451-A659-AEBC-B4F32C733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73AF5D9F-CB58-5B83-40E0-9F7DBBF6B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60" name="Text Box 20">
              <a:extLst>
                <a:ext uri="{FF2B5EF4-FFF2-40B4-BE49-F238E27FC236}">
                  <a16:creationId xmlns:a16="http://schemas.microsoft.com/office/drawing/2014/main" id="{74A58244-0D1F-C4C5-F21B-8CAECDFB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" y="1125"/>
              <a:ext cx="50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>
                  <a:solidFill>
                    <a:schemeClr val="tx1"/>
                  </a:solidFill>
                </a:rPr>
                <a:t>CD: c</a:t>
              </a:r>
            </a:p>
          </p:txBody>
        </p:sp>
        <p:sp>
          <p:nvSpPr>
            <p:cNvPr id="61461" name="Text Box 21">
              <a:extLst>
                <a:ext uri="{FF2B5EF4-FFF2-40B4-BE49-F238E27FC236}">
                  <a16:creationId xmlns:a16="http://schemas.microsoft.com/office/drawing/2014/main" id="{794CDF70-765D-B532-BE1E-D5FDB549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1518"/>
              <a:ext cx="107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year</a:t>
              </a:r>
            </a:p>
            <a:p>
              <a:pPr eaLnBrk="1" hangingPunct="1"/>
              <a:r>
                <a:rPr lang="en-US" altLang="en-US" sz="1700">
                  <a:solidFill>
                    <a:srgbClr val="0000CC"/>
                  </a:solidFill>
                </a:rPr>
                <a:t>&lt;&lt;extrinsic state&gt;&gt; title</a:t>
              </a:r>
            </a:p>
          </p:txBody>
        </p:sp>
        <p:sp>
          <p:nvSpPr>
            <p:cNvPr id="61462" name="Text Box 22">
              <a:extLst>
                <a:ext uri="{FF2B5EF4-FFF2-40B4-BE49-F238E27FC236}">
                  <a16:creationId xmlns:a16="http://schemas.microsoft.com/office/drawing/2014/main" id="{20049E40-152D-E1F3-E60A-D38C120EF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45"/>
              <a:ext cx="7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900">
                  <a:solidFill>
                    <a:schemeClr val="tx1"/>
                  </a:solidFill>
                </a:rPr>
                <a:t>:artistFactory</a:t>
              </a:r>
            </a:p>
          </p:txBody>
        </p:sp>
        <p:sp>
          <p:nvSpPr>
            <p:cNvPr id="61463" name="Text Box 23">
              <a:extLst>
                <a:ext uri="{FF2B5EF4-FFF2-40B4-BE49-F238E27FC236}">
                  <a16:creationId xmlns:a16="http://schemas.microsoft.com/office/drawing/2014/main" id="{13DD0E14-2B2F-AC37-23EC-1F471DFED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2976"/>
              <a:ext cx="13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900">
                  <a:solidFill>
                    <a:schemeClr val="tx1"/>
                  </a:solidFill>
                </a:rPr>
                <a:t>Sinatra: artistFlyweight</a:t>
              </a:r>
            </a:p>
          </p:txBody>
        </p:sp>
        <p:sp>
          <p:nvSpPr>
            <p:cNvPr id="61464" name="Text Box 24">
              <a:extLst>
                <a:ext uri="{FF2B5EF4-FFF2-40B4-BE49-F238E27FC236}">
                  <a16:creationId xmlns:a16="http://schemas.microsoft.com/office/drawing/2014/main" id="{7AA21FB5-62D3-DB65-0249-B90853019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3294"/>
              <a:ext cx="132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chemeClr val="tx1"/>
                  </a:solidFill>
                </a:rPr>
                <a:t>&lt;&lt;intrinsic state&gt;&gt; artistName</a:t>
              </a:r>
            </a:p>
          </p:txBody>
        </p:sp>
        <p:sp>
          <p:nvSpPr>
            <p:cNvPr id="61465" name="Rectangle 25">
              <a:extLst>
                <a:ext uri="{FF2B5EF4-FFF2-40B4-BE49-F238E27FC236}">
                  <a16:creationId xmlns:a16="http://schemas.microsoft.com/office/drawing/2014/main" id="{7EC1FA47-EF6B-E164-E855-99940F776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928"/>
              <a:ext cx="1344" cy="66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b="0"/>
            </a:p>
          </p:txBody>
        </p:sp>
        <p:sp>
          <p:nvSpPr>
            <p:cNvPr id="61466" name="Line 26">
              <a:extLst>
                <a:ext uri="{FF2B5EF4-FFF2-40B4-BE49-F238E27FC236}">
                  <a16:creationId xmlns:a16="http://schemas.microsoft.com/office/drawing/2014/main" id="{E23F1AB6-6C49-07B4-1653-6F5B37655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0" y="3211"/>
              <a:ext cx="1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67" name="Text Box 27">
              <a:extLst>
                <a:ext uri="{FF2B5EF4-FFF2-40B4-BE49-F238E27FC236}">
                  <a16:creationId xmlns:a16="http://schemas.microsoft.com/office/drawing/2014/main" id="{9C18D603-9FA7-6899-4FCE-0CA28696C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2971"/>
              <a:ext cx="13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900">
                  <a:solidFill>
                    <a:schemeClr val="tx1"/>
                  </a:solidFill>
                </a:rPr>
                <a:t>Nirvana: artistFlyweight</a:t>
              </a:r>
            </a:p>
          </p:txBody>
        </p:sp>
        <p:sp>
          <p:nvSpPr>
            <p:cNvPr id="61468" name="Text Box 28">
              <a:extLst>
                <a:ext uri="{FF2B5EF4-FFF2-40B4-BE49-F238E27FC236}">
                  <a16:creationId xmlns:a16="http://schemas.microsoft.com/office/drawing/2014/main" id="{8EADD65E-7E20-778E-BC54-6F495E6D7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3289"/>
              <a:ext cx="132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chemeClr val="tx1"/>
                  </a:solidFill>
                </a:rPr>
                <a:t>&lt;&lt;intrinsic state&gt;&gt; artistName</a:t>
              </a:r>
            </a:p>
          </p:txBody>
        </p:sp>
        <p:sp>
          <p:nvSpPr>
            <p:cNvPr id="61469" name="Line 29">
              <a:extLst>
                <a:ext uri="{FF2B5EF4-FFF2-40B4-BE49-F238E27FC236}">
                  <a16:creationId xmlns:a16="http://schemas.microsoft.com/office/drawing/2014/main" id="{E7069C4F-48A0-553D-49DB-8039B8A8F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208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70" name="Line 30">
              <a:extLst>
                <a:ext uri="{FF2B5EF4-FFF2-40B4-BE49-F238E27FC236}">
                  <a16:creationId xmlns:a16="http://schemas.microsoft.com/office/drawing/2014/main" id="{68F368C0-0444-114B-E5CE-3209AD7F3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208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71" name="Line 31">
              <a:extLst>
                <a:ext uri="{FF2B5EF4-FFF2-40B4-BE49-F238E27FC236}">
                  <a16:creationId xmlns:a16="http://schemas.microsoft.com/office/drawing/2014/main" id="{0F61380C-4BC6-C63C-211E-5A09C9671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20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72" name="Line 32">
              <a:extLst>
                <a:ext uri="{FF2B5EF4-FFF2-40B4-BE49-F238E27FC236}">
                  <a16:creationId xmlns:a16="http://schemas.microsoft.com/office/drawing/2014/main" id="{2011CA4B-EF97-9FF8-8365-110C8B1A5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1F2ABA68-B10F-5EE3-A8B6-CA71A9006E08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74897EB-1622-4066-89A1-3CF0C548704A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47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3F72F3C-D3A6-FB74-558E-F7E85D80A5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538163"/>
            <a:ext cx="8596312" cy="296862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Flyweight pattern</a:t>
            </a:r>
          </a:p>
        </p:txBody>
      </p:sp>
      <p:sp>
        <p:nvSpPr>
          <p:cNvPr id="1059844" name="Rectangle 4">
            <a:extLst>
              <a:ext uri="{FF2B5EF4-FFF2-40B4-BE49-F238E27FC236}">
                <a16:creationId xmlns:a16="http://schemas.microsoft.com/office/drawing/2014/main" id="{C7A93464-5E7E-CE5C-9A5F-717DC5ADB2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189038"/>
            <a:ext cx="9677400" cy="58674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 b="1"/>
              <a:t>flyweight</a:t>
            </a:r>
            <a:r>
              <a:rPr lang="en-US" altLang="en-US"/>
              <a:t>: Ensures that no more than one instance of a class will have identical state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/>
              <a:t>Similar to singleton, but has many instances, one for each unique-state object (object pool)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/>
              <a:t>Useful for cases when there are many instances of a type but many are the same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/>
              <a:t>Used in conjunction with Factory pattern to create a very efficient object-builder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en-US" b="1">
                <a:solidFill>
                  <a:srgbClr val="003300"/>
                </a:solidFill>
              </a:rPr>
              <a:t>Examples in Java: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6697456-2535-7914-94C9-FD73EC4A2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34925"/>
            <a:ext cx="8596312" cy="1255713"/>
          </a:xfrm>
        </p:spPr>
        <p:txBody>
          <a:bodyPr/>
          <a:lstStyle/>
          <a:p>
            <a:r>
              <a:rPr lang="en-US" altLang="en-US" sz="3200"/>
              <a:t>String flyweighting</a:t>
            </a:r>
          </a:p>
        </p:txBody>
      </p:sp>
      <p:sp>
        <p:nvSpPr>
          <p:cNvPr id="1060867" name="Rectangle 3">
            <a:extLst>
              <a:ext uri="{FF2B5EF4-FFF2-40B4-BE49-F238E27FC236}">
                <a16:creationId xmlns:a16="http://schemas.microsoft.com/office/drawing/2014/main" id="{02415117-C60C-9AFC-46FA-61A24F12D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03313"/>
            <a:ext cx="10080625" cy="6599237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262626"/>
                </a:solidFill>
              </a:rPr>
              <a:t>interning</a:t>
            </a:r>
            <a:r>
              <a:rPr lang="en-US" altLang="en-US" dirty="0">
                <a:solidFill>
                  <a:srgbClr val="262626"/>
                </a:solidFill>
              </a:rPr>
              <a:t>: Synonym for </a:t>
            </a:r>
            <a:r>
              <a:rPr lang="en-US" altLang="en-US" dirty="0" err="1">
                <a:solidFill>
                  <a:srgbClr val="262626"/>
                </a:solidFill>
              </a:rPr>
              <a:t>flyweighting</a:t>
            </a:r>
            <a:r>
              <a:rPr lang="en-US" altLang="en-US" dirty="0">
                <a:solidFill>
                  <a:srgbClr val="262626"/>
                </a:solidFill>
              </a:rPr>
              <a:t>;  sharing identical instances.</a:t>
            </a:r>
          </a:p>
          <a:p>
            <a:pPr lvl="1">
              <a:defRPr/>
            </a:pPr>
            <a:endParaRPr lang="en-US" altLang="en-US" sz="900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</a:rPr>
              <a:t>Java </a:t>
            </a:r>
            <a:r>
              <a:rPr lang="en-US" altLang="en-US" b="1" i="1" dirty="0">
                <a:solidFill>
                  <a:srgbClr val="404040"/>
                </a:solidFill>
                <a:latin typeface="+mj-lt"/>
              </a:rPr>
              <a:t>String </a:t>
            </a:r>
            <a:r>
              <a:rPr lang="en-US" altLang="en-US" dirty="0">
                <a:solidFill>
                  <a:srgbClr val="404040"/>
                </a:solidFill>
              </a:rPr>
              <a:t>objects are automatically interned (</a:t>
            </a:r>
            <a:r>
              <a:rPr lang="en-US" altLang="en-US" dirty="0" err="1">
                <a:solidFill>
                  <a:srgbClr val="404040"/>
                </a:solidFill>
              </a:rPr>
              <a:t>flyweighted</a:t>
            </a:r>
            <a:r>
              <a:rPr lang="en-US" altLang="en-US" dirty="0">
                <a:solidFill>
                  <a:srgbClr val="404040"/>
                </a:solidFill>
              </a:rPr>
              <a:t>) by the compiler whenever possible.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</a:rPr>
              <a:t>If you declare two string variables that point to the same literal.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</a:rPr>
              <a:t>If you concatenate two string literals to match another literal.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String a = "neat";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String b = "neat";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String c = "n" + "eat";</a:t>
            </a:r>
          </a:p>
          <a:p>
            <a:pPr lvl="1">
              <a:defRPr/>
            </a:pP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BA29936-940D-121C-DA9F-9DB1D8BCBE13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5989638"/>
            <a:ext cx="2652712" cy="457200"/>
            <a:chOff x="836" y="3867"/>
            <a:chExt cx="1516" cy="261"/>
          </a:xfrm>
        </p:grpSpPr>
        <p:sp>
          <p:nvSpPr>
            <p:cNvPr id="64533" name="Rectangle 6">
              <a:extLst>
                <a:ext uri="{FF2B5EF4-FFF2-40B4-BE49-F238E27FC236}">
                  <a16:creationId xmlns:a16="http://schemas.microsoft.com/office/drawing/2014/main" id="{F8428A07-9713-956A-C79B-55A116FC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879"/>
              <a:ext cx="2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64534" name="Rectangle 7">
              <a:extLst>
                <a:ext uri="{FF2B5EF4-FFF2-40B4-BE49-F238E27FC236}">
                  <a16:creationId xmlns:a16="http://schemas.microsoft.com/office/drawing/2014/main" id="{927CBA9D-7CAA-8173-2B61-980D3118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79"/>
              <a:ext cx="2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64535" name="Rectangle 8">
              <a:extLst>
                <a:ext uri="{FF2B5EF4-FFF2-40B4-BE49-F238E27FC236}">
                  <a16:creationId xmlns:a16="http://schemas.microsoft.com/office/drawing/2014/main" id="{9265AC65-89A9-8174-CC07-91123651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879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4536" name="Rectangle 9">
              <a:extLst>
                <a:ext uri="{FF2B5EF4-FFF2-40B4-BE49-F238E27FC236}">
                  <a16:creationId xmlns:a16="http://schemas.microsoft.com/office/drawing/2014/main" id="{14EF8F83-532A-E1BB-1B5D-1A533481C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879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64537" name="Line 10">
              <a:extLst>
                <a:ext uri="{FF2B5EF4-FFF2-40B4-BE49-F238E27FC236}">
                  <a16:creationId xmlns:a16="http://schemas.microsoft.com/office/drawing/2014/main" id="{8E11D9C1-2CAC-0893-F3D2-47885B04C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7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38" name="Line 11">
              <a:extLst>
                <a:ext uri="{FF2B5EF4-FFF2-40B4-BE49-F238E27FC236}">
                  <a16:creationId xmlns:a16="http://schemas.microsoft.com/office/drawing/2014/main" id="{D5AEC612-7267-768B-AD27-E2BFCA11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2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39" name="Line 12">
              <a:extLst>
                <a:ext uri="{FF2B5EF4-FFF2-40B4-BE49-F238E27FC236}">
                  <a16:creationId xmlns:a16="http://schemas.microsoft.com/office/drawing/2014/main" id="{F1722D75-4734-5DCF-0806-B0A5F1CC1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40" name="Line 13">
              <a:extLst>
                <a:ext uri="{FF2B5EF4-FFF2-40B4-BE49-F238E27FC236}">
                  <a16:creationId xmlns:a16="http://schemas.microsoft.com/office/drawing/2014/main" id="{FE33E8D6-7FFB-CAD1-57F9-23BBD8991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41" name="Line 14">
              <a:extLst>
                <a:ext uri="{FF2B5EF4-FFF2-40B4-BE49-F238E27FC236}">
                  <a16:creationId xmlns:a16="http://schemas.microsoft.com/office/drawing/2014/main" id="{9688A792-EB78-978B-7288-4486B9C1D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42" name="Line 15">
              <a:extLst>
                <a:ext uri="{FF2B5EF4-FFF2-40B4-BE49-F238E27FC236}">
                  <a16:creationId xmlns:a16="http://schemas.microsoft.com/office/drawing/2014/main" id="{D265B10D-E4EE-AD47-3C3C-F864BDB2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43" name="Line 16">
              <a:extLst>
                <a:ext uri="{FF2B5EF4-FFF2-40B4-BE49-F238E27FC236}">
                  <a16:creationId xmlns:a16="http://schemas.microsoft.com/office/drawing/2014/main" id="{E3C79B0B-9FE3-341D-23AF-E53D0B0FC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44" name="Text Box 17">
              <a:extLst>
                <a:ext uri="{FF2B5EF4-FFF2-40B4-BE49-F238E27FC236}">
                  <a16:creationId xmlns:a16="http://schemas.microsoft.com/office/drawing/2014/main" id="{E73B8775-2450-2DED-A97C-E299A574B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3867"/>
              <a:ext cx="6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b="0">
                  <a:latin typeface="Tahoma" panose="020B0604030504040204" pitchFamily="34" charset="0"/>
                </a:rPr>
                <a:t>String</a:t>
              </a:r>
            </a:p>
          </p:txBody>
        </p:sp>
      </p:grpSp>
      <p:sp>
        <p:nvSpPr>
          <p:cNvPr id="64517" name="Line 24">
            <a:extLst>
              <a:ext uri="{FF2B5EF4-FFF2-40B4-BE49-F238E27FC236}">
                <a16:creationId xmlns:a16="http://schemas.microsoft.com/office/drawing/2014/main" id="{6C070575-7597-B655-C75A-1C9A2EA15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5761038"/>
            <a:ext cx="2098675" cy="4175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4518" name="Line 25">
            <a:extLst>
              <a:ext uri="{FF2B5EF4-FFF2-40B4-BE49-F238E27FC236}">
                <a16:creationId xmlns:a16="http://schemas.microsoft.com/office/drawing/2014/main" id="{81AF5324-BAE6-7500-9D34-3A28279C7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6142038"/>
            <a:ext cx="2090737" cy="1206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4519" name="Line 26">
            <a:extLst>
              <a:ext uri="{FF2B5EF4-FFF2-40B4-BE49-F238E27FC236}">
                <a16:creationId xmlns:a16="http://schemas.microsoft.com/office/drawing/2014/main" id="{00AE6E54-F7AE-E9E4-3044-24416F02A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6599238"/>
            <a:ext cx="12715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0216458-977B-2560-FA72-291F63532287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6599238"/>
            <a:ext cx="2652712" cy="457200"/>
            <a:chOff x="836" y="3867"/>
            <a:chExt cx="1516" cy="261"/>
          </a:xfrm>
        </p:grpSpPr>
        <p:sp>
          <p:nvSpPr>
            <p:cNvPr id="64521" name="Rectangle 6">
              <a:extLst>
                <a:ext uri="{FF2B5EF4-FFF2-40B4-BE49-F238E27FC236}">
                  <a16:creationId xmlns:a16="http://schemas.microsoft.com/office/drawing/2014/main" id="{6DB0C33C-38D1-CC90-B1E5-03F89005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879"/>
              <a:ext cx="2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64522" name="Rectangle 7">
              <a:extLst>
                <a:ext uri="{FF2B5EF4-FFF2-40B4-BE49-F238E27FC236}">
                  <a16:creationId xmlns:a16="http://schemas.microsoft.com/office/drawing/2014/main" id="{C509FEF1-8081-320B-FCE3-601721B8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79"/>
              <a:ext cx="2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64523" name="Rectangle 8">
              <a:extLst>
                <a:ext uri="{FF2B5EF4-FFF2-40B4-BE49-F238E27FC236}">
                  <a16:creationId xmlns:a16="http://schemas.microsoft.com/office/drawing/2014/main" id="{96EB633F-8C2D-89E3-8B51-F927203B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879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4524" name="Rectangle 9">
              <a:extLst>
                <a:ext uri="{FF2B5EF4-FFF2-40B4-BE49-F238E27FC236}">
                  <a16:creationId xmlns:a16="http://schemas.microsoft.com/office/drawing/2014/main" id="{3124988D-6FB3-CC0F-3A7C-5B741A3A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879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ts val="1088"/>
                </a:spcAft>
                <a:buClr>
                  <a:srgbClr val="39275B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200" b="0">
                  <a:solidFill>
                    <a:srgbClr val="262626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64525" name="Line 10">
              <a:extLst>
                <a:ext uri="{FF2B5EF4-FFF2-40B4-BE49-F238E27FC236}">
                  <a16:creationId xmlns:a16="http://schemas.microsoft.com/office/drawing/2014/main" id="{BCC57753-9894-31BD-F9A0-B486E9F3B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7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6" name="Line 11">
              <a:extLst>
                <a:ext uri="{FF2B5EF4-FFF2-40B4-BE49-F238E27FC236}">
                  <a16:creationId xmlns:a16="http://schemas.microsoft.com/office/drawing/2014/main" id="{DD267202-7FD6-8103-399D-D878C8738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2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7" name="Line 12">
              <a:extLst>
                <a:ext uri="{FF2B5EF4-FFF2-40B4-BE49-F238E27FC236}">
                  <a16:creationId xmlns:a16="http://schemas.microsoft.com/office/drawing/2014/main" id="{705BC189-74B4-E458-3538-FE5449D2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8" name="Line 13">
              <a:extLst>
                <a:ext uri="{FF2B5EF4-FFF2-40B4-BE49-F238E27FC236}">
                  <a16:creationId xmlns:a16="http://schemas.microsoft.com/office/drawing/2014/main" id="{5485C5A9-19DB-382C-7C7C-0A3349364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9" name="Line 14">
              <a:extLst>
                <a:ext uri="{FF2B5EF4-FFF2-40B4-BE49-F238E27FC236}">
                  <a16:creationId xmlns:a16="http://schemas.microsoft.com/office/drawing/2014/main" id="{0DCB0804-9D88-C9BE-85D8-989385B8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30" name="Line 15">
              <a:extLst>
                <a:ext uri="{FF2B5EF4-FFF2-40B4-BE49-F238E27FC236}">
                  <a16:creationId xmlns:a16="http://schemas.microsoft.com/office/drawing/2014/main" id="{904828F7-E5AA-F4C5-4133-EC37504F7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31" name="Line 16">
              <a:extLst>
                <a:ext uri="{FF2B5EF4-FFF2-40B4-BE49-F238E27FC236}">
                  <a16:creationId xmlns:a16="http://schemas.microsoft.com/office/drawing/2014/main" id="{2F472419-801C-6D13-7DC6-54054D674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32" name="Text Box 17">
              <a:extLst>
                <a:ext uri="{FF2B5EF4-FFF2-40B4-BE49-F238E27FC236}">
                  <a16:creationId xmlns:a16="http://schemas.microsoft.com/office/drawing/2014/main" id="{4810C1C1-5BF8-C4CB-AC1E-53238C80D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3867"/>
              <a:ext cx="6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b="0">
                  <a:latin typeface="Tahoma" panose="020B0604030504040204" pitchFamily="34" charset="0"/>
                </a:rPr>
                <a:t>String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536E12F-F3FA-50E1-7A87-B680A6835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112838"/>
          </a:xfrm>
        </p:spPr>
        <p:txBody>
          <a:bodyPr/>
          <a:lstStyle/>
          <a:p>
            <a:r>
              <a:rPr lang="en-US" altLang="en-US" sz="3200"/>
              <a:t>Limits of String flyweight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2C314E-323F-3652-2FEB-7CCCDDD36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60438"/>
            <a:ext cx="10080625" cy="6599237"/>
          </a:xfrm>
        </p:spPr>
        <p:txBody>
          <a:bodyPr/>
          <a:lstStyle/>
          <a:p>
            <a:pPr lvl="2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</a:t>
            </a:r>
            <a:r>
              <a:rPr lang="en-US" altLang="en-US" b="1">
                <a:latin typeface="Courier New" panose="02070309020205020404" pitchFamily="49" charset="0"/>
              </a:rPr>
              <a:t>a</a:t>
            </a:r>
            <a:r>
              <a:rPr lang="en-US" altLang="en-US">
                <a:latin typeface="Courier New" panose="02070309020205020404" pitchFamily="49" charset="0"/>
              </a:rPr>
              <a:t> = "neat";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Scanner console = new Scanner(System.in);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</a:t>
            </a:r>
            <a:r>
              <a:rPr lang="en-US" altLang="en-US" b="1">
                <a:latin typeface="Courier New" panose="02070309020205020404" pitchFamily="49" charset="0"/>
              </a:rPr>
              <a:t>b</a:t>
            </a:r>
            <a:r>
              <a:rPr lang="en-US" altLang="en-US">
                <a:latin typeface="Courier New" panose="02070309020205020404" pitchFamily="49" charset="0"/>
              </a:rPr>
              <a:t> = console.next();  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// user types "neat"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a == b</a:t>
            </a:r>
            <a:r>
              <a:rPr lang="en-US" altLang="en-US">
                <a:latin typeface="Courier New" panose="02070309020205020404" pitchFamily="49" charset="0"/>
              </a:rPr>
              <a:t>) { ...           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// false</a:t>
            </a:r>
            <a:endParaRPr lang="en-US" altLang="en-US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1300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There are many cases where the compiler can't flyweight: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When you build a string later out of arbitrary variables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When you read a string from a file or stream  (e.g.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When you build a new string from a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StringBuilder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When you explicitly ask for a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new String</a:t>
            </a:r>
            <a:r>
              <a:rPr lang="en-US" altLang="en-US">
                <a:solidFill>
                  <a:schemeClr val="tx1"/>
                </a:solidFill>
              </a:rPr>
              <a:t>  (bypasses flyweighting)</a:t>
            </a:r>
          </a:p>
          <a:p>
            <a:pPr lvl="1"/>
            <a:endParaRPr lang="en-US" altLang="en-US" sz="1300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You can force Java to flyweight a particular string with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intern</a:t>
            </a:r>
            <a:r>
              <a:rPr lang="en-US" altLang="en-US">
                <a:solidFill>
                  <a:srgbClr val="26262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404040"/>
                </a:solidFill>
                <a:latin typeface="Courier New" panose="02070309020205020404" pitchFamily="49" charset="0"/>
              </a:rPr>
              <a:t>	b = b.</a:t>
            </a:r>
            <a:r>
              <a:rPr lang="en-US" altLang="en-US" sz="2200" b="1">
                <a:solidFill>
                  <a:srgbClr val="404040"/>
                </a:solidFill>
                <a:latin typeface="Courier New" panose="02070309020205020404" pitchFamily="49" charset="0"/>
              </a:rPr>
              <a:t>intern</a:t>
            </a:r>
            <a:r>
              <a:rPr lang="en-US" altLang="en-US" sz="2200">
                <a:solidFill>
                  <a:srgbClr val="40404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404040"/>
                </a:solidFill>
                <a:latin typeface="Courier New" panose="02070309020205020404" pitchFamily="49" charset="0"/>
              </a:rPr>
              <a:t>	if (a == b) { ...           </a:t>
            </a:r>
            <a:r>
              <a:rPr lang="en-US" altLang="en-US" sz="2200">
                <a:solidFill>
                  <a:schemeClr val="hlink"/>
                </a:solidFill>
                <a:latin typeface="Courier New" panose="02070309020205020404" pitchFamily="49" charset="0"/>
              </a:rPr>
              <a:t>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77AB89-ADEE-20A6-F9EA-239EBF115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3338"/>
            <a:ext cx="8594725" cy="1255712"/>
          </a:xfrm>
        </p:spPr>
        <p:txBody>
          <a:bodyPr/>
          <a:lstStyle/>
          <a:p>
            <a:r>
              <a:rPr lang="en-IN" altLang="en-US" sz="3200"/>
              <a:t>First-Cut Design</a:t>
            </a:r>
          </a:p>
        </p:txBody>
      </p:sp>
      <p:sp>
        <p:nvSpPr>
          <p:cNvPr id="484355" name="Content Placeholder 2">
            <a:extLst>
              <a:ext uri="{FF2B5EF4-FFF2-40B4-BE49-F238E27FC236}">
                <a16:creationId xmlns:a16="http://schemas.microsoft.com/office/drawing/2014/main" id="{C78B5366-10B3-A716-95C9-E8458D8A3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69975"/>
            <a:ext cx="9372600" cy="5419725"/>
          </a:xfrm>
        </p:spPr>
        <p:txBody>
          <a:bodyPr/>
          <a:lstStyle/>
          <a:p>
            <a:r>
              <a:rPr lang="en-IN" altLang="en-US"/>
              <a:t>Generic buttons won’t do much:</a:t>
            </a:r>
          </a:p>
          <a:p>
            <a:pPr lvl="1">
              <a:spcAft>
                <a:spcPts val="2400"/>
              </a:spcAft>
            </a:pPr>
            <a:r>
              <a:rPr lang="en-IN" altLang="en-US"/>
              <a:t>But, each button needs to carry out separate actions.</a:t>
            </a:r>
          </a:p>
          <a:p>
            <a:r>
              <a:rPr lang="en-IN" altLang="en-US"/>
              <a:t>You toyed with the idea of creating hundreds of sub-classes of the button class.</a:t>
            </a:r>
          </a:p>
        </p:txBody>
      </p:sp>
      <p:pic>
        <p:nvPicPr>
          <p:cNvPr id="484356" name="Picture 4">
            <a:extLst>
              <a:ext uri="{FF2B5EF4-FFF2-40B4-BE49-F238E27FC236}">
                <a16:creationId xmlns:a16="http://schemas.microsoft.com/office/drawing/2014/main" id="{984EBAF8-A03F-FDC0-1CA4-63748285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3965575"/>
            <a:ext cx="65341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A26E0572-5EC2-5725-AD72-D566DBFEF23D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9F746A-ACD9-47A7-9151-0870DC3B6C8A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50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2515" name="Rectangle 3">
            <a:extLst>
              <a:ext uri="{FF2B5EF4-FFF2-40B4-BE49-F238E27FC236}">
                <a16:creationId xmlns:a16="http://schemas.microsoft.com/office/drawing/2014/main" id="{7328FBBD-7A2B-CD91-0F6B-0794589486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0080625" cy="7559675"/>
          </a:xfrm>
          <a:solidFill>
            <a:srgbClr val="FFFFCC"/>
          </a:solidFill>
        </p:spPr>
        <p:txBody>
          <a:bodyPr lIns="100794" tIns="50397" rIns="100794" bIns="50397"/>
          <a:lstStyle/>
          <a:p>
            <a:pPr lvl="1" eaLnBrk="1" hangingPunct="1"/>
            <a:r>
              <a:rPr lang="en-US" altLang="en-US" b="1">
                <a:solidFill>
                  <a:srgbClr val="003300"/>
                </a:solidFill>
              </a:rPr>
              <a:t>Java Strings are flyweighted by the compiler wherever possible</a:t>
            </a:r>
          </a:p>
          <a:p>
            <a:pPr lvl="1" eaLnBrk="1" hangingPunct="1"/>
            <a:r>
              <a:rPr lang="en-US" altLang="en-US"/>
              <a:t>can be flyweighted at runtime with the intern method</a:t>
            </a:r>
          </a:p>
          <a:p>
            <a:pPr lvl="1"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public class StringTest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public static void main(String[] args)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String fly  = "fly", weight  = "weight";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String fly2 = "fly", weight2 = "weight"; 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System.out.println(fly == fly2);                   // true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System.out.println(weight == weight2);             // true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String distinctString = fly + weight;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String flyweight = (fly + weight);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System.out.println(distinctString == flyweight); // false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String flyweight = (fly + weight).intern();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System.out.println(flyweight == "flyweight");      // true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}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7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7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7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7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72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72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72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72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1DEC5ED6-6F0C-318B-D9DB-D2799F303858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F08A663-17A2-4C7C-8841-6AF144DB1948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51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0F906B4-7BEA-6E09-AA06-1B4E237760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487363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Implementing a Flyweight</a:t>
            </a:r>
          </a:p>
        </p:txBody>
      </p:sp>
      <p:sp>
        <p:nvSpPr>
          <p:cNvPr id="1473540" name="Rectangle 3">
            <a:extLst>
              <a:ext uri="{FF2B5EF4-FFF2-40B4-BE49-F238E27FC236}">
                <a16:creationId xmlns:a16="http://schemas.microsoft.com/office/drawing/2014/main" id="{263B927D-C786-6B84-7E35-BAFB2F5242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84238"/>
            <a:ext cx="10080625" cy="5791200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/>
              <a:t>Flyweighting works best on immutable objects </a:t>
            </a:r>
          </a:p>
          <a:p>
            <a:pPr lvl="1" eaLnBrk="1" hangingPunct="1">
              <a:spcAft>
                <a:spcPts val="1800"/>
              </a:spcAft>
            </a:pPr>
            <a:r>
              <a:rPr lang="en-US" altLang="en-US" b="1"/>
              <a:t>immutable</a:t>
            </a:r>
            <a:r>
              <a:rPr lang="en-US" altLang="en-US"/>
              <a:t>: cannot be changed once constructed</a:t>
            </a:r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0000CC"/>
                </a:solidFill>
              </a:rPr>
              <a:t>public class Flyweighted {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rgbClr val="003300"/>
                </a:solidFill>
              </a:rPr>
              <a:t>static map or table of instances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rgbClr val="003300"/>
                </a:solidFill>
              </a:rPr>
              <a:t>private constructor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rgbClr val="003300"/>
                </a:solidFill>
              </a:rPr>
              <a:t>static method</a:t>
            </a:r>
            <a:r>
              <a:rPr lang="en-US" altLang="en-US" sz="3200" b="1">
                <a:solidFill>
                  <a:srgbClr val="6600CC"/>
                </a:solidFill>
              </a:rPr>
              <a:t>:  get-an-instance(){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00CC"/>
                </a:solidFill>
              </a:rPr>
              <a:t>if we have created this type of instance before, get it from map and return it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00CC"/>
                </a:solidFill>
              </a:rPr>
              <a:t>otherwise, make the new instance, store and return it}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7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7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7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77DA88EC-2F12-D62D-6845-CBD40B3808A4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1A48B2-BAA8-420B-B68D-D312F470FF57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52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B54879-306C-A19B-3457-B7C93BA759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7913" y="-628650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Flyweight sequence diagram</a:t>
            </a:r>
          </a:p>
        </p:txBody>
      </p:sp>
      <p:pic>
        <p:nvPicPr>
          <p:cNvPr id="68612" name="Picture 4" descr="C:\Documents and Settings\stepp\Desktop\flyweight.png">
            <a:extLst>
              <a:ext uri="{FF2B5EF4-FFF2-40B4-BE49-F238E27FC236}">
                <a16:creationId xmlns:a16="http://schemas.microsoft.com/office/drawing/2014/main" id="{2123EDE2-A8ED-51EB-1CE6-CBB9A375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438"/>
            <a:ext cx="10080625" cy="698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ACBCC1F-A959-D351-4837-C39663490E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-519113"/>
            <a:ext cx="8566150" cy="11414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Implementing a Flyweight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5AC5ED13-7514-0875-A772-E4FE8719D2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55638"/>
            <a:ext cx="10080625" cy="6019800"/>
          </a:xfrm>
        </p:spPr>
        <p:txBody>
          <a:bodyPr lIns="100794" tIns="50397" rIns="100794" bIns="50397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public class Flyweighted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  </a:t>
            </a:r>
            <a:r>
              <a:rPr lang="en-US" altLang="en-US" sz="2800">
                <a:solidFill>
                  <a:srgbClr val="003300"/>
                </a:solidFill>
              </a:rPr>
              <a:t>Map or table of instances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3300"/>
                </a:solidFill>
              </a:rPr>
              <a:t>  private Flyweighted() {}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00CC"/>
                </a:solidFill>
              </a:rPr>
              <a:t>  </a:t>
            </a:r>
            <a:r>
              <a:rPr lang="en-US" altLang="en-US" sz="2100" b="1">
                <a:solidFill>
                  <a:srgbClr val="6600CC"/>
                </a:solidFill>
              </a:rPr>
              <a:t>public static synchronized Flyweighted getInstance(Object key)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3300"/>
                </a:solidFill>
              </a:rPr>
              <a:t>    </a:t>
            </a:r>
            <a:r>
              <a:rPr lang="en-US" altLang="en-US" sz="2800">
                <a:solidFill>
                  <a:srgbClr val="6600CC"/>
                </a:solidFill>
              </a:rPr>
              <a:t>if (!myInstances.contains(key))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  Flyweighted fw = new Flyweighted(key);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  myInstances.put(key, fw);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  return fw;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}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  return (Flyweighted)myInstances.get(key);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}</a:t>
            </a:r>
            <a:endParaRPr lang="en-US" altLang="en-US" sz="36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6D1D4AF6-A692-E2F4-42EC-CCC9AAA76432}"/>
              </a:ext>
            </a:extLst>
          </p:cNvPr>
          <p:cNvSpPr txBox="1">
            <a:spLocks noGrp="1"/>
          </p:cNvSpPr>
          <p:nvPr/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A8BE02E-44D6-4C58-B7B9-A342EE5D74A0}" type="slidenum">
              <a:rPr lang="en-US" altLang="en-US" sz="1500" b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 algn="r" eaLnBrk="1" hangingPunct="1"/>
              <a:t>54</a:t>
            </a:fld>
            <a:endParaRPr lang="en-US" altLang="en-US" sz="1500" b="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F30F8B6-3CCD-DDBA-527C-6AC052D02A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527050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Class before flyweighting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58DB084-BECC-29DE-12E7-59D333F8D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831850"/>
            <a:ext cx="9917112" cy="6019800"/>
          </a:xfrm>
        </p:spPr>
        <p:txBody>
          <a:bodyPr lIns="100794" tIns="50397" rIns="100794" bIns="50397"/>
          <a:lstStyle/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public class Point {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  private int x, y;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  </a:t>
            </a:r>
            <a:r>
              <a:rPr lang="en-US" altLang="en-US">
                <a:solidFill>
                  <a:srgbClr val="0000CC"/>
                </a:solidFill>
              </a:rPr>
              <a:t>public Point(int x, int y) {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    this.x = x;    this.y = y;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 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000CC"/>
                </a:solidFill>
              </a:rPr>
              <a:t>public int getX() { return this.x;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000CC"/>
                </a:solidFill>
              </a:rPr>
              <a:t>public int getY() { return this.y;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000CC"/>
                </a:solidFill>
              </a:rPr>
              <a:t>public String  toString() {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    return "(" + this.x + ", " + this.y + ")"; 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47F69F8-F25C-5679-8E0F-D09274113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447675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Class after flyweighting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6FB8124-2D76-B411-22DD-A053C3FCBB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08038"/>
            <a:ext cx="10080625" cy="58674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public class Point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private static Map instances = new HashMap();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  public static Point getInstance(int x, int y)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String key = x + ", " + y;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if (instances.containsKey(key))  //reuse existing pt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  return (Point)instances.get(key);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else{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Point p = new Point(x, y);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instances.put(key, p);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return p;}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}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private final int x, y;  // immutable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</a:t>
            </a:r>
            <a:r>
              <a:rPr lang="en-US" altLang="en-US" sz="2800" b="1">
                <a:solidFill>
                  <a:srgbClr val="0000CC"/>
                </a:solidFill>
              </a:rPr>
              <a:t>private Point(int x, int y)</a:t>
            </a:r>
            <a:r>
              <a:rPr lang="en-US" altLang="en-US" sz="2800" b="1">
                <a:solidFill>
                  <a:srgbClr val="336600"/>
                </a:solidFill>
              </a:rPr>
              <a:t> 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6600"/>
                </a:solidFill>
              </a:rPr>
              <a:t>    ...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>
            <a:extLst>
              <a:ext uri="{FF2B5EF4-FFF2-40B4-BE49-F238E27FC236}">
                <a16:creationId xmlns:a16="http://schemas.microsoft.com/office/drawing/2014/main" id="{BF9FC24F-E473-4BF7-0F1D-B71BC40605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Efficiency</a:t>
            </a:r>
          </a:p>
        </p:txBody>
      </p:sp>
      <p:grpSp>
        <p:nvGrpSpPr>
          <p:cNvPr id="72707" name="Group 4">
            <a:extLst>
              <a:ext uri="{FF2B5EF4-FFF2-40B4-BE49-F238E27FC236}">
                <a16:creationId xmlns:a16="http://schemas.microsoft.com/office/drawing/2014/main" id="{A54213D5-D04B-F450-AEFB-BE4CB5B973CB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5711825"/>
            <a:ext cx="7224713" cy="1098550"/>
            <a:chOff x="720" y="3264"/>
            <a:chExt cx="4128" cy="628"/>
          </a:xfrm>
        </p:grpSpPr>
        <p:sp>
          <p:nvSpPr>
            <p:cNvPr id="1393669" name="Rectangle 5">
              <a:extLst>
                <a:ext uri="{FF2B5EF4-FFF2-40B4-BE49-F238E27FC236}">
                  <a16:creationId xmlns:a16="http://schemas.microsoft.com/office/drawing/2014/main" id="{C1AF2C76-7F3C-F1EA-6EB8-5ABBA85F4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64"/>
              <a:ext cx="22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 marL="352425" lvl="1" indent="-225425" defTabSz="857250">
                <a:lnSpc>
                  <a:spcPct val="80000"/>
                </a:lnSpc>
                <a:spcAft>
                  <a:spcPts val="1088"/>
                </a:spcAft>
                <a:buClr>
                  <a:srgbClr val="000000"/>
                </a:buClr>
                <a:buSzPct val="50000"/>
                <a:buFontTx/>
                <a:buChar char="v"/>
                <a:defRPr/>
              </a:pPr>
              <a:r>
                <a:rPr lang="en-US" sz="1800" b="0">
                  <a:solidFill>
                    <a:srgbClr val="0000CC"/>
                  </a:solidFill>
                  <a:latin typeface="+mn-lt"/>
                  <a:cs typeface="+mn-cs"/>
                  <a:sym typeface="Wingdings" pitchFamily="2" charset="2"/>
                </a:rPr>
                <a:t>A document uses about 100 character objects (the ASII set)</a:t>
              </a:r>
            </a:p>
          </p:txBody>
        </p:sp>
        <p:sp>
          <p:nvSpPr>
            <p:cNvPr id="1393670" name="Text Box 6">
              <a:extLst>
                <a:ext uri="{FF2B5EF4-FFF2-40B4-BE49-F238E27FC236}">
                  <a16:creationId xmlns:a16="http://schemas.microsoft.com/office/drawing/2014/main" id="{FF24A92E-85A2-2E46-139E-A4CAA20B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00"/>
              <a:ext cx="134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defTabSz="503238">
                <a:defRPr/>
              </a:pPr>
              <a:r>
                <a:rPr lang="en-US" sz="1300" b="0">
                  <a:solidFill>
                    <a:srgbClr val="0000CC"/>
                  </a:solidFill>
                  <a:latin typeface="+mn-lt"/>
                  <a:cs typeface="+mn-cs"/>
                </a:rPr>
                <a:t>100 Chars shared in 8,000 char document</a:t>
              </a:r>
            </a:p>
          </p:txBody>
        </p:sp>
        <p:sp>
          <p:nvSpPr>
            <p:cNvPr id="1393671" name="Text Box 7">
              <a:extLst>
                <a:ext uri="{FF2B5EF4-FFF2-40B4-BE49-F238E27FC236}">
                  <a16:creationId xmlns:a16="http://schemas.microsoft.com/office/drawing/2014/main" id="{979BEB5B-A029-F7AC-E02A-EC9DEB196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00"/>
              <a:ext cx="134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defTabSz="503238">
                <a:defRPr/>
              </a:pPr>
              <a:r>
                <a:rPr lang="en-US" sz="1300" b="0">
                  <a:solidFill>
                    <a:srgbClr val="0000CC"/>
                  </a:solidFill>
                  <a:latin typeface="+mn-lt"/>
                  <a:cs typeface="+mn-cs"/>
                </a:rPr>
                <a:t>100 Chars shared in   200,000 char document</a:t>
              </a:r>
            </a:p>
          </p:txBody>
        </p:sp>
      </p:grpSp>
      <p:sp>
        <p:nvSpPr>
          <p:cNvPr id="1393672" name="Text Box 8">
            <a:extLst>
              <a:ext uri="{FF2B5EF4-FFF2-40B4-BE49-F238E27FC236}">
                <a16:creationId xmlns:a16="http://schemas.microsoft.com/office/drawing/2014/main" id="{329F71C9-DB4F-62C3-905B-325899FC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5291138"/>
            <a:ext cx="2854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r>
              <a:rPr lang="en-US" sz="1500">
                <a:solidFill>
                  <a:srgbClr val="0000CC"/>
                </a:solidFill>
                <a:latin typeface="+mn-lt"/>
                <a:cs typeface="+mn-cs"/>
              </a:rPr>
              <a:t> Number of Objects Shared</a:t>
            </a:r>
          </a:p>
        </p:txBody>
      </p:sp>
      <p:sp>
        <p:nvSpPr>
          <p:cNvPr id="1393673" name="Text Box 9">
            <a:extLst>
              <a:ext uri="{FF2B5EF4-FFF2-40B4-BE49-F238E27FC236}">
                <a16:creationId xmlns:a16="http://schemas.microsoft.com/office/drawing/2014/main" id="{B83F2A19-5096-76D7-B8E9-FF9F921B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847850"/>
            <a:ext cx="28575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1008063">
              <a:defRPr/>
            </a:pPr>
            <a:r>
              <a:rPr lang="en-US" sz="1500" dirty="0">
                <a:solidFill>
                  <a:srgbClr val="0000CC"/>
                </a:solidFill>
                <a:latin typeface="+mn-lt"/>
                <a:cs typeface="+mn-cs"/>
              </a:rPr>
              <a:t> f(g): </a:t>
            </a:r>
          </a:p>
          <a:p>
            <a:pPr marL="369888" lvl="1" indent="-244475" defTabSz="1008063">
              <a:buFontTx/>
              <a:buChar char="•"/>
              <a:defRPr/>
            </a:pPr>
            <a:r>
              <a:rPr lang="en-US" sz="1500" dirty="0">
                <a:solidFill>
                  <a:srgbClr val="0000CC"/>
                </a:solidFill>
                <a:latin typeface="+mn-lt"/>
                <a:cs typeface="+mn-cs"/>
              </a:rPr>
              <a:t>reduction in number of instances</a:t>
            </a:r>
          </a:p>
          <a:p>
            <a:pPr marL="369888" lvl="1" indent="-244475" defTabSz="1008063">
              <a:buFontTx/>
              <a:buChar char="•"/>
              <a:defRPr/>
            </a:pPr>
            <a:r>
              <a:rPr lang="en-US" sz="1500" dirty="0">
                <a:solidFill>
                  <a:srgbClr val="0000CC"/>
                </a:solidFill>
                <a:latin typeface="+mn-lt"/>
                <a:cs typeface="+mn-cs"/>
              </a:rPr>
              <a:t>amount of intrinsic state</a:t>
            </a:r>
          </a:p>
          <a:p>
            <a:pPr marL="369888" lvl="1" indent="-244475" defTabSz="1008063">
              <a:buFontTx/>
              <a:buChar char="•"/>
              <a:defRPr/>
            </a:pPr>
            <a:r>
              <a:rPr lang="en-US" sz="1500" dirty="0">
                <a:solidFill>
                  <a:srgbClr val="0000CC"/>
                </a:solidFill>
                <a:latin typeface="+mn-lt"/>
                <a:cs typeface="+mn-cs"/>
              </a:rPr>
              <a:t>storage</a:t>
            </a:r>
          </a:p>
          <a:p>
            <a:pPr marL="369888" lvl="1" indent="-244475" defTabSz="1008063">
              <a:buFontTx/>
              <a:buChar char="•"/>
              <a:defRPr/>
            </a:pPr>
            <a:endParaRPr lang="en-US" sz="1500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grpSp>
        <p:nvGrpSpPr>
          <p:cNvPr id="72710" name="Group 10">
            <a:extLst>
              <a:ext uri="{FF2B5EF4-FFF2-40B4-BE49-F238E27FC236}">
                <a16:creationId xmlns:a16="http://schemas.microsoft.com/office/drawing/2014/main" id="{6A933526-1FC0-2DC9-A1C4-434B685B8FF6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595438"/>
            <a:ext cx="4787900" cy="3444875"/>
            <a:chOff x="2352" y="1536"/>
            <a:chExt cx="2736" cy="1968"/>
          </a:xfrm>
        </p:grpSpPr>
        <p:sp>
          <p:nvSpPr>
            <p:cNvPr id="1393675" name="Line 11">
              <a:extLst>
                <a:ext uri="{FF2B5EF4-FFF2-40B4-BE49-F238E27FC236}">
                  <a16:creationId xmlns:a16="http://schemas.microsoft.com/office/drawing/2014/main" id="{0BB94DA0-D490-BF4D-547E-181518F2C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536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  <p:sp>
          <p:nvSpPr>
            <p:cNvPr id="1393676" name="Line 12">
              <a:extLst>
                <a:ext uri="{FF2B5EF4-FFF2-40B4-BE49-F238E27FC236}">
                  <a16:creationId xmlns:a16="http://schemas.microsoft.com/office/drawing/2014/main" id="{40964FAB-E960-8E3C-17B2-7983367F4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0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0000CC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72711" name="Picture 13">
            <a:extLst>
              <a:ext uri="{FF2B5EF4-FFF2-40B4-BE49-F238E27FC236}">
                <a16:creationId xmlns:a16="http://schemas.microsoft.com/office/drawing/2014/main" id="{8E460F4C-6385-A649-ECDE-2FA05204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595438"/>
            <a:ext cx="4333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4">
            <a:extLst>
              <a:ext uri="{FF2B5EF4-FFF2-40B4-BE49-F238E27FC236}">
                <a16:creationId xmlns:a16="http://schemas.microsoft.com/office/drawing/2014/main" id="{DB4E0253-5E54-E64A-E819-012AD52D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5110163"/>
            <a:ext cx="4333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5">
            <a:extLst>
              <a:ext uri="{FF2B5EF4-FFF2-40B4-BE49-F238E27FC236}">
                <a16:creationId xmlns:a16="http://schemas.microsoft.com/office/drawing/2014/main" id="{2DCDDD78-2EA9-DAA2-AF4B-D7478DA6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5110163"/>
            <a:ext cx="4333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714" name="AutoShape 16">
            <a:extLst>
              <a:ext uri="{FF2B5EF4-FFF2-40B4-BE49-F238E27FC236}">
                <a16:creationId xmlns:a16="http://schemas.microsoft.com/office/drawing/2014/main" id="{73C98552-A4D3-A1D0-9D77-A54C04F0F493}"/>
              </a:ext>
            </a:extLst>
          </p:cNvPr>
          <p:cNvCxnSpPr>
            <a:cxnSpLocks noChangeShapeType="1"/>
            <a:stCxn id="1393669" idx="2"/>
            <a:endCxn id="1393670" idx="0"/>
          </p:cNvCxnSpPr>
          <p:nvPr/>
        </p:nvCxnSpPr>
        <p:spPr bwMode="auto">
          <a:xfrm flipH="1">
            <a:off x="2209800" y="5562600"/>
            <a:ext cx="2209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5" name="AutoShape 17">
            <a:extLst>
              <a:ext uri="{FF2B5EF4-FFF2-40B4-BE49-F238E27FC236}">
                <a16:creationId xmlns:a16="http://schemas.microsoft.com/office/drawing/2014/main" id="{7E6B221B-593D-C822-E60D-F06B67245B99}"/>
              </a:ext>
            </a:extLst>
          </p:cNvPr>
          <p:cNvCxnSpPr>
            <a:cxnSpLocks noChangeShapeType="1"/>
            <a:stCxn id="1393669" idx="2"/>
            <a:endCxn id="1393671" idx="0"/>
          </p:cNvCxnSpPr>
          <p:nvPr/>
        </p:nvCxnSpPr>
        <p:spPr bwMode="auto">
          <a:xfrm>
            <a:off x="4419600" y="5562600"/>
            <a:ext cx="2209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3682" name="Text Box 18">
            <a:extLst>
              <a:ext uri="{FF2B5EF4-FFF2-40B4-BE49-F238E27FC236}">
                <a16:creationId xmlns:a16="http://schemas.microsoft.com/office/drawing/2014/main" id="{C9C11408-8414-4DC2-1176-CF6EEF91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101975"/>
            <a:ext cx="971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r>
              <a:rPr lang="en-US" sz="1500">
                <a:solidFill>
                  <a:srgbClr val="0000CC"/>
                </a:solidFill>
                <a:latin typeface="+mn-lt"/>
                <a:cs typeface="+mn-cs"/>
              </a:rPr>
              <a:t> Savings</a:t>
            </a:r>
          </a:p>
        </p:txBody>
      </p:sp>
      <p:sp>
        <p:nvSpPr>
          <p:cNvPr id="1393683" name="Freeform 19">
            <a:extLst>
              <a:ext uri="{FF2B5EF4-FFF2-40B4-BE49-F238E27FC236}">
                <a16:creationId xmlns:a16="http://schemas.microsoft.com/office/drawing/2014/main" id="{3E0D7011-A57D-8C8B-F953-9570E0BB4D88}"/>
              </a:ext>
            </a:extLst>
          </p:cNvPr>
          <p:cNvSpPr>
            <a:spLocks/>
          </p:cNvSpPr>
          <p:nvPr/>
        </p:nvSpPr>
        <p:spPr bwMode="auto">
          <a:xfrm>
            <a:off x="2184400" y="1931988"/>
            <a:ext cx="3948113" cy="3108325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288" y="1536"/>
              </a:cxn>
              <a:cxn ang="0">
                <a:pos x="960" y="1392"/>
              </a:cxn>
              <a:cxn ang="0">
                <a:pos x="2256" y="0"/>
              </a:cxn>
            </a:cxnLst>
            <a:rect l="0" t="0" r="r" b="b"/>
            <a:pathLst>
              <a:path w="2256" h="1776">
                <a:moveTo>
                  <a:pt x="0" y="1776"/>
                </a:moveTo>
                <a:cubicBezTo>
                  <a:pt x="64" y="1688"/>
                  <a:pt x="128" y="1600"/>
                  <a:pt x="288" y="1536"/>
                </a:cubicBezTo>
                <a:cubicBezTo>
                  <a:pt x="448" y="1472"/>
                  <a:pt x="632" y="1648"/>
                  <a:pt x="960" y="1392"/>
                </a:cubicBezTo>
                <a:cubicBezTo>
                  <a:pt x="1288" y="1136"/>
                  <a:pt x="1772" y="568"/>
                  <a:pt x="2256" y="0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0000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58FBDD6A-CC32-48C2-DAF5-14C7606B49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146050"/>
            <a:ext cx="4354512" cy="671513"/>
          </a:xfrm>
        </p:spPr>
        <p:txBody>
          <a:bodyPr lIns="99745" tIns="48997" rIns="99745" bIns="48997" anchor="b"/>
          <a:lstStyle/>
          <a:p>
            <a:pPr algn="l"/>
            <a:r>
              <a:rPr lang="en-US" altLang="en-US" sz="2800"/>
              <a:t>Flyweight Class Model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97382C4-9ADC-5A71-4B69-D72773E7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003425"/>
            <a:ext cx="9555163" cy="39465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b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Flyweight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C840BE0-7E2E-F748-CEAA-B5ECD707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524125"/>
            <a:ext cx="3073400" cy="8572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151191" rIns="100794" bIns="50397" anchor="ctr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 u="sng">
                <a:solidFill>
                  <a:schemeClr val="tx1"/>
                </a:solidFill>
              </a:rPr>
              <a:t>Flyweight</a:t>
            </a:r>
            <a:endParaRPr lang="en-US" altLang="en-US">
              <a:solidFill>
                <a:schemeClr val="tx1"/>
              </a:solidFill>
            </a:endParaRPr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doAction(Context)</a:t>
            </a:r>
          </a:p>
        </p:txBody>
      </p:sp>
      <p:sp>
        <p:nvSpPr>
          <p:cNvPr id="73733" name="AutoShape 5">
            <a:extLst>
              <a:ext uri="{FF2B5EF4-FFF2-40B4-BE49-F238E27FC236}">
                <a16:creationId xmlns:a16="http://schemas.microsoft.com/office/drawing/2014/main" id="{E5B1B33F-8946-FF66-7E9A-383D40A0F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238" y="3406775"/>
            <a:ext cx="295275" cy="436563"/>
          </a:xfrm>
          <a:prstGeom prst="flowChartExtra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ED40147B-9B39-68B2-341F-0C0187BC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522788"/>
            <a:ext cx="3117850" cy="8572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151191" rIns="100794" bIns="50397" anchor="ctr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 u="sng">
                <a:solidFill>
                  <a:schemeClr val="tx1"/>
                </a:solidFill>
              </a:rPr>
              <a:t>ConcreteFlyweight</a:t>
            </a:r>
            <a:endParaRPr lang="en-US" altLang="en-US">
              <a:solidFill>
                <a:schemeClr val="tx1"/>
              </a:solidFill>
            </a:endParaRPr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doAction(Context)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A39D4C89-9073-D41B-D2E6-4E419B70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2525713"/>
            <a:ext cx="4730750" cy="8572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151191" rIns="100794" bIns="50397" anchor="ctr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 u="sng">
                <a:solidFill>
                  <a:schemeClr val="tx1"/>
                </a:solidFill>
              </a:rPr>
              <a:t>FlyweightFactory</a:t>
            </a:r>
            <a:endParaRPr lang="en-US" altLang="en-US">
              <a:solidFill>
                <a:schemeClr val="tx1"/>
              </a:solidFill>
            </a:endParaRPr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getFlyweight(Characteristic)</a:t>
            </a:r>
          </a:p>
        </p:txBody>
      </p:sp>
      <p:sp>
        <p:nvSpPr>
          <p:cNvPr id="73736" name="AutoShape 8">
            <a:extLst>
              <a:ext uri="{FF2B5EF4-FFF2-40B4-BE49-F238E27FC236}">
                <a16:creationId xmlns:a16="http://schemas.microsoft.com/office/drawing/2014/main" id="{27241A5A-2EC2-A204-80CD-207D2415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2824163"/>
            <a:ext cx="582612" cy="26193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73737" name="AutoShape 9">
            <a:extLst>
              <a:ext uri="{FF2B5EF4-FFF2-40B4-BE49-F238E27FC236}">
                <a16:creationId xmlns:a16="http://schemas.microsoft.com/office/drawing/2014/main" id="{9FDC858A-6C0E-280F-B559-704600AA29AC}"/>
              </a:ext>
            </a:extLst>
          </p:cNvPr>
          <p:cNvCxnSpPr>
            <a:cxnSpLocks noChangeShapeType="1"/>
            <a:stCxn id="73736" idx="3"/>
            <a:endCxn id="73732" idx="1"/>
          </p:cNvCxnSpPr>
          <p:nvPr/>
        </p:nvCxnSpPr>
        <p:spPr bwMode="auto">
          <a:xfrm flipV="1">
            <a:off x="5565775" y="2952750"/>
            <a:ext cx="1160463" cy="3175"/>
          </a:xfrm>
          <a:prstGeom prst="bentConnector3">
            <a:avLst>
              <a:gd name="adj1" fmla="val 4993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FAA43106-ECD2-85E2-25FC-09E70688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900113"/>
            <a:ext cx="1119188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151191" rIns="100794" bIns="50397" anchor="ctr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3C6A9759-1D09-A052-F819-D09D4EFAF498}"/>
              </a:ext>
            </a:extLst>
          </p:cNvPr>
          <p:cNvCxnSpPr>
            <a:cxnSpLocks noChangeShapeType="1"/>
            <a:stCxn id="73733" idx="2"/>
            <a:endCxn id="73734" idx="0"/>
          </p:cNvCxnSpPr>
          <p:nvPr/>
        </p:nvCxnSpPr>
        <p:spPr bwMode="auto">
          <a:xfrm>
            <a:off x="8270875" y="3852863"/>
            <a:ext cx="0" cy="660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0" name="Rectangle 12">
            <a:extLst>
              <a:ext uri="{FF2B5EF4-FFF2-40B4-BE49-F238E27FC236}">
                <a16:creationId xmlns:a16="http://schemas.microsoft.com/office/drawing/2014/main" id="{396C9BDB-C761-2B69-AB86-679F1F80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2249488"/>
            <a:ext cx="860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1..n</a:t>
            </a:r>
          </a:p>
        </p:txBody>
      </p:sp>
      <p:cxnSp>
        <p:nvCxnSpPr>
          <p:cNvPr id="73741" name="AutoShape 13">
            <a:extLst>
              <a:ext uri="{FF2B5EF4-FFF2-40B4-BE49-F238E27FC236}">
                <a16:creationId xmlns:a16="http://schemas.microsoft.com/office/drawing/2014/main" id="{8CE5ECA2-F9CA-A059-2AAD-5390CBD61A91}"/>
              </a:ext>
            </a:extLst>
          </p:cNvPr>
          <p:cNvCxnSpPr>
            <a:cxnSpLocks noChangeShapeType="1"/>
            <a:stCxn id="73738" idx="1"/>
            <a:endCxn id="73735" idx="0"/>
          </p:cNvCxnSpPr>
          <p:nvPr/>
        </p:nvCxnSpPr>
        <p:spPr bwMode="auto">
          <a:xfrm flipH="1">
            <a:off x="2678113" y="1120775"/>
            <a:ext cx="2836862" cy="139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4">
            <a:extLst>
              <a:ext uri="{FF2B5EF4-FFF2-40B4-BE49-F238E27FC236}">
                <a16:creationId xmlns:a16="http://schemas.microsoft.com/office/drawing/2014/main" id="{F70F3A36-8E81-A5CE-1F9E-0C042C2B91E0}"/>
              </a:ext>
            </a:extLst>
          </p:cNvPr>
          <p:cNvCxnSpPr>
            <a:cxnSpLocks noChangeShapeType="1"/>
            <a:stCxn id="73738" idx="3"/>
            <a:endCxn id="73732" idx="0"/>
          </p:cNvCxnSpPr>
          <p:nvPr/>
        </p:nvCxnSpPr>
        <p:spPr bwMode="auto">
          <a:xfrm>
            <a:off x="6653213" y="1120775"/>
            <a:ext cx="1619250" cy="139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3" name="Text Box 16">
            <a:extLst>
              <a:ext uri="{FF2B5EF4-FFF2-40B4-BE49-F238E27FC236}">
                <a16:creationId xmlns:a16="http://schemas.microsoft.com/office/drawing/2014/main" id="{3CD93E13-16A3-EF61-FB4E-77E09FEF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990975"/>
            <a:ext cx="20748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chemeClr val="tx1"/>
                </a:solidFill>
              </a:rPr>
              <a:t>static method</a:t>
            </a:r>
          </a:p>
        </p:txBody>
      </p:sp>
      <p:sp>
        <p:nvSpPr>
          <p:cNvPr id="73744" name="Line 17">
            <a:extLst>
              <a:ext uri="{FF2B5EF4-FFF2-40B4-BE49-F238E27FC236}">
                <a16:creationId xmlns:a16="http://schemas.microsoft.com/office/drawing/2014/main" id="{7A5748BE-23DA-62B1-0156-DA125471C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913" y="3554413"/>
            <a:ext cx="96837" cy="436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5" name="Text Box 18">
            <a:extLst>
              <a:ext uri="{FF2B5EF4-FFF2-40B4-BE49-F238E27FC236}">
                <a16:creationId xmlns:a16="http://schemas.microsoft.com/office/drawing/2014/main" id="{DB96DFB2-1D4C-FC63-88AA-5C0A4844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494463"/>
            <a:ext cx="1576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singleton</a:t>
            </a:r>
          </a:p>
        </p:txBody>
      </p:sp>
      <p:sp>
        <p:nvSpPr>
          <p:cNvPr id="73746" name="Line 19">
            <a:extLst>
              <a:ext uri="{FF2B5EF4-FFF2-40B4-BE49-F238E27FC236}">
                <a16:creationId xmlns:a16="http://schemas.microsoft.com/office/drawing/2014/main" id="{E9C192C9-2682-3C37-5289-9E1B44B12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5734050"/>
            <a:ext cx="388937" cy="760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Text Box 2">
            <a:extLst>
              <a:ext uri="{FF2B5EF4-FFF2-40B4-BE49-F238E27FC236}">
                <a16:creationId xmlns:a16="http://schemas.microsoft.com/office/drawing/2014/main" id="{1A3E1054-A778-9595-9AD8-49B3F5EA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207963"/>
            <a:ext cx="66373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 defTabSz="503238" eaLnBrk="1" hangingPunct="1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  <a:cs typeface="+mn-cs"/>
              </a:rPr>
              <a:t>Flyweight Pattern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2301D39-3A11-5174-A009-21749988D613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257675"/>
            <a:ext cx="2266950" cy="1008063"/>
            <a:chOff x="192" y="2784"/>
            <a:chExt cx="1296" cy="576"/>
          </a:xfrm>
        </p:grpSpPr>
        <p:grpSp>
          <p:nvGrpSpPr>
            <p:cNvPr id="74796" name="Group 5">
              <a:extLst>
                <a:ext uri="{FF2B5EF4-FFF2-40B4-BE49-F238E27FC236}">
                  <a16:creationId xmlns:a16="http://schemas.microsoft.com/office/drawing/2014/main" id="{69F947AE-B794-87B1-436F-8B2B1A960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84"/>
              <a:ext cx="1200" cy="576"/>
              <a:chOff x="288" y="1584"/>
              <a:chExt cx="1344" cy="576"/>
            </a:xfrm>
          </p:grpSpPr>
          <p:sp>
            <p:nvSpPr>
              <p:cNvPr id="827445" name="AutoShape 6">
                <a:extLst>
                  <a:ext uri="{FF2B5EF4-FFF2-40B4-BE49-F238E27FC236}">
                    <a16:creationId xmlns:a16="http://schemas.microsoft.com/office/drawing/2014/main" id="{73D2A7B1-75B9-6FF2-7084-24E4E0120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1344" cy="57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46" name="Line 7">
                <a:extLst>
                  <a:ext uri="{FF2B5EF4-FFF2-40B4-BE49-F238E27FC236}">
                    <a16:creationId xmlns:a16="http://schemas.microsoft.com/office/drawing/2014/main" id="{BFFBE63F-132C-9574-03E1-FA4CED75E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43" name="Text Box 8">
              <a:extLst>
                <a:ext uri="{FF2B5EF4-FFF2-40B4-BE49-F238E27FC236}">
                  <a16:creationId xmlns:a16="http://schemas.microsoft.com/office/drawing/2014/main" id="{66BCE470-9E54-3C1F-D925-9C99499A5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32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>
                  <a:solidFill>
                    <a:schemeClr val="tx1"/>
                  </a:solidFill>
                  <a:latin typeface="+mn-lt"/>
                  <a:cs typeface="+mn-cs"/>
                </a:rPr>
                <a:t>aFlyweightFactory</a:t>
              </a:r>
            </a:p>
          </p:txBody>
        </p:sp>
        <p:sp>
          <p:nvSpPr>
            <p:cNvPr id="827444" name="Text Box 9">
              <a:extLst>
                <a:ext uri="{FF2B5EF4-FFF2-40B4-BE49-F238E27FC236}">
                  <a16:creationId xmlns:a16="http://schemas.microsoft.com/office/drawing/2014/main" id="{7FF1C031-DA20-74CD-8058-BCBB9FFB1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20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>
                  <a:solidFill>
                    <a:schemeClr val="tx1"/>
                  </a:solidFill>
                  <a:latin typeface="+mn-lt"/>
                  <a:cs typeface="+mn-cs"/>
                </a:rPr>
                <a:t>flyweights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F1E6AC46-2DF0-5B05-D35D-6D5E8C63D89D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4173538"/>
            <a:ext cx="2268538" cy="1008062"/>
            <a:chOff x="2208" y="2736"/>
            <a:chExt cx="1296" cy="576"/>
          </a:xfrm>
        </p:grpSpPr>
        <p:grpSp>
          <p:nvGrpSpPr>
            <p:cNvPr id="74791" name="Group 11">
              <a:extLst>
                <a:ext uri="{FF2B5EF4-FFF2-40B4-BE49-F238E27FC236}">
                  <a16:creationId xmlns:a16="http://schemas.microsoft.com/office/drawing/2014/main" id="{AAED6DEF-017F-6BF0-D2C4-FB9B366D7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1296" cy="576"/>
              <a:chOff x="2064" y="2736"/>
              <a:chExt cx="1296" cy="576"/>
            </a:xfrm>
          </p:grpSpPr>
          <p:sp>
            <p:nvSpPr>
              <p:cNvPr id="827440" name="AutoShape 12">
                <a:extLst>
                  <a:ext uri="{FF2B5EF4-FFF2-40B4-BE49-F238E27FC236}">
                    <a16:creationId xmlns:a16="http://schemas.microsoft.com/office/drawing/2014/main" id="{3A5FA9B5-7988-AB71-ACCF-DFBBB5271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1296" cy="57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41" name="Line 13">
                <a:extLst>
                  <a:ext uri="{FF2B5EF4-FFF2-40B4-BE49-F238E27FC236}">
                    <a16:creationId xmlns:a16="http://schemas.microsoft.com/office/drawing/2014/main" id="{CE641BA4-9460-6035-63C8-91F753D31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38" name="Text Box 14">
              <a:extLst>
                <a:ext uri="{FF2B5EF4-FFF2-40B4-BE49-F238E27FC236}">
                  <a16:creationId xmlns:a16="http://schemas.microsoft.com/office/drawing/2014/main" id="{31930C7D-4822-3FEC-0255-87EB07DCF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2784"/>
              <a:ext cx="114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 dirty="0" err="1">
                  <a:solidFill>
                    <a:schemeClr val="tx1"/>
                  </a:solidFill>
                  <a:latin typeface="+mn-lt"/>
                  <a:cs typeface="+mn-cs"/>
                </a:rPr>
                <a:t>aConcreteFlyweight</a:t>
              </a:r>
              <a:endParaRPr lang="en-US" sz="15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827439" name="Text Box 15">
              <a:extLst>
                <a:ext uri="{FF2B5EF4-FFF2-40B4-BE49-F238E27FC236}">
                  <a16:creationId xmlns:a16="http://schemas.microsoft.com/office/drawing/2014/main" id="{EA5959E0-3A60-346D-8CA5-40B870943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3024"/>
              <a:ext cx="90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 dirty="0" err="1">
                  <a:solidFill>
                    <a:schemeClr val="tx1"/>
                  </a:solidFill>
                  <a:latin typeface="+mn-lt"/>
                  <a:cs typeface="+mn-cs"/>
                </a:rPr>
                <a:t>intrinsicState</a:t>
              </a:r>
              <a:endParaRPr lang="en-US" sz="15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325711D2-2C31-EC77-F32F-E0EA04293CDB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4173538"/>
            <a:ext cx="2268537" cy="1008062"/>
            <a:chOff x="3936" y="2736"/>
            <a:chExt cx="1296" cy="576"/>
          </a:xfrm>
        </p:grpSpPr>
        <p:grpSp>
          <p:nvGrpSpPr>
            <p:cNvPr id="74786" name="Group 17">
              <a:extLst>
                <a:ext uri="{FF2B5EF4-FFF2-40B4-BE49-F238E27FC236}">
                  <a16:creationId xmlns:a16="http://schemas.microsoft.com/office/drawing/2014/main" id="{020642C8-4F4A-AED8-C080-4A0863B98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736"/>
              <a:ext cx="1296" cy="576"/>
              <a:chOff x="2064" y="2736"/>
              <a:chExt cx="1296" cy="576"/>
            </a:xfrm>
          </p:grpSpPr>
          <p:sp>
            <p:nvSpPr>
              <p:cNvPr id="827435" name="AutoShape 18">
                <a:extLst>
                  <a:ext uri="{FF2B5EF4-FFF2-40B4-BE49-F238E27FC236}">
                    <a16:creationId xmlns:a16="http://schemas.microsoft.com/office/drawing/2014/main" id="{9964C028-106E-563B-0B17-AED6D5169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1296" cy="57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36" name="Line 19">
                <a:extLst>
                  <a:ext uri="{FF2B5EF4-FFF2-40B4-BE49-F238E27FC236}">
                    <a16:creationId xmlns:a16="http://schemas.microsoft.com/office/drawing/2014/main" id="{90FCC2FF-5DE5-48FA-79B9-E3BCC998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33" name="Text Box 20">
              <a:extLst>
                <a:ext uri="{FF2B5EF4-FFF2-40B4-BE49-F238E27FC236}">
                  <a16:creationId xmlns:a16="http://schemas.microsoft.com/office/drawing/2014/main" id="{CE3AD8CB-033C-95DD-0F62-3A0E9858A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84"/>
              <a:ext cx="11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>
                  <a:solidFill>
                    <a:schemeClr val="tx1"/>
                  </a:solidFill>
                  <a:latin typeface="+mn-lt"/>
                  <a:cs typeface="+mn-cs"/>
                </a:rPr>
                <a:t>aConcreteFlyweight</a:t>
              </a:r>
            </a:p>
          </p:txBody>
        </p:sp>
        <p:sp>
          <p:nvSpPr>
            <p:cNvPr id="827434" name="Text Box 21">
              <a:extLst>
                <a:ext uri="{FF2B5EF4-FFF2-40B4-BE49-F238E27FC236}">
                  <a16:creationId xmlns:a16="http://schemas.microsoft.com/office/drawing/2014/main" id="{D2FB97FC-CED0-0F4D-EFD8-E956FF683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72"/>
              <a:ext cx="102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 dirty="0" err="1">
                  <a:solidFill>
                    <a:schemeClr val="tx1"/>
                  </a:solidFill>
                  <a:latin typeface="+mn-lt"/>
                  <a:cs typeface="+mn-cs"/>
                </a:rPr>
                <a:t>intrinsicState</a:t>
              </a:r>
              <a:endParaRPr lang="en-US" sz="15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34D0FB60-BE04-3AE3-7A8D-2C113BEF33B2}"/>
              </a:ext>
            </a:extLst>
          </p:cNvPr>
          <p:cNvGrpSpPr>
            <a:grpSpLocks/>
          </p:cNvGrpSpPr>
          <p:nvPr/>
        </p:nvGrpSpPr>
        <p:grpSpPr bwMode="auto">
          <a:xfrm>
            <a:off x="2809557" y="3417887"/>
            <a:ext cx="6469063" cy="2266950"/>
            <a:chOff x="1776" y="2304"/>
            <a:chExt cx="3696" cy="1296"/>
          </a:xfrm>
          <a:solidFill>
            <a:srgbClr val="FFCCFF"/>
          </a:solidFill>
        </p:grpSpPr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ACBA0D16-569F-A1B9-265A-9AC681575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304"/>
              <a:ext cx="3696" cy="1296"/>
              <a:chOff x="1776" y="2304"/>
              <a:chExt cx="3696" cy="1296"/>
            </a:xfrm>
            <a:grpFill/>
          </p:grpSpPr>
          <p:sp>
            <p:nvSpPr>
              <p:cNvPr id="827428" name="Line 24">
                <a:extLst>
                  <a:ext uri="{FF2B5EF4-FFF2-40B4-BE49-F238E27FC236}">
                    <a16:creationId xmlns:a16="http://schemas.microsoft.com/office/drawing/2014/main" id="{4E29F49F-81A2-9E02-0DBC-185D5044B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1296"/>
              </a:xfrm>
              <a:prstGeom prst="line">
                <a:avLst/>
              </a:prstGeom>
              <a:grpFill/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29" name="Line 25">
                <a:extLst>
                  <a:ext uri="{FF2B5EF4-FFF2-40B4-BE49-F238E27FC236}">
                    <a16:creationId xmlns:a16="http://schemas.microsoft.com/office/drawing/2014/main" id="{FBFE3CF0-4999-3CF8-028F-A47152309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696" cy="0"/>
              </a:xfrm>
              <a:prstGeom prst="line">
                <a:avLst/>
              </a:prstGeom>
              <a:grpFill/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30" name="Line 26">
                <a:extLst>
                  <a:ext uri="{FF2B5EF4-FFF2-40B4-BE49-F238E27FC236}">
                    <a16:creationId xmlns:a16="http://schemas.microsoft.com/office/drawing/2014/main" id="{742189D1-59E3-D70C-F205-53BA7C0C5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2" y="2304"/>
                <a:ext cx="0" cy="1296"/>
              </a:xfrm>
              <a:prstGeom prst="line">
                <a:avLst/>
              </a:prstGeom>
              <a:grpFill/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31" name="Line 27">
                <a:extLst>
                  <a:ext uri="{FF2B5EF4-FFF2-40B4-BE49-F238E27FC236}">
                    <a16:creationId xmlns:a16="http://schemas.microsoft.com/office/drawing/2014/main" id="{D408FBA2-05B5-3B68-63F7-B896EA2B9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" y="2304"/>
                <a:ext cx="3696" cy="0"/>
              </a:xfrm>
              <a:prstGeom prst="line">
                <a:avLst/>
              </a:prstGeom>
              <a:grpFill/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27" name="Text Box 28">
              <a:extLst>
                <a:ext uri="{FF2B5EF4-FFF2-40B4-BE49-F238E27FC236}">
                  <a16:creationId xmlns:a16="http://schemas.microsoft.com/office/drawing/2014/main" id="{897C4362-8CDF-BC87-8315-4B280023C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52"/>
              <a:ext cx="720" cy="345"/>
            </a:xfrm>
            <a:prstGeom prst="rect">
              <a:avLst/>
            </a:prstGeom>
            <a:grpFill/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sz="1700">
                  <a:solidFill>
                    <a:schemeClr val="tx1"/>
                  </a:solidFill>
                  <a:latin typeface="+mn-lt"/>
                  <a:cs typeface="+mn-cs"/>
                </a:rPr>
                <a:t>flyweight</a:t>
              </a:r>
            </a:p>
            <a:p>
              <a:pPr defTabSz="503238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sz="1700">
                  <a:solidFill>
                    <a:schemeClr val="tx1"/>
                  </a:solidFill>
                  <a:latin typeface="+mn-lt"/>
                  <a:cs typeface="+mn-cs"/>
                </a:rPr>
                <a:t>pool</a:t>
              </a:r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EF02DFD3-2EC0-B990-3A8B-FB1B0A236E6B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4929188"/>
            <a:ext cx="2100262" cy="168275"/>
            <a:chOff x="1008" y="3168"/>
            <a:chExt cx="1200" cy="96"/>
          </a:xfrm>
        </p:grpSpPr>
        <p:sp>
          <p:nvSpPr>
            <p:cNvPr id="827424" name="Oval 30">
              <a:extLst>
                <a:ext uri="{FF2B5EF4-FFF2-40B4-BE49-F238E27FC236}">
                  <a16:creationId xmlns:a16="http://schemas.microsoft.com/office/drawing/2014/main" id="{77024D53-D027-690C-BDF4-AC4857DF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25" name="Line 31">
              <a:extLst>
                <a:ext uri="{FF2B5EF4-FFF2-40B4-BE49-F238E27FC236}">
                  <a16:creationId xmlns:a16="http://schemas.microsoft.com/office/drawing/2014/main" id="{E69874AB-8482-9AF8-C2FF-C7334D088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A24EEBAB-15CF-7C3D-2CB0-EC6997BF1BE6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4929188"/>
            <a:ext cx="5040313" cy="1260475"/>
            <a:chOff x="1056" y="3168"/>
            <a:chExt cx="2880" cy="720"/>
          </a:xfrm>
        </p:grpSpPr>
        <p:sp>
          <p:nvSpPr>
            <p:cNvPr id="827420" name="Line 33">
              <a:extLst>
                <a:ext uri="{FF2B5EF4-FFF2-40B4-BE49-F238E27FC236}">
                  <a16:creationId xmlns:a16="http://schemas.microsoft.com/office/drawing/2014/main" id="{4AD0F0A5-BC5D-F35D-1589-F573D3876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21" name="Line 34">
              <a:extLst>
                <a:ext uri="{FF2B5EF4-FFF2-40B4-BE49-F238E27FC236}">
                  <a16:creationId xmlns:a16="http://schemas.microsoft.com/office/drawing/2014/main" id="{85A63A28-8597-C62E-5873-FA8EF251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8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22" name="Line 35">
              <a:extLst>
                <a:ext uri="{FF2B5EF4-FFF2-40B4-BE49-F238E27FC236}">
                  <a16:creationId xmlns:a16="http://schemas.microsoft.com/office/drawing/2014/main" id="{05DC7F81-DF12-BC9C-8AC4-9ED3EED98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1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23" name="Line 36">
              <a:extLst>
                <a:ext uri="{FF2B5EF4-FFF2-40B4-BE49-F238E27FC236}">
                  <a16:creationId xmlns:a16="http://schemas.microsoft.com/office/drawing/2014/main" id="{A130E303-524A-04A1-02C4-E0F7137AA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6914B8D1-E645-8561-A153-93894EBDAA6A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1570038"/>
            <a:ext cx="1258887" cy="839787"/>
            <a:chOff x="2544" y="1248"/>
            <a:chExt cx="720" cy="480"/>
          </a:xfrm>
        </p:grpSpPr>
        <p:grpSp>
          <p:nvGrpSpPr>
            <p:cNvPr id="74775" name="Group 38">
              <a:extLst>
                <a:ext uri="{FF2B5EF4-FFF2-40B4-BE49-F238E27FC236}">
                  <a16:creationId xmlns:a16="http://schemas.microsoft.com/office/drawing/2014/main" id="{388C6C6C-6C9B-C771-7C51-35752208C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248"/>
              <a:ext cx="720" cy="480"/>
              <a:chOff x="2544" y="1248"/>
              <a:chExt cx="720" cy="480"/>
            </a:xfrm>
          </p:grpSpPr>
          <p:sp>
            <p:nvSpPr>
              <p:cNvPr id="827418" name="AutoShape 39">
                <a:extLst>
                  <a:ext uri="{FF2B5EF4-FFF2-40B4-BE49-F238E27FC236}">
                    <a16:creationId xmlns:a16="http://schemas.microsoft.com/office/drawing/2014/main" id="{1A28ED8D-AB36-D448-6142-E27B5C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720" cy="48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19" name="Line 40">
                <a:extLst>
                  <a:ext uri="{FF2B5EF4-FFF2-40B4-BE49-F238E27FC236}">
                    <a16:creationId xmlns:a16="http://schemas.microsoft.com/office/drawing/2014/main" id="{0153F567-8CA5-89FD-90C4-90F1A6D62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16" name="Text Box 41">
              <a:extLst>
                <a:ext uri="{FF2B5EF4-FFF2-40B4-BE49-F238E27FC236}">
                  <a16:creationId xmlns:a16="http://schemas.microsoft.com/office/drawing/2014/main" id="{78592078-2415-61F8-6FA7-D28E5F7F8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>
                  <a:solidFill>
                    <a:schemeClr val="tx1"/>
                  </a:solidFill>
                  <a:latin typeface="+mn-lt"/>
                  <a:cs typeface="+mn-cs"/>
                </a:rPr>
                <a:t>aClient</a:t>
              </a:r>
            </a:p>
          </p:txBody>
        </p:sp>
        <p:sp>
          <p:nvSpPr>
            <p:cNvPr id="827417" name="Oval 42">
              <a:extLst>
                <a:ext uri="{FF2B5EF4-FFF2-40B4-BE49-F238E27FC236}">
                  <a16:creationId xmlns:a16="http://schemas.microsoft.com/office/drawing/2014/main" id="{C657E5F9-C845-2ECC-D741-E8227418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CB7170E0-1133-A405-2B73-86D5B97496CF}"/>
              </a:ext>
            </a:extLst>
          </p:cNvPr>
          <p:cNvGrpSpPr>
            <a:grpSpLocks/>
          </p:cNvGrpSpPr>
          <p:nvPr/>
        </p:nvGrpSpPr>
        <p:grpSpPr bwMode="auto">
          <a:xfrm>
            <a:off x="6757988" y="1570038"/>
            <a:ext cx="1260475" cy="839787"/>
            <a:chOff x="3600" y="1248"/>
            <a:chExt cx="720" cy="480"/>
          </a:xfrm>
        </p:grpSpPr>
        <p:grpSp>
          <p:nvGrpSpPr>
            <p:cNvPr id="74769" name="Group 44">
              <a:extLst>
                <a:ext uri="{FF2B5EF4-FFF2-40B4-BE49-F238E27FC236}">
                  <a16:creationId xmlns:a16="http://schemas.microsoft.com/office/drawing/2014/main" id="{6FA81876-35DD-49CF-DAAA-5A3C8F8F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48"/>
              <a:ext cx="720" cy="480"/>
              <a:chOff x="2544" y="1248"/>
              <a:chExt cx="720" cy="480"/>
            </a:xfrm>
          </p:grpSpPr>
          <p:sp>
            <p:nvSpPr>
              <p:cNvPr id="827413" name="AutoShape 45">
                <a:extLst>
                  <a:ext uri="{FF2B5EF4-FFF2-40B4-BE49-F238E27FC236}">
                    <a16:creationId xmlns:a16="http://schemas.microsoft.com/office/drawing/2014/main" id="{2CE1A400-EE6B-D895-6C31-8F57510B6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720" cy="48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27414" name="Line 46">
                <a:extLst>
                  <a:ext uri="{FF2B5EF4-FFF2-40B4-BE49-F238E27FC236}">
                    <a16:creationId xmlns:a16="http://schemas.microsoft.com/office/drawing/2014/main" id="{0B606692-3595-D995-F12E-C55D01C48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827410" name="Text Box 47">
              <a:extLst>
                <a:ext uri="{FF2B5EF4-FFF2-40B4-BE49-F238E27FC236}">
                  <a16:creationId xmlns:a16="http://schemas.microsoft.com/office/drawing/2014/main" id="{349639D2-8F75-8A72-175B-942604781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defTabSz="503238" eaLnBrk="1" hangingPunct="1">
                <a:spcBef>
                  <a:spcPct val="50000"/>
                </a:spcBef>
                <a:defRPr/>
              </a:pPr>
              <a:r>
                <a:rPr lang="en-US" sz="1500">
                  <a:solidFill>
                    <a:schemeClr val="tx1"/>
                  </a:solidFill>
                  <a:latin typeface="+mn-lt"/>
                  <a:cs typeface="+mn-cs"/>
                </a:rPr>
                <a:t>aClient</a:t>
              </a:r>
            </a:p>
          </p:txBody>
        </p:sp>
        <p:sp>
          <p:nvSpPr>
            <p:cNvPr id="827411" name="Oval 48">
              <a:extLst>
                <a:ext uri="{FF2B5EF4-FFF2-40B4-BE49-F238E27FC236}">
                  <a16:creationId xmlns:a16="http://schemas.microsoft.com/office/drawing/2014/main" id="{6B8D7084-12FF-627D-BB11-B7165564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12" name="Oval 49">
              <a:extLst>
                <a:ext uri="{FF2B5EF4-FFF2-40B4-BE49-F238E27FC236}">
                  <a16:creationId xmlns:a16="http://schemas.microsoft.com/office/drawing/2014/main" id="{3B585910-4FF4-1244-E266-85DE2C8F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413170" name="Line 50">
            <a:extLst>
              <a:ext uri="{FF2B5EF4-FFF2-40B4-BE49-F238E27FC236}">
                <a16:creationId xmlns:a16="http://schemas.microsoft.com/office/drawing/2014/main" id="{17DF9164-2F69-0006-5F92-54C790E09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2241550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13171" name="Line 51">
            <a:extLst>
              <a:ext uri="{FF2B5EF4-FFF2-40B4-BE49-F238E27FC236}">
                <a16:creationId xmlns:a16="http://schemas.microsoft.com/office/drawing/2014/main" id="{5031A905-D38B-8B5C-3678-767225495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2241550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16" name="Group 52">
            <a:extLst>
              <a:ext uri="{FF2B5EF4-FFF2-40B4-BE49-F238E27FC236}">
                <a16:creationId xmlns:a16="http://schemas.microsoft.com/office/drawing/2014/main" id="{67D278DD-2023-1B4F-B5C1-A11ACE8F4D6F}"/>
              </a:ext>
            </a:extLst>
          </p:cNvPr>
          <p:cNvGrpSpPr>
            <a:grpSpLocks/>
          </p:cNvGrpSpPr>
          <p:nvPr/>
        </p:nvGrpSpPr>
        <p:grpSpPr bwMode="auto">
          <a:xfrm>
            <a:off x="5329238" y="2241550"/>
            <a:ext cx="1681162" cy="1931988"/>
            <a:chOff x="3216" y="1632"/>
            <a:chExt cx="960" cy="1104"/>
          </a:xfrm>
        </p:grpSpPr>
        <p:sp>
          <p:nvSpPr>
            <p:cNvPr id="827406" name="Line 53">
              <a:extLst>
                <a:ext uri="{FF2B5EF4-FFF2-40B4-BE49-F238E27FC236}">
                  <a16:creationId xmlns:a16="http://schemas.microsoft.com/office/drawing/2014/main" id="{44817CB2-B72C-0C39-BECF-73B3B95D0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07" name="Line 54">
              <a:extLst>
                <a:ext uri="{FF2B5EF4-FFF2-40B4-BE49-F238E27FC236}">
                  <a16:creationId xmlns:a16="http://schemas.microsoft.com/office/drawing/2014/main" id="{4438013B-F7EF-5CD9-641F-557EDD03B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7408" name="Line 55">
              <a:extLst>
                <a:ext uri="{FF2B5EF4-FFF2-40B4-BE49-F238E27FC236}">
                  <a16:creationId xmlns:a16="http://schemas.microsoft.com/office/drawing/2014/main" id="{9982929C-A13D-647A-4D67-1062832A0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1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1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31AA3BE-AFF7-A20C-4610-A4BBC4BB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0"/>
            <a:ext cx="62166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100">
                <a:solidFill>
                  <a:schemeClr val="tx1"/>
                </a:solidFill>
              </a:rPr>
              <a:t>Flyweight Pattern</a:t>
            </a:r>
          </a:p>
        </p:txBody>
      </p:sp>
      <p:sp>
        <p:nvSpPr>
          <p:cNvPr id="1414147" name="Text Box 3">
            <a:extLst>
              <a:ext uri="{FF2B5EF4-FFF2-40B4-BE49-F238E27FC236}">
                <a16:creationId xmlns:a16="http://schemas.microsoft.com/office/drawing/2014/main" id="{1332C9FF-4CAD-35E5-A5F9-2B682CB3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31838"/>
            <a:ext cx="64674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defRPr/>
            </a:pPr>
            <a:r>
              <a:rPr lang="en-US" sz="2200" u="sng">
                <a:solidFill>
                  <a:schemeClr val="accent2"/>
                </a:solidFill>
                <a:latin typeface="+mn-lt"/>
                <a:cs typeface="+mn-cs"/>
              </a:rPr>
              <a:t>Participants</a:t>
            </a:r>
          </a:p>
        </p:txBody>
      </p:sp>
      <p:sp>
        <p:nvSpPr>
          <p:cNvPr id="1414148" name="Text Box 4">
            <a:extLst>
              <a:ext uri="{FF2B5EF4-FFF2-40B4-BE49-F238E27FC236}">
                <a16:creationId xmlns:a16="http://schemas.microsoft.com/office/drawing/2014/main" id="{6C12554F-FFC2-54B6-5DC6-F88BFC08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341438"/>
            <a:ext cx="953611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+mn-cs"/>
              </a:rPr>
              <a:t>Flyweight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(Glyph) – declares an interface through which flyweights can receive and act on extrinsic state.</a:t>
            </a:r>
          </a:p>
        </p:txBody>
      </p:sp>
      <p:sp>
        <p:nvSpPr>
          <p:cNvPr id="1414149" name="Text Box 5">
            <a:extLst>
              <a:ext uri="{FF2B5EF4-FFF2-40B4-BE49-F238E27FC236}">
                <a16:creationId xmlns:a16="http://schemas.microsoft.com/office/drawing/2014/main" id="{06FD173A-C73B-3A74-D9AB-E265FCB8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141538"/>
            <a:ext cx="90551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  <a:cs typeface="+mn-cs"/>
              </a:rPr>
              <a:t>ConcreteFlyweight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(Character) – implements the Flyweight interface and adds storage for intrinsic state.  It must be sharable and any stored state must be independent of the flyweight’s context.</a:t>
            </a:r>
          </a:p>
        </p:txBody>
      </p:sp>
      <p:sp>
        <p:nvSpPr>
          <p:cNvPr id="1414150" name="Text Box 6">
            <a:extLst>
              <a:ext uri="{FF2B5EF4-FFF2-40B4-BE49-F238E27FC236}">
                <a16:creationId xmlns:a16="http://schemas.microsoft.com/office/drawing/2014/main" id="{A05E63B2-0EB5-3DE2-86B1-E84EEC85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246438"/>
            <a:ext cx="90678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  <a:cs typeface="+mn-cs"/>
              </a:rPr>
              <a:t>UnsharedConcreteFlyweight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(Row, Column) – not all Flyweight subclasses need to be shared.  The Flyweight interface enables sharing; it doesn’t enforce it.  It’s common for </a:t>
            </a:r>
            <a:r>
              <a:rPr lang="en-US" sz="2000" b="0" dirty="0" err="1">
                <a:solidFill>
                  <a:schemeClr val="tx1"/>
                </a:solidFill>
                <a:latin typeface="+mn-lt"/>
                <a:cs typeface="+mn-cs"/>
              </a:rPr>
              <a:t>UnsharedConcreteFlyweight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objects to have </a:t>
            </a:r>
            <a:r>
              <a:rPr lang="en-US" sz="2000" b="0" dirty="0" err="1">
                <a:solidFill>
                  <a:schemeClr val="tx1"/>
                </a:solidFill>
                <a:latin typeface="+mn-lt"/>
                <a:cs typeface="+mn-cs"/>
              </a:rPr>
              <a:t>ConcreteFlyweight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objects as children at some level of the flyweight object structure.</a:t>
            </a:r>
          </a:p>
        </p:txBody>
      </p:sp>
      <p:sp>
        <p:nvSpPr>
          <p:cNvPr id="1414151" name="Text Box 7">
            <a:extLst>
              <a:ext uri="{FF2B5EF4-FFF2-40B4-BE49-F238E27FC236}">
                <a16:creationId xmlns:a16="http://schemas.microsoft.com/office/drawing/2014/main" id="{81D2D51D-B718-1EEB-8AD0-B66FC380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999038"/>
            <a:ext cx="92202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  <a:cs typeface="+mn-cs"/>
              </a:rPr>
              <a:t>FlyweightFactory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+mn-cs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– creates and manages flyweight objects.  When a client requests a flyweight object, the factory supplies an existing flyweight object if one exists and creates one if it doesn’t.</a:t>
            </a:r>
          </a:p>
        </p:txBody>
      </p:sp>
      <p:sp>
        <p:nvSpPr>
          <p:cNvPr id="1414152" name="Text Box 8">
            <a:extLst>
              <a:ext uri="{FF2B5EF4-FFF2-40B4-BE49-F238E27FC236}">
                <a16:creationId xmlns:a16="http://schemas.microsoft.com/office/drawing/2014/main" id="{E6B27092-B2A6-C145-3155-70812E7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6467475"/>
            <a:ext cx="90455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+mn-cs"/>
              </a:rPr>
              <a:t>Client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+mn-cs"/>
              </a:rPr>
              <a:t> – maintains a reference to flyweights and computes or stores their extrinsic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1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1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autoUpdateAnimBg="0"/>
      <p:bldP spid="1414148" grpId="0" autoUpdateAnimBg="0"/>
      <p:bldP spid="1414149" grpId="0" autoUpdateAnimBg="0"/>
      <p:bldP spid="1414150" grpId="0" autoUpdateAnimBg="0"/>
      <p:bldP spid="1414151" grpId="0" autoUpdateAnimBg="0"/>
      <p:bldP spid="14141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17A70E4-450A-1842-8791-7A4B2D2C1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122238"/>
            <a:ext cx="8596313" cy="1255712"/>
          </a:xfrm>
        </p:spPr>
        <p:txBody>
          <a:bodyPr/>
          <a:lstStyle/>
          <a:p>
            <a:r>
              <a:rPr lang="en-IN" altLang="en-US" sz="3200"/>
              <a:t>First-Cut Design --- Cons</a:t>
            </a:r>
          </a:p>
        </p:txBody>
      </p:sp>
      <p:sp>
        <p:nvSpPr>
          <p:cNvPr id="485379" name="Content Placeholder 2">
            <a:extLst>
              <a:ext uri="{FF2B5EF4-FFF2-40B4-BE49-F238E27FC236}">
                <a16:creationId xmlns:a16="http://schemas.microsoft.com/office/drawing/2014/main" id="{466955E8-44DC-9193-74A4-15874DE3C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49363"/>
            <a:ext cx="8867775" cy="506095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2400"/>
              </a:spcAft>
            </a:pPr>
            <a:r>
              <a:rPr lang="en-US" altLang="en-US">
                <a:solidFill>
                  <a:srgbClr val="444444"/>
                </a:solidFill>
              </a:rPr>
              <a:t>You have an enormous number of subclasses --- Poses  Maintenance issues</a:t>
            </a:r>
          </a:p>
          <a:p>
            <a:pPr>
              <a:lnSpc>
                <a:spcPct val="114000"/>
              </a:lnSpc>
              <a:spcAft>
                <a:spcPts val="2400"/>
              </a:spcAft>
            </a:pPr>
            <a:r>
              <a:rPr lang="en-US" altLang="en-US">
                <a:solidFill>
                  <a:srgbClr val="444444"/>
                </a:solidFill>
              </a:rPr>
              <a:t>You break the design each time you modify a base class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altLang="en-US">
                <a:solidFill>
                  <a:srgbClr val="444444"/>
                </a:solidFill>
              </a:rPr>
              <a:t>You may have different methods for invoking the same command, e.g hot keys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Either duplicate code or make hot-keys dependent on buttons</a:t>
            </a:r>
            <a:endParaRPr lang="en-I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7">
            <a:extLst>
              <a:ext uri="{FF2B5EF4-FFF2-40B4-BE49-F238E27FC236}">
                <a16:creationId xmlns:a16="http://schemas.microsoft.com/office/drawing/2014/main" id="{1CC0EB54-E022-D18C-0385-8AF4FF0919EC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579438"/>
            <a:ext cx="9866312" cy="6477000"/>
            <a:chOff x="411" y="741"/>
            <a:chExt cx="5221" cy="3386"/>
          </a:xfrm>
        </p:grpSpPr>
        <p:sp>
          <p:nvSpPr>
            <p:cNvPr id="76803" name="Line 2">
              <a:extLst>
                <a:ext uri="{FF2B5EF4-FFF2-40B4-BE49-F238E27FC236}">
                  <a16:creationId xmlns:a16="http://schemas.microsoft.com/office/drawing/2014/main" id="{C9D2C8C9-29D2-39C9-4D1C-1E4095585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4" y="3386"/>
              <a:ext cx="4289" cy="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04" name="Line 3">
              <a:extLst>
                <a:ext uri="{FF2B5EF4-FFF2-40B4-BE49-F238E27FC236}">
                  <a16:creationId xmlns:a16="http://schemas.microsoft.com/office/drawing/2014/main" id="{37738F49-A129-DDF4-8D15-022FC0E8E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899"/>
              <a:ext cx="0" cy="3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05" name="Line 4">
              <a:extLst>
                <a:ext uri="{FF2B5EF4-FFF2-40B4-BE49-F238E27FC236}">
                  <a16:creationId xmlns:a16="http://schemas.microsoft.com/office/drawing/2014/main" id="{44730400-B022-9BDB-E4A0-03BF52DC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899"/>
              <a:ext cx="0" cy="3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06" name="Line 6">
              <a:extLst>
                <a:ext uri="{FF2B5EF4-FFF2-40B4-BE49-F238E27FC236}">
                  <a16:creationId xmlns:a16="http://schemas.microsoft.com/office/drawing/2014/main" id="{B3EBEB77-86CD-AAAA-EBCF-9CF15AF8F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4" y="2064"/>
              <a:ext cx="22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07" name="Rectangle 7">
              <a:extLst>
                <a:ext uri="{FF2B5EF4-FFF2-40B4-BE49-F238E27FC236}">
                  <a16:creationId xmlns:a16="http://schemas.microsoft.com/office/drawing/2014/main" id="{C12F4175-2F34-3AB9-3857-CD728B2F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482"/>
              <a:ext cx="108" cy="2275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08" name="Text Box 8">
              <a:extLst>
                <a:ext uri="{FF2B5EF4-FFF2-40B4-BE49-F238E27FC236}">
                  <a16:creationId xmlns:a16="http://schemas.microsoft.com/office/drawing/2014/main" id="{B955D88F-90AE-4D22-9883-43F769ACB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741"/>
              <a:ext cx="668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151191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:Client</a:t>
              </a:r>
            </a:p>
          </p:txBody>
        </p:sp>
        <p:sp>
          <p:nvSpPr>
            <p:cNvPr id="76809" name="Rectangle 9">
              <a:extLst>
                <a:ext uri="{FF2B5EF4-FFF2-40B4-BE49-F238E27FC236}">
                  <a16:creationId xmlns:a16="http://schemas.microsoft.com/office/drawing/2014/main" id="{90811A7E-6652-0D83-13D8-52A8704F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44"/>
              <a:ext cx="1022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</a:rPr>
                <a:t>getFlyweight()</a:t>
              </a:r>
            </a:p>
          </p:txBody>
        </p:sp>
        <p:sp>
          <p:nvSpPr>
            <p:cNvPr id="76810" name="Text Box 10">
              <a:extLst>
                <a:ext uri="{FF2B5EF4-FFF2-40B4-BE49-F238E27FC236}">
                  <a16:creationId xmlns:a16="http://schemas.microsoft.com/office/drawing/2014/main" id="{B88A24B6-0350-FE27-AF0B-B0ACB0B47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741"/>
              <a:ext cx="163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151191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:FlyweightFactory</a:t>
              </a:r>
            </a:p>
          </p:txBody>
        </p:sp>
        <p:sp>
          <p:nvSpPr>
            <p:cNvPr id="76811" name="Line 11">
              <a:extLst>
                <a:ext uri="{FF2B5EF4-FFF2-40B4-BE49-F238E27FC236}">
                  <a16:creationId xmlns:a16="http://schemas.microsoft.com/office/drawing/2014/main" id="{513D46A8-F8A6-687E-8903-D8BD31E74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899"/>
              <a:ext cx="0" cy="3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12" name="Rectangle 12">
              <a:extLst>
                <a:ext uri="{FF2B5EF4-FFF2-40B4-BE49-F238E27FC236}">
                  <a16:creationId xmlns:a16="http://schemas.microsoft.com/office/drawing/2014/main" id="{75EF5F85-B916-0257-CE3D-721DCA336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389"/>
              <a:ext cx="107" cy="156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13" name="Text Box 13">
              <a:extLst>
                <a:ext uri="{FF2B5EF4-FFF2-40B4-BE49-F238E27FC236}">
                  <a16:creationId xmlns:a16="http://schemas.microsoft.com/office/drawing/2014/main" id="{DAAB8EE3-8693-2075-3517-4E6C7612E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741"/>
              <a:ext cx="983" cy="4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151191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flyweight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:Flyweight</a:t>
              </a:r>
            </a:p>
          </p:txBody>
        </p:sp>
        <p:sp>
          <p:nvSpPr>
            <p:cNvPr id="76814" name="Rectangle 14">
              <a:extLst>
                <a:ext uri="{FF2B5EF4-FFF2-40B4-BE49-F238E27FC236}">
                  <a16:creationId xmlns:a16="http://schemas.microsoft.com/office/drawing/2014/main" id="{60AF2EC2-E442-2AE6-A1F2-79A8ED15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064"/>
              <a:ext cx="108" cy="529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15" name="Line 15">
              <a:extLst>
                <a:ext uri="{FF2B5EF4-FFF2-40B4-BE49-F238E27FC236}">
                  <a16:creationId xmlns:a16="http://schemas.microsoft.com/office/drawing/2014/main" id="{9E667CC7-CE77-E53C-9C6D-F7C2F25D0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7" y="2593"/>
              <a:ext cx="22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816" name="Rectangle 16">
              <a:extLst>
                <a:ext uri="{FF2B5EF4-FFF2-40B4-BE49-F238E27FC236}">
                  <a16:creationId xmlns:a16="http://schemas.microsoft.com/office/drawing/2014/main" id="{34FB584C-E838-6932-C2F1-766E307E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064"/>
              <a:ext cx="108" cy="5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17" name="Rectangle 17">
              <a:extLst>
                <a:ext uri="{FF2B5EF4-FFF2-40B4-BE49-F238E27FC236}">
                  <a16:creationId xmlns:a16="http://schemas.microsoft.com/office/drawing/2014/main" id="{2F18A07E-B175-6924-B339-668D2D93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069"/>
              <a:ext cx="137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</a:rPr>
                <a:t>doAction( context )</a:t>
              </a:r>
            </a:p>
          </p:txBody>
        </p:sp>
        <p:cxnSp>
          <p:nvCxnSpPr>
            <p:cNvPr id="76818" name="AutoShape 18">
              <a:extLst>
                <a:ext uri="{FF2B5EF4-FFF2-40B4-BE49-F238E27FC236}">
                  <a16:creationId xmlns:a16="http://schemas.microsoft.com/office/drawing/2014/main" id="{CC3E1D6B-002E-735C-E995-52424FB5A85C}"/>
                </a:ext>
              </a:extLst>
            </p:cNvPr>
            <p:cNvCxnSpPr>
              <a:cxnSpLocks noChangeShapeType="1"/>
              <a:endCxn id="76820" idx="1"/>
            </p:cNvCxnSpPr>
            <p:nvPr/>
          </p:nvCxnSpPr>
          <p:spPr bwMode="auto">
            <a:xfrm>
              <a:off x="720" y="2733"/>
              <a:ext cx="1111" cy="7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19" name="Oval 19">
              <a:extLst>
                <a:ext uri="{FF2B5EF4-FFF2-40B4-BE49-F238E27FC236}">
                  <a16:creationId xmlns:a16="http://schemas.microsoft.com/office/drawing/2014/main" id="{200251F7-73EE-FF71-B230-4708AF2A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751"/>
              <a:ext cx="53" cy="5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20" name="Oval 20">
              <a:extLst>
                <a:ext uri="{FF2B5EF4-FFF2-40B4-BE49-F238E27FC236}">
                  <a16:creationId xmlns:a16="http://schemas.microsoft.com/office/drawing/2014/main" id="{90482A3F-7FF9-F0D7-9EF6-150272F0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3013"/>
              <a:ext cx="53" cy="5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21" name="Rectangle 21">
              <a:extLst>
                <a:ext uri="{FF2B5EF4-FFF2-40B4-BE49-F238E27FC236}">
                  <a16:creationId xmlns:a16="http://schemas.microsoft.com/office/drawing/2014/main" id="{21CE1AAD-3D8F-31BB-A89B-BFF8044C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2751"/>
              <a:ext cx="8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</a:rPr>
                <a:t>Get context</a:t>
              </a:r>
            </a:p>
          </p:txBody>
        </p:sp>
        <p:sp>
          <p:nvSpPr>
            <p:cNvPr id="76822" name="Rectangle 22">
              <a:extLst>
                <a:ext uri="{FF2B5EF4-FFF2-40B4-BE49-F238E27FC236}">
                  <a16:creationId xmlns:a16="http://schemas.microsoft.com/office/drawing/2014/main" id="{3BD2E9B8-BD30-B1D5-A48B-6C15F4DA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285"/>
              <a:ext cx="70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</a:rPr>
                <a:t>flyweight</a:t>
              </a:r>
            </a:p>
          </p:txBody>
        </p:sp>
        <p:sp>
          <p:nvSpPr>
            <p:cNvPr id="76823" name="Rectangle 23">
              <a:extLst>
                <a:ext uri="{FF2B5EF4-FFF2-40B4-BE49-F238E27FC236}">
                  <a16:creationId xmlns:a16="http://schemas.microsoft.com/office/drawing/2014/main" id="{ABDE4A9E-24BE-DC94-164D-292BCB39D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386"/>
              <a:ext cx="107" cy="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76824" name="Rectangle 24">
              <a:extLst>
                <a:ext uri="{FF2B5EF4-FFF2-40B4-BE49-F238E27FC236}">
                  <a16:creationId xmlns:a16="http://schemas.microsoft.com/office/drawing/2014/main" id="{E806E7BD-560E-4878-8E1B-A7E69B383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51"/>
              <a:ext cx="5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</a:rPr>
                <a:t>. . . .</a:t>
              </a:r>
            </a:p>
          </p:txBody>
        </p:sp>
        <p:sp>
          <p:nvSpPr>
            <p:cNvPr id="76825" name="Line 25">
              <a:extLst>
                <a:ext uri="{FF2B5EF4-FFF2-40B4-BE49-F238E27FC236}">
                  <a16:creationId xmlns:a16="http://schemas.microsoft.com/office/drawing/2014/main" id="{B38469C6-655D-E52B-BA7A-7D1603FB6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4" y="3543"/>
              <a:ext cx="4289" cy="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09441197-22F2-F85B-C4C4-E21273B2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798638"/>
            <a:ext cx="960120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7D5D1C6C-409A-B2ED-837A-F447BEEB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0"/>
            <a:ext cx="95773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b="0">
                <a:solidFill>
                  <a:schemeClr val="tx1"/>
                </a:solidFill>
              </a:rPr>
              <a:t> Window size of  15; folder contains over 500 items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60295D2F-79B6-E3C8-FD70-F00176A3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50838"/>
            <a:ext cx="85661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Each line item had a drawing window associated with it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1EBF28D-8AC7-1EEB-72FB-FA849E48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960438"/>
            <a:ext cx="9764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100">
                <a:solidFill>
                  <a:srgbClr val="0000CC"/>
                </a:solidFill>
              </a:rPr>
              <a:t>We want to avoid proliferating an object for every item to be displayed.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9ED98B6-F4CC-9DBB-791B-0AD5C9FEC6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65088" y="-411163"/>
            <a:ext cx="9917113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Flyweight Example: Document Editor  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C9355EE3-DCA9-140A-1467-687BEE29D6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189038"/>
            <a:ext cx="9307512" cy="5943600"/>
          </a:xfrm>
        </p:spPr>
        <p:txBody>
          <a:bodyPr lIns="100794" tIns="50397" rIns="100794" bIns="50397"/>
          <a:lstStyle/>
          <a:p>
            <a:pPr marL="311150" indent="-285750" defTabSz="914400"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An Object Oriented Document editor implementation: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Usually objects representing each character.</a:t>
            </a:r>
          </a:p>
          <a:p>
            <a:pPr marL="311150" indent="-285750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Even a moderate sized Document may need lots of character objects.</a:t>
            </a:r>
          </a:p>
          <a:p>
            <a:pPr marL="311150" indent="-285750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The Flyweight pattern  helps to share objects and yet allow their use at fine granularities.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979690D-405C-4F8E-435C-D2E850E849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41288" y="63500"/>
            <a:ext cx="10080626" cy="1008063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 Why are Characters Objects?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0195375-A66A-1B34-0375-5F90FD63C2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036638"/>
            <a:ext cx="9296400" cy="705643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chemeClr val="tx1"/>
                </a:solidFill>
              </a:rPr>
              <a:t>Using an object for each character in the document: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chemeClr val="tx1"/>
                </a:solidFill>
              </a:rPr>
              <a:t>Gives flexibility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chemeClr val="tx1"/>
                </a:solidFill>
              </a:rPr>
              <a:t>Characters and embedded elements could be treated uniformly with respect to how they are drawn and formatted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chemeClr val="tx1"/>
                </a:solidFill>
              </a:rPr>
              <a:t>The application could be extended to support new character sets without disturbing other functionality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chemeClr val="tx1"/>
                </a:solidFill>
              </a:rPr>
              <a:t>The application’s object structure could mimic the document’s physical structure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A7C99744-AC33-F47A-5724-05CCAC36E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438"/>
            <a:ext cx="10080625" cy="73612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              </a:t>
            </a:r>
            <a:r>
              <a:rPr lang="en-US" altLang="en-US" b="1">
                <a:solidFill>
                  <a:srgbClr val="0000CC"/>
                </a:solidFill>
              </a:rPr>
              <a:t>logically:                 physically: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</a:rPr>
              <a:t>Creating a flyweight for each letter of the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      alphabet: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</a:rPr>
              <a:t>Intrinsic state: a character code </a:t>
            </a:r>
          </a:p>
          <a:p>
            <a:pPr lvl="1">
              <a:lnSpc>
                <a:spcPct val="90000"/>
              </a:lnSpc>
              <a:spcAft>
                <a:spcPct val="0"/>
              </a:spcAft>
            </a:pPr>
            <a:r>
              <a:rPr lang="en-US" altLang="en-US">
                <a:solidFill>
                  <a:schemeClr val="tx1"/>
                </a:solidFill>
              </a:rPr>
              <a:t>Extrinsic state:  coordinate position in the document</a:t>
            </a:r>
          </a:p>
          <a:p>
            <a:pPr lvl="4">
              <a:lnSpc>
                <a:spcPct val="90000"/>
              </a:lnSpc>
            </a:pPr>
            <a:r>
              <a:rPr lang="en-US" altLang="en-US" sz="2800">
                <a:solidFill>
                  <a:schemeClr val="tx1"/>
                </a:solidFill>
              </a:rPr>
              <a:t>typographic style (font, color)</a:t>
            </a:r>
          </a:p>
          <a:p>
            <a:pPr lvl="4">
              <a:lnSpc>
                <a:spcPct val="90000"/>
              </a:lnSpc>
            </a:pPr>
            <a:r>
              <a:rPr lang="en-US" altLang="en-US" sz="2800">
                <a:solidFill>
                  <a:schemeClr val="tx1"/>
                </a:solidFill>
              </a:rPr>
              <a:t>Determined from the text layout algorithms and formatting commands in effect wherever the character appears</a:t>
            </a: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BBC9A763-E837-EAAE-B981-B720D26C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884238"/>
            <a:ext cx="3948112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5">
            <a:extLst>
              <a:ext uri="{FF2B5EF4-FFF2-40B4-BE49-F238E27FC236}">
                <a16:creationId xmlns:a16="http://schemas.microsoft.com/office/drawing/2014/main" id="{5F7349D2-9660-49FE-8C3A-920CB390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808038"/>
            <a:ext cx="403225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Line 6">
            <a:extLst>
              <a:ext uri="{FF2B5EF4-FFF2-40B4-BE49-F238E27FC236}">
                <a16:creationId xmlns:a16="http://schemas.microsoft.com/office/drawing/2014/main" id="{FD1F6591-3A9D-6963-3D53-3ABAC282B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18748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299CF1C-DE4F-40A4-02EB-00AB18B30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93663"/>
            <a:ext cx="8567737" cy="1260476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  Consequences</a:t>
            </a: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28A3D595-FDDD-812A-BD43-F2C6E1114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25" y="1189038"/>
            <a:ext cx="9350375" cy="67516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“</a:t>
            </a:r>
            <a:r>
              <a:rPr lang="en-US" altLang="en-US" b="1">
                <a:solidFill>
                  <a:schemeClr val="accent2"/>
                </a:solidFill>
              </a:rPr>
              <a:t>Flyweights” Must Separate Intrinsic/Extrinsic states: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 sz="2400">
                <a:solidFill>
                  <a:schemeClr val="tx1"/>
                </a:solidFill>
              </a:rPr>
              <a:t>“Flyweight” Representing a Node in a Graph Cannot Point to Parent (Parent must be Passed)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2800">
                <a:solidFill>
                  <a:schemeClr val="accent2"/>
                </a:solidFill>
              </a:rPr>
              <a:t>“</a:t>
            </a:r>
            <a:r>
              <a:rPr lang="en-US" altLang="en-US" sz="2800" b="1">
                <a:solidFill>
                  <a:schemeClr val="accent2"/>
                </a:solidFill>
              </a:rPr>
              <a:t>Flyweights” Save Space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 sz="2400">
                <a:solidFill>
                  <a:schemeClr val="tx1"/>
                </a:solidFill>
              </a:rPr>
              <a:t>More Intrinsic State Yields More Savings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2800" b="1">
                <a:solidFill>
                  <a:schemeClr val="accent2"/>
                </a:solidFill>
              </a:rPr>
              <a:t>“Flyweights” May Introduce CPU Costs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>
                <a:solidFill>
                  <a:schemeClr val="tx1"/>
                </a:solidFill>
              </a:rPr>
              <a:t>Finding “Flyweights” (Large Pool Increases cost)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>
                <a:solidFill>
                  <a:schemeClr val="tx1"/>
                </a:solidFill>
              </a:rPr>
              <a:t>Computing Extrinsic State (Previously Stored)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>
                <a:solidFill>
                  <a:schemeClr val="tx1"/>
                </a:solidFill>
              </a:rPr>
              <a:t>Transferring the Extrinsic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8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8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8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8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F74027-3098-2274-2758-7349BE0EB9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487363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Flyweight – Implementation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65DE313-53EC-EA75-B907-F2866356C6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03275"/>
            <a:ext cx="9993313" cy="6235700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6600CC"/>
                </a:solidFill>
              </a:rPr>
              <a:t>Removing Extrinsic State</a:t>
            </a:r>
          </a:p>
          <a:p>
            <a:pPr marL="692150" lvl="1" indent="-347663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The pattern’s applicability is determined largely by how easy it is to identify the extrinsic state and remove it from shared objects.</a:t>
            </a:r>
          </a:p>
          <a:p>
            <a:pPr marL="342900" indent="-342900" defTabSz="914400"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6600CC"/>
                </a:solidFill>
              </a:rPr>
              <a:t>Managing Shared Objects</a:t>
            </a:r>
          </a:p>
          <a:p>
            <a:pPr marL="692150" lvl="1" indent="-347663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Clients shouldn’t instantiate the objects directly. Flyweight factory uses an associative store to locate existing objects. </a:t>
            </a:r>
          </a:p>
          <a:p>
            <a:pPr marL="692150" lvl="1" indent="-347663" defTabSz="914400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Reference counting and Garbage Collection may be needed if an object is no longer in use. This is not necessary if the number of objects is fixed and small.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3" name="Text Box 3">
            <a:extLst>
              <a:ext uri="{FF2B5EF4-FFF2-40B4-BE49-F238E27FC236}">
                <a16:creationId xmlns:a16="http://schemas.microsoft.com/office/drawing/2014/main" id="{6B29B2CF-17CB-0C4A-1C53-20D40974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0"/>
            <a:ext cx="55181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  <a:cs typeface="+mn-cs"/>
              </a:rPr>
              <a:t>Benefits and Consequences</a:t>
            </a:r>
          </a:p>
        </p:txBody>
      </p:sp>
      <p:sp>
        <p:nvSpPr>
          <p:cNvPr id="86019" name="Oval 4">
            <a:extLst>
              <a:ext uri="{FF2B5EF4-FFF2-40B4-BE49-F238E27FC236}">
                <a16:creationId xmlns:a16="http://schemas.microsoft.com/office/drawing/2014/main" id="{BC3539EE-6AE9-0F76-499F-B5359150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731838"/>
            <a:ext cx="635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5300" b="0" i="1">
                <a:solidFill>
                  <a:schemeClr val="tx1"/>
                </a:solidFill>
                <a:latin typeface="Verdana" panose="020B0604030504040204" pitchFamily="34" charset="0"/>
              </a:rPr>
              <a:t>+</a:t>
            </a:r>
            <a:endParaRPr lang="en-US" altLang="en-US" sz="2000" b="0" i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6020" name="Oval 5">
            <a:extLst>
              <a:ext uri="{FF2B5EF4-FFF2-40B4-BE49-F238E27FC236}">
                <a16:creationId xmlns:a16="http://schemas.microsoft.com/office/drawing/2014/main" id="{E9B27759-D044-9461-8770-3ECD3669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731838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5300" b="0" i="1">
                <a:solidFill>
                  <a:schemeClr val="tx1"/>
                </a:solidFill>
                <a:latin typeface="Verdana" panose="020B0604030504040204" pitchFamily="34" charset="0"/>
              </a:rPr>
              <a:t>-</a:t>
            </a:r>
            <a:endParaRPr lang="en-US" altLang="en-US" sz="2000" b="0" i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92646" name="Text Box 6">
            <a:extLst>
              <a:ext uri="{FF2B5EF4-FFF2-40B4-BE49-F238E27FC236}">
                <a16:creationId xmlns:a16="http://schemas.microsoft.com/office/drawing/2014/main" id="{9057EAC4-078C-AD68-440E-8C0AD80B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3897313"/>
            <a:ext cx="5105400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503238" indent="-503238" defTabSz="1008063" eaLnBrk="1" hangingPunct="1">
              <a:lnSpc>
                <a:spcPct val="110000"/>
              </a:lnSpc>
              <a:spcAft>
                <a:spcPct val="20000"/>
              </a:spcAft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When Not To Use Flyweight:</a:t>
            </a:r>
          </a:p>
          <a:p>
            <a:pPr marL="503238" indent="-503238" defTabSz="1008063" eaLnBrk="1" hangingPunct="1">
              <a:lnSpc>
                <a:spcPct val="110000"/>
              </a:lnSpc>
              <a:spcAft>
                <a:spcPct val="2000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If the extrinsic properties have a large amount of state information that would need passed to the flyweight (overhead)</a:t>
            </a:r>
          </a:p>
        </p:txBody>
      </p:sp>
      <p:sp>
        <p:nvSpPr>
          <p:cNvPr id="1392647" name="Text Box 7">
            <a:extLst>
              <a:ext uri="{FF2B5EF4-FFF2-40B4-BE49-F238E27FC236}">
                <a16:creationId xmlns:a16="http://schemas.microsoft.com/office/drawing/2014/main" id="{85549B46-85CD-A75A-B78C-6170374A4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4694238"/>
            <a:ext cx="4619625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503238" indent="-503238" defTabSz="10080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When To Use Flyweight:</a:t>
            </a:r>
          </a:p>
          <a:p>
            <a:pPr marL="503238" indent="-503238" defTabSz="1008063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  <a:cs typeface="+mn-cs"/>
              </a:rPr>
              <a:t>There is a need for many objects to exist that share some intrinsic, unchanging information</a:t>
            </a:r>
          </a:p>
        </p:txBody>
      </p:sp>
      <p:sp>
        <p:nvSpPr>
          <p:cNvPr id="1392648" name="Text Box 8">
            <a:extLst>
              <a:ext uri="{FF2B5EF4-FFF2-40B4-BE49-F238E27FC236}">
                <a16:creationId xmlns:a16="http://schemas.microsoft.com/office/drawing/2014/main" id="{01C32E66-4E3C-51BA-71F7-B6E928306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892175"/>
            <a:ext cx="52578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1008063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defTabSz="10080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If the size of the set of objects used is substantially smaller than the number of times the object is logically used</a:t>
            </a:r>
          </a:p>
          <a:p>
            <a:pPr lvl="1" defTabSz="1008063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There may be an opportunity for a considerable cost benefit</a:t>
            </a:r>
          </a:p>
        </p:txBody>
      </p:sp>
      <p:sp>
        <p:nvSpPr>
          <p:cNvPr id="1392649" name="Text Box 9">
            <a:extLst>
              <a:ext uri="{FF2B5EF4-FFF2-40B4-BE49-F238E27FC236}">
                <a16:creationId xmlns:a16="http://schemas.microsoft.com/office/drawing/2014/main" id="{E5EABCEC-99E4-73AA-ADEA-E94A55318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62100"/>
            <a:ext cx="495617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503238" indent="-503238" defTabSz="1008063" eaLnBrk="1" hangingPunct="1">
              <a:spcAft>
                <a:spcPct val="20000"/>
              </a:spcAft>
              <a:defRPr/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03238" indent="-503238" defTabSz="1008063" eaLnBrk="1" hangingPunct="1">
              <a:spcAft>
                <a:spcPct val="2000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Overhead</a:t>
            </a:r>
          </a:p>
          <a:p>
            <a:pPr marL="1008063" lvl="1" indent="-504825" defTabSz="1008063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computation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AB0FEA0-48F1-2E43-DBFC-D63B7154A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1135063"/>
          </a:xfrm>
        </p:spPr>
        <p:txBody>
          <a:bodyPr/>
          <a:lstStyle/>
          <a:p>
            <a:r>
              <a:rPr lang="en-IN" altLang="en-US" sz="3200"/>
              <a:t>Refined Design</a:t>
            </a:r>
          </a:p>
        </p:txBody>
      </p:sp>
      <p:sp>
        <p:nvSpPr>
          <p:cNvPr id="486403" name="Content Placeholder 2">
            <a:extLst>
              <a:ext uri="{FF2B5EF4-FFF2-40B4-BE49-F238E27FC236}">
                <a16:creationId xmlns:a16="http://schemas.microsoft.com/office/drawing/2014/main" id="{3D59776D-30DB-8236-B3B6-03C4DB343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5380038"/>
            <a:ext cx="8596313" cy="1295400"/>
          </a:xfrm>
        </p:spPr>
        <p:txBody>
          <a:bodyPr/>
          <a:lstStyle/>
          <a:p>
            <a:r>
              <a:rPr lang="en-US" altLang="en-US" sz="2800">
                <a:solidFill>
                  <a:srgbClr val="444444"/>
                </a:solidFill>
              </a:rPr>
              <a:t>GUI object calls a method of a business logic object, passing it some arguments.</a:t>
            </a:r>
            <a:endParaRPr lang="en-IN" altLang="en-US" sz="28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25B63B5-6CC7-30F3-72FD-B5CA966A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17625"/>
            <a:ext cx="899477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8DB521D-4233-3AB8-9C1E-3C823222C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Analysis of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1A8E-9DFB-A1D5-0D74-39C7E9DCE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722438"/>
            <a:ext cx="8596312" cy="47498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IN" altLang="en-US" sz="3600"/>
              <a:t>Unnecessary  Duplication of Code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IN" altLang="en-US" sz="3600"/>
              <a:t>GUI directly interacts with the Entity classes --- Need a middleware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IN" altLang="en-US" sz="3600"/>
              <a:t>Command pattern solution: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IN" altLang="en-US" sz="3200" b="1">
                <a:solidFill>
                  <a:srgbClr val="0000CC"/>
                </a:solidFill>
              </a:rPr>
              <a:t>Put name of the method name and arguments into a separate Command class,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1F178DD-2674-754A-3C0D-791CAFE99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73025"/>
            <a:ext cx="8596313" cy="1255713"/>
          </a:xfrm>
        </p:spPr>
        <p:txBody>
          <a:bodyPr/>
          <a:lstStyle/>
          <a:p>
            <a:r>
              <a:rPr lang="en-IN" altLang="en-US" sz="3600"/>
              <a:t>Next Refinement</a:t>
            </a:r>
          </a:p>
        </p:txBody>
      </p:sp>
      <p:sp>
        <p:nvSpPr>
          <p:cNvPr id="487427" name="Content Placeholder 2">
            <a:extLst>
              <a:ext uri="{FF2B5EF4-FFF2-40B4-BE49-F238E27FC236}">
                <a16:creationId xmlns:a16="http://schemas.microsoft.com/office/drawing/2014/main" id="{1DBF3F19-A698-87EE-5C72-000FAA3EA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5373688"/>
            <a:ext cx="8596313" cy="1143000"/>
          </a:xfrm>
        </p:spPr>
        <p:txBody>
          <a:bodyPr/>
          <a:lstStyle/>
          <a:p>
            <a:r>
              <a:rPr lang="en-IN" altLang="en-US"/>
              <a:t>We now can recognize that all commands need to implement the same interface…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C620864-C691-585F-479A-AC3B21AA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614488"/>
            <a:ext cx="89471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23F4780-E02F-128E-2ADA-D0B442A91191}"/>
              </a:ext>
            </a:extLst>
          </p:cNvPr>
          <p:cNvSpPr/>
          <p:nvPr/>
        </p:nvSpPr>
        <p:spPr bwMode="auto">
          <a:xfrm>
            <a:off x="4318000" y="1368425"/>
            <a:ext cx="2474913" cy="1255713"/>
          </a:xfrm>
          <a:prstGeom prst="cloudCallout">
            <a:avLst>
              <a:gd name="adj1" fmla="val -28222"/>
              <a:gd name="adj2" fmla="val 7706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1800" dirty="0">
                <a:latin typeface="+mj-lt"/>
              </a:rPr>
              <a:t>Middleware! can be handy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41934</TotalTime>
  <Words>3600</Words>
  <Application>Microsoft Office PowerPoint</Application>
  <PresentationFormat>Custom</PresentationFormat>
  <Paragraphs>581</Paragraphs>
  <Slides>67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Command Pattern</vt:lpstr>
      <vt:lpstr>Command Pattern</vt:lpstr>
      <vt:lpstr>Introduction</vt:lpstr>
      <vt:lpstr>Motivation</vt:lpstr>
      <vt:lpstr>First-Cut Design</vt:lpstr>
      <vt:lpstr>First-Cut Design --- Cons</vt:lpstr>
      <vt:lpstr>Refined Design</vt:lpstr>
      <vt:lpstr>Analysis of the Design</vt:lpstr>
      <vt:lpstr>Next Refinement</vt:lpstr>
      <vt:lpstr>Command Pattern: GUI Objects Delegate Work to Command Objects</vt:lpstr>
      <vt:lpstr>Button Example: Solution</vt:lpstr>
      <vt:lpstr>Real World Example</vt:lpstr>
      <vt:lpstr>Command Pattern: Intent</vt:lpstr>
      <vt:lpstr>When to use Command?</vt:lpstr>
      <vt:lpstr>Example: GUI Toolkit</vt:lpstr>
      <vt:lpstr>Example: GUI Toolkit</vt:lpstr>
      <vt:lpstr>Other Applications of Command</vt:lpstr>
      <vt:lpstr>PowerPoint Presentation</vt:lpstr>
      <vt:lpstr>Command pattern: Participants</vt:lpstr>
      <vt:lpstr>PowerPoint Presentation</vt:lpstr>
      <vt:lpstr>Sequence Diagram</vt:lpstr>
      <vt:lpstr>Consequences</vt:lpstr>
      <vt:lpstr>Known Uses: Undo/Redo</vt:lpstr>
      <vt:lpstr>Exercise 1</vt:lpstr>
      <vt:lpstr>Exercise 1: Solution</vt:lpstr>
      <vt:lpstr>Players in the Design</vt:lpstr>
      <vt:lpstr>Implementation</vt:lpstr>
      <vt:lpstr>PowerPoint Presentation</vt:lpstr>
      <vt:lpstr>PowerPoint Presentation</vt:lpstr>
      <vt:lpstr>PowerPoint Presentation</vt:lpstr>
      <vt:lpstr>Exercise</vt:lpstr>
      <vt:lpstr>Command pattern – Undo operation</vt:lpstr>
      <vt:lpstr>Command Pattern Class Diagram for Home automation</vt:lpstr>
      <vt:lpstr>PowerPoint Presentation</vt:lpstr>
      <vt:lpstr>PowerPoint Presentation</vt:lpstr>
      <vt:lpstr>PowerPoint Presentation</vt:lpstr>
      <vt:lpstr>Exercise</vt:lpstr>
      <vt:lpstr>Macro Commands</vt:lpstr>
      <vt:lpstr>PowerPoint Presentation</vt:lpstr>
      <vt:lpstr>Command pattern: Final Analysis</vt:lpstr>
      <vt:lpstr>FlyWeight Pattern</vt:lpstr>
      <vt:lpstr>PowerPoint Presentation</vt:lpstr>
      <vt:lpstr>Problem of redundant objects</vt:lpstr>
      <vt:lpstr>Intrinsic vs. Extrinsic State</vt:lpstr>
      <vt:lpstr>Intrinsic vs. Extrinsic State</vt:lpstr>
      <vt:lpstr>PowerPoint Presentation</vt:lpstr>
      <vt:lpstr>Flyweight pattern</vt:lpstr>
      <vt:lpstr>String flyweighting</vt:lpstr>
      <vt:lpstr>Limits of String flyweight</vt:lpstr>
      <vt:lpstr>PowerPoint Presentation</vt:lpstr>
      <vt:lpstr>Implementing a Flyweight</vt:lpstr>
      <vt:lpstr>Flyweight sequence diagram</vt:lpstr>
      <vt:lpstr>Implementing a Flyweight</vt:lpstr>
      <vt:lpstr>Class before flyweighting</vt:lpstr>
      <vt:lpstr>Class after flyweighting</vt:lpstr>
      <vt:lpstr>Efficiency</vt:lpstr>
      <vt:lpstr>Flyweight Class Model</vt:lpstr>
      <vt:lpstr>PowerPoint Presentation</vt:lpstr>
      <vt:lpstr>PowerPoint Presentation</vt:lpstr>
      <vt:lpstr>PowerPoint Presentation</vt:lpstr>
      <vt:lpstr>PowerPoint Presentation</vt:lpstr>
      <vt:lpstr>Flyweight Example: Document Editor  </vt:lpstr>
      <vt:lpstr> Why are Characters Objects?</vt:lpstr>
      <vt:lpstr>PowerPoint Presentation</vt:lpstr>
      <vt:lpstr>  Consequences</vt:lpstr>
      <vt:lpstr>Flyweight –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rajib mall</dc:creator>
  <cp:lastModifiedBy>RAJIB MALL</cp:lastModifiedBy>
  <cp:revision>1533</cp:revision>
  <dcterms:modified xsi:type="dcterms:W3CDTF">2023-11-16T05:47:35Z</dcterms:modified>
</cp:coreProperties>
</file>