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09D4F2-081F-4E7B-A834-F244A4A98BC4}">
  <a:tblStyle styleId="{4D09D4F2-081F-4E7B-A834-F244A4A98B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6281b9a1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6281b9a1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6281b9a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6281b9a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6281b9a1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6281b9a1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157b2ca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157b2ca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281b9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281b9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6281b9a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6281b9a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6281b9a1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6281b9a1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6281b9a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6281b9a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6281b9a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6281b9a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6281b9a1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6281b9a1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20757d06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20757d06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6281b9a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6281b9a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sbio.readthedocs.io/en/latest/notebooks/Software%20Installation%20Tester.html#DS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ebclu.bio.wzw.tum.de/strid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wift.cmbi.umcn.nl/gv/dssp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Assigning secondary structural elements from PDB files using DSSP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3750" y="3655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Date:22/01/24                                              Tutorial: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15150"/>
            <a:ext cx="86916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1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STRIDE (</a:t>
            </a:r>
            <a:r>
              <a:rPr b="1" lang="en" sz="171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" sz="171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ructural </a:t>
            </a:r>
            <a:r>
              <a:rPr b="1" lang="en" sz="171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ide</a:t>
            </a:r>
            <a:r>
              <a:rPr lang="en" sz="171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ntification) is a program used to assign secondary structure annotations to a protein structure. STRIDE has slightly more complex criteria to assign codes compared to </a:t>
            </a:r>
            <a:r>
              <a:rPr lang="en" sz="1714"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DSSP</a:t>
            </a:r>
            <a:r>
              <a:rPr lang="en" sz="171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STRIDE utilizes the atomic coordinates of a structure to assign the structure codes, which are:</a:t>
            </a:r>
            <a:endParaRPr sz="2020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82750" y="116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775">
                <a:solidFill>
                  <a:srgbClr val="404040"/>
                </a:solidFill>
                <a:highlight>
                  <a:srgbClr val="FCFCFC"/>
                </a:highlight>
              </a:rPr>
              <a:t>Code          Description</a:t>
            </a:r>
            <a:endParaRPr b="1"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H		</a:t>
            </a: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Alpha helix</a:t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      </a:t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G		</a:t>
            </a: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3-10 helix</a:t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 I		</a:t>
            </a: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helix</a:t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E		</a:t>
            </a: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Extended conformation</a:t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B or b        </a:t>
            </a: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Isolated bridge</a:t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T		</a:t>
            </a: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Turn</a:t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C		</a:t>
            </a: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Coil (none of the above)</a:t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75">
                <a:solidFill>
                  <a:srgbClr val="404040"/>
                </a:solidFill>
                <a:highlight>
                  <a:srgbClr val="FCFCFC"/>
                </a:highlight>
              </a:rPr>
              <a:t>S                Bend</a:t>
            </a:r>
            <a:endParaRPr sz="5775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23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Running STRIDE in Ubuntu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source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https://webclu.bio.wzw.tum.de/stride/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folder named “stride” in a place where you store software and extract the source into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mkdir /path/to/software/stride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cp /path/to/downloaded/stride.tar.gz /path/to/software/stride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cd /path/to/software/stride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143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tar -zxf stride.tar.gz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cd /path/to/software/stride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143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cp stride /usr/local/bin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stride pdb &gt; out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25" y="467775"/>
            <a:ext cx="8059351" cy="44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0850" y="1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secondary structure elements?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0850" y="120450"/>
            <a:ext cx="85206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580225" y="734488"/>
            <a:ext cx="7561850" cy="2392913"/>
            <a:chOff x="684525" y="1460413"/>
            <a:chExt cx="7561850" cy="2392913"/>
          </a:xfrm>
        </p:grpSpPr>
        <p:cxnSp>
          <p:nvCxnSpPr>
            <p:cNvPr id="63" name="Google Shape;63;p14"/>
            <p:cNvCxnSpPr/>
            <p:nvPr/>
          </p:nvCxnSpPr>
          <p:spPr>
            <a:xfrm>
              <a:off x="4443350" y="2170675"/>
              <a:ext cx="5100" cy="73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7494700" y="2679950"/>
              <a:ext cx="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1252575" y="2704925"/>
              <a:ext cx="0" cy="24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" name="Google Shape;66;p14"/>
            <p:cNvGrpSpPr/>
            <p:nvPr/>
          </p:nvGrpSpPr>
          <p:grpSpPr>
            <a:xfrm>
              <a:off x="684525" y="1460413"/>
              <a:ext cx="7561850" cy="2392913"/>
              <a:chOff x="684525" y="1460413"/>
              <a:chExt cx="7561850" cy="2392913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925950" y="1460413"/>
                <a:ext cx="3039900" cy="6771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Secondary Structure elements</a:t>
                </a:r>
                <a:endParaRPr b="1" sz="1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68" name="Google Shape;68;p14"/>
              <p:cNvCxnSpPr/>
              <p:nvPr/>
            </p:nvCxnSpPr>
            <p:spPr>
              <a:xfrm flipH="1" rot="10800000">
                <a:off x="1240100" y="2679900"/>
                <a:ext cx="6242100" cy="3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" name="Google Shape;69;p14"/>
              <p:cNvSpPr/>
              <p:nvPr/>
            </p:nvSpPr>
            <p:spPr>
              <a:xfrm>
                <a:off x="684525" y="2954525"/>
                <a:ext cx="1267200" cy="898800"/>
              </a:xfrm>
              <a:prstGeom prst="rect">
                <a:avLst/>
              </a:prstGeom>
              <a:solidFill>
                <a:srgbClr val="38761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Helix</a:t>
                </a:r>
                <a:endParaRPr b="1" sz="2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6979175" y="2904650"/>
                <a:ext cx="1267200" cy="836400"/>
              </a:xfrm>
              <a:prstGeom prst="rect">
                <a:avLst/>
              </a:prstGeom>
              <a:solidFill>
                <a:srgbClr val="38761D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Beta Turn</a:t>
                </a:r>
                <a:endParaRPr b="1" sz="2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3669550" y="2904775"/>
                <a:ext cx="1460700" cy="836400"/>
              </a:xfrm>
              <a:prstGeom prst="rect">
                <a:avLst/>
              </a:prstGeom>
              <a:solidFill>
                <a:srgbClr val="38761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Beta Sheet</a:t>
                </a:r>
                <a:endParaRPr b="1" sz="2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6390" l="51478" r="28679" t="45307"/>
          <a:stretch/>
        </p:blipFill>
        <p:spPr>
          <a:xfrm>
            <a:off x="753200" y="3168750"/>
            <a:ext cx="1048699" cy="19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8657" l="19436" r="65271" t="44819"/>
          <a:stretch/>
        </p:blipFill>
        <p:spPr>
          <a:xfrm>
            <a:off x="3836775" y="3071125"/>
            <a:ext cx="924650" cy="21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35470" l="0" r="0" t="10416"/>
          <a:stretch/>
        </p:blipFill>
        <p:spPr>
          <a:xfrm>
            <a:off x="6560025" y="3304149"/>
            <a:ext cx="1666875" cy="11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Ramachandran angle and hydrogen bonding patterns and different type of helices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49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    0			  1			  2		          3			 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O			 O			 O			  O			   O		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— C𝛂 — C’ — N </a:t>
            </a:r>
            <a:r>
              <a:rPr lang="en"/>
              <a:t> — C𝛂 — C’ — N  — C𝛂 — C’ — N  — C𝛂 — C’ — N  — C𝛂 — C’ —    C-end                             H                         H                           H                         H                          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-20400" y="1928600"/>
            <a:ext cx="97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N-end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952500" y="305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{4D09D4F2-081F-4E7B-A834-F244A4A98BC4}</a:tableStyleId>
              </a:tblPr>
              <a:tblGrid>
                <a:gridCol w="2413000"/>
                <a:gridCol w="2413000"/>
                <a:gridCol w="2413000"/>
              </a:tblGrid>
              <a:tr h="3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Helical Pitch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Hydrogen Bonding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 Å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(i) —-&gt; (i+4)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r>
                        <a:rPr b="1" baseline="-25000" lang="en"/>
                        <a:t>10</a:t>
                      </a:r>
                      <a:endParaRPr b="1" baseline="-25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 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(i) —-&gt; (i+3)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𝚷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.5 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(i) —-&gt; (i+5)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3" name="Google Shape;83;p15"/>
          <p:cNvCxnSpPr/>
          <p:nvPr/>
        </p:nvCxnSpPr>
        <p:spPr>
          <a:xfrm>
            <a:off x="1833025" y="1932488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3255425" y="1932475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7484525" y="1932488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4614325" y="1932488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6062125" y="1932475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13975" y="13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Dictionary of Protein Secondary Structure (DSSP) notation of secondary structural elements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86850" y="1103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G = 3-turn helix ( 3</a:t>
            </a:r>
            <a:r>
              <a:rPr baseline="-25000" lang="en" sz="195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 helix).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H = 4-turn helix (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𝝰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helix).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I = 5-turn helix (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𝚷</a:t>
            </a:r>
            <a:r>
              <a:rPr lang="en" sz="24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helix).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T = hydrogen bonded turn (3, 4 or 5 turn)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E = extended strand in parallel and/or anti-parallel ß-sheet conformation.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В = residue in isolated ß-bridge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S = bend (the only non-hydrogen-bond based assignment).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Times New Roman"/>
                <a:ea typeface="Times New Roman"/>
                <a:cs typeface="Times New Roman"/>
                <a:sym typeface="Times New Roman"/>
              </a:rPr>
              <a:t>с = coil (residues which are not in any of the above conformations).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97225" y="1164675"/>
            <a:ext cx="8520600" cy="34164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: Given a PDB file, assign the secondary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structural elements from the atomic coordinates.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Get a PDB file from Protein Data Bank.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:Assign secondary structure using DSSP program.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Running DSSP in Windows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You can download the DSSP software by this </a:t>
            </a: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https://swift.cmbi.umcn.nl/gv/dssp/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 command prompt</a:t>
            </a:r>
            <a:b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Command: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dssp.exe -i [infile] -o [outfile]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Running DSSP in Ubuntu</a:t>
            </a:r>
            <a:endParaRPr sz="2200">
              <a:solidFill>
                <a:schemeClr val="accent1"/>
              </a:solidFill>
            </a:endParaRPr>
          </a:p>
          <a:p>
            <a:pPr indent="-318015" lvl="0" marL="457200" rtl="0" algn="l">
              <a:spcBef>
                <a:spcPts val="1200"/>
              </a:spcBef>
              <a:spcAft>
                <a:spcPts val="0"/>
              </a:spcAft>
              <a:buSzPts val="1408"/>
              <a:buFont typeface="Times New Roman"/>
              <a:buChar char="●"/>
            </a:pPr>
            <a:r>
              <a:rPr lang="en" sz="1408">
                <a:latin typeface="Times New Roman"/>
                <a:ea typeface="Times New Roman"/>
                <a:cs typeface="Times New Roman"/>
                <a:sym typeface="Times New Roman"/>
              </a:rPr>
              <a:t>Install the DSSP package:  </a:t>
            </a:r>
            <a:r>
              <a:rPr lang="en" sz="1408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apt-get install dssp</a:t>
            </a:r>
            <a:endParaRPr sz="1408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Font typeface="Times New Roman"/>
              <a:buChar char="●"/>
            </a:pPr>
            <a:r>
              <a:rPr lang="en" sz="1408">
                <a:latin typeface="Times New Roman"/>
                <a:ea typeface="Times New Roman"/>
                <a:cs typeface="Times New Roman"/>
                <a:sym typeface="Times New Roman"/>
              </a:rPr>
              <a:t>The program installs itself as mkdssp, not dssp, and Biopython looks to execute dssp, so we need to symlink the name dssp to mkdssp: </a:t>
            </a:r>
            <a:r>
              <a:rPr lang="en" sz="1408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ln -s /usr/bin/mkdssp /usr/bin/dssp</a:t>
            </a:r>
            <a:endParaRPr sz="1408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Font typeface="Times New Roman"/>
              <a:buChar char="●"/>
            </a:pPr>
            <a:r>
              <a:rPr lang="en" sz="1408">
                <a:latin typeface="Times New Roman"/>
                <a:ea typeface="Times New Roman"/>
                <a:cs typeface="Times New Roman"/>
                <a:sym typeface="Times New Roman"/>
              </a:rPr>
              <a:t>Then you should be able to run dssp in your terminal: 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dssp -i &lt;path_to_pdb_file&gt; -o &lt;new_path_to_output_file&gt;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of DSSP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http://bioinformatica.isa.cnr.it/SUSAN/DSSP-web/</a:t>
            </a:r>
            <a:endParaRPr sz="12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39028" t="0"/>
          <a:stretch/>
        </p:blipFill>
        <p:spPr>
          <a:xfrm>
            <a:off x="3506375" y="445025"/>
            <a:ext cx="5575177" cy="44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STRIDE</a:t>
            </a:r>
            <a:endParaRPr b="1" sz="4000">
              <a:solidFill>
                <a:srgbClr val="404040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