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537" r:id="rId5"/>
    <p:sldId id="530" r:id="rId6"/>
    <p:sldId id="531" r:id="rId7"/>
    <p:sldId id="534" r:id="rId8"/>
    <p:sldId id="533" r:id="rId9"/>
    <p:sldId id="553" r:id="rId10"/>
    <p:sldId id="554" r:id="rId11"/>
    <p:sldId id="555" r:id="rId12"/>
    <p:sldId id="546" r:id="rId13"/>
    <p:sldId id="551" r:id="rId14"/>
    <p:sldId id="562" r:id="rId15"/>
    <p:sldId id="558" r:id="rId16"/>
    <p:sldId id="557" r:id="rId17"/>
    <p:sldId id="561" r:id="rId18"/>
    <p:sldId id="560" r:id="rId19"/>
    <p:sldId id="552" r:id="rId20"/>
    <p:sldId id="543" r:id="rId21"/>
    <p:sldId id="54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388" y="2736484"/>
            <a:ext cx="7069015" cy="1600200"/>
          </a:xfrm>
        </p:spPr>
        <p:txBody>
          <a:bodyPr/>
          <a:lstStyle/>
          <a:p>
            <a:r>
              <a:rPr lang="en-US" sz="3200" i="0" dirty="0">
                <a:effectLst/>
                <a:latin typeface="Söhne"/>
              </a:rPr>
              <a:t>"Big data is not about the data, but about </a:t>
            </a:r>
            <a:br>
              <a:rPr lang="en-US" sz="3200" i="0" dirty="0">
                <a:effectLst/>
                <a:latin typeface="Söhne"/>
              </a:rPr>
            </a:br>
            <a:r>
              <a:rPr lang="en-US" sz="3200" i="0" dirty="0">
                <a:effectLst/>
                <a:latin typeface="Söhne"/>
              </a:rPr>
              <a:t>the insights it provides."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7150" y="4566609"/>
            <a:ext cx="2843784" cy="448056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b="0" i="0" dirty="0">
                <a:effectLst/>
                <a:latin typeface="Söhne"/>
              </a:rPr>
              <a:t> Mark van </a:t>
            </a:r>
            <a:r>
              <a:rPr lang="en-US" b="0" i="0" dirty="0" err="1">
                <a:effectLst/>
                <a:latin typeface="Söhne"/>
              </a:rPr>
              <a:t>Rijmenam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32730-569E-793C-A6C9-30D59D0F2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9FA33-A048-90EC-4A0B-8C01F777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66" y="411480"/>
            <a:ext cx="8878824" cy="1069848"/>
          </a:xfrm>
        </p:spPr>
        <p:txBody>
          <a:bodyPr/>
          <a:lstStyle/>
          <a:p>
            <a:r>
              <a:rPr lang="en-US" dirty="0"/>
              <a:t>CODE &amp; SYNTAX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25395-8274-8B2C-F982-6087B1A1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74" y="1782806"/>
            <a:ext cx="9012010" cy="9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EA3FC-C612-3C3B-78DF-DBB2F7D5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74" y="3065496"/>
            <a:ext cx="9012010" cy="35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255A-4BBE-9E06-6DC4-F41A6926C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Build a 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3E173-6F05-A1F3-4ACA-CE7D69F2F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8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60A97D-E6FF-716F-7B72-5ED1172900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EAB738-9BD2-FB41-E3F4-79D65F4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900" y="32004"/>
            <a:ext cx="8878824" cy="1069848"/>
          </a:xfrm>
        </p:spPr>
        <p:txBody>
          <a:bodyPr/>
          <a:lstStyle/>
          <a:p>
            <a:r>
              <a:rPr lang="en-US" dirty="0"/>
              <a:t>LAYOUT(</a:t>
            </a:r>
            <a:r>
              <a:rPr lang="en-US" dirty="0" err="1"/>
              <a:t>pagesidebar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28D9F-6E8E-3F89-C9DD-1220E75F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C8BE7-D212-6EBC-8AF2-6B34692B2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79" y="1444827"/>
            <a:ext cx="934532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02A2-4E08-66F4-D086-E55177772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D95C5-7312-8E24-4089-BF9034B47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8AF6D-2171-5A78-C183-F6E81B79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70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37C258-5513-E8F1-5337-47D7507DC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47B9F8-11B0-AACD-7916-3135DDFB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616" y="187452"/>
            <a:ext cx="8878824" cy="1069848"/>
          </a:xfrm>
        </p:spPr>
        <p:txBody>
          <a:bodyPr/>
          <a:lstStyle/>
          <a:p>
            <a:r>
              <a:rPr lang="en-US" dirty="0"/>
              <a:t>WIDGETS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EF6F2-E8E5-433E-27AC-F9075752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935" y="1660188"/>
            <a:ext cx="10361056" cy="3282696"/>
          </a:xfrm>
        </p:spPr>
        <p:txBody>
          <a:bodyPr/>
          <a:lstStyle/>
          <a:p>
            <a:r>
              <a:rPr lang="en-US" dirty="0"/>
              <a:t>Each widget function requires several arguments. The first two arguments for each widget are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A Name For The Widget</a:t>
            </a:r>
            <a:r>
              <a:rPr lang="en-US" dirty="0"/>
              <a:t>: The user will not see this name, but you can use it to access the widget’s value. The name should be a character string.</a:t>
            </a:r>
          </a:p>
          <a:p>
            <a:r>
              <a:rPr lang="en-US" b="1" dirty="0">
                <a:solidFill>
                  <a:schemeClr val="tx1"/>
                </a:solidFill>
                <a:highlight>
                  <a:srgbClr val="00FFFF"/>
                </a:highlight>
              </a:rPr>
              <a:t>A Label</a:t>
            </a:r>
            <a:r>
              <a:rPr lang="en-US" dirty="0"/>
              <a:t>: This label will appear with the widget in your app. It should be a character string, but it can be an empty string "".</a:t>
            </a:r>
          </a:p>
          <a:p>
            <a:pPr marL="0" indent="0">
              <a:buNone/>
            </a:pPr>
            <a:r>
              <a:rPr lang="en-US" dirty="0"/>
              <a:t>In this example, the name is “action” and the label is “Action”: </a:t>
            </a:r>
            <a:r>
              <a:rPr lang="en-US" dirty="0" err="1"/>
              <a:t>actionButton</a:t>
            </a:r>
            <a:r>
              <a:rPr lang="en-US" dirty="0"/>
              <a:t>("action", label = "Action")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14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CB40-B2B1-EFC0-BBE6-B4392B17F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EB07-A0E0-0641-CCD8-E50BE1EFA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7C6FE-CBC2-ABCB-453C-1F9266E8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59" y="0"/>
            <a:ext cx="7826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A997-20DB-ED5B-C7E5-4FAA0139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HANDS 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CF398-FA6C-C00B-7BD0-0DC937890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8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653" y="1042617"/>
            <a:ext cx="7735824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  <a:ea typeface="Verdana" panose="020B060403050404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653" y="2586547"/>
            <a:ext cx="7735824" cy="1133856"/>
          </a:xfrm>
        </p:spPr>
        <p:txBody>
          <a:bodyPr/>
          <a:lstStyle/>
          <a:p>
            <a:r>
              <a:rPr lang="en-US" sz="2000" b="0" i="0" dirty="0" err="1">
                <a:effectLst/>
                <a:latin typeface="Söhne"/>
              </a:rPr>
              <a:t>RShiny</a:t>
            </a:r>
            <a:r>
              <a:rPr lang="en-US" sz="2000" b="0" i="0" dirty="0">
                <a:effectLst/>
                <a:latin typeface="Söhne"/>
              </a:rPr>
              <a:t> emerges as a transformative tool in the realm of big data visualization and analysis. By bridging the gap between complex data and actionable insights, </a:t>
            </a:r>
            <a:r>
              <a:rPr lang="en-US" sz="2000" b="0" i="0" dirty="0" err="1">
                <a:effectLst/>
                <a:latin typeface="Söhne"/>
              </a:rPr>
              <a:t>RShiny</a:t>
            </a:r>
            <a:r>
              <a:rPr lang="en-US" sz="2000" b="0" i="0" dirty="0">
                <a:effectLst/>
                <a:latin typeface="Söhne"/>
              </a:rPr>
              <a:t> facilitates informed decision-making processes in real-time, thereby unlocking the true potential of big data. As organizations continue to grapple with the challenges of handling massive volumes of information, </a:t>
            </a:r>
            <a:r>
              <a:rPr lang="en-US" sz="2000" b="0" i="0" dirty="0" err="1">
                <a:effectLst/>
                <a:latin typeface="Söhne"/>
              </a:rPr>
              <a:t>RShiny</a:t>
            </a:r>
            <a:r>
              <a:rPr lang="en-US" sz="2000" b="0" i="0" dirty="0">
                <a:effectLst/>
                <a:latin typeface="Söhne"/>
              </a:rPr>
              <a:t> stands as a beacon of innovation, offering a dynamic solution that transcends traditional boundaries and paves the way towards a data-driven future.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BB2D2-63BA-FD8E-7D92-B3ECE795D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i="0" dirty="0">
                <a:effectLst/>
                <a:latin typeface="Söhne"/>
              </a:rPr>
              <a:t>R Shiny for Big Data Visualization and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Siddhi Jadhav</a:t>
            </a:r>
          </a:p>
          <a:p>
            <a:r>
              <a:rPr lang="en-US" dirty="0"/>
              <a:t>23070243047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R shiny?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 shiny and big data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 of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Rshiny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Hands 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applications without 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Shiny provides a range of built-in widgets and layouts for creating interactive elements such as sliders, dropdown menus, and interactive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705808"/>
            <a:ext cx="7735824" cy="1069848"/>
          </a:xfrm>
        </p:spPr>
        <p:txBody>
          <a:bodyPr/>
          <a:lstStyle/>
          <a:p>
            <a:r>
              <a:rPr lang="en-US" dirty="0"/>
              <a:t>What is shiny?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9942" y="2903973"/>
            <a:ext cx="8752115" cy="2682909"/>
          </a:xfrm>
        </p:spPr>
        <p:txBody>
          <a:bodyPr/>
          <a:lstStyle/>
          <a:p>
            <a:r>
              <a:rPr lang="en-US" sz="3200" b="0" i="0" dirty="0" err="1">
                <a:effectLst/>
                <a:latin typeface="Söhne"/>
              </a:rPr>
              <a:t>RShiny</a:t>
            </a:r>
            <a:r>
              <a:rPr lang="en-US" sz="3200" b="0" i="0" dirty="0">
                <a:effectLst/>
                <a:latin typeface="Söhne"/>
              </a:rPr>
              <a:t> is an open-source web application framework in R language, designed for creating interactive, web-based data visualizations and dashboards. It allows users to develop customized, interactive applications without requiring expertise in web development.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E1BF0-EC3D-D456-8CEA-FE87B3783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6F94A6-8D35-D5AE-C643-A455C238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06" y="187452"/>
            <a:ext cx="8878824" cy="1069848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F42E44-E9D7-A3F7-559C-586C1210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4" y="1349946"/>
            <a:ext cx="11877152" cy="532060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endParaRPr lang="en-US" sz="28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REACTIVITY </a:t>
            </a:r>
            <a:r>
              <a:rPr lang="en-US" sz="2000" b="0" i="0" dirty="0">
                <a:effectLst/>
                <a:latin typeface="Söhne"/>
              </a:rPr>
              <a:t>meaning that outputs automatically update in response to changes in inputs</a:t>
            </a:r>
            <a:r>
              <a:rPr lang="en-US" sz="1800" b="0" i="0" dirty="0"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USER INTERFACE (UI) COMPONENTS</a:t>
            </a:r>
            <a:r>
              <a:rPr lang="en-US" sz="1800" b="0" i="0" dirty="0">
                <a:effectLst/>
                <a:latin typeface="Söhne"/>
              </a:rPr>
              <a:t>: </a:t>
            </a:r>
            <a:r>
              <a:rPr lang="en-US" sz="2000" b="0" i="0" dirty="0">
                <a:effectLst/>
                <a:latin typeface="Söhne"/>
              </a:rPr>
              <a:t>Shiny provides a variety of UI components such as sliders, input fields, checkboxes, buttons, and tabs .</a:t>
            </a:r>
            <a:endParaRPr lang="en-US" sz="18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SERVER-SIDE R CODE</a:t>
            </a:r>
            <a:r>
              <a:rPr lang="en-US" sz="1800" b="0" i="0" dirty="0">
                <a:effectLst/>
                <a:latin typeface="Söhne"/>
              </a:rPr>
              <a:t>: </a:t>
            </a:r>
            <a:r>
              <a:rPr lang="en-US" sz="2000" b="0" i="0" dirty="0">
                <a:effectLst/>
                <a:latin typeface="Söhne"/>
              </a:rPr>
              <a:t>Shiny applications consist of both a user interface (UI) component and </a:t>
            </a:r>
          </a:p>
          <a:p>
            <a:pPr marL="0" indent="0" algn="l">
              <a:buNone/>
            </a:pPr>
            <a:r>
              <a:rPr lang="en-US" sz="2000" dirty="0">
                <a:latin typeface="Söhne"/>
              </a:rPr>
              <a:t>           </a:t>
            </a:r>
            <a:r>
              <a:rPr lang="en-US" sz="2000" b="0" i="0" dirty="0">
                <a:effectLst/>
                <a:latin typeface="Söhne"/>
              </a:rPr>
              <a:t>a server component, also written in R, which defines the logic behind the app's behavior.</a:t>
            </a:r>
          </a:p>
        </p:txBody>
      </p:sp>
    </p:spTree>
    <p:extLst>
      <p:ext uri="{BB962C8B-B14F-4D97-AF65-F5344CB8AC3E}">
        <p14:creationId xmlns:p14="http://schemas.microsoft.com/office/powerpoint/2010/main" val="376262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C85A-00E3-F4D9-8BD7-9A39F9F4E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E363-A272-2411-F2BA-72BCA4A23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72DEF-A6C0-EE02-C436-206BCD473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0" b="4029"/>
          <a:stretch/>
        </p:blipFill>
        <p:spPr>
          <a:xfrm>
            <a:off x="0" y="-1"/>
            <a:ext cx="12192000" cy="6968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A3D78-B103-63ED-A6E6-E03DCF4B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673" y="0"/>
            <a:ext cx="3389327" cy="25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2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C4514-69F6-87C9-47D7-2B4C20D813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24A22-CC83-AB27-7768-BBABA3F9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Shiny App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729BC3-7433-5E75-1408-43739D1F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10039510" cy="3282696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Shiny apps are contained in a single script called </a:t>
            </a:r>
            <a:r>
              <a:rPr lang="en-US" dirty="0" err="1">
                <a:latin typeface="Arial Narrow" panose="020B0606020202030204" pitchFamily="34" charset="0"/>
              </a:rPr>
              <a:t>app.R</a:t>
            </a:r>
            <a:r>
              <a:rPr lang="en-US" dirty="0">
                <a:latin typeface="Arial Narrow" panose="020B0606020202030204" pitchFamily="34" charset="0"/>
              </a:rPr>
              <a:t>. The script </a:t>
            </a:r>
            <a:r>
              <a:rPr lang="en-US" dirty="0" err="1">
                <a:latin typeface="Arial Narrow" panose="020B0606020202030204" pitchFamily="34" charset="0"/>
              </a:rPr>
              <a:t>app.R</a:t>
            </a:r>
            <a:r>
              <a:rPr lang="en-US" dirty="0">
                <a:latin typeface="Arial Narrow" panose="020B0606020202030204" pitchFamily="34" charset="0"/>
              </a:rPr>
              <a:t> lives in a directory (for example, </a:t>
            </a:r>
            <a:r>
              <a:rPr lang="en-US" dirty="0" err="1">
                <a:latin typeface="Arial Narrow" panose="020B0606020202030204" pitchFamily="34" charset="0"/>
              </a:rPr>
              <a:t>newdir</a:t>
            </a:r>
            <a:r>
              <a:rPr lang="en-US" dirty="0">
                <a:latin typeface="Arial Narrow" panose="020B0606020202030204" pitchFamily="34" charset="0"/>
              </a:rPr>
              <a:t>/) and the app can be run with </a:t>
            </a:r>
            <a:r>
              <a:rPr lang="en-US" dirty="0" err="1">
                <a:latin typeface="Arial Narrow" panose="020B0606020202030204" pitchFamily="34" charset="0"/>
              </a:rPr>
              <a:t>runApp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newdir</a:t>
            </a:r>
            <a:r>
              <a:rPr lang="en-US" dirty="0">
                <a:latin typeface="Arial Narrow" panose="020B0606020202030204" pitchFamily="34" charset="0"/>
              </a:rPr>
              <a:t>").</a:t>
            </a:r>
          </a:p>
          <a:p>
            <a:r>
              <a:rPr lang="en-US" sz="2800" b="1" dirty="0" err="1">
                <a:solidFill>
                  <a:schemeClr val="tx1"/>
                </a:solidFill>
                <a:highlight>
                  <a:srgbClr val="00FFFF"/>
                </a:highlight>
                <a:latin typeface="Arial Narrow" panose="020B0606020202030204" pitchFamily="34" charset="0"/>
              </a:rPr>
              <a:t>App.R</a:t>
            </a:r>
            <a:r>
              <a:rPr lang="en-US" sz="2800" b="1" dirty="0">
                <a:solidFill>
                  <a:schemeClr val="tx1"/>
                </a:solidFill>
                <a:highlight>
                  <a:srgbClr val="00FFFF"/>
                </a:highlight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has three components</a:t>
            </a:r>
            <a:r>
              <a:rPr lang="en-US" sz="2000" dirty="0">
                <a:latin typeface="Arial Narrow" panose="020B0606020202030204" pitchFamily="34" charset="0"/>
              </a:rPr>
              <a:t>:</a:t>
            </a:r>
          </a:p>
          <a:p>
            <a:r>
              <a:rPr lang="en-US" sz="2800" b="1" dirty="0">
                <a:latin typeface="Arial Narrow" panose="020B0606020202030204" pitchFamily="34" charset="0"/>
              </a:rPr>
              <a:t>a user interface object</a:t>
            </a:r>
          </a:p>
          <a:p>
            <a:r>
              <a:rPr lang="en-US" sz="2800" b="1" dirty="0">
                <a:latin typeface="Arial Narrow" panose="020B0606020202030204" pitchFamily="34" charset="0"/>
              </a:rPr>
              <a:t>a server function</a:t>
            </a:r>
          </a:p>
          <a:p>
            <a:r>
              <a:rPr lang="en-US" sz="2800" b="1" dirty="0">
                <a:latin typeface="Arial Narrow" panose="020B0606020202030204" pitchFamily="34" charset="0"/>
              </a:rPr>
              <a:t>a call to the </a:t>
            </a:r>
            <a:r>
              <a:rPr lang="en-US" sz="2800" b="1" dirty="0" err="1">
                <a:latin typeface="Arial Narrow" panose="020B0606020202030204" pitchFamily="34" charset="0"/>
              </a:rPr>
              <a:t>shinyApp</a:t>
            </a:r>
            <a:r>
              <a:rPr lang="en-US" sz="2800" b="1" dirty="0">
                <a:latin typeface="Arial Narrow" panose="020B0606020202030204" pitchFamily="34" charset="0"/>
              </a:rPr>
              <a:t> function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7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analytics using shiny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Interactive Exploration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RShiny</a:t>
            </a:r>
            <a:r>
              <a:rPr lang="en-US" b="0" i="0" dirty="0">
                <a:effectLst/>
                <a:latin typeface="Söhne"/>
              </a:rPr>
              <a:t> allows users to create interactive web applications that enable stakeholders to explore and visualize large datasets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Real-time Analysis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</p:spPr>
        <p:txBody>
          <a:bodyPr/>
          <a:lstStyle/>
          <a:p>
            <a:r>
              <a:rPr lang="en-US" dirty="0">
                <a:latin typeface="Söhne"/>
              </a:rPr>
              <a:t>C</a:t>
            </a:r>
            <a:r>
              <a:rPr lang="en-US" b="0" i="0" dirty="0">
                <a:effectLst/>
                <a:latin typeface="Söhne"/>
              </a:rPr>
              <a:t>an respond </a:t>
            </a:r>
            <a:r>
              <a:rPr lang="en-US" dirty="0">
                <a:latin typeface="Söhne"/>
              </a:rPr>
              <a:t>quicky</a:t>
            </a:r>
            <a:r>
              <a:rPr lang="en-US" b="0" i="0" dirty="0">
                <a:effectLst/>
                <a:latin typeface="Söhne"/>
              </a:rPr>
              <a:t> to changes in the data, allowing for real-time monitoring, analysis, and visualization of big data streams.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Scalability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Can handle large volumes of data and high numbers of concurrent users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R Ecosystem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Includes popular packages for visualization like ggplot2, </a:t>
            </a:r>
            <a:r>
              <a:rPr lang="en-US" dirty="0" err="1"/>
              <a:t>dplyr</a:t>
            </a:r>
            <a:r>
              <a:rPr lang="en-US" dirty="0"/>
              <a:t>,</a:t>
            </a:r>
          </a:p>
          <a:p>
            <a:r>
              <a:rPr lang="en-US" dirty="0" err="1"/>
              <a:t>tidyr</a:t>
            </a:r>
            <a:endParaRPr lang="en-US" dirty="0"/>
          </a:p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Data-driven Decision Making</a:t>
            </a:r>
            <a:endParaRPr lang="en-US" sz="2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Allows creation of interactive dashboards and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311</TotalTime>
  <Words>562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Courier New</vt:lpstr>
      <vt:lpstr>Segoe UI Light</vt:lpstr>
      <vt:lpstr>Söhne</vt:lpstr>
      <vt:lpstr>Tw Cen MT</vt:lpstr>
      <vt:lpstr>Office Theme</vt:lpstr>
      <vt:lpstr>"Big data is not about the data, but about  the insights it provides."  </vt:lpstr>
      <vt:lpstr> R Shiny for Big Data Visualization and Analysis</vt:lpstr>
      <vt:lpstr>CONTENTS</vt:lpstr>
      <vt:lpstr>Web applications without html/css/js?</vt:lpstr>
      <vt:lpstr>What is shiny?</vt:lpstr>
      <vt:lpstr>FEATURES</vt:lpstr>
      <vt:lpstr>PowerPoint Presentation</vt:lpstr>
      <vt:lpstr>Structure of a Shiny App</vt:lpstr>
      <vt:lpstr>Big data analytics using shiny</vt:lpstr>
      <vt:lpstr>CODE &amp; SYNTAX</vt:lpstr>
      <vt:lpstr>Build a user interface</vt:lpstr>
      <vt:lpstr>LAYOUT(pagesidebar)</vt:lpstr>
      <vt:lpstr>PowerPoint Presentation</vt:lpstr>
      <vt:lpstr>WIDGETS</vt:lpstr>
      <vt:lpstr>PowerPoint Presentation</vt:lpstr>
      <vt:lpstr>HANDS 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"Big data is not about the data, but about  the insights it provides."  </dc:title>
  <dc:creator>Siddhi Jadhav</dc:creator>
  <cp:lastModifiedBy>Siddhi Jadhav</cp:lastModifiedBy>
  <cp:revision>7</cp:revision>
  <dcterms:created xsi:type="dcterms:W3CDTF">2024-04-02T20:02:13Z</dcterms:created>
  <dcterms:modified xsi:type="dcterms:W3CDTF">2024-04-25T08:40:25Z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