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4388" r:id="rId1"/>
    <p:sldMasterId id="2147484400" r:id="rId2"/>
    <p:sldMasterId id="2147484520" r:id="rId3"/>
  </p:sldMasterIdLst>
  <p:notesMasterIdLst>
    <p:notesMasterId r:id="rId16"/>
  </p:notesMasterIdLst>
  <p:sldIdLst>
    <p:sldId id="300" r:id="rId4"/>
    <p:sldId id="326" r:id="rId5"/>
    <p:sldId id="257" r:id="rId6"/>
    <p:sldId id="343" r:id="rId7"/>
    <p:sldId id="328" r:id="rId8"/>
    <p:sldId id="260" r:id="rId9"/>
    <p:sldId id="261" r:id="rId10"/>
    <p:sldId id="344" r:id="rId11"/>
    <p:sldId id="345" r:id="rId12"/>
    <p:sldId id="347" r:id="rId13"/>
    <p:sldId id="259" r:id="rId14"/>
    <p:sldId id="302" r:id="rId15"/>
  </p:sldIdLst>
  <p:sldSz cx="12192000" cy="6858000"/>
  <p:notesSz cx="7104063" cy="10234613"/>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B73"/>
    <a:srgbClr val="001A3F"/>
    <a:srgbClr val="5FADF4"/>
    <a:srgbClr val="B7F4E2"/>
    <a:srgbClr val="E1C8FB"/>
    <a:srgbClr val="6106CF"/>
    <a:srgbClr val="AF05D1"/>
    <a:srgbClr val="2E1710"/>
    <a:srgbClr val="412117"/>
    <a:srgbClr val="5E3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1392" autoAdjust="0"/>
  </p:normalViewPr>
  <p:slideViewPr>
    <p:cSldViewPr snapToGrid="0">
      <p:cViewPr varScale="1">
        <p:scale>
          <a:sx n="79" d="100"/>
          <a:sy n="79" d="100"/>
        </p:scale>
        <p:origin x="850" y="7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C3B8187F-EF55-4CBC-840D-673E3F9FD82D}" type="datetimeFigureOut">
              <a:rPr lang="zh-CN" altLang="en-US" smtClean="0"/>
              <a:t>2021/1/20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F24A51F-7A4C-4D55-9711-8DBAEF133A33}" type="slidenum">
              <a:rPr lang="zh-CN" altLang="en-US" smtClean="0"/>
              <a:t>‹#›</a:t>
            </a:fld>
            <a:endParaRPr lang="zh-CN" altLang="en-US"/>
          </a:p>
        </p:txBody>
      </p:sp>
    </p:spTree>
    <p:extLst>
      <p:ext uri="{BB962C8B-B14F-4D97-AF65-F5344CB8AC3E}">
        <p14:creationId xmlns:p14="http://schemas.microsoft.com/office/powerpoint/2010/main" val="333003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24A51F-7A4C-4D55-9711-8DBAEF133A33}" type="slidenum">
              <a:rPr lang="zh-CN" altLang="en-US" smtClean="0"/>
              <a:t>0</a:t>
            </a:fld>
            <a:endParaRPr lang="zh-CN" altLang="en-US"/>
          </a:p>
        </p:txBody>
      </p:sp>
    </p:spTree>
    <p:extLst>
      <p:ext uri="{BB962C8B-B14F-4D97-AF65-F5344CB8AC3E}">
        <p14:creationId xmlns:p14="http://schemas.microsoft.com/office/powerpoint/2010/main" val="51144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0599E-0D46-4971-AF53-21B68D067E2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BE1A12-07C7-4DA2-88C9-24DA11D27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57EEE3-351F-4D21-A11E-646EE46E132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70514807-856C-4224-9855-9F3C8903493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01309BC9-9AAB-4745-A399-91361AA7A1F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1770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4F9C6-176D-4450-93DD-1E686C3A2F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F7BE17-C765-4647-85FC-93331225CD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70A3FE-5105-4432-AD90-1D3C7936E6C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85AC6424-0697-4DA3-938C-6C2614D89B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D28E5503-5C5D-4406-9A5A-6F559D58AB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7705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8AFE66-0907-4076-87A4-E288DE7AC8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50A468-3E02-4866-BA99-6B3CFD3874C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511821-2E48-458F-9672-510BD686C78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DCC2FA46-17E6-4901-8081-9F0FF594F59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6FD2BCB6-4259-4A86-B66E-A365051938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4122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0599E-0D46-4971-AF53-21B68D067E2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BE1A12-07C7-4DA2-88C9-24DA11D27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57EEE3-351F-4D21-A11E-646EE46E132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70514807-856C-4224-9855-9F3C8903493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01309BC9-9AAB-4745-A399-91361AA7A1F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1402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AACE3-6730-449A-AA59-4E0189BC2E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6A9B72-D097-4701-A9E4-F2353F78E5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A5D9E-1C4C-4DCC-B5C2-236AC3709D6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09692C35-F2EC-4EF3-A7C0-3FB3EC616ED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A4175D0A-F5C1-481F-9F21-EA4DF783EF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592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64FF4-0B25-4634-B134-BA5198A1EC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35433F-1CDB-4A76-BBEC-709E5B6279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45D227-A764-4BBB-ACFA-B9A67C33551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89866BA2-182B-4E98-A218-9A9380C3E29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42E9339B-396E-4AF2-8523-E445CBC841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71670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B5189-4FCB-409D-AB86-AA365DAD0D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D10B4F-3F11-404B-856B-EFDE98357A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166949-C20F-4E34-A19D-E0952C8079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5F091E-78FD-480E-9DDA-6FE9BCC48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a:extLst>
              <a:ext uri="{FF2B5EF4-FFF2-40B4-BE49-F238E27FC236}">
                <a16:creationId xmlns:a16="http://schemas.microsoft.com/office/drawing/2014/main" id="{90DFFFAC-1F97-4324-848D-268C3C2B22A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a:extLst>
              <a:ext uri="{FF2B5EF4-FFF2-40B4-BE49-F238E27FC236}">
                <a16:creationId xmlns:a16="http://schemas.microsoft.com/office/drawing/2014/main" id="{737E78D3-FB02-4662-8712-56B4D5C769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92318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E3979-BBCF-479C-8E37-47687AB2368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C1F657-3529-4C7A-8E3D-FFE10D617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5B45AE-FFFE-40AC-98C3-912D609B4D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0945AE7-120F-4573-8606-8B07F7989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DFE5A3A-E3F4-43B7-BD8A-02EDD66861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DE4442-F5B1-45FC-9389-A1B0733956E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a:extLst>
              <a:ext uri="{FF2B5EF4-FFF2-40B4-BE49-F238E27FC236}">
                <a16:creationId xmlns:a16="http://schemas.microsoft.com/office/drawing/2014/main" id="{FBDB18E5-6446-4410-B72B-ED5D3BDA64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a:extLst>
              <a:ext uri="{FF2B5EF4-FFF2-40B4-BE49-F238E27FC236}">
                <a16:creationId xmlns:a16="http://schemas.microsoft.com/office/drawing/2014/main" id="{1FC9DA89-EC98-4DA0-98AE-6BEE4FAE9D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3580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821FB-FCF2-4B0E-B5FD-9593927E0C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F1271A-0F45-4312-A341-93D4BCBA599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a:extLst>
              <a:ext uri="{FF2B5EF4-FFF2-40B4-BE49-F238E27FC236}">
                <a16:creationId xmlns:a16="http://schemas.microsoft.com/office/drawing/2014/main" id="{872920A1-A9C0-4BE5-B35A-03B6350B8AD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a:extLst>
              <a:ext uri="{FF2B5EF4-FFF2-40B4-BE49-F238E27FC236}">
                <a16:creationId xmlns:a16="http://schemas.microsoft.com/office/drawing/2014/main" id="{89F65E3F-E591-4784-B90C-833DE98352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01261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CC1F4-C494-4B76-8933-5743FB8A971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a:extLst>
              <a:ext uri="{FF2B5EF4-FFF2-40B4-BE49-F238E27FC236}">
                <a16:creationId xmlns:a16="http://schemas.microsoft.com/office/drawing/2014/main" id="{92A849E3-A23A-46C1-9E8E-9B616A6D4C5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a:extLst>
              <a:ext uri="{FF2B5EF4-FFF2-40B4-BE49-F238E27FC236}">
                <a16:creationId xmlns:a16="http://schemas.microsoft.com/office/drawing/2014/main" id="{7E4260EE-562A-49AF-A7B1-DC4464FD24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36819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4C633-D89C-4A67-A18B-1440A01176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9D25EEA-C71F-491A-85D3-6ABE3582F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D0AA0D-863C-4263-84EF-677ED8655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3AFD1D-78B9-4DF5-93D3-BCB7E0DCBE5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a:extLst>
              <a:ext uri="{FF2B5EF4-FFF2-40B4-BE49-F238E27FC236}">
                <a16:creationId xmlns:a16="http://schemas.microsoft.com/office/drawing/2014/main" id="{69A5BE79-355D-4EAA-994A-2DD36FCD0DC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a:extLst>
              <a:ext uri="{FF2B5EF4-FFF2-40B4-BE49-F238E27FC236}">
                <a16:creationId xmlns:a16="http://schemas.microsoft.com/office/drawing/2014/main" id="{5B8D1EC5-4CB7-49FE-BF25-BD5328617E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842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AACE3-6730-449A-AA59-4E0189BC2E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6A9B72-D097-4701-A9E4-F2353F78E5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A5D9E-1C4C-4DCC-B5C2-236AC3709D6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09692C35-F2EC-4EF3-A7C0-3FB3EC616ED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A4175D0A-F5C1-481F-9F21-EA4DF783EF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4390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732D-2331-412F-B255-D9AB0C3DF7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4B02AA7-C6A9-4F4A-A67A-6358C6D23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F4DCF4-00DA-4323-A28B-98E72682F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790849-D6BB-4077-B134-CC7FF70E274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a:extLst>
              <a:ext uri="{FF2B5EF4-FFF2-40B4-BE49-F238E27FC236}">
                <a16:creationId xmlns:a16="http://schemas.microsoft.com/office/drawing/2014/main" id="{2EDDF627-A82B-4500-85C6-70D207B6076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a:extLst>
              <a:ext uri="{FF2B5EF4-FFF2-40B4-BE49-F238E27FC236}">
                <a16:creationId xmlns:a16="http://schemas.microsoft.com/office/drawing/2014/main" id="{03FE7B9F-6092-43A9-B5EF-1BE0B9315C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1356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4F9C6-176D-4450-93DD-1E686C3A2F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F7BE17-C765-4647-85FC-93331225CD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70A3FE-5105-4432-AD90-1D3C7936E6C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85AC6424-0697-4DA3-938C-6C2614D89B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D28E5503-5C5D-4406-9A5A-6F559D58AB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3678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8AFE66-0907-4076-87A4-E288DE7AC8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50A468-3E02-4866-BA99-6B3CFD3874C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511821-2E48-458F-9672-510BD686C78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DCC2FA46-17E6-4901-8081-9F0FF594F59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6FD2BCB6-4259-4A86-B66E-A365051938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86228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19D20-8221-4EFA-8AE0-86B199984214}"/>
              </a:ext>
            </a:extLst>
          </p:cNvPr>
          <p:cNvSpPr>
            <a:spLocks noGrp="1"/>
          </p:cNvSpPr>
          <p:nvPr>
            <p:ph type="ctrTitle"/>
          </p:nvPr>
        </p:nvSpPr>
        <p:spPr>
          <a:xfrm>
            <a:off x="1524000" y="1122363"/>
            <a:ext cx="9144000" cy="2387600"/>
          </a:xfrm>
        </p:spPr>
        <p:txBody>
          <a:bodyPr anchor="b">
            <a:normAutofit/>
          </a:bodyPr>
          <a:lstStyle>
            <a:lvl1pPr algn="ctr">
              <a:defRPr sz="4800" b="0" spc="100" baseline="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a:extLst>
              <a:ext uri="{FF2B5EF4-FFF2-40B4-BE49-F238E27FC236}">
                <a16:creationId xmlns:a16="http://schemas.microsoft.com/office/drawing/2014/main" id="{DEA4774A-ECAB-4450-AACE-FF5919C06D1E}"/>
              </a:ext>
            </a:extLst>
          </p:cNvPr>
          <p:cNvSpPr>
            <a:spLocks noGrp="1"/>
          </p:cNvSpPr>
          <p:nvPr>
            <p:ph type="subTitle" idx="1"/>
          </p:nvPr>
        </p:nvSpPr>
        <p:spPr>
          <a:xfrm>
            <a:off x="1524000" y="3602038"/>
            <a:ext cx="9144000" cy="1655762"/>
          </a:xfrm>
        </p:spPr>
        <p:txBody>
          <a:bodyPr>
            <a:normAutofit/>
          </a:bodyPr>
          <a:lstStyle>
            <a:lvl1pPr marL="0" indent="0" algn="r">
              <a:buNone/>
              <a:defRPr sz="2000" spc="100" baseline="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D21FDB-C0B2-4A48-A027-45FD2621B823}"/>
              </a:ext>
            </a:extLst>
          </p:cNvPr>
          <p:cNvSpPr>
            <a:spLocks noGrp="1"/>
          </p:cNvSpPr>
          <p:nvPr>
            <p:ph type="dt" sz="half" idx="10"/>
          </p:nvPr>
        </p:nvSpPr>
        <p:spPr/>
        <p:txBody>
          <a:bodyPr/>
          <a:lstStyle>
            <a:lvl1pPr>
              <a:defRPr spc="100" baseline="0">
                <a:solidFill>
                  <a:schemeClr val="bg1"/>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a:extLst>
              <a:ext uri="{FF2B5EF4-FFF2-40B4-BE49-F238E27FC236}">
                <a16:creationId xmlns:a16="http://schemas.microsoft.com/office/drawing/2014/main" id="{FE725289-B0EB-47D6-9D02-D3DC8B786EF7}"/>
              </a:ext>
            </a:extLst>
          </p:cNvPr>
          <p:cNvSpPr>
            <a:spLocks noGrp="1"/>
          </p:cNvSpPr>
          <p:nvPr>
            <p:ph type="ftr" sz="quarter" idx="11"/>
          </p:nvPr>
        </p:nvSpPr>
        <p:spPr/>
        <p:txBody>
          <a:bodyPr/>
          <a:lstStyle>
            <a:lvl1pPr algn="ctr">
              <a:defRPr spc="100" baseline="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a:extLst>
              <a:ext uri="{FF2B5EF4-FFF2-40B4-BE49-F238E27FC236}">
                <a16:creationId xmlns:a16="http://schemas.microsoft.com/office/drawing/2014/main" id="{3AA544AE-7CE5-477C-8BF8-A95AA46BEEFF}"/>
              </a:ext>
            </a:extLst>
          </p:cNvPr>
          <p:cNvSpPr>
            <a:spLocks noGrp="1"/>
          </p:cNvSpPr>
          <p:nvPr>
            <p:ph type="sldNum" sz="quarter" idx="12"/>
          </p:nvPr>
        </p:nvSpPr>
        <p:spPr/>
        <p:txBody>
          <a:bodyPr/>
          <a:lstStyle>
            <a:lvl1pPr algn="r">
              <a:defRPr spc="100" baseline="0">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en-US" altLang="zh-CN"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523493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4D60B-71F6-4F8C-BB36-CE21DD5AF9FE}"/>
              </a:ext>
            </a:extLst>
          </p:cNvPr>
          <p:cNvSpPr>
            <a:spLocks noGrp="1"/>
          </p:cNvSpPr>
          <p:nvPr>
            <p:ph type="title"/>
          </p:nvPr>
        </p:nvSpPr>
        <p:spPr>
          <a:xfrm>
            <a:off x="420949" y="-159798"/>
            <a:ext cx="10515600" cy="1325563"/>
          </a:xfrm>
        </p:spPr>
        <p:txBody>
          <a:bodyPr>
            <a:normAutofit/>
          </a:bodyPr>
          <a:lstStyle>
            <a:lvl1pPr>
              <a:defRPr sz="2800" b="1" spc="0" baseline="0">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7D7EB7D-D796-4587-AE7D-D017EDC801D1}"/>
              </a:ext>
            </a:extLst>
          </p:cNvPr>
          <p:cNvSpPr>
            <a:spLocks noGrp="1"/>
          </p:cNvSpPr>
          <p:nvPr>
            <p:ph idx="1"/>
          </p:nvPr>
        </p:nvSpPr>
        <p:spPr>
          <a:xfrm>
            <a:off x="420949" y="977298"/>
            <a:ext cx="11403396" cy="5272581"/>
          </a:xfrm>
        </p:spPr>
        <p:txBody>
          <a:bodyPr>
            <a:normAutofit/>
          </a:bodyPr>
          <a:lstStyle>
            <a:lvl1pPr marL="228600" indent="-228600" algn="just">
              <a:lnSpc>
                <a:spcPct val="114000"/>
              </a:lnSpc>
              <a:buFont typeface="Wingdings" panose="05000000000000000000" pitchFamily="2" charset="2"/>
              <a:buChar char="Ø"/>
              <a:defRPr sz="2400" spc="0" baseline="0">
                <a:latin typeface="Cambria" panose="02040503050406030204" pitchFamily="18" charset="0"/>
                <a:ea typeface="微软雅黑" panose="020B0503020204020204" pitchFamily="34" charset="-122"/>
              </a:defRPr>
            </a:lvl1pPr>
            <a:lvl2pPr marL="685800" indent="-228600" algn="just">
              <a:lnSpc>
                <a:spcPct val="114000"/>
              </a:lnSpc>
              <a:buFont typeface="Wingdings" panose="05000000000000000000" pitchFamily="2" charset="2"/>
              <a:buChar char="Ø"/>
              <a:defRPr sz="2000" spc="0" baseline="0">
                <a:latin typeface="Cambria" panose="02040503050406030204" pitchFamily="18" charset="0"/>
                <a:ea typeface="微软雅黑" panose="020B0503020204020204" pitchFamily="34" charset="-122"/>
              </a:defRPr>
            </a:lvl2pPr>
            <a:lvl3pPr marL="1143000" indent="-228600" algn="just">
              <a:lnSpc>
                <a:spcPct val="114000"/>
              </a:lnSpc>
              <a:buFont typeface="Wingdings" panose="05000000000000000000" pitchFamily="2" charset="2"/>
              <a:buChar char="Ø"/>
              <a:defRPr sz="2000" spc="0" baseline="0">
                <a:latin typeface="Cambria" panose="02040503050406030204" pitchFamily="18" charset="0"/>
                <a:ea typeface="微软雅黑" panose="020B0503020204020204" pitchFamily="34" charset="-122"/>
              </a:defRPr>
            </a:lvl3pPr>
            <a:lvl4pPr marL="1600200" indent="-228600" algn="just">
              <a:lnSpc>
                <a:spcPct val="114000"/>
              </a:lnSpc>
              <a:buFont typeface="Wingdings" panose="05000000000000000000" pitchFamily="2" charset="2"/>
              <a:buChar char="Ø"/>
              <a:defRPr sz="1800" spc="0" baseline="0">
                <a:latin typeface="Cambria" panose="02040503050406030204" pitchFamily="18" charset="0"/>
                <a:ea typeface="微软雅黑" panose="020B0503020204020204" pitchFamily="34" charset="-122"/>
              </a:defRPr>
            </a:lvl4pPr>
            <a:lvl5pPr marL="2057400" indent="-228600" algn="just">
              <a:lnSpc>
                <a:spcPct val="114000"/>
              </a:lnSpc>
              <a:buFont typeface="Wingdings" panose="05000000000000000000" pitchFamily="2" charset="2"/>
              <a:buChar char="Ø"/>
              <a:defRPr sz="1800" spc="0" baseline="0">
                <a:latin typeface="Cambria" panose="02040503050406030204" pitchFamily="18"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78528B5A-60DD-49E7-AF3C-5DD33D8D8612}"/>
              </a:ext>
            </a:extLst>
          </p:cNvPr>
          <p:cNvSpPr>
            <a:spLocks noGrp="1"/>
          </p:cNvSpPr>
          <p:nvPr>
            <p:ph type="dt" sz="half" idx="10"/>
          </p:nvPr>
        </p:nvSpPr>
        <p:spPr/>
        <p:txBody>
          <a:bodyPr vert="horz" lIns="91440" tIns="45720" rIns="91440" bIns="45720" rtlCol="0" anchor="ctr"/>
          <a:lstStyle>
            <a:lvl1pPr>
              <a:defRPr lang="zh-CN" altLang="en-US" spc="100" baseline="0" smtClean="0">
                <a:solidFill>
                  <a:schemeClr val="bg1"/>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a:extLst>
              <a:ext uri="{FF2B5EF4-FFF2-40B4-BE49-F238E27FC236}">
                <a16:creationId xmlns:a16="http://schemas.microsoft.com/office/drawing/2014/main" id="{802BD91A-9107-40DF-8E8A-F85A2C5A0E7F}"/>
              </a:ext>
            </a:extLst>
          </p:cNvPr>
          <p:cNvSpPr>
            <a:spLocks noGrp="1"/>
          </p:cNvSpPr>
          <p:nvPr>
            <p:ph type="ftr" sz="quarter" idx="11"/>
          </p:nvPr>
        </p:nvSpPr>
        <p:spPr/>
        <p:txBody>
          <a:bodyPr vert="horz" lIns="91440" tIns="45720" rIns="91440" bIns="45720" rtlCol="0" anchor="ctr"/>
          <a:lstStyle>
            <a:lvl1pPr algn="ctr">
              <a:defRPr lang="zh-CN" altLang="en-US" spc="100" baseline="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a:extLst>
              <a:ext uri="{FF2B5EF4-FFF2-40B4-BE49-F238E27FC236}">
                <a16:creationId xmlns:a16="http://schemas.microsoft.com/office/drawing/2014/main" id="{361C940B-C2C9-427E-90B0-CCA46BBF9EB3}"/>
              </a:ext>
            </a:extLst>
          </p:cNvPr>
          <p:cNvSpPr>
            <a:spLocks noGrp="1"/>
          </p:cNvSpPr>
          <p:nvPr>
            <p:ph type="sldNum" sz="quarter" idx="12"/>
          </p:nvPr>
        </p:nvSpPr>
        <p:spPr/>
        <p:txBody>
          <a:bodyPr vert="horz" lIns="91440" tIns="45720" rIns="91440" bIns="45720" rtlCol="0" anchor="ctr"/>
          <a:lstStyle>
            <a:lvl1pPr algn="r">
              <a:defRPr lang="zh-CN" altLang="en-US" spc="100" baseline="0" smtClean="0">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en-US" altLang="zh-CN"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a:extLst>
              <a:ext uri="{FF2B5EF4-FFF2-40B4-BE49-F238E27FC236}">
                <a16:creationId xmlns:a16="http://schemas.microsoft.com/office/drawing/2014/main" id="{FE3B5E4D-6341-4C5D-B42F-90AD45E78ABF}"/>
              </a:ext>
            </a:extLst>
          </p:cNvPr>
          <p:cNvSpPr/>
          <p:nvPr userDrawn="1"/>
        </p:nvSpPr>
        <p:spPr>
          <a:xfrm>
            <a:off x="369277" y="218787"/>
            <a:ext cx="51672" cy="568392"/>
          </a:xfrm>
          <a:prstGeom prst="rect">
            <a:avLst/>
          </a:prstGeom>
          <a:solidFill>
            <a:srgbClr val="630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14185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75C5D-A545-4F78-94E5-0B986AE785D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369955-9DE8-48EE-AAE8-13AFCFE49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D881B5A-BB3A-4B7A-89CA-50AF0760D5F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a:extLst>
              <a:ext uri="{FF2B5EF4-FFF2-40B4-BE49-F238E27FC236}">
                <a16:creationId xmlns:a16="http://schemas.microsoft.com/office/drawing/2014/main" id="{3000562A-23D3-4553-B720-9E2D232A6B9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a:extLst>
              <a:ext uri="{FF2B5EF4-FFF2-40B4-BE49-F238E27FC236}">
                <a16:creationId xmlns:a16="http://schemas.microsoft.com/office/drawing/2014/main" id="{3FAA0090-3109-451E-B365-092B1A45078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05483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6FF48-0673-49FB-98B2-2252029830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BE2106-4B12-4351-B7A9-6CFB02AA44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234190-F107-453D-8630-7158A3FB25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3612D4-5907-44F7-BDB7-1CC1E493A36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页脚占位符 5">
            <a:extLst>
              <a:ext uri="{FF2B5EF4-FFF2-40B4-BE49-F238E27FC236}">
                <a16:creationId xmlns:a16="http://schemas.microsoft.com/office/drawing/2014/main" id="{58995F0D-7C27-4B6D-8DCD-C664D154543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灯片编号占位符 6">
            <a:extLst>
              <a:ext uri="{FF2B5EF4-FFF2-40B4-BE49-F238E27FC236}">
                <a16:creationId xmlns:a16="http://schemas.microsoft.com/office/drawing/2014/main" id="{B775EAD1-ACEB-4209-ACF5-10113153D23A}"/>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81727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FFA98-539F-460B-B383-C202156B42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1DC461C-B428-4007-9236-7B7C5F409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0FFCFE4-98E9-45A2-A03C-70BCB08FE86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5E75A03-17F7-4005-816B-71C338BDF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888CEBD-91A2-4D85-B395-44D51935E4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E7716F0-617C-49EE-8F4A-0E1D22F861F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页脚占位符 7">
            <a:extLst>
              <a:ext uri="{FF2B5EF4-FFF2-40B4-BE49-F238E27FC236}">
                <a16:creationId xmlns:a16="http://schemas.microsoft.com/office/drawing/2014/main" id="{1DD1E0D0-E44E-4A08-83C5-28DBA5DF862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灯片编号占位符 8">
            <a:extLst>
              <a:ext uri="{FF2B5EF4-FFF2-40B4-BE49-F238E27FC236}">
                <a16:creationId xmlns:a16="http://schemas.microsoft.com/office/drawing/2014/main" id="{702067DE-1F7C-459F-A46B-57FEDD67D1B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228974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25918-EE47-40AA-886E-7DF1D47639EC}"/>
              </a:ext>
            </a:extLst>
          </p:cNvPr>
          <p:cNvSpPr>
            <a:spLocks noGrp="1"/>
          </p:cNvSpPr>
          <p:nvPr>
            <p:ph type="title"/>
          </p:nvPr>
        </p:nvSpPr>
        <p:spPr/>
        <p:txBody>
          <a:bodyPr/>
          <a:lstStyle/>
          <a:p>
            <a:r>
              <a:rPr lang="zh-CN" altLang="en-US"/>
              <a:t>单击此处编辑母版标题样式</a:t>
            </a:r>
          </a:p>
        </p:txBody>
      </p:sp>
      <p:sp>
        <p:nvSpPr>
          <p:cNvPr id="4" name="页脚占位符 3">
            <a:extLst>
              <a:ext uri="{FF2B5EF4-FFF2-40B4-BE49-F238E27FC236}">
                <a16:creationId xmlns:a16="http://schemas.microsoft.com/office/drawing/2014/main" id="{74B93383-57D9-4A2F-A4A1-29C0176A0993}"/>
              </a:ext>
            </a:extLst>
          </p:cNvPr>
          <p:cNvSpPr>
            <a:spLocks noGrp="1"/>
          </p:cNvSpPr>
          <p:nvPr>
            <p:ph type="ftr" sz="quarter" idx="11"/>
          </p:nvPr>
        </p:nvSpPr>
        <p:spPr>
          <a:xfrm>
            <a:off x="838200" y="6450064"/>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a:extLst>
              <a:ext uri="{FF2B5EF4-FFF2-40B4-BE49-F238E27FC236}">
                <a16:creationId xmlns:a16="http://schemas.microsoft.com/office/drawing/2014/main" id="{86C191C2-36AC-4414-A2F7-44388C100C9E}"/>
              </a:ext>
            </a:extLst>
          </p:cNvPr>
          <p:cNvSpPr>
            <a:spLocks noGrp="1"/>
          </p:cNvSpPr>
          <p:nvPr>
            <p:ph type="sldNum" sz="quarter" idx="12"/>
          </p:nvPr>
        </p:nvSpPr>
        <p:spPr>
          <a:xfrm>
            <a:off x="11031827" y="6450063"/>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16698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3824FD-5454-420F-AD69-08A7C024221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a:extLst>
              <a:ext uri="{FF2B5EF4-FFF2-40B4-BE49-F238E27FC236}">
                <a16:creationId xmlns:a16="http://schemas.microsoft.com/office/drawing/2014/main" id="{45C92066-8D45-4FCB-8B49-C77D00D5F04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a:extLst>
              <a:ext uri="{FF2B5EF4-FFF2-40B4-BE49-F238E27FC236}">
                <a16:creationId xmlns:a16="http://schemas.microsoft.com/office/drawing/2014/main" id="{99CCDD14-69EE-48EA-9D86-7BC315594CF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4672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64FF4-0B25-4634-B134-BA5198A1EC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35433F-1CDB-4A76-BBEC-709E5B6279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45D227-A764-4BBB-ACFA-B9A67C33551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89866BA2-182B-4E98-A218-9A9380C3E29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42E9339B-396E-4AF2-8523-E445CBC841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339412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6F360-B94D-4D58-964B-423148D496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9D4292-857F-4075-AC3C-CEEB8EA56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069662D-6B52-4E76-81BB-C36A07093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0CCC2E-EC7E-460F-AE7B-F298EBED62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页脚占位符 5">
            <a:extLst>
              <a:ext uri="{FF2B5EF4-FFF2-40B4-BE49-F238E27FC236}">
                <a16:creationId xmlns:a16="http://schemas.microsoft.com/office/drawing/2014/main" id="{72404E86-9655-4505-8270-BE663DF2B52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灯片编号占位符 6">
            <a:extLst>
              <a:ext uri="{FF2B5EF4-FFF2-40B4-BE49-F238E27FC236}">
                <a16:creationId xmlns:a16="http://schemas.microsoft.com/office/drawing/2014/main" id="{A61689F2-3AA9-44A1-BBF9-60FCB7BB5551}"/>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781151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B8670-79F6-4784-B400-23AE0F5220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CDB7E6-6D7F-4019-AF86-26F78637F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403046-D9F3-4FBB-BACA-A74838471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10CE01-EFC8-4A08-9C97-D066D99CBAB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页脚占位符 5">
            <a:extLst>
              <a:ext uri="{FF2B5EF4-FFF2-40B4-BE49-F238E27FC236}">
                <a16:creationId xmlns:a16="http://schemas.microsoft.com/office/drawing/2014/main" id="{0B5C2CD2-7102-4966-A995-1AEA980A9CA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灯片编号占位符 6">
            <a:extLst>
              <a:ext uri="{FF2B5EF4-FFF2-40B4-BE49-F238E27FC236}">
                <a16:creationId xmlns:a16="http://schemas.microsoft.com/office/drawing/2014/main" id="{90FC2F40-178A-4D88-9CD4-D9584D5A2BAF}"/>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0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E705E-6FDA-4E19-9014-5262378577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2AA6F8-68A3-4BE6-982A-653DFCACEE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347E9D-C426-43A6-B6D3-B546D7DCD8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a:extLst>
              <a:ext uri="{FF2B5EF4-FFF2-40B4-BE49-F238E27FC236}">
                <a16:creationId xmlns:a16="http://schemas.microsoft.com/office/drawing/2014/main" id="{6F5D8F5B-68BE-4661-B794-71D511BF32E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a:extLst>
              <a:ext uri="{FF2B5EF4-FFF2-40B4-BE49-F238E27FC236}">
                <a16:creationId xmlns:a16="http://schemas.microsoft.com/office/drawing/2014/main" id="{7918A67D-079B-4ECC-84C4-BDED99BF054B}"/>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36217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8BDDE8-3262-4198-8C6E-565D0320A7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644D5FA-A192-4A29-A2C6-C60FF7D7D4C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93A82F-19B3-4C2C-A1FA-EA5B40B0E68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a:extLst>
              <a:ext uri="{FF2B5EF4-FFF2-40B4-BE49-F238E27FC236}">
                <a16:creationId xmlns:a16="http://schemas.microsoft.com/office/drawing/2014/main" id="{EE68D6F0-95C2-49E5-9155-C41A4601CD6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a:extLst>
              <a:ext uri="{FF2B5EF4-FFF2-40B4-BE49-F238E27FC236}">
                <a16:creationId xmlns:a16="http://schemas.microsoft.com/office/drawing/2014/main" id="{9A986DD1-BCB2-49CC-84F2-3A0C5CDDFC1E}"/>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9406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B5189-4FCB-409D-AB86-AA365DAD0D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D10B4F-3F11-404B-856B-EFDE98357A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166949-C20F-4E34-A19D-E0952C8079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5F091E-78FD-480E-9DDA-6FE9BCC48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a:extLst>
              <a:ext uri="{FF2B5EF4-FFF2-40B4-BE49-F238E27FC236}">
                <a16:creationId xmlns:a16="http://schemas.microsoft.com/office/drawing/2014/main" id="{90DFFFAC-1F97-4324-848D-268C3C2B22A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a:extLst>
              <a:ext uri="{FF2B5EF4-FFF2-40B4-BE49-F238E27FC236}">
                <a16:creationId xmlns:a16="http://schemas.microsoft.com/office/drawing/2014/main" id="{737E78D3-FB02-4662-8712-56B4D5C769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382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E3979-BBCF-479C-8E37-47687AB2368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C1F657-3529-4C7A-8E3D-FFE10D617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5B45AE-FFFE-40AC-98C3-912D609B4D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0945AE7-120F-4573-8606-8B07F7989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DFE5A3A-E3F4-43B7-BD8A-02EDD66861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DE4442-F5B1-45FC-9389-A1B0733956E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a:extLst>
              <a:ext uri="{FF2B5EF4-FFF2-40B4-BE49-F238E27FC236}">
                <a16:creationId xmlns:a16="http://schemas.microsoft.com/office/drawing/2014/main" id="{FBDB18E5-6446-4410-B72B-ED5D3BDA64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a:extLst>
              <a:ext uri="{FF2B5EF4-FFF2-40B4-BE49-F238E27FC236}">
                <a16:creationId xmlns:a16="http://schemas.microsoft.com/office/drawing/2014/main" id="{1FC9DA89-EC98-4DA0-98AE-6BEE4FAE9D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676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821FB-FCF2-4B0E-B5FD-9593927E0C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F1271A-0F45-4312-A341-93D4BCBA599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a:extLst>
              <a:ext uri="{FF2B5EF4-FFF2-40B4-BE49-F238E27FC236}">
                <a16:creationId xmlns:a16="http://schemas.microsoft.com/office/drawing/2014/main" id="{872920A1-A9C0-4BE5-B35A-03B6350B8AD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a:extLst>
              <a:ext uri="{FF2B5EF4-FFF2-40B4-BE49-F238E27FC236}">
                <a16:creationId xmlns:a16="http://schemas.microsoft.com/office/drawing/2014/main" id="{89F65E3F-E591-4784-B90C-833DE983527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002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CC1F4-C494-4B76-8933-5743FB8A971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a:extLst>
              <a:ext uri="{FF2B5EF4-FFF2-40B4-BE49-F238E27FC236}">
                <a16:creationId xmlns:a16="http://schemas.microsoft.com/office/drawing/2014/main" id="{92A849E3-A23A-46C1-9E8E-9B616A6D4C5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a:extLst>
              <a:ext uri="{FF2B5EF4-FFF2-40B4-BE49-F238E27FC236}">
                <a16:creationId xmlns:a16="http://schemas.microsoft.com/office/drawing/2014/main" id="{7E4260EE-562A-49AF-A7B1-DC4464FD24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2837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4C633-D89C-4A67-A18B-1440A01176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9D25EEA-C71F-491A-85D3-6ABE3582F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D0AA0D-863C-4263-84EF-677ED8655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3AFD1D-78B9-4DF5-93D3-BCB7E0DCBE5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a:extLst>
              <a:ext uri="{FF2B5EF4-FFF2-40B4-BE49-F238E27FC236}">
                <a16:creationId xmlns:a16="http://schemas.microsoft.com/office/drawing/2014/main" id="{69A5BE79-355D-4EAA-994A-2DD36FCD0DC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a:extLst>
              <a:ext uri="{FF2B5EF4-FFF2-40B4-BE49-F238E27FC236}">
                <a16:creationId xmlns:a16="http://schemas.microsoft.com/office/drawing/2014/main" id="{5B8D1EC5-4CB7-49FE-BF25-BD5328617E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662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732D-2331-412F-B255-D9AB0C3DF7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4B02AA7-C6A9-4F4A-A67A-6358C6D23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F4DCF4-00DA-4323-A28B-98E72682F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790849-D6BB-4077-B134-CC7FF70E274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a:extLst>
              <a:ext uri="{FF2B5EF4-FFF2-40B4-BE49-F238E27FC236}">
                <a16:creationId xmlns:a16="http://schemas.microsoft.com/office/drawing/2014/main" id="{2EDDF627-A82B-4500-85C6-70D207B6076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a:extLst>
              <a:ext uri="{FF2B5EF4-FFF2-40B4-BE49-F238E27FC236}">
                <a16:creationId xmlns:a16="http://schemas.microsoft.com/office/drawing/2014/main" id="{03FE7B9F-6092-43A9-B5EF-1BE0B9315C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7495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D2D45E-EFC9-4098-870D-F0D0D2CC8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CE77D6-9ADD-42EA-953F-809370D30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5A902F-3284-49E8-9CB5-50063729B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F9345E1A-4C6A-4A2E-B31D-91AA5F58C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B9BCE650-9BB5-4E26-B82F-B64F4DE04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64861979"/>
      </p:ext>
    </p:extLst>
  </p:cSld>
  <p:clrMap bg1="lt1" tx1="dk1" bg2="lt2" tx2="dk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D2D45E-EFC9-4098-870D-F0D0D2CC8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CE77D6-9ADD-42EA-953F-809370D30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5A902F-3284-49E8-9CB5-50063729B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F9345E1A-4C6A-4A2E-B31D-91AA5F58C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t>2020-04-23</a:t>
            </a: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B9BCE650-9BB5-4E26-B82F-B64F4DE04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253491"/>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4F350EE-94EE-4CCE-9339-7BAE3D848D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207766-237A-41CD-8CF3-095A1BF64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BFC2FC-A951-44E1-8DDC-2DFAB15BBAC6}"/>
              </a:ext>
            </a:extLst>
          </p:cNvPr>
          <p:cNvSpPr>
            <a:spLocks noGrp="1"/>
          </p:cNvSpPr>
          <p:nvPr>
            <p:ph type="dt" sz="half" idx="2"/>
          </p:nvPr>
        </p:nvSpPr>
        <p:spPr>
          <a:xfrm>
            <a:off x="838200" y="6404988"/>
            <a:ext cx="2743200" cy="365125"/>
          </a:xfrm>
          <a:prstGeom prst="rect">
            <a:avLst/>
          </a:prstGeom>
        </p:spPr>
        <p:txBody>
          <a:bodyPr vert="horz" lIns="91440" tIns="45720" rIns="91440" bIns="45720" rtlCol="0" anchor="ctr"/>
          <a:lstStyle>
            <a:lvl1pPr>
              <a:defRPr lang="zh-CN" altLang="en-US" sz="1200" spc="100" baseline="0" smtClean="0">
                <a:solidFill>
                  <a:schemeClr val="bg1"/>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页脚占位符 4">
            <a:extLst>
              <a:ext uri="{FF2B5EF4-FFF2-40B4-BE49-F238E27FC236}">
                <a16:creationId xmlns:a16="http://schemas.microsoft.com/office/drawing/2014/main" id="{98C145D4-AFD8-402F-8B83-25D9B7A20FF8}"/>
              </a:ext>
            </a:extLst>
          </p:cNvPr>
          <p:cNvSpPr>
            <a:spLocks noGrp="1"/>
          </p:cNvSpPr>
          <p:nvPr>
            <p:ph type="ftr" sz="quarter" idx="3"/>
          </p:nvPr>
        </p:nvSpPr>
        <p:spPr>
          <a:xfrm>
            <a:off x="4038600" y="6404988"/>
            <a:ext cx="4114800" cy="365125"/>
          </a:xfrm>
          <a:prstGeom prst="rect">
            <a:avLst/>
          </a:prstGeom>
        </p:spPr>
        <p:txBody>
          <a:bodyPr vert="horz" lIns="91440" tIns="45720" rIns="91440" bIns="45720" rtlCol="0" anchor="ctr"/>
          <a:lstStyle>
            <a:lvl1pPr>
              <a:defRPr lang="zh-CN" altLang="en-US" sz="1200" spc="100" baseline="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2020-04-23</a:t>
            </a:r>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a:extLst>
              <a:ext uri="{FF2B5EF4-FFF2-40B4-BE49-F238E27FC236}">
                <a16:creationId xmlns:a16="http://schemas.microsoft.com/office/drawing/2014/main" id="{8AF1345E-7079-4855-A635-C62E14B33E2D}"/>
              </a:ext>
            </a:extLst>
          </p:cNvPr>
          <p:cNvSpPr>
            <a:spLocks noGrp="1"/>
          </p:cNvSpPr>
          <p:nvPr>
            <p:ph type="sldNum" sz="quarter" idx="4"/>
          </p:nvPr>
        </p:nvSpPr>
        <p:spPr>
          <a:xfrm>
            <a:off x="8610600" y="6404988"/>
            <a:ext cx="2743200" cy="365125"/>
          </a:xfrm>
          <a:prstGeom prst="rect">
            <a:avLst/>
          </a:prstGeom>
        </p:spPr>
        <p:txBody>
          <a:bodyPr vert="horz" lIns="91440" tIns="45720" rIns="91440" bIns="45720" rtlCol="0" anchor="ctr"/>
          <a:lstStyle>
            <a:lvl1pPr>
              <a:defRPr lang="zh-CN" altLang="en-US" sz="1200" spc="100" baseline="0" smtClean="0">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en-US" altLang="zh-CN"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7" name="图片 6" descr="图片包含 游戏机, 画&#10;&#10;描述已自动生成">
            <a:extLst>
              <a:ext uri="{FF2B5EF4-FFF2-40B4-BE49-F238E27FC236}">
                <a16:creationId xmlns:a16="http://schemas.microsoft.com/office/drawing/2014/main" id="{7537DCFF-B63D-4BC7-BF7F-A955F86EDFB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065647" y="195583"/>
            <a:ext cx="1758698" cy="614799"/>
          </a:xfrm>
          <a:prstGeom prst="rect">
            <a:avLst/>
          </a:prstGeom>
        </p:spPr>
      </p:pic>
    </p:spTree>
    <p:extLst>
      <p:ext uri="{BB962C8B-B14F-4D97-AF65-F5344CB8AC3E}">
        <p14:creationId xmlns:p14="http://schemas.microsoft.com/office/powerpoint/2010/main" val="1093777627"/>
      </p:ext>
    </p:extLst>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hf hdr="0" ftr="0" dt="0"/>
  <p:txStyles>
    <p:title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100" baseline="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00" baseline="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00" baseline="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00" baseline="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3.jpg"/><Relationship Id="rId5" Type="http://schemas.openxmlformats.org/officeDocument/2006/relationships/image" Target="../media/image12.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A0160"/>
        </a:solidFill>
        <a:effectLst/>
      </p:bgPr>
    </p:bg>
    <p:spTree>
      <p:nvGrpSpPr>
        <p:cNvPr id="1" name=""/>
        <p:cNvGrpSpPr/>
        <p:nvPr/>
      </p:nvGrpSpPr>
      <p:grpSpPr>
        <a:xfrm>
          <a:off x="0" y="0"/>
          <a:ext cx="0" cy="0"/>
          <a:chOff x="0" y="0"/>
          <a:chExt cx="0" cy="0"/>
        </a:xfrm>
      </p:grpSpPr>
      <p:pic>
        <p:nvPicPr>
          <p:cNvPr id="6" name="Picture" descr="Picture">
            <a:extLst>
              <a:ext uri="{FF2B5EF4-FFF2-40B4-BE49-F238E27FC236}">
                <a16:creationId xmlns:a16="http://schemas.microsoft.com/office/drawing/2014/main" id="{2DAE8F24-D44E-482F-9956-24BEE9A52B93}"/>
              </a:ext>
            </a:extLst>
          </p:cNvPr>
          <p:cNvPicPr>
            <a:picLocks noChangeAspect="1"/>
          </p:cNvPicPr>
          <p:nvPr/>
        </p:nvPicPr>
        <p:blipFill>
          <a:blip r:embed="rId3" cstate="print">
            <a:alphaModFix/>
          </a:blip>
          <a:stretch>
            <a:fillRect/>
          </a:stretch>
        </p:blipFill>
        <p:spPr>
          <a:xfrm>
            <a:off x="620043" y="593768"/>
            <a:ext cx="10951913" cy="5670463"/>
          </a:xfrm>
          <a:prstGeom prst="rect">
            <a:avLst/>
          </a:prstGeom>
        </p:spPr>
      </p:pic>
      <p:pic>
        <p:nvPicPr>
          <p:cNvPr id="7" name="Picture" descr="Picture">
            <a:extLst>
              <a:ext uri="{FF2B5EF4-FFF2-40B4-BE49-F238E27FC236}">
                <a16:creationId xmlns:a16="http://schemas.microsoft.com/office/drawing/2014/main" id="{D2A6B06C-D776-41D4-9850-02C2FA22EF93}"/>
              </a:ext>
            </a:extLst>
          </p:cNvPr>
          <p:cNvPicPr>
            <a:picLocks noChangeAspect="1"/>
          </p:cNvPicPr>
          <p:nvPr/>
        </p:nvPicPr>
        <p:blipFill>
          <a:blip r:embed="rId4" cstate="print">
            <a:alphaModFix/>
          </a:blip>
          <a:stretch>
            <a:fillRect/>
          </a:stretch>
        </p:blipFill>
        <p:spPr>
          <a:xfrm>
            <a:off x="219480" y="233791"/>
            <a:ext cx="673929" cy="673929"/>
          </a:xfrm>
          <a:prstGeom prst="rect">
            <a:avLst/>
          </a:prstGeom>
        </p:spPr>
      </p:pic>
      <p:pic>
        <p:nvPicPr>
          <p:cNvPr id="8" name="Picture" descr="Picture">
            <a:extLst>
              <a:ext uri="{FF2B5EF4-FFF2-40B4-BE49-F238E27FC236}">
                <a16:creationId xmlns:a16="http://schemas.microsoft.com/office/drawing/2014/main" id="{CFEEEDC3-DA4B-4999-B5F9-712FDB85C07F}"/>
              </a:ext>
            </a:extLst>
          </p:cNvPr>
          <p:cNvPicPr>
            <a:picLocks noChangeAspect="1"/>
          </p:cNvPicPr>
          <p:nvPr/>
        </p:nvPicPr>
        <p:blipFill>
          <a:blip r:embed="rId4" cstate="print">
            <a:alphaModFix/>
          </a:blip>
          <a:stretch>
            <a:fillRect/>
          </a:stretch>
        </p:blipFill>
        <p:spPr>
          <a:xfrm rot="5400000">
            <a:off x="11282734" y="233791"/>
            <a:ext cx="673929" cy="673929"/>
          </a:xfrm>
          <a:prstGeom prst="rect">
            <a:avLst/>
          </a:prstGeom>
        </p:spPr>
      </p:pic>
      <p:pic>
        <p:nvPicPr>
          <p:cNvPr id="9" name="Picture" descr="Picture">
            <a:extLst>
              <a:ext uri="{FF2B5EF4-FFF2-40B4-BE49-F238E27FC236}">
                <a16:creationId xmlns:a16="http://schemas.microsoft.com/office/drawing/2014/main" id="{BC7CE62E-AE19-41FC-AD01-67F6A6FDE9E2}"/>
              </a:ext>
            </a:extLst>
          </p:cNvPr>
          <p:cNvPicPr>
            <a:picLocks noChangeAspect="1"/>
          </p:cNvPicPr>
          <p:nvPr/>
        </p:nvPicPr>
        <p:blipFill>
          <a:blip r:embed="rId4" cstate="print">
            <a:alphaModFix/>
          </a:blip>
          <a:stretch>
            <a:fillRect/>
          </a:stretch>
        </p:blipFill>
        <p:spPr>
          <a:xfrm rot="16200000">
            <a:off x="215832" y="5950277"/>
            <a:ext cx="673930" cy="673930"/>
          </a:xfrm>
          <a:prstGeom prst="rect">
            <a:avLst/>
          </a:prstGeom>
        </p:spPr>
      </p:pic>
      <p:pic>
        <p:nvPicPr>
          <p:cNvPr id="10" name="Picture" descr="Picture">
            <a:extLst>
              <a:ext uri="{FF2B5EF4-FFF2-40B4-BE49-F238E27FC236}">
                <a16:creationId xmlns:a16="http://schemas.microsoft.com/office/drawing/2014/main" id="{50EA09E0-3680-4A81-804F-0B4ECB1D4D86}"/>
              </a:ext>
            </a:extLst>
          </p:cNvPr>
          <p:cNvPicPr>
            <a:picLocks noChangeAspect="1"/>
          </p:cNvPicPr>
          <p:nvPr/>
        </p:nvPicPr>
        <p:blipFill>
          <a:blip r:embed="rId4" cstate="print">
            <a:alphaModFix/>
          </a:blip>
          <a:stretch>
            <a:fillRect/>
          </a:stretch>
        </p:blipFill>
        <p:spPr>
          <a:xfrm rot="10800000">
            <a:off x="11282733" y="5950277"/>
            <a:ext cx="673929" cy="673928"/>
          </a:xfrm>
          <a:prstGeom prst="rect">
            <a:avLst/>
          </a:prstGeom>
        </p:spPr>
      </p:pic>
      <p:pic>
        <p:nvPicPr>
          <p:cNvPr id="11" name="Picture" descr="Picture">
            <a:extLst>
              <a:ext uri="{FF2B5EF4-FFF2-40B4-BE49-F238E27FC236}">
                <a16:creationId xmlns:a16="http://schemas.microsoft.com/office/drawing/2014/main" id="{8370F0C9-1CC4-4E69-9357-C86AD5123894}"/>
              </a:ext>
            </a:extLst>
          </p:cNvPr>
          <p:cNvPicPr>
            <a:picLocks noChangeAspect="1"/>
          </p:cNvPicPr>
          <p:nvPr/>
        </p:nvPicPr>
        <p:blipFill>
          <a:blip r:embed="rId5" cstate="print">
            <a:alphaModFix/>
            <a:duotone>
              <a:prstClr val="black"/>
              <a:srgbClr val="6A0160">
                <a:tint val="45000"/>
                <a:satMod val="400000"/>
              </a:srgbClr>
            </a:duotone>
          </a:blip>
          <a:stretch>
            <a:fillRect/>
          </a:stretch>
        </p:blipFill>
        <p:spPr>
          <a:xfrm>
            <a:off x="1277603" y="1131146"/>
            <a:ext cx="1014186" cy="252212"/>
          </a:xfrm>
          <a:prstGeom prst="rect">
            <a:avLst/>
          </a:prstGeom>
        </p:spPr>
      </p:pic>
      <p:pic>
        <p:nvPicPr>
          <p:cNvPr id="13" name="Picture" descr="Picture">
            <a:extLst>
              <a:ext uri="{FF2B5EF4-FFF2-40B4-BE49-F238E27FC236}">
                <a16:creationId xmlns:a16="http://schemas.microsoft.com/office/drawing/2014/main" id="{3E93C1DD-8271-4165-B4C8-975D3E3FE752}"/>
              </a:ext>
            </a:extLst>
          </p:cNvPr>
          <p:cNvPicPr>
            <a:picLocks noChangeAspect="1"/>
          </p:cNvPicPr>
          <p:nvPr/>
        </p:nvPicPr>
        <p:blipFill>
          <a:blip r:embed="rId5" cstate="print">
            <a:alphaModFix/>
            <a:duotone>
              <a:prstClr val="black"/>
              <a:srgbClr val="6A0160">
                <a:tint val="45000"/>
                <a:satMod val="400000"/>
              </a:srgbClr>
            </a:duotone>
          </a:blip>
          <a:stretch>
            <a:fillRect/>
          </a:stretch>
        </p:blipFill>
        <p:spPr>
          <a:xfrm>
            <a:off x="9833222" y="5474640"/>
            <a:ext cx="1014186" cy="252212"/>
          </a:xfrm>
          <a:prstGeom prst="rect">
            <a:avLst/>
          </a:prstGeom>
        </p:spPr>
      </p:pic>
      <p:pic>
        <p:nvPicPr>
          <p:cNvPr id="17" name="图片 16">
            <a:extLst>
              <a:ext uri="{FF2B5EF4-FFF2-40B4-BE49-F238E27FC236}">
                <a16:creationId xmlns:a16="http://schemas.microsoft.com/office/drawing/2014/main" id="{999218F0-E540-40C0-9805-178778D1A6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0600961" y="691678"/>
            <a:ext cx="764691" cy="958413"/>
          </a:xfrm>
          <a:prstGeom prst="rect">
            <a:avLst/>
          </a:prstGeom>
        </p:spPr>
      </p:pic>
      <p:sp>
        <p:nvSpPr>
          <p:cNvPr id="22" name="矩形: 圆角 21">
            <a:extLst>
              <a:ext uri="{FF2B5EF4-FFF2-40B4-BE49-F238E27FC236}">
                <a16:creationId xmlns:a16="http://schemas.microsoft.com/office/drawing/2014/main" id="{0765605D-97C9-4CA8-8AAD-CE59A22E04F0}"/>
              </a:ext>
            </a:extLst>
          </p:cNvPr>
          <p:cNvSpPr/>
          <p:nvPr/>
        </p:nvSpPr>
        <p:spPr>
          <a:xfrm>
            <a:off x="3275719" y="4684089"/>
            <a:ext cx="6172796" cy="1533661"/>
          </a:xfrm>
          <a:prstGeom prst="roundRect">
            <a:avLst/>
          </a:prstGeom>
          <a:blipFill dpi="0" rotWithShape="1">
            <a:blip r:embed="rId7">
              <a:alphaModFix amt="7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2" name="文本框 2">
            <a:extLst>
              <a:ext uri="{FF2B5EF4-FFF2-40B4-BE49-F238E27FC236}">
                <a16:creationId xmlns:a16="http://schemas.microsoft.com/office/drawing/2014/main" id="{80953AFD-BF1B-43F0-9595-736D60DCF6E6}"/>
              </a:ext>
            </a:extLst>
          </p:cNvPr>
          <p:cNvSpPr txBox="1">
            <a:spLocks noChangeArrowheads="1"/>
          </p:cNvSpPr>
          <p:nvPr/>
        </p:nvSpPr>
        <p:spPr bwMode="auto">
          <a:xfrm>
            <a:off x="1877429" y="2539146"/>
            <a:ext cx="89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dirty="0">
                <a:latin typeface="方正小标宋简体" panose="02000000000000000000" pitchFamily="2" charset="-122"/>
                <a:ea typeface="方正小标宋简体" panose="02000000000000000000" pitchFamily="2" charset="-122"/>
              </a:rPr>
              <a:t>智能目录进展汇报</a:t>
            </a:r>
            <a:endParaRPr lang="zh-CN" altLang="en-US" sz="3600" b="1" dirty="0">
              <a:latin typeface="方正小标宋简体" panose="02000000000000000000" pitchFamily="2" charset="-122"/>
              <a:ea typeface="方正小标宋简体" panose="02000000000000000000" pitchFamily="2" charset="-122"/>
            </a:endParaRPr>
          </a:p>
        </p:txBody>
      </p:sp>
      <p:sp>
        <p:nvSpPr>
          <p:cNvPr id="15" name="矩形 14">
            <a:extLst>
              <a:ext uri="{FF2B5EF4-FFF2-40B4-BE49-F238E27FC236}">
                <a16:creationId xmlns:a16="http://schemas.microsoft.com/office/drawing/2014/main" id="{70188090-0E2E-4727-BE1D-1B3377C527CE}"/>
              </a:ext>
            </a:extLst>
          </p:cNvPr>
          <p:cNvSpPr/>
          <p:nvPr/>
        </p:nvSpPr>
        <p:spPr>
          <a:xfrm>
            <a:off x="3961459" y="4099226"/>
            <a:ext cx="4801314" cy="461665"/>
          </a:xfrm>
          <a:prstGeom prst="rect">
            <a:avLst/>
          </a:prstGeom>
        </p:spPr>
        <p:txBody>
          <a:bodyPr wrap="none">
            <a:spAutoFit/>
          </a:bodyPr>
          <a:lstStyle/>
          <a:p>
            <a:r>
              <a:rPr lang="zh-CN" altLang="en-US" sz="2400" dirty="0">
                <a:latin typeface="方正小标宋简体" panose="02000000000000000000" pitchFamily="2" charset="-122"/>
                <a:ea typeface="方正小标宋简体" panose="02000000000000000000" pitchFamily="2" charset="-122"/>
              </a:rPr>
              <a:t>司徒凌云、郑杨、胡文倩、郑孝廉</a:t>
            </a:r>
            <a:endParaRPr lang="en-US" altLang="zh-CN" sz="2400" dirty="0">
              <a:latin typeface="方正小标宋简体" panose="02000000000000000000" pitchFamily="2" charset="-122"/>
              <a:ea typeface="方正小标宋简体" panose="02000000000000000000" pitchFamily="2" charset="-122"/>
            </a:endParaRPr>
          </a:p>
        </p:txBody>
      </p:sp>
    </p:spTree>
    <p:extLst>
      <p:ext uri="{BB962C8B-B14F-4D97-AF65-F5344CB8AC3E}">
        <p14:creationId xmlns:p14="http://schemas.microsoft.com/office/powerpoint/2010/main" val="3055232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type="body" idx="4294967295"/>
          </p:nvPr>
        </p:nvSpPr>
        <p:spPr>
          <a:xfrm>
            <a:off x="0" y="4589463"/>
            <a:ext cx="10515600" cy="1500187"/>
          </a:xfrm>
        </p:spPr>
        <p:txBody>
          <a:bodyPr/>
          <a:lstStyle/>
          <a:p>
            <a:endParaRPr lang="en-US" altLang="zh-CN"/>
          </a:p>
          <a:p>
            <a:endParaRPr lang="en-US" altLang="zh-CN"/>
          </a:p>
          <a:p>
            <a:endParaRPr lang="zh-CN" altLang="en-US"/>
          </a:p>
        </p:txBody>
      </p:sp>
      <p:sp>
        <p:nvSpPr>
          <p:cNvPr id="5" name="矩形 4">
            <a:extLst>
              <a:ext uri="{FF2B5EF4-FFF2-40B4-BE49-F238E27FC236}">
                <a16:creationId xmlns:a16="http://schemas.microsoft.com/office/drawing/2014/main" id="{A3B41AA1-A725-4106-B379-DE2E1BFD6BD2}"/>
              </a:ext>
            </a:extLst>
          </p:cNvPr>
          <p:cNvSpPr/>
          <p:nvPr/>
        </p:nvSpPr>
        <p:spPr>
          <a:xfrm>
            <a:off x="889762" y="566648"/>
            <a:ext cx="2549096" cy="523220"/>
          </a:xfrm>
          <a:prstGeom prst="rect">
            <a:avLst/>
          </a:prstGeom>
        </p:spPr>
        <p:txBody>
          <a:bodyPr wrap="none">
            <a:spAutoFit/>
          </a:bodyPr>
          <a:lstStyle/>
          <a:p>
            <a:r>
              <a:rPr lang="en-US" altLang="zh-CN" sz="2800" dirty="0">
                <a:latin typeface="方正小标宋简体" panose="02000000000000000000" pitchFamily="2" charset="-122"/>
                <a:ea typeface="方正小标宋简体" panose="02000000000000000000" pitchFamily="2" charset="-122"/>
              </a:rPr>
              <a:t>4</a:t>
            </a:r>
            <a:r>
              <a:rPr lang="zh-CN" altLang="en-US" sz="2800" dirty="0">
                <a:latin typeface="方正小标宋简体" panose="02000000000000000000" pitchFamily="2" charset="-122"/>
                <a:ea typeface="方正小标宋简体" panose="02000000000000000000" pitchFamily="2" charset="-122"/>
              </a:rPr>
              <a:t>、下一步计划</a:t>
            </a:r>
            <a:endParaRPr lang="en-US" altLang="zh-CN" sz="2800" dirty="0">
              <a:latin typeface="方正小标宋简体" panose="02000000000000000000" pitchFamily="2" charset="-122"/>
              <a:ea typeface="方正小标宋简体" panose="02000000000000000000" pitchFamily="2" charset="-122"/>
            </a:endParaRPr>
          </a:p>
        </p:txBody>
      </p:sp>
      <p:sp>
        <p:nvSpPr>
          <p:cNvPr id="7" name="矩形 6">
            <a:extLst>
              <a:ext uri="{FF2B5EF4-FFF2-40B4-BE49-F238E27FC236}">
                <a16:creationId xmlns:a16="http://schemas.microsoft.com/office/drawing/2014/main" id="{206412B1-B61A-4043-AD0B-DB951C980B22}"/>
              </a:ext>
            </a:extLst>
          </p:cNvPr>
          <p:cNvSpPr/>
          <p:nvPr/>
        </p:nvSpPr>
        <p:spPr>
          <a:xfrm>
            <a:off x="958175" y="1154633"/>
            <a:ext cx="9335061"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46887" y="1265117"/>
            <a:ext cx="9768714" cy="830997"/>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8" name="文本框 1">
            <a:extLst>
              <a:ext uri="{FF2B5EF4-FFF2-40B4-BE49-F238E27FC236}">
                <a16:creationId xmlns:a16="http://schemas.microsoft.com/office/drawing/2014/main" id="{868BCE61-7DBB-4922-83B3-FD7DA123B5D0}"/>
              </a:ext>
            </a:extLst>
          </p:cNvPr>
          <p:cNvSpPr txBox="1">
            <a:spLocks noChangeArrowheads="1"/>
          </p:cNvSpPr>
          <p:nvPr/>
        </p:nvSpPr>
        <p:spPr bwMode="auto">
          <a:xfrm>
            <a:off x="889762" y="1680615"/>
            <a:ext cx="1012031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latin typeface="方正小标宋简体" panose="02000000000000000000" pitchFamily="2" charset="-122"/>
                <a:ea typeface="方正小标宋简体" panose="02000000000000000000" pitchFamily="2" charset="-122"/>
              </a:rPr>
              <a:t>系统方面：</a:t>
            </a:r>
            <a:endParaRPr lang="en-US" altLang="zh-CN" sz="2400" dirty="0">
              <a:latin typeface="方正小标宋简体" panose="02000000000000000000" pitchFamily="2" charset="-122"/>
              <a:ea typeface="方正小标宋简体" panose="02000000000000000000" pitchFamily="2" charset="-122"/>
            </a:endParaRPr>
          </a:p>
          <a:p>
            <a:r>
              <a:rPr lang="en-US" altLang="zh-CN" sz="2400" dirty="0">
                <a:latin typeface="方正小标宋简体" panose="02000000000000000000" pitchFamily="2" charset="-122"/>
                <a:ea typeface="方正小标宋简体" panose="02000000000000000000" pitchFamily="2" charset="-122"/>
              </a:rPr>
              <a:t>1.</a:t>
            </a:r>
            <a:r>
              <a:rPr lang="zh-CN" altLang="en-US" sz="2400" dirty="0">
                <a:latin typeface="方正小标宋简体" panose="02000000000000000000" pitchFamily="2" charset="-122"/>
                <a:ea typeface="方正小标宋简体" panose="02000000000000000000" pitchFamily="2" charset="-122"/>
              </a:rPr>
              <a:t>实现登录注册界，其中注册界面实现学者基本信息的获取：姓名、任职机构、职称、邮箱、主页链接、等等。</a:t>
            </a:r>
            <a:endParaRPr lang="en-US" altLang="zh-CN" sz="2400" dirty="0">
              <a:latin typeface="方正小标宋简体" panose="02000000000000000000" pitchFamily="2" charset="-122"/>
              <a:ea typeface="方正小标宋简体" panose="02000000000000000000" pitchFamily="2" charset="-122"/>
            </a:endParaRPr>
          </a:p>
          <a:p>
            <a:r>
              <a:rPr lang="zh-CN" altLang="en-US" sz="2400" dirty="0">
                <a:latin typeface="方正小标宋简体" panose="02000000000000000000" pitchFamily="2" charset="-122"/>
                <a:ea typeface="方正小标宋简体" panose="02000000000000000000" pitchFamily="2" charset="-122"/>
              </a:rPr>
              <a:t>我们将筛选有固定工作以及一定职称的学者纳入到我们的智能目录中，而非将在指定期刊中发文的作者全部纳入系统。</a:t>
            </a:r>
          </a:p>
          <a:p>
            <a:r>
              <a:rPr lang="en-US" altLang="zh-CN" sz="2400" dirty="0">
                <a:latin typeface="方正小标宋简体" panose="02000000000000000000" pitchFamily="2" charset="-122"/>
                <a:ea typeface="方正小标宋简体" panose="02000000000000000000" pitchFamily="2" charset="-122"/>
              </a:rPr>
              <a:t>2.</a:t>
            </a:r>
            <a:r>
              <a:rPr lang="zh-CN" altLang="en-US" sz="2400" dirty="0">
                <a:latin typeface="方正小标宋简体" panose="02000000000000000000" pitchFamily="2" charset="-122"/>
                <a:ea typeface="方正小标宋简体" panose="02000000000000000000" pitchFamily="2" charset="-122"/>
              </a:rPr>
              <a:t>实现系统内的交互，体现主观评价</a:t>
            </a:r>
            <a:endParaRPr lang="en-US" altLang="zh-CN" sz="2400" dirty="0">
              <a:latin typeface="方正小标宋简体" panose="02000000000000000000" pitchFamily="2" charset="-122"/>
              <a:ea typeface="方正小标宋简体" panose="02000000000000000000" pitchFamily="2" charset="-122"/>
            </a:endParaRPr>
          </a:p>
          <a:p>
            <a:r>
              <a:rPr lang="en-US" altLang="zh-CN" sz="2400" dirty="0">
                <a:latin typeface="方正小标宋简体" panose="02000000000000000000" pitchFamily="2" charset="-122"/>
                <a:ea typeface="方正小标宋简体" panose="02000000000000000000" pitchFamily="2" charset="-122"/>
              </a:rPr>
              <a:t>3.</a:t>
            </a:r>
            <a:r>
              <a:rPr lang="zh-CN" altLang="en-US" sz="2400" dirty="0">
                <a:latin typeface="方正小标宋简体" panose="02000000000000000000" pitchFamily="2" charset="-122"/>
                <a:ea typeface="方正小标宋简体" panose="02000000000000000000" pitchFamily="2" charset="-122"/>
              </a:rPr>
              <a:t>学者发文量、发文领域的可视化图形展示</a:t>
            </a:r>
            <a:endParaRPr lang="en-US" altLang="zh-CN" sz="2400" dirty="0">
              <a:latin typeface="方正小标宋简体" panose="02000000000000000000" pitchFamily="2" charset="-122"/>
              <a:ea typeface="方正小标宋简体" panose="02000000000000000000" pitchFamily="2" charset="-122"/>
            </a:endParaRPr>
          </a:p>
        </p:txBody>
      </p:sp>
    </p:spTree>
    <p:extLst>
      <p:ext uri="{BB962C8B-B14F-4D97-AF65-F5344CB8AC3E}">
        <p14:creationId xmlns:p14="http://schemas.microsoft.com/office/powerpoint/2010/main" val="56742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33AC2-F806-8C41-B0F0-4D6637C49C92}"/>
              </a:ext>
            </a:extLst>
          </p:cNvPr>
          <p:cNvSpPr>
            <a:spLocks noGrp="1"/>
          </p:cNvSpPr>
          <p:nvPr>
            <p:ph type="title"/>
          </p:nvPr>
        </p:nvSpPr>
        <p:spPr/>
        <p:txBody>
          <a:bodyPr/>
          <a:lstStyle/>
          <a:p>
            <a:r>
              <a:rPr kumimoji="1" lang="en-US" altLang="zh-CN" dirty="0"/>
              <a:t>5.</a:t>
            </a:r>
            <a:r>
              <a:rPr kumimoji="1" lang="zh-CN" altLang="en-US" dirty="0"/>
              <a:t>待解决的问题</a:t>
            </a:r>
          </a:p>
        </p:txBody>
      </p:sp>
      <p:sp>
        <p:nvSpPr>
          <p:cNvPr id="3" name="内容占位符 2">
            <a:extLst>
              <a:ext uri="{FF2B5EF4-FFF2-40B4-BE49-F238E27FC236}">
                <a16:creationId xmlns:a16="http://schemas.microsoft.com/office/drawing/2014/main" id="{23EAD330-1CD0-2D4C-B6F7-100334327AF2}"/>
              </a:ext>
            </a:extLst>
          </p:cNvPr>
          <p:cNvSpPr>
            <a:spLocks noGrp="1"/>
          </p:cNvSpPr>
          <p:nvPr>
            <p:ph idx="1"/>
          </p:nvPr>
        </p:nvSpPr>
        <p:spPr/>
        <p:txBody>
          <a:bodyPr/>
          <a:lstStyle/>
          <a:p>
            <a:r>
              <a:rPr kumimoji="1" lang="zh-CN" altLang="en-US" dirty="0"/>
              <a:t>从研究的角度来看</a:t>
            </a:r>
            <a:endParaRPr kumimoji="1" lang="en-US" altLang="zh-CN" dirty="0"/>
          </a:p>
          <a:p>
            <a:pPr lvl="1"/>
            <a:r>
              <a:rPr kumimoji="1" lang="zh-CN" altLang="en-US" dirty="0"/>
              <a:t>如何在已有开源知识的基础上实现对学者的唯一性标识？</a:t>
            </a:r>
            <a:endParaRPr kumimoji="1" lang="en-US" altLang="zh-CN" dirty="0"/>
          </a:p>
          <a:p>
            <a:pPr lvl="1"/>
            <a:r>
              <a:rPr kumimoji="1" lang="zh-CN" altLang="en-US" dirty="0"/>
              <a:t>如何在恰当的粒度、用准确的方法对细分领域进行划界？</a:t>
            </a:r>
            <a:endParaRPr kumimoji="1" lang="en-US" altLang="zh-CN" dirty="0"/>
          </a:p>
          <a:p>
            <a:pPr lvl="2"/>
            <a:r>
              <a:rPr kumimoji="1" lang="zh-CN" altLang="en-US" dirty="0"/>
              <a:t>学科领域、研究方向、代表性刊物、研究成果之间的映射关系</a:t>
            </a:r>
          </a:p>
          <a:p>
            <a:endParaRPr kumimoji="1" lang="zh-CN" altLang="en-US" dirty="0"/>
          </a:p>
        </p:txBody>
      </p:sp>
    </p:spTree>
    <p:extLst>
      <p:ext uri="{BB962C8B-B14F-4D97-AF65-F5344CB8AC3E}">
        <p14:creationId xmlns:p14="http://schemas.microsoft.com/office/powerpoint/2010/main" val="170550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A0160"/>
        </a:solidFill>
        <a:effectLst/>
      </p:bgPr>
    </p:bg>
    <p:spTree>
      <p:nvGrpSpPr>
        <p:cNvPr id="1" name=""/>
        <p:cNvGrpSpPr/>
        <p:nvPr/>
      </p:nvGrpSpPr>
      <p:grpSpPr>
        <a:xfrm>
          <a:off x="0" y="0"/>
          <a:ext cx="0" cy="0"/>
          <a:chOff x="0" y="0"/>
          <a:chExt cx="0" cy="0"/>
        </a:xfrm>
      </p:grpSpPr>
      <p:pic>
        <p:nvPicPr>
          <p:cNvPr id="6" name="Picture" descr="Picture">
            <a:extLst>
              <a:ext uri="{FF2B5EF4-FFF2-40B4-BE49-F238E27FC236}">
                <a16:creationId xmlns:a16="http://schemas.microsoft.com/office/drawing/2014/main" id="{2DAE8F24-D44E-482F-9956-24BEE9A52B93}"/>
              </a:ext>
            </a:extLst>
          </p:cNvPr>
          <p:cNvPicPr>
            <a:picLocks noChangeAspect="1"/>
          </p:cNvPicPr>
          <p:nvPr/>
        </p:nvPicPr>
        <p:blipFill>
          <a:blip r:embed="rId2" cstate="print">
            <a:alphaModFix/>
          </a:blip>
          <a:stretch>
            <a:fillRect/>
          </a:stretch>
        </p:blipFill>
        <p:spPr>
          <a:xfrm>
            <a:off x="620043" y="593768"/>
            <a:ext cx="10951913" cy="5670463"/>
          </a:xfrm>
          <a:prstGeom prst="rect">
            <a:avLst/>
          </a:prstGeom>
        </p:spPr>
      </p:pic>
      <p:pic>
        <p:nvPicPr>
          <p:cNvPr id="7" name="Picture" descr="Picture">
            <a:extLst>
              <a:ext uri="{FF2B5EF4-FFF2-40B4-BE49-F238E27FC236}">
                <a16:creationId xmlns:a16="http://schemas.microsoft.com/office/drawing/2014/main" id="{D2A6B06C-D776-41D4-9850-02C2FA22EF93}"/>
              </a:ext>
            </a:extLst>
          </p:cNvPr>
          <p:cNvPicPr>
            <a:picLocks noChangeAspect="1"/>
          </p:cNvPicPr>
          <p:nvPr/>
        </p:nvPicPr>
        <p:blipFill>
          <a:blip r:embed="rId3" cstate="print">
            <a:alphaModFix/>
          </a:blip>
          <a:stretch>
            <a:fillRect/>
          </a:stretch>
        </p:blipFill>
        <p:spPr>
          <a:xfrm>
            <a:off x="219480" y="233791"/>
            <a:ext cx="673929" cy="673929"/>
          </a:xfrm>
          <a:prstGeom prst="rect">
            <a:avLst/>
          </a:prstGeom>
        </p:spPr>
      </p:pic>
      <p:pic>
        <p:nvPicPr>
          <p:cNvPr id="8" name="Picture" descr="Picture">
            <a:extLst>
              <a:ext uri="{FF2B5EF4-FFF2-40B4-BE49-F238E27FC236}">
                <a16:creationId xmlns:a16="http://schemas.microsoft.com/office/drawing/2014/main" id="{CFEEEDC3-DA4B-4999-B5F9-712FDB85C07F}"/>
              </a:ext>
            </a:extLst>
          </p:cNvPr>
          <p:cNvPicPr>
            <a:picLocks noChangeAspect="1"/>
          </p:cNvPicPr>
          <p:nvPr/>
        </p:nvPicPr>
        <p:blipFill>
          <a:blip r:embed="rId3" cstate="print">
            <a:alphaModFix/>
          </a:blip>
          <a:stretch>
            <a:fillRect/>
          </a:stretch>
        </p:blipFill>
        <p:spPr>
          <a:xfrm rot="5400000">
            <a:off x="11282734" y="233791"/>
            <a:ext cx="673929" cy="673929"/>
          </a:xfrm>
          <a:prstGeom prst="rect">
            <a:avLst/>
          </a:prstGeom>
        </p:spPr>
      </p:pic>
      <p:pic>
        <p:nvPicPr>
          <p:cNvPr id="9" name="Picture" descr="Picture">
            <a:extLst>
              <a:ext uri="{FF2B5EF4-FFF2-40B4-BE49-F238E27FC236}">
                <a16:creationId xmlns:a16="http://schemas.microsoft.com/office/drawing/2014/main" id="{BC7CE62E-AE19-41FC-AD01-67F6A6FDE9E2}"/>
              </a:ext>
            </a:extLst>
          </p:cNvPr>
          <p:cNvPicPr>
            <a:picLocks noChangeAspect="1"/>
          </p:cNvPicPr>
          <p:nvPr/>
        </p:nvPicPr>
        <p:blipFill>
          <a:blip r:embed="rId3" cstate="print">
            <a:alphaModFix/>
          </a:blip>
          <a:stretch>
            <a:fillRect/>
          </a:stretch>
        </p:blipFill>
        <p:spPr>
          <a:xfrm rot="16200000">
            <a:off x="215832" y="5950277"/>
            <a:ext cx="673930" cy="673930"/>
          </a:xfrm>
          <a:prstGeom prst="rect">
            <a:avLst/>
          </a:prstGeom>
        </p:spPr>
      </p:pic>
      <p:pic>
        <p:nvPicPr>
          <p:cNvPr id="10" name="Picture" descr="Picture">
            <a:extLst>
              <a:ext uri="{FF2B5EF4-FFF2-40B4-BE49-F238E27FC236}">
                <a16:creationId xmlns:a16="http://schemas.microsoft.com/office/drawing/2014/main" id="{50EA09E0-3680-4A81-804F-0B4ECB1D4D86}"/>
              </a:ext>
            </a:extLst>
          </p:cNvPr>
          <p:cNvPicPr>
            <a:picLocks noChangeAspect="1"/>
          </p:cNvPicPr>
          <p:nvPr/>
        </p:nvPicPr>
        <p:blipFill>
          <a:blip r:embed="rId3" cstate="print">
            <a:alphaModFix/>
          </a:blip>
          <a:stretch>
            <a:fillRect/>
          </a:stretch>
        </p:blipFill>
        <p:spPr>
          <a:xfrm rot="10800000">
            <a:off x="11282733" y="5950277"/>
            <a:ext cx="673929" cy="673928"/>
          </a:xfrm>
          <a:prstGeom prst="rect">
            <a:avLst/>
          </a:prstGeom>
        </p:spPr>
      </p:pic>
      <p:pic>
        <p:nvPicPr>
          <p:cNvPr id="11" name="Picture" descr="Picture">
            <a:extLst>
              <a:ext uri="{FF2B5EF4-FFF2-40B4-BE49-F238E27FC236}">
                <a16:creationId xmlns:a16="http://schemas.microsoft.com/office/drawing/2014/main" id="{8370F0C9-1CC4-4E69-9357-C86AD5123894}"/>
              </a:ext>
            </a:extLst>
          </p:cNvPr>
          <p:cNvPicPr>
            <a:picLocks noChangeAspect="1"/>
          </p:cNvPicPr>
          <p:nvPr/>
        </p:nvPicPr>
        <p:blipFill>
          <a:blip r:embed="rId4" cstate="print">
            <a:alphaModFix/>
            <a:duotone>
              <a:prstClr val="black"/>
              <a:srgbClr val="6A0160">
                <a:tint val="45000"/>
                <a:satMod val="400000"/>
              </a:srgbClr>
            </a:duotone>
          </a:blip>
          <a:stretch>
            <a:fillRect/>
          </a:stretch>
        </p:blipFill>
        <p:spPr>
          <a:xfrm>
            <a:off x="1277603" y="1131146"/>
            <a:ext cx="1014186" cy="252212"/>
          </a:xfrm>
          <a:prstGeom prst="rect">
            <a:avLst/>
          </a:prstGeom>
        </p:spPr>
      </p:pic>
      <p:pic>
        <p:nvPicPr>
          <p:cNvPr id="13" name="Picture" descr="Picture">
            <a:extLst>
              <a:ext uri="{FF2B5EF4-FFF2-40B4-BE49-F238E27FC236}">
                <a16:creationId xmlns:a16="http://schemas.microsoft.com/office/drawing/2014/main" id="{3E93C1DD-8271-4165-B4C8-975D3E3FE752}"/>
              </a:ext>
            </a:extLst>
          </p:cNvPr>
          <p:cNvPicPr>
            <a:picLocks noChangeAspect="1"/>
          </p:cNvPicPr>
          <p:nvPr/>
        </p:nvPicPr>
        <p:blipFill>
          <a:blip r:embed="rId4" cstate="print">
            <a:alphaModFix/>
            <a:duotone>
              <a:prstClr val="black"/>
              <a:srgbClr val="6A0160">
                <a:tint val="45000"/>
                <a:satMod val="400000"/>
              </a:srgbClr>
            </a:duotone>
          </a:blip>
          <a:stretch>
            <a:fillRect/>
          </a:stretch>
        </p:blipFill>
        <p:spPr>
          <a:xfrm>
            <a:off x="9833222" y="5474640"/>
            <a:ext cx="1014186" cy="252212"/>
          </a:xfrm>
          <a:prstGeom prst="rect">
            <a:avLst/>
          </a:prstGeom>
        </p:spPr>
      </p:pic>
      <p:pic>
        <p:nvPicPr>
          <p:cNvPr id="17" name="图片 16">
            <a:extLst>
              <a:ext uri="{FF2B5EF4-FFF2-40B4-BE49-F238E27FC236}">
                <a16:creationId xmlns:a16="http://schemas.microsoft.com/office/drawing/2014/main" id="{999218F0-E540-40C0-9805-178778D1A6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0463141" y="691678"/>
            <a:ext cx="902512" cy="1131148"/>
          </a:xfrm>
          <a:prstGeom prst="rect">
            <a:avLst/>
          </a:prstGeom>
        </p:spPr>
      </p:pic>
      <p:sp>
        <p:nvSpPr>
          <p:cNvPr id="22" name="矩形: 圆角 21">
            <a:extLst>
              <a:ext uri="{FF2B5EF4-FFF2-40B4-BE49-F238E27FC236}">
                <a16:creationId xmlns:a16="http://schemas.microsoft.com/office/drawing/2014/main" id="{0765605D-97C9-4CA8-8AAD-CE59A22E04F0}"/>
              </a:ext>
            </a:extLst>
          </p:cNvPr>
          <p:cNvSpPr/>
          <p:nvPr/>
        </p:nvSpPr>
        <p:spPr>
          <a:xfrm>
            <a:off x="2428497" y="3917195"/>
            <a:ext cx="7045783" cy="2033081"/>
          </a:xfrm>
          <a:prstGeom prst="roundRect">
            <a:avLst/>
          </a:prstGeom>
          <a:blipFill dpi="0" rotWithShape="1">
            <a:blip r:embed="rId6">
              <a:alphaModFix amt="7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08EAD-6B34-4537-AF0C-AE89555C4E5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文本框 1">
            <a:extLst>
              <a:ext uri="{FF2B5EF4-FFF2-40B4-BE49-F238E27FC236}">
                <a16:creationId xmlns:a16="http://schemas.microsoft.com/office/drawing/2014/main" id="{7D9E5B9D-4C43-4183-8FDA-F18126885EEC}"/>
              </a:ext>
            </a:extLst>
          </p:cNvPr>
          <p:cNvSpPr txBox="1">
            <a:spLocks noChangeArrowheads="1"/>
          </p:cNvSpPr>
          <p:nvPr/>
        </p:nvSpPr>
        <p:spPr bwMode="auto">
          <a:xfrm>
            <a:off x="4080383" y="2263738"/>
            <a:ext cx="59780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5400" dirty="0">
                <a:latin typeface="方正小标宋简体" panose="02000000000000000000" pitchFamily="2" charset="-122"/>
                <a:ea typeface="方正小标宋简体" panose="02000000000000000000" pitchFamily="2" charset="-122"/>
              </a:rPr>
              <a:t>感谢观看！</a:t>
            </a:r>
          </a:p>
        </p:txBody>
      </p:sp>
    </p:spTree>
    <p:extLst>
      <p:ext uri="{BB962C8B-B14F-4D97-AF65-F5344CB8AC3E}">
        <p14:creationId xmlns:p14="http://schemas.microsoft.com/office/powerpoint/2010/main" val="331757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type="body" idx="4294967295"/>
          </p:nvPr>
        </p:nvSpPr>
        <p:spPr>
          <a:xfrm>
            <a:off x="0" y="4589463"/>
            <a:ext cx="10515600" cy="1500187"/>
          </a:xfrm>
        </p:spPr>
        <p:txBody>
          <a:bodyPr/>
          <a:lstStyle/>
          <a:p>
            <a:endParaRPr lang="en-US" altLang="zh-CN"/>
          </a:p>
          <a:p>
            <a:endParaRPr lang="en-US" altLang="zh-CN"/>
          </a:p>
          <a:p>
            <a:endParaRPr lang="zh-CN" altLang="en-US"/>
          </a:p>
        </p:txBody>
      </p:sp>
      <p:sp>
        <p:nvSpPr>
          <p:cNvPr id="5" name="矩形 4">
            <a:extLst>
              <a:ext uri="{FF2B5EF4-FFF2-40B4-BE49-F238E27FC236}">
                <a16:creationId xmlns:a16="http://schemas.microsoft.com/office/drawing/2014/main" id="{A3B41AA1-A725-4106-B379-DE2E1BFD6BD2}"/>
              </a:ext>
            </a:extLst>
          </p:cNvPr>
          <p:cNvSpPr/>
          <p:nvPr/>
        </p:nvSpPr>
        <p:spPr>
          <a:xfrm>
            <a:off x="889762" y="566648"/>
            <a:ext cx="100860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方正小标宋简体" panose="02000000000000000000" pitchFamily="2" charset="-122"/>
                <a:ea typeface="方正小标宋简体" panose="02000000000000000000" pitchFamily="2" charset="-122"/>
                <a:cs typeface="Arial" panose="020B0604020202020204" pitchFamily="34" charset="0"/>
              </a:rPr>
              <a:t>目录</a:t>
            </a:r>
          </a:p>
        </p:txBody>
      </p:sp>
      <p:sp>
        <p:nvSpPr>
          <p:cNvPr id="7" name="矩形 6">
            <a:extLst>
              <a:ext uri="{FF2B5EF4-FFF2-40B4-BE49-F238E27FC236}">
                <a16:creationId xmlns:a16="http://schemas.microsoft.com/office/drawing/2014/main" id="{206412B1-B61A-4043-AD0B-DB951C980B22}"/>
              </a:ext>
            </a:extLst>
          </p:cNvPr>
          <p:cNvSpPr/>
          <p:nvPr/>
        </p:nvSpPr>
        <p:spPr>
          <a:xfrm>
            <a:off x="958175" y="1154633"/>
            <a:ext cx="9335061"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46887" y="1265117"/>
            <a:ext cx="9768714" cy="830997"/>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8" name="文本框 1">
            <a:extLst>
              <a:ext uri="{FF2B5EF4-FFF2-40B4-BE49-F238E27FC236}">
                <a16:creationId xmlns:a16="http://schemas.microsoft.com/office/drawing/2014/main" id="{5D1C5301-499A-42E6-83F0-BB4EC5B2EE7D}"/>
              </a:ext>
            </a:extLst>
          </p:cNvPr>
          <p:cNvSpPr txBox="1">
            <a:spLocks noChangeArrowheads="1"/>
          </p:cNvSpPr>
          <p:nvPr/>
        </p:nvSpPr>
        <p:spPr bwMode="auto">
          <a:xfrm>
            <a:off x="1103718" y="1874728"/>
            <a:ext cx="859948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方正小标宋简体" panose="02000000000000000000" pitchFamily="2" charset="-122"/>
                <a:ea typeface="方正小标宋简体" panose="02000000000000000000" pitchFamily="2" charset="-122"/>
              </a:rPr>
              <a:t>1</a:t>
            </a:r>
            <a:r>
              <a:rPr lang="zh-CN" altLang="en-US" sz="2800" dirty="0">
                <a:latin typeface="方正小标宋简体" panose="02000000000000000000" pitchFamily="2" charset="-122"/>
                <a:ea typeface="方正小标宋简体" panose="02000000000000000000" pitchFamily="2" charset="-122"/>
              </a:rPr>
              <a:t>、目标推进与设想</a:t>
            </a:r>
            <a:endParaRPr lang="en-US" altLang="zh-CN" sz="2800" dirty="0">
              <a:latin typeface="方正小标宋简体" panose="02000000000000000000" pitchFamily="2" charset="-122"/>
              <a:ea typeface="方正小标宋简体" panose="02000000000000000000" pitchFamily="2" charset="-122"/>
            </a:endParaRPr>
          </a:p>
          <a:p>
            <a:endParaRPr lang="en-US" altLang="zh-CN" sz="2800" dirty="0">
              <a:latin typeface="方正小标宋简体" panose="02000000000000000000" pitchFamily="2" charset="-122"/>
              <a:ea typeface="方正小标宋简体" panose="02000000000000000000" pitchFamily="2" charset="-122"/>
            </a:endParaRPr>
          </a:p>
          <a:p>
            <a:r>
              <a:rPr lang="en-US" altLang="zh-CN" sz="2800" dirty="0">
                <a:latin typeface="方正小标宋简体" panose="02000000000000000000" pitchFamily="2" charset="-122"/>
                <a:ea typeface="方正小标宋简体" panose="02000000000000000000" pitchFamily="2" charset="-122"/>
              </a:rPr>
              <a:t>2</a:t>
            </a:r>
            <a:r>
              <a:rPr lang="zh-CN" altLang="en-US" sz="2800" dirty="0">
                <a:latin typeface="方正小标宋简体" panose="02000000000000000000" pitchFamily="2" charset="-122"/>
                <a:ea typeface="方正小标宋简体" panose="02000000000000000000" pitchFamily="2" charset="-122"/>
              </a:rPr>
              <a:t>、系统实现</a:t>
            </a:r>
            <a:endParaRPr lang="en-US" altLang="zh-CN" sz="2800" dirty="0">
              <a:latin typeface="方正小标宋简体" panose="02000000000000000000" pitchFamily="2" charset="-122"/>
              <a:ea typeface="方正小标宋简体" panose="02000000000000000000" pitchFamily="2" charset="-122"/>
            </a:endParaRPr>
          </a:p>
          <a:p>
            <a:endParaRPr lang="en-US" altLang="zh-CN" sz="2800" dirty="0">
              <a:latin typeface="方正小标宋简体" panose="02000000000000000000" pitchFamily="2" charset="-122"/>
              <a:ea typeface="方正小标宋简体" panose="02000000000000000000" pitchFamily="2" charset="-122"/>
            </a:endParaRPr>
          </a:p>
          <a:p>
            <a:r>
              <a:rPr lang="en-US" altLang="zh-CN" sz="2800" dirty="0">
                <a:latin typeface="方正小标宋简体" panose="02000000000000000000" pitchFamily="2" charset="-122"/>
                <a:ea typeface="方正小标宋简体" panose="02000000000000000000" pitchFamily="2" charset="-122"/>
              </a:rPr>
              <a:t>3</a:t>
            </a:r>
            <a:r>
              <a:rPr lang="zh-CN" altLang="en-US" sz="2800" dirty="0">
                <a:latin typeface="方正小标宋简体" panose="02000000000000000000" pitchFamily="2" charset="-122"/>
                <a:ea typeface="方正小标宋简体" panose="02000000000000000000" pitchFamily="2" charset="-122"/>
              </a:rPr>
              <a:t>、类目划分</a:t>
            </a:r>
            <a:endParaRPr lang="en-US" altLang="zh-CN" sz="2800" dirty="0">
              <a:latin typeface="方正小标宋简体" panose="02000000000000000000" pitchFamily="2" charset="-122"/>
              <a:ea typeface="方正小标宋简体" panose="02000000000000000000" pitchFamily="2" charset="-122"/>
            </a:endParaRPr>
          </a:p>
          <a:p>
            <a:endParaRPr lang="en-US" altLang="zh-CN" sz="2800" dirty="0">
              <a:latin typeface="方正小标宋简体" panose="02000000000000000000" pitchFamily="2" charset="-122"/>
              <a:ea typeface="方正小标宋简体" panose="02000000000000000000" pitchFamily="2" charset="-122"/>
            </a:endParaRPr>
          </a:p>
          <a:p>
            <a:r>
              <a:rPr lang="en-US" altLang="zh-CN" sz="2800" dirty="0">
                <a:latin typeface="方正小标宋简体" panose="02000000000000000000" pitchFamily="2" charset="-122"/>
                <a:ea typeface="方正小标宋简体" panose="02000000000000000000" pitchFamily="2" charset="-122"/>
              </a:rPr>
              <a:t>4</a:t>
            </a:r>
            <a:r>
              <a:rPr lang="zh-CN" altLang="en-US" sz="2800" dirty="0">
                <a:latin typeface="方正小标宋简体" panose="02000000000000000000" pitchFamily="2" charset="-122"/>
                <a:ea typeface="方正小标宋简体" panose="02000000000000000000" pitchFamily="2" charset="-122"/>
              </a:rPr>
              <a:t>、未来展望</a:t>
            </a:r>
            <a:endParaRPr lang="en-US" altLang="zh-CN" sz="2800" dirty="0">
              <a:latin typeface="方正小标宋简体" panose="02000000000000000000" pitchFamily="2" charset="-122"/>
              <a:ea typeface="方正小标宋简体" panose="02000000000000000000" pitchFamily="2" charset="-122"/>
            </a:endParaRPr>
          </a:p>
          <a:p>
            <a:endParaRPr lang="en-US" altLang="zh-CN" sz="2800" dirty="0">
              <a:latin typeface="方正小标宋简体" panose="02000000000000000000" pitchFamily="2" charset="-122"/>
              <a:ea typeface="方正小标宋简体" panose="02000000000000000000" pitchFamily="2" charset="-122"/>
            </a:endParaRPr>
          </a:p>
          <a:p>
            <a:r>
              <a:rPr lang="en-US" altLang="zh-CN" sz="2800" dirty="0">
                <a:latin typeface="方正小标宋简体" panose="02000000000000000000" pitchFamily="2" charset="-122"/>
                <a:ea typeface="方正小标宋简体" panose="02000000000000000000" pitchFamily="2" charset="-122"/>
              </a:rPr>
              <a:t>5</a:t>
            </a:r>
            <a:r>
              <a:rPr lang="zh-CN" altLang="en-US" sz="2800" dirty="0">
                <a:latin typeface="方正小标宋简体" panose="02000000000000000000" pitchFamily="2" charset="-122"/>
                <a:ea typeface="方正小标宋简体" panose="02000000000000000000" pitchFamily="2" charset="-122"/>
              </a:rPr>
              <a:t>、待解决的问题</a:t>
            </a:r>
          </a:p>
        </p:txBody>
      </p:sp>
    </p:spTree>
    <p:extLst>
      <p:ext uri="{BB962C8B-B14F-4D97-AF65-F5344CB8AC3E}">
        <p14:creationId xmlns:p14="http://schemas.microsoft.com/office/powerpoint/2010/main" val="138843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D1F35-3149-9D4E-9AAA-C4031EF18017}"/>
              </a:ext>
            </a:extLst>
          </p:cNvPr>
          <p:cNvSpPr>
            <a:spLocks noGrp="1"/>
          </p:cNvSpPr>
          <p:nvPr>
            <p:ph type="title"/>
          </p:nvPr>
        </p:nvSpPr>
        <p:spPr/>
        <p:txBody>
          <a:bodyPr/>
          <a:lstStyle/>
          <a:p>
            <a:r>
              <a:rPr kumimoji="1" lang="en-US" altLang="zh-CN" dirty="0"/>
              <a:t>1.</a:t>
            </a:r>
            <a:r>
              <a:rPr kumimoji="1" lang="zh-CN" altLang="en-US" dirty="0"/>
              <a:t>目标与推进设想</a:t>
            </a:r>
          </a:p>
        </p:txBody>
      </p:sp>
      <p:sp>
        <p:nvSpPr>
          <p:cNvPr id="8" name="内容占位符 7">
            <a:extLst>
              <a:ext uri="{FF2B5EF4-FFF2-40B4-BE49-F238E27FC236}">
                <a16:creationId xmlns:a16="http://schemas.microsoft.com/office/drawing/2014/main" id="{06BBC786-8100-3C41-99AB-71DDF11B6F2A}"/>
              </a:ext>
            </a:extLst>
          </p:cNvPr>
          <p:cNvSpPr>
            <a:spLocks noGrp="1"/>
          </p:cNvSpPr>
          <p:nvPr>
            <p:ph idx="1"/>
          </p:nvPr>
        </p:nvSpPr>
        <p:spPr>
          <a:xfrm>
            <a:off x="838200" y="1622024"/>
            <a:ext cx="10515600" cy="4351338"/>
          </a:xfrm>
        </p:spPr>
        <p:txBody>
          <a:bodyPr>
            <a:normAutofit fontScale="77500" lnSpcReduction="20000"/>
          </a:bodyPr>
          <a:lstStyle/>
          <a:p>
            <a:r>
              <a:rPr lang="zh-CN" altLang="en-US" dirty="0"/>
              <a:t>第一步，面向细分领域的学者导览与检索</a:t>
            </a:r>
            <a:endParaRPr lang="en-US" altLang="zh-CN" dirty="0"/>
          </a:p>
          <a:p>
            <a:pPr lvl="1"/>
            <a:r>
              <a:rPr lang="zh-CN" altLang="en-US" dirty="0"/>
              <a:t>细分领域的划界</a:t>
            </a:r>
            <a:endParaRPr lang="en-US" altLang="zh-CN" dirty="0"/>
          </a:p>
          <a:p>
            <a:pPr lvl="1"/>
            <a:r>
              <a:rPr lang="zh-CN" altLang="en-US" dirty="0"/>
              <a:t>细分学者的导览</a:t>
            </a:r>
            <a:endParaRPr lang="en-US" altLang="zh-CN" dirty="0"/>
          </a:p>
          <a:p>
            <a:pPr lvl="1"/>
            <a:r>
              <a:rPr lang="zh-CN" altLang="en-US" dirty="0"/>
              <a:t>细分方向与学者的检索</a:t>
            </a:r>
            <a:endParaRPr lang="en-US" altLang="zh-CN" dirty="0"/>
          </a:p>
          <a:p>
            <a:endParaRPr lang="en-US" altLang="zh-CN" dirty="0"/>
          </a:p>
          <a:p>
            <a:r>
              <a:rPr lang="zh-CN" altLang="en-US" dirty="0"/>
              <a:t>第二步，面向细分领域学术行为现象分析</a:t>
            </a:r>
            <a:endParaRPr lang="en-US" altLang="zh-CN" dirty="0"/>
          </a:p>
          <a:p>
            <a:pPr lvl="1"/>
            <a:r>
              <a:rPr lang="zh-CN" altLang="en-US" dirty="0"/>
              <a:t>学术研究主题变迁</a:t>
            </a:r>
            <a:endParaRPr lang="en-US" altLang="zh-CN" dirty="0"/>
          </a:p>
          <a:p>
            <a:pPr lvl="1"/>
            <a:r>
              <a:rPr lang="zh-CN" altLang="en-US" dirty="0"/>
              <a:t>学术合作影响变迁</a:t>
            </a:r>
            <a:endParaRPr lang="en-US" altLang="zh-CN" dirty="0"/>
          </a:p>
          <a:p>
            <a:pPr lvl="1"/>
            <a:r>
              <a:rPr lang="zh-CN" altLang="en-US" dirty="0"/>
              <a:t>学术贡献类型变迁</a:t>
            </a:r>
            <a:endParaRPr lang="en-US" altLang="zh-CN" dirty="0"/>
          </a:p>
          <a:p>
            <a:endParaRPr lang="en-US" altLang="zh-CN" dirty="0"/>
          </a:p>
          <a:p>
            <a:r>
              <a:rPr lang="zh-CN" altLang="en-US" dirty="0"/>
              <a:t>第三步，构件化，从学者目录实例到智能目录框架</a:t>
            </a:r>
            <a:endParaRPr lang="en-US" altLang="zh-CN" dirty="0"/>
          </a:p>
          <a:p>
            <a:pPr lvl="1"/>
            <a:r>
              <a:rPr lang="zh-CN" altLang="en-US" dirty="0"/>
              <a:t>导览与索引框架的构件化</a:t>
            </a:r>
            <a:endParaRPr lang="en-US" altLang="zh-CN" dirty="0"/>
          </a:p>
          <a:p>
            <a:pPr lvl="1"/>
            <a:r>
              <a:rPr lang="zh-CN" altLang="en-US" dirty="0"/>
              <a:t>现象分析模块的构件化</a:t>
            </a:r>
          </a:p>
        </p:txBody>
      </p:sp>
    </p:spTree>
    <p:extLst>
      <p:ext uri="{BB962C8B-B14F-4D97-AF65-F5344CB8AC3E}">
        <p14:creationId xmlns:p14="http://schemas.microsoft.com/office/powerpoint/2010/main" val="365575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type="body" idx="4294967295"/>
          </p:nvPr>
        </p:nvSpPr>
        <p:spPr>
          <a:xfrm>
            <a:off x="0" y="4589463"/>
            <a:ext cx="10515600" cy="1500187"/>
          </a:xfrm>
        </p:spPr>
        <p:txBody>
          <a:bodyPr/>
          <a:lstStyle/>
          <a:p>
            <a:endParaRPr lang="en-US" altLang="zh-CN"/>
          </a:p>
          <a:p>
            <a:endParaRPr lang="en-US" altLang="zh-CN"/>
          </a:p>
          <a:p>
            <a:endParaRPr lang="zh-CN" altLang="en-US"/>
          </a:p>
        </p:txBody>
      </p:sp>
      <p:sp>
        <p:nvSpPr>
          <p:cNvPr id="5" name="矩形 4">
            <a:extLst>
              <a:ext uri="{FF2B5EF4-FFF2-40B4-BE49-F238E27FC236}">
                <a16:creationId xmlns:a16="http://schemas.microsoft.com/office/drawing/2014/main" id="{A3B41AA1-A725-4106-B379-DE2E1BFD6BD2}"/>
              </a:ext>
            </a:extLst>
          </p:cNvPr>
          <p:cNvSpPr/>
          <p:nvPr/>
        </p:nvSpPr>
        <p:spPr>
          <a:xfrm>
            <a:off x="889762" y="566648"/>
            <a:ext cx="3684022" cy="523220"/>
          </a:xfrm>
          <a:prstGeom prst="rect">
            <a:avLst/>
          </a:prstGeom>
        </p:spPr>
        <p:txBody>
          <a:bodyPr wrap="none">
            <a:spAutoFit/>
          </a:bodyPr>
          <a:lstStyle/>
          <a:p>
            <a:r>
              <a:rPr lang="en-US" altLang="zh-CN" sz="2800" dirty="0">
                <a:latin typeface="方正小标宋简体" panose="02000000000000000000" pitchFamily="2" charset="-122"/>
                <a:ea typeface="方正小标宋简体" panose="02000000000000000000" pitchFamily="2" charset="-122"/>
              </a:rPr>
              <a:t>2</a:t>
            </a:r>
            <a:r>
              <a:rPr lang="zh-CN" altLang="en-US" sz="2800" dirty="0">
                <a:latin typeface="方正小标宋简体" panose="02000000000000000000" pitchFamily="2" charset="-122"/>
                <a:ea typeface="方正小标宋简体" panose="02000000000000000000" pitchFamily="2" charset="-122"/>
              </a:rPr>
              <a:t>、系统实现</a:t>
            </a:r>
            <a:r>
              <a:rPr lang="en-US" altLang="zh-CN" sz="2800" dirty="0">
                <a:latin typeface="方正小标宋简体" panose="02000000000000000000" pitchFamily="2" charset="-122"/>
                <a:ea typeface="方正小标宋简体" panose="02000000000000000000" pitchFamily="2" charset="-122"/>
              </a:rPr>
              <a:t>——</a:t>
            </a:r>
            <a:r>
              <a:rPr lang="zh-CN" altLang="en-US" sz="2800" dirty="0">
                <a:latin typeface="方正小标宋简体" panose="02000000000000000000" pitchFamily="2" charset="-122"/>
                <a:ea typeface="方正小标宋简体" panose="02000000000000000000" pitchFamily="2" charset="-122"/>
              </a:rPr>
              <a:t>流程</a:t>
            </a:r>
            <a:endParaRPr lang="en-US" altLang="zh-CN" sz="2800" dirty="0">
              <a:latin typeface="方正小标宋简体" panose="02000000000000000000" pitchFamily="2" charset="-122"/>
              <a:ea typeface="方正小标宋简体" panose="02000000000000000000" pitchFamily="2" charset="-122"/>
            </a:endParaRPr>
          </a:p>
        </p:txBody>
      </p:sp>
      <p:sp>
        <p:nvSpPr>
          <p:cNvPr id="7" name="矩形 6">
            <a:extLst>
              <a:ext uri="{FF2B5EF4-FFF2-40B4-BE49-F238E27FC236}">
                <a16:creationId xmlns:a16="http://schemas.microsoft.com/office/drawing/2014/main" id="{206412B1-B61A-4043-AD0B-DB951C980B22}"/>
              </a:ext>
            </a:extLst>
          </p:cNvPr>
          <p:cNvSpPr/>
          <p:nvPr/>
        </p:nvSpPr>
        <p:spPr>
          <a:xfrm>
            <a:off x="958175" y="1154633"/>
            <a:ext cx="9335061"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46887" y="1265117"/>
            <a:ext cx="9768714" cy="830997"/>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pic>
        <p:nvPicPr>
          <p:cNvPr id="9" name="图片 8">
            <a:extLst>
              <a:ext uri="{FF2B5EF4-FFF2-40B4-BE49-F238E27FC236}">
                <a16:creationId xmlns:a16="http://schemas.microsoft.com/office/drawing/2014/main" id="{66BA59B0-1B95-4434-AC06-EDE513A60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07" y="2465435"/>
            <a:ext cx="10711480" cy="1879207"/>
          </a:xfrm>
          <a:prstGeom prst="rect">
            <a:avLst/>
          </a:prstGeom>
        </p:spPr>
      </p:pic>
    </p:spTree>
    <p:extLst>
      <p:ext uri="{BB962C8B-B14F-4D97-AF65-F5344CB8AC3E}">
        <p14:creationId xmlns:p14="http://schemas.microsoft.com/office/powerpoint/2010/main" val="188785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type="body" idx="4294967295"/>
          </p:nvPr>
        </p:nvSpPr>
        <p:spPr>
          <a:xfrm>
            <a:off x="0" y="4589463"/>
            <a:ext cx="10515600" cy="1500187"/>
          </a:xfrm>
        </p:spPr>
        <p:txBody>
          <a:bodyPr/>
          <a:lstStyle/>
          <a:p>
            <a:endParaRPr lang="en-US" altLang="zh-CN"/>
          </a:p>
          <a:p>
            <a:endParaRPr lang="en-US" altLang="zh-CN"/>
          </a:p>
          <a:p>
            <a:endParaRPr lang="zh-CN" altLang="en-US"/>
          </a:p>
        </p:txBody>
      </p:sp>
      <p:sp>
        <p:nvSpPr>
          <p:cNvPr id="5" name="矩形 4">
            <a:extLst>
              <a:ext uri="{FF2B5EF4-FFF2-40B4-BE49-F238E27FC236}">
                <a16:creationId xmlns:a16="http://schemas.microsoft.com/office/drawing/2014/main" id="{A3B41AA1-A725-4106-B379-DE2E1BFD6BD2}"/>
              </a:ext>
            </a:extLst>
          </p:cNvPr>
          <p:cNvSpPr/>
          <p:nvPr/>
        </p:nvSpPr>
        <p:spPr>
          <a:xfrm>
            <a:off x="889762" y="566648"/>
            <a:ext cx="4402167" cy="523220"/>
          </a:xfrm>
          <a:prstGeom prst="rect">
            <a:avLst/>
          </a:prstGeom>
        </p:spPr>
        <p:txBody>
          <a:bodyPr wrap="none">
            <a:spAutoFit/>
          </a:bodyPr>
          <a:lstStyle/>
          <a:p>
            <a:r>
              <a:rPr lang="en-US" altLang="zh-CN" sz="2800" dirty="0">
                <a:latin typeface="方正小标宋简体" panose="02000000000000000000" pitchFamily="2" charset="-122"/>
                <a:ea typeface="方正小标宋简体" panose="02000000000000000000" pitchFamily="2" charset="-122"/>
              </a:rPr>
              <a:t>2</a:t>
            </a:r>
            <a:r>
              <a:rPr lang="zh-CN" altLang="en-US" sz="2800" dirty="0">
                <a:latin typeface="方正小标宋简体" panose="02000000000000000000" pitchFamily="2" charset="-122"/>
                <a:ea typeface="方正小标宋简体" panose="02000000000000000000" pitchFamily="2" charset="-122"/>
              </a:rPr>
              <a:t>、系统实现</a:t>
            </a:r>
            <a:r>
              <a:rPr lang="en-US" altLang="zh-CN" sz="2800" dirty="0">
                <a:latin typeface="方正小标宋简体" panose="02000000000000000000" pitchFamily="2" charset="-122"/>
                <a:ea typeface="方正小标宋简体" panose="02000000000000000000" pitchFamily="2" charset="-122"/>
              </a:rPr>
              <a:t>——</a:t>
            </a:r>
            <a:r>
              <a:rPr lang="zh-CN" altLang="en-US" sz="2800" dirty="0">
                <a:latin typeface="方正小标宋简体" panose="02000000000000000000" pitchFamily="2" charset="-122"/>
                <a:ea typeface="方正小标宋简体" panose="02000000000000000000" pitchFamily="2" charset="-122"/>
              </a:rPr>
              <a:t>数据获取</a:t>
            </a:r>
            <a:endParaRPr lang="en-US" altLang="zh-CN" sz="2800" dirty="0">
              <a:latin typeface="方正小标宋简体" panose="02000000000000000000" pitchFamily="2" charset="-122"/>
              <a:ea typeface="方正小标宋简体" panose="02000000000000000000" pitchFamily="2" charset="-122"/>
            </a:endParaRPr>
          </a:p>
        </p:txBody>
      </p:sp>
      <p:sp>
        <p:nvSpPr>
          <p:cNvPr id="7" name="矩形 6">
            <a:extLst>
              <a:ext uri="{FF2B5EF4-FFF2-40B4-BE49-F238E27FC236}">
                <a16:creationId xmlns:a16="http://schemas.microsoft.com/office/drawing/2014/main" id="{206412B1-B61A-4043-AD0B-DB951C980B22}"/>
              </a:ext>
            </a:extLst>
          </p:cNvPr>
          <p:cNvSpPr/>
          <p:nvPr/>
        </p:nvSpPr>
        <p:spPr>
          <a:xfrm>
            <a:off x="958175" y="1154633"/>
            <a:ext cx="9335061"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46887" y="1265117"/>
            <a:ext cx="9768714" cy="830997"/>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pic>
        <p:nvPicPr>
          <p:cNvPr id="9" name="图片 8">
            <a:extLst>
              <a:ext uri="{FF2B5EF4-FFF2-40B4-BE49-F238E27FC236}">
                <a16:creationId xmlns:a16="http://schemas.microsoft.com/office/drawing/2014/main" id="{E34390D8-2BF9-4B3C-A67E-8A74C6CCB633}"/>
              </a:ext>
            </a:extLst>
          </p:cNvPr>
          <p:cNvPicPr>
            <a:picLocks noChangeAspect="1"/>
          </p:cNvPicPr>
          <p:nvPr/>
        </p:nvPicPr>
        <p:blipFill>
          <a:blip r:embed="rId2"/>
          <a:stretch>
            <a:fillRect/>
          </a:stretch>
        </p:blipFill>
        <p:spPr>
          <a:xfrm>
            <a:off x="115772" y="1464837"/>
            <a:ext cx="7955909" cy="4457727"/>
          </a:xfrm>
          <a:prstGeom prst="rect">
            <a:avLst/>
          </a:prstGeom>
        </p:spPr>
      </p:pic>
      <p:sp>
        <p:nvSpPr>
          <p:cNvPr id="10" name="文本框 1">
            <a:extLst>
              <a:ext uri="{FF2B5EF4-FFF2-40B4-BE49-F238E27FC236}">
                <a16:creationId xmlns:a16="http://schemas.microsoft.com/office/drawing/2014/main" id="{24C719CA-A2FE-4C80-9BC0-4AEBDCA01AC2}"/>
              </a:ext>
            </a:extLst>
          </p:cNvPr>
          <p:cNvSpPr txBox="1">
            <a:spLocks noChangeArrowheads="1"/>
          </p:cNvSpPr>
          <p:nvPr/>
        </p:nvSpPr>
        <p:spPr bwMode="auto">
          <a:xfrm>
            <a:off x="8071681" y="1350268"/>
            <a:ext cx="3788262"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200" dirty="0">
                <a:latin typeface="方正小标宋简体" panose="02000000000000000000" pitchFamily="2" charset="-122"/>
                <a:ea typeface="方正小标宋简体" panose="02000000000000000000" pitchFamily="2" charset="-122"/>
              </a:rPr>
              <a:t>外文和中文期刊数据获取：</a:t>
            </a:r>
            <a:endParaRPr lang="en-US" altLang="zh-CN" sz="2200" dirty="0">
              <a:latin typeface="方正小标宋简体" panose="02000000000000000000" pitchFamily="2" charset="-122"/>
              <a:ea typeface="方正小标宋简体" panose="02000000000000000000" pitchFamily="2" charset="-122"/>
            </a:endParaRPr>
          </a:p>
          <a:p>
            <a:endParaRPr lang="en-US" altLang="zh-CN" sz="2200" dirty="0">
              <a:latin typeface="方正小标宋简体" panose="02000000000000000000" pitchFamily="2" charset="-122"/>
              <a:ea typeface="方正小标宋简体" panose="02000000000000000000" pitchFamily="2" charset="-122"/>
            </a:endParaRPr>
          </a:p>
          <a:p>
            <a:r>
              <a:rPr lang="en-US" altLang="zh-CN" sz="2200" dirty="0">
                <a:latin typeface="方正小标宋简体" panose="02000000000000000000" pitchFamily="2" charset="-122"/>
                <a:ea typeface="方正小标宋简体" panose="02000000000000000000" pitchFamily="2" charset="-122"/>
              </a:rPr>
              <a:t>1</a:t>
            </a:r>
            <a:r>
              <a:rPr lang="zh-CN" altLang="en-US" sz="2200" dirty="0">
                <a:latin typeface="方正小标宋简体" panose="02000000000000000000" pitchFamily="2" charset="-122"/>
                <a:ea typeface="方正小标宋简体" panose="02000000000000000000" pitchFamily="2" charset="-122"/>
              </a:rPr>
              <a:t>、外文期刊数据主要通过</a:t>
            </a:r>
            <a:r>
              <a:rPr lang="en-US" altLang="zh-CN" sz="2200" dirty="0">
                <a:latin typeface="方正小标宋简体" panose="02000000000000000000" pitchFamily="2" charset="-122"/>
                <a:ea typeface="方正小标宋简体" panose="02000000000000000000" pitchFamily="2" charset="-122"/>
              </a:rPr>
              <a:t>DBLP</a:t>
            </a:r>
            <a:r>
              <a:rPr lang="zh-CN" altLang="en-US" sz="2200" dirty="0">
                <a:latin typeface="方正小标宋简体" panose="02000000000000000000" pitchFamily="2" charset="-122"/>
                <a:ea typeface="方正小标宋简体" panose="02000000000000000000" pitchFamily="2" charset="-122"/>
              </a:rPr>
              <a:t>的</a:t>
            </a:r>
            <a:r>
              <a:rPr lang="en-US" altLang="zh-CN" sz="2200" dirty="0">
                <a:latin typeface="方正小标宋简体" panose="02000000000000000000" pitchFamily="2" charset="-122"/>
                <a:ea typeface="方正小标宋简体" panose="02000000000000000000" pitchFamily="2" charset="-122"/>
              </a:rPr>
              <a:t>xml</a:t>
            </a:r>
            <a:r>
              <a:rPr lang="zh-CN" altLang="en-US" sz="2200" dirty="0">
                <a:latin typeface="方正小标宋简体" panose="02000000000000000000" pitchFamily="2" charset="-122"/>
                <a:ea typeface="方正小标宋简体" panose="02000000000000000000" pitchFamily="2" charset="-122"/>
              </a:rPr>
              <a:t>解析和网页数据爬取，但是由于缺少</a:t>
            </a:r>
            <a:r>
              <a:rPr lang="en-US" altLang="zh-CN" sz="2200" dirty="0">
                <a:latin typeface="方正小标宋简体" panose="02000000000000000000" pitchFamily="2" charset="-122"/>
                <a:ea typeface="方正小标宋简体" panose="02000000000000000000" pitchFamily="2" charset="-122"/>
              </a:rPr>
              <a:t>author</a:t>
            </a:r>
            <a:r>
              <a:rPr lang="zh-CN" altLang="en-US" sz="2200" dirty="0">
                <a:latin typeface="方正小标宋简体" panose="02000000000000000000" pitchFamily="2" charset="-122"/>
                <a:ea typeface="方正小标宋简体" panose="02000000000000000000" pitchFamily="2" charset="-122"/>
              </a:rPr>
              <a:t>机构数据，还需结合</a:t>
            </a:r>
            <a:r>
              <a:rPr lang="en-US" altLang="zh-CN" sz="2200" dirty="0">
                <a:latin typeface="方正小标宋简体" panose="02000000000000000000" pitchFamily="2" charset="-122"/>
                <a:ea typeface="方正小标宋简体" panose="02000000000000000000" pitchFamily="2" charset="-122"/>
              </a:rPr>
              <a:t>WOS</a:t>
            </a:r>
            <a:r>
              <a:rPr lang="zh-CN" altLang="en-US" sz="2200" dirty="0">
                <a:latin typeface="方正小标宋简体" panose="02000000000000000000" pitchFamily="2" charset="-122"/>
                <a:ea typeface="方正小标宋简体" panose="02000000000000000000" pitchFamily="2" charset="-122"/>
              </a:rPr>
              <a:t>获取作者机构数据</a:t>
            </a:r>
            <a:endParaRPr lang="en-US" altLang="zh-CN" sz="2200" dirty="0">
              <a:latin typeface="方正小标宋简体" panose="02000000000000000000" pitchFamily="2" charset="-122"/>
              <a:ea typeface="方正小标宋简体" panose="02000000000000000000" pitchFamily="2" charset="-122"/>
            </a:endParaRPr>
          </a:p>
          <a:p>
            <a:endParaRPr lang="en-US" altLang="zh-CN" sz="2200" dirty="0">
              <a:latin typeface="方正小标宋简体" panose="02000000000000000000" pitchFamily="2" charset="-122"/>
              <a:ea typeface="方正小标宋简体" panose="02000000000000000000" pitchFamily="2" charset="-122"/>
            </a:endParaRPr>
          </a:p>
          <a:p>
            <a:r>
              <a:rPr lang="en-US" altLang="zh-CN" sz="2200" dirty="0">
                <a:latin typeface="方正小标宋简体" panose="02000000000000000000" pitchFamily="2" charset="-122"/>
                <a:ea typeface="方正小标宋简体" panose="02000000000000000000" pitchFamily="2" charset="-122"/>
              </a:rPr>
              <a:t>2</a:t>
            </a:r>
            <a:r>
              <a:rPr lang="zh-CN" altLang="en-US" sz="2200" dirty="0">
                <a:latin typeface="方正小标宋简体" panose="02000000000000000000" pitchFamily="2" charset="-122"/>
                <a:ea typeface="方正小标宋简体" panose="02000000000000000000" pitchFamily="2" charset="-122"/>
              </a:rPr>
              <a:t>、中文期刊数据通过爬取</a:t>
            </a:r>
            <a:r>
              <a:rPr lang="en-US" altLang="zh-CN" sz="2200" dirty="0">
                <a:latin typeface="方正小标宋简体" panose="02000000000000000000" pitchFamily="2" charset="-122"/>
                <a:ea typeface="方正小标宋简体" panose="02000000000000000000" pitchFamily="2" charset="-122"/>
              </a:rPr>
              <a:t>CNKI</a:t>
            </a:r>
          </a:p>
          <a:p>
            <a:endParaRPr lang="en-US" altLang="zh-CN" sz="2200" dirty="0">
              <a:latin typeface="方正小标宋简体" panose="02000000000000000000" pitchFamily="2" charset="-122"/>
              <a:ea typeface="方正小标宋简体" panose="02000000000000000000" pitchFamily="2" charset="-122"/>
            </a:endParaRPr>
          </a:p>
          <a:p>
            <a:r>
              <a:rPr lang="en-US" altLang="zh-CN" sz="2200" dirty="0">
                <a:latin typeface="方正小标宋简体" panose="02000000000000000000" pitchFamily="2" charset="-122"/>
                <a:ea typeface="方正小标宋简体" panose="02000000000000000000" pitchFamily="2" charset="-122"/>
              </a:rPr>
              <a:t>3</a:t>
            </a:r>
            <a:r>
              <a:rPr lang="zh-CN" altLang="en-US" sz="2200" dirty="0">
                <a:latin typeface="方正小标宋简体" panose="02000000000000000000" pitchFamily="2" charset="-122"/>
                <a:ea typeface="方正小标宋简体" panose="02000000000000000000" pitchFamily="2" charset="-122"/>
              </a:rPr>
              <a:t>、最后整合成以作者为单位的</a:t>
            </a:r>
            <a:r>
              <a:rPr lang="en-US" altLang="zh-CN" sz="2200" dirty="0">
                <a:latin typeface="方正小标宋简体" panose="02000000000000000000" pitchFamily="2" charset="-122"/>
                <a:ea typeface="方正小标宋简体" panose="02000000000000000000" pitchFamily="2" charset="-122"/>
              </a:rPr>
              <a:t>JSON</a:t>
            </a:r>
            <a:r>
              <a:rPr lang="zh-CN" altLang="en-US" sz="2200" dirty="0">
                <a:latin typeface="方正小标宋简体" panose="02000000000000000000" pitchFamily="2" charset="-122"/>
                <a:ea typeface="方正小标宋简体" panose="02000000000000000000" pitchFamily="2" charset="-122"/>
              </a:rPr>
              <a:t>文件进行存储和读取</a:t>
            </a:r>
            <a:endParaRPr lang="en-US" altLang="zh-CN" sz="2200" dirty="0">
              <a:latin typeface="方正小标宋简体" panose="02000000000000000000" pitchFamily="2" charset="-122"/>
              <a:ea typeface="方正小标宋简体" panose="02000000000000000000" pitchFamily="2" charset="-122"/>
            </a:endParaRPr>
          </a:p>
        </p:txBody>
      </p:sp>
    </p:spTree>
    <p:extLst>
      <p:ext uri="{BB962C8B-B14F-4D97-AF65-F5344CB8AC3E}">
        <p14:creationId xmlns:p14="http://schemas.microsoft.com/office/powerpoint/2010/main" val="116792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6BD493-139E-EA4B-A85E-420A4DF8E991}"/>
              </a:ext>
            </a:extLst>
          </p:cNvPr>
          <p:cNvPicPr>
            <a:picLocks noChangeAspect="1"/>
          </p:cNvPicPr>
          <p:nvPr/>
        </p:nvPicPr>
        <p:blipFill>
          <a:blip r:embed="rId2"/>
          <a:stretch>
            <a:fillRect/>
          </a:stretch>
        </p:blipFill>
        <p:spPr>
          <a:xfrm>
            <a:off x="827819" y="1525201"/>
            <a:ext cx="10536361" cy="5167574"/>
          </a:xfrm>
          <a:prstGeom prst="rect">
            <a:avLst/>
          </a:prstGeom>
          <a:ln>
            <a:noFill/>
          </a:ln>
          <a:effectLst>
            <a:outerShdw blurRad="292100" dist="139700" dir="2700000" algn="tl" rotWithShape="0">
              <a:srgbClr val="333333">
                <a:alpha val="65000"/>
              </a:srgbClr>
            </a:outerShdw>
          </a:effectLst>
        </p:spPr>
      </p:pic>
      <p:sp>
        <p:nvSpPr>
          <p:cNvPr id="5" name="矩形 4">
            <a:extLst>
              <a:ext uri="{FF2B5EF4-FFF2-40B4-BE49-F238E27FC236}">
                <a16:creationId xmlns:a16="http://schemas.microsoft.com/office/drawing/2014/main" id="{8D21895B-7A33-AA4C-B0BA-DFE9F082839E}"/>
              </a:ext>
            </a:extLst>
          </p:cNvPr>
          <p:cNvSpPr/>
          <p:nvPr/>
        </p:nvSpPr>
        <p:spPr bwMode="gray">
          <a:xfrm>
            <a:off x="866741" y="1908573"/>
            <a:ext cx="1258409" cy="2869057"/>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kumimoji="1" lang="zh-CN" altLang="en-US" b="1" dirty="0">
              <a:solidFill>
                <a:schemeClr val="bg1"/>
              </a:solidFill>
            </a:endParaRPr>
          </a:p>
        </p:txBody>
      </p:sp>
      <p:sp>
        <p:nvSpPr>
          <p:cNvPr id="6" name="矩形 5">
            <a:extLst>
              <a:ext uri="{FF2B5EF4-FFF2-40B4-BE49-F238E27FC236}">
                <a16:creationId xmlns:a16="http://schemas.microsoft.com/office/drawing/2014/main" id="{611BFC50-9745-4142-8C45-035AE6EE2F38}"/>
              </a:ext>
            </a:extLst>
          </p:cNvPr>
          <p:cNvSpPr/>
          <p:nvPr/>
        </p:nvSpPr>
        <p:spPr bwMode="gray">
          <a:xfrm>
            <a:off x="1023314" y="2695305"/>
            <a:ext cx="990681" cy="924858"/>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kumimoji="1" lang="zh-CN" altLang="en-US" b="1" dirty="0">
              <a:solidFill>
                <a:schemeClr val="bg1"/>
              </a:solidFill>
            </a:endParaRPr>
          </a:p>
        </p:txBody>
      </p:sp>
      <p:sp>
        <p:nvSpPr>
          <p:cNvPr id="7" name="矩形标注 6">
            <a:extLst>
              <a:ext uri="{FF2B5EF4-FFF2-40B4-BE49-F238E27FC236}">
                <a16:creationId xmlns:a16="http://schemas.microsoft.com/office/drawing/2014/main" id="{573A8795-0271-1946-BBA7-CA40772F4D4C}"/>
              </a:ext>
            </a:extLst>
          </p:cNvPr>
          <p:cNvSpPr/>
          <p:nvPr/>
        </p:nvSpPr>
        <p:spPr bwMode="gray">
          <a:xfrm>
            <a:off x="889449" y="5376667"/>
            <a:ext cx="1258409" cy="570008"/>
          </a:xfrm>
          <a:prstGeom prst="wedgeRectCallout">
            <a:avLst>
              <a:gd name="adj1" fmla="val 33772"/>
              <a:gd name="adj2" fmla="val -133897"/>
            </a:avLst>
          </a:prstGeom>
          <a:solidFill>
            <a:srgbClr val="FF0000"/>
          </a:solidFill>
          <a:ln>
            <a:headEnd/>
            <a:tailEnd/>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zh-CN" altLang="en-US" sz="1600" b="1" dirty="0">
                <a:solidFill>
                  <a:schemeClr val="bg1"/>
                </a:solidFill>
              </a:rPr>
              <a:t>细分研究领域</a:t>
            </a:r>
          </a:p>
        </p:txBody>
      </p:sp>
      <p:sp>
        <p:nvSpPr>
          <p:cNvPr id="8" name="矩形标注 7">
            <a:extLst>
              <a:ext uri="{FF2B5EF4-FFF2-40B4-BE49-F238E27FC236}">
                <a16:creationId xmlns:a16="http://schemas.microsoft.com/office/drawing/2014/main" id="{D32BE513-7AC7-7C43-A041-6419380C2417}"/>
              </a:ext>
            </a:extLst>
          </p:cNvPr>
          <p:cNvSpPr/>
          <p:nvPr/>
        </p:nvSpPr>
        <p:spPr bwMode="gray">
          <a:xfrm>
            <a:off x="2756909" y="1815842"/>
            <a:ext cx="1832907" cy="505912"/>
          </a:xfrm>
          <a:prstGeom prst="wedgeRectCallout">
            <a:avLst>
              <a:gd name="adj1" fmla="val -118792"/>
              <a:gd name="adj2" fmla="val 220586"/>
            </a:avLst>
          </a:prstGeom>
          <a:solidFill>
            <a:srgbClr val="FF0000"/>
          </a:solidFill>
          <a:ln>
            <a:headEnd/>
            <a:tailEnd/>
          </a:ln>
        </p:spPr>
        <p:style>
          <a:lnRef idx="1">
            <a:schemeClr val="accent1"/>
          </a:lnRef>
          <a:fillRef idx="3">
            <a:schemeClr val="accent1"/>
          </a:fillRef>
          <a:effectRef idx="2">
            <a:schemeClr val="accent1"/>
          </a:effectRef>
          <a:fontRef idx="minor">
            <a:schemeClr val="lt1"/>
          </a:fontRef>
        </p:style>
        <p:txBody>
          <a:bodyPr wrap="none" rtlCol="0" anchor="ctr"/>
          <a:lstStyle/>
          <a:p>
            <a:pPr algn="ctr"/>
            <a:r>
              <a:rPr kumimoji="1" lang="zh-CN" altLang="en-US" b="1" dirty="0">
                <a:solidFill>
                  <a:schemeClr val="bg1"/>
                </a:solidFill>
              </a:rPr>
              <a:t>领域代表性刊物</a:t>
            </a:r>
          </a:p>
        </p:txBody>
      </p:sp>
      <p:sp>
        <p:nvSpPr>
          <p:cNvPr id="9" name="矩形 8">
            <a:extLst>
              <a:ext uri="{FF2B5EF4-FFF2-40B4-BE49-F238E27FC236}">
                <a16:creationId xmlns:a16="http://schemas.microsoft.com/office/drawing/2014/main" id="{6E781BEB-7630-E24F-8C3D-D9AE494E4EDB}"/>
              </a:ext>
            </a:extLst>
          </p:cNvPr>
          <p:cNvSpPr/>
          <p:nvPr/>
        </p:nvSpPr>
        <p:spPr bwMode="gray">
          <a:xfrm>
            <a:off x="2304431" y="3411753"/>
            <a:ext cx="4087905" cy="2534922"/>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kumimoji="1" lang="zh-CN" altLang="en-US" b="1" dirty="0">
              <a:solidFill>
                <a:schemeClr val="bg1"/>
              </a:solidFill>
            </a:endParaRPr>
          </a:p>
        </p:txBody>
      </p:sp>
      <p:sp>
        <p:nvSpPr>
          <p:cNvPr id="10" name="矩形标注 9">
            <a:extLst>
              <a:ext uri="{FF2B5EF4-FFF2-40B4-BE49-F238E27FC236}">
                <a16:creationId xmlns:a16="http://schemas.microsoft.com/office/drawing/2014/main" id="{DA219B52-FC37-9C4A-A583-B22024C29BBC}"/>
              </a:ext>
            </a:extLst>
          </p:cNvPr>
          <p:cNvSpPr/>
          <p:nvPr/>
        </p:nvSpPr>
        <p:spPr bwMode="gray">
          <a:xfrm>
            <a:off x="6571617" y="4443412"/>
            <a:ext cx="2215196" cy="868886"/>
          </a:xfrm>
          <a:prstGeom prst="wedgeRectCallout">
            <a:avLst>
              <a:gd name="adj1" fmla="val -188967"/>
              <a:gd name="adj2" fmla="val -118888"/>
            </a:avLst>
          </a:prstGeom>
          <a:solidFill>
            <a:srgbClr val="FF0000"/>
          </a:solidFill>
          <a:ln w="6350" algn="ctr">
            <a:noFill/>
            <a:miter lim="800000"/>
            <a:headEnd/>
            <a:tailEnd/>
          </a:ln>
          <a:effectLst/>
        </p:spPr>
        <p:txBody>
          <a:bodyPr wrap="none" rtlCol="0" anchor="ctr"/>
          <a:lstStyle/>
          <a:p>
            <a:pPr algn="ctr"/>
            <a:r>
              <a:rPr kumimoji="1" lang="zh-CN" altLang="en-US" b="1" dirty="0">
                <a:solidFill>
                  <a:schemeClr val="bg1"/>
                </a:solidFill>
              </a:rPr>
              <a:t>机构学者索引</a:t>
            </a:r>
          </a:p>
        </p:txBody>
      </p:sp>
      <p:sp>
        <p:nvSpPr>
          <p:cNvPr id="11" name="标题 1">
            <a:extLst>
              <a:ext uri="{FF2B5EF4-FFF2-40B4-BE49-F238E27FC236}">
                <a16:creationId xmlns:a16="http://schemas.microsoft.com/office/drawing/2014/main" id="{F5BBFF73-954E-F647-8C1A-16A11C9748C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dirty="0"/>
              <a:t>进展</a:t>
            </a:r>
          </a:p>
        </p:txBody>
      </p:sp>
    </p:spTree>
    <p:extLst>
      <p:ext uri="{BB962C8B-B14F-4D97-AF65-F5344CB8AC3E}">
        <p14:creationId xmlns:p14="http://schemas.microsoft.com/office/powerpoint/2010/main" val="39084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A9E27-85A3-4A45-9BA6-9F2F4A1DD312}"/>
              </a:ext>
            </a:extLst>
          </p:cNvPr>
          <p:cNvSpPr>
            <a:spLocks noGrp="1"/>
          </p:cNvSpPr>
          <p:nvPr>
            <p:ph type="title"/>
          </p:nvPr>
        </p:nvSpPr>
        <p:spPr/>
        <p:txBody>
          <a:bodyPr/>
          <a:lstStyle/>
          <a:p>
            <a:r>
              <a:rPr kumimoji="1" lang="zh-CN" altLang="en-US" dirty="0"/>
              <a:t>进展</a:t>
            </a:r>
          </a:p>
        </p:txBody>
      </p:sp>
      <p:sp>
        <p:nvSpPr>
          <p:cNvPr id="3" name="内容占位符 2">
            <a:extLst>
              <a:ext uri="{FF2B5EF4-FFF2-40B4-BE49-F238E27FC236}">
                <a16:creationId xmlns:a16="http://schemas.microsoft.com/office/drawing/2014/main" id="{A24701CA-745F-7D43-BF14-572144B63087}"/>
              </a:ext>
            </a:extLst>
          </p:cNvPr>
          <p:cNvSpPr>
            <a:spLocks noGrp="1"/>
          </p:cNvSpPr>
          <p:nvPr>
            <p:ph idx="1"/>
          </p:nvPr>
        </p:nvSpPr>
        <p:spPr/>
        <p:txBody>
          <a:bodyPr/>
          <a:lstStyle/>
          <a:p>
            <a:r>
              <a:rPr lang="zh-CN" altLang="en-US" dirty="0"/>
              <a:t>面向细分领域的学者导览与检索</a:t>
            </a:r>
            <a:endParaRPr lang="en-US" altLang="zh-CN" dirty="0"/>
          </a:p>
          <a:p>
            <a:pPr lvl="1"/>
            <a:r>
              <a:rPr lang="zh-CN" altLang="en-US" dirty="0"/>
              <a:t>细分领域的划界 （</a:t>
            </a:r>
            <a:r>
              <a:rPr lang="zh-CN" altLang="en-US" dirty="0">
                <a:solidFill>
                  <a:srgbClr val="FF0000"/>
                </a:solidFill>
              </a:rPr>
              <a:t>✓</a:t>
            </a:r>
            <a:r>
              <a:rPr lang="zh-CN" altLang="en-US" dirty="0"/>
              <a:t>）</a:t>
            </a:r>
            <a:endParaRPr lang="en-US" altLang="zh-CN" dirty="0"/>
          </a:p>
          <a:p>
            <a:pPr lvl="1"/>
            <a:r>
              <a:rPr lang="zh-CN" altLang="en-US" dirty="0"/>
              <a:t>细分学者的导览 （</a:t>
            </a:r>
            <a:r>
              <a:rPr lang="zh-CN" altLang="en-US" dirty="0">
                <a:solidFill>
                  <a:srgbClr val="FF0000"/>
                </a:solidFill>
              </a:rPr>
              <a:t>✓</a:t>
            </a:r>
            <a:r>
              <a:rPr lang="zh-CN" altLang="en-US" dirty="0"/>
              <a:t>）</a:t>
            </a:r>
            <a:endParaRPr lang="en-US" altLang="zh-CN" dirty="0"/>
          </a:p>
          <a:p>
            <a:pPr lvl="1"/>
            <a:r>
              <a:rPr lang="zh-CN" altLang="en-US" dirty="0"/>
              <a:t>细分方向与学者的检索</a:t>
            </a:r>
            <a:endParaRPr lang="en-US" altLang="zh-CN" dirty="0"/>
          </a:p>
          <a:p>
            <a:endParaRPr lang="en-US" altLang="zh-CN" dirty="0"/>
          </a:p>
        </p:txBody>
      </p:sp>
    </p:spTree>
    <p:extLst>
      <p:ext uri="{BB962C8B-B14F-4D97-AF65-F5344CB8AC3E}">
        <p14:creationId xmlns:p14="http://schemas.microsoft.com/office/powerpoint/2010/main" val="171420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3B41AA1-A725-4106-B379-DE2E1BFD6BD2}"/>
              </a:ext>
            </a:extLst>
          </p:cNvPr>
          <p:cNvSpPr/>
          <p:nvPr/>
        </p:nvSpPr>
        <p:spPr>
          <a:xfrm>
            <a:off x="889762" y="566648"/>
            <a:ext cx="2190023" cy="523220"/>
          </a:xfrm>
          <a:prstGeom prst="rect">
            <a:avLst/>
          </a:prstGeom>
        </p:spPr>
        <p:txBody>
          <a:bodyPr wrap="none">
            <a:spAutoFit/>
          </a:bodyPr>
          <a:lstStyle/>
          <a:p>
            <a:r>
              <a:rPr lang="en-US" altLang="zh-CN" sz="2800" dirty="0">
                <a:latin typeface="方正小标宋简体" panose="02000000000000000000" pitchFamily="2" charset="-122"/>
                <a:ea typeface="方正小标宋简体" panose="02000000000000000000" pitchFamily="2" charset="-122"/>
              </a:rPr>
              <a:t>3</a:t>
            </a:r>
            <a:r>
              <a:rPr lang="zh-CN" altLang="en-US" sz="2800" dirty="0">
                <a:latin typeface="方正小标宋简体" panose="02000000000000000000" pitchFamily="2" charset="-122"/>
                <a:ea typeface="方正小标宋简体" panose="02000000000000000000" pitchFamily="2" charset="-122"/>
              </a:rPr>
              <a:t>、类目划分</a:t>
            </a:r>
            <a:endParaRPr lang="en-US" altLang="zh-CN" sz="2800" dirty="0">
              <a:latin typeface="方正小标宋简体" panose="02000000000000000000" pitchFamily="2" charset="-122"/>
              <a:ea typeface="方正小标宋简体" panose="02000000000000000000" pitchFamily="2" charset="-122"/>
            </a:endParaRPr>
          </a:p>
        </p:txBody>
      </p:sp>
      <p:sp>
        <p:nvSpPr>
          <p:cNvPr id="7" name="矩形 6">
            <a:extLst>
              <a:ext uri="{FF2B5EF4-FFF2-40B4-BE49-F238E27FC236}">
                <a16:creationId xmlns:a16="http://schemas.microsoft.com/office/drawing/2014/main" id="{206412B1-B61A-4043-AD0B-DB951C980B22}"/>
              </a:ext>
            </a:extLst>
          </p:cNvPr>
          <p:cNvSpPr/>
          <p:nvPr/>
        </p:nvSpPr>
        <p:spPr>
          <a:xfrm>
            <a:off x="958175" y="1154633"/>
            <a:ext cx="9335061"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46887" y="1265117"/>
            <a:ext cx="9768714" cy="830997"/>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8" name="文本框 1">
            <a:extLst>
              <a:ext uri="{FF2B5EF4-FFF2-40B4-BE49-F238E27FC236}">
                <a16:creationId xmlns:a16="http://schemas.microsoft.com/office/drawing/2014/main" id="{868BCE61-7DBB-4922-83B3-FD7DA123B5D0}"/>
              </a:ext>
            </a:extLst>
          </p:cNvPr>
          <p:cNvSpPr txBox="1">
            <a:spLocks noChangeArrowheads="1"/>
          </p:cNvSpPr>
          <p:nvPr/>
        </p:nvSpPr>
        <p:spPr bwMode="auto">
          <a:xfrm>
            <a:off x="7697697" y="1859338"/>
            <a:ext cx="417004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200" dirty="0">
                <a:latin typeface="方正小标宋简体" panose="02000000000000000000" pitchFamily="2" charset="-122"/>
                <a:ea typeface="方正小标宋简体" panose="02000000000000000000" pitchFamily="2" charset="-122"/>
              </a:rPr>
              <a:t>基于</a:t>
            </a:r>
            <a:r>
              <a:rPr lang="en-US" altLang="zh-CN" sz="2200" dirty="0">
                <a:latin typeface="方正小标宋简体" panose="02000000000000000000" pitchFamily="2" charset="-122"/>
                <a:ea typeface="方正小标宋简体" panose="02000000000000000000" pitchFamily="2" charset="-122"/>
              </a:rPr>
              <a:t>Mallet</a:t>
            </a:r>
            <a:r>
              <a:rPr lang="zh-CN" altLang="en-US" sz="2200" dirty="0">
                <a:latin typeface="方正小标宋简体" panose="02000000000000000000" pitchFamily="2" charset="-122"/>
                <a:ea typeface="方正小标宋简体" panose="02000000000000000000" pitchFamily="2" charset="-122"/>
              </a:rPr>
              <a:t>的</a:t>
            </a:r>
            <a:r>
              <a:rPr lang="en-US" altLang="zh-CN" sz="2200" dirty="0">
                <a:latin typeface="方正小标宋简体" panose="02000000000000000000" pitchFamily="2" charset="-122"/>
                <a:ea typeface="方正小标宋简体" panose="02000000000000000000" pitchFamily="2" charset="-122"/>
              </a:rPr>
              <a:t>LDA</a:t>
            </a:r>
            <a:r>
              <a:rPr lang="zh-CN" altLang="en-US" sz="2200" dirty="0">
                <a:latin typeface="方正小标宋简体" panose="02000000000000000000" pitchFamily="2" charset="-122"/>
                <a:ea typeface="方正小标宋简体" panose="02000000000000000000" pitchFamily="2" charset="-122"/>
              </a:rPr>
              <a:t>实现类目划分：</a:t>
            </a:r>
            <a:endParaRPr lang="en-US" altLang="zh-CN" sz="2200" dirty="0">
              <a:latin typeface="方正小标宋简体" panose="02000000000000000000" pitchFamily="2" charset="-122"/>
              <a:ea typeface="方正小标宋简体" panose="02000000000000000000" pitchFamily="2" charset="-122"/>
            </a:endParaRPr>
          </a:p>
          <a:p>
            <a:endParaRPr lang="en-US" altLang="zh-CN" sz="2200" dirty="0">
              <a:latin typeface="方正小标宋简体" panose="02000000000000000000" pitchFamily="2" charset="-122"/>
              <a:ea typeface="方正小标宋简体" panose="02000000000000000000" pitchFamily="2" charset="-122"/>
            </a:endParaRPr>
          </a:p>
          <a:p>
            <a:r>
              <a:rPr lang="en-US" altLang="zh-CN" sz="2200" dirty="0">
                <a:latin typeface="方正小标宋简体" panose="02000000000000000000" pitchFamily="2" charset="-122"/>
                <a:ea typeface="方正小标宋简体" panose="02000000000000000000" pitchFamily="2" charset="-122"/>
              </a:rPr>
              <a:t>1</a:t>
            </a:r>
            <a:r>
              <a:rPr lang="zh-CN" altLang="en-US" sz="2200" dirty="0">
                <a:latin typeface="方正小标宋简体" panose="02000000000000000000" pitchFamily="2" charset="-122"/>
                <a:ea typeface="方正小标宋简体" panose="02000000000000000000" pitchFamily="2" charset="-122"/>
              </a:rPr>
              <a:t>、提取</a:t>
            </a:r>
            <a:r>
              <a:rPr lang="en-US" altLang="zh-CN" sz="2200" dirty="0">
                <a:latin typeface="方正小标宋简体" panose="02000000000000000000" pitchFamily="2" charset="-122"/>
                <a:ea typeface="方正小标宋简体" panose="02000000000000000000" pitchFamily="2" charset="-122"/>
              </a:rPr>
              <a:t>2000</a:t>
            </a:r>
            <a:r>
              <a:rPr lang="zh-CN" altLang="en-US" sz="2200" dirty="0">
                <a:latin typeface="方正小标宋简体" panose="02000000000000000000" pitchFamily="2" charset="-122"/>
                <a:ea typeface="方正小标宋简体" panose="02000000000000000000" pitchFamily="2" charset="-122"/>
              </a:rPr>
              <a:t>年后的期刊论文关键词，整合成专业词表</a:t>
            </a:r>
            <a:endParaRPr lang="en-US" altLang="zh-CN" sz="2200" dirty="0">
              <a:latin typeface="方正小标宋简体" panose="02000000000000000000" pitchFamily="2" charset="-122"/>
              <a:ea typeface="方正小标宋简体" panose="02000000000000000000" pitchFamily="2" charset="-122"/>
            </a:endParaRPr>
          </a:p>
          <a:p>
            <a:endParaRPr lang="en-US" altLang="zh-CN" sz="2200" dirty="0">
              <a:latin typeface="方正小标宋简体" panose="02000000000000000000" pitchFamily="2" charset="-122"/>
              <a:ea typeface="方正小标宋简体" panose="02000000000000000000" pitchFamily="2" charset="-122"/>
            </a:endParaRPr>
          </a:p>
          <a:p>
            <a:r>
              <a:rPr lang="en-US" altLang="zh-CN" sz="2200" dirty="0">
                <a:latin typeface="方正小标宋简体" panose="02000000000000000000" pitchFamily="2" charset="-122"/>
                <a:ea typeface="方正小标宋简体" panose="02000000000000000000" pitchFamily="2" charset="-122"/>
              </a:rPr>
              <a:t>2</a:t>
            </a:r>
            <a:r>
              <a:rPr lang="zh-CN" altLang="en-US" sz="2200" dirty="0">
                <a:latin typeface="方正小标宋简体" panose="02000000000000000000" pitchFamily="2" charset="-122"/>
                <a:ea typeface="方正小标宋简体" panose="02000000000000000000" pitchFamily="2" charset="-122"/>
              </a:rPr>
              <a:t>、计算困惑度，绘制一致性曲线</a:t>
            </a:r>
            <a:endParaRPr lang="en-US" altLang="zh-CN" sz="2200" dirty="0">
              <a:latin typeface="方正小标宋简体" panose="02000000000000000000" pitchFamily="2" charset="-122"/>
              <a:ea typeface="方正小标宋简体" panose="02000000000000000000" pitchFamily="2" charset="-122"/>
            </a:endParaRPr>
          </a:p>
          <a:p>
            <a:endParaRPr lang="en-US" altLang="zh-CN" sz="2200" dirty="0">
              <a:latin typeface="方正小标宋简体" panose="02000000000000000000" pitchFamily="2" charset="-122"/>
              <a:ea typeface="方正小标宋简体" panose="02000000000000000000" pitchFamily="2" charset="-122"/>
            </a:endParaRPr>
          </a:p>
          <a:p>
            <a:r>
              <a:rPr lang="en-US" altLang="zh-CN" sz="2200" dirty="0">
                <a:latin typeface="方正小标宋简体" panose="02000000000000000000" pitchFamily="2" charset="-122"/>
                <a:ea typeface="方正小标宋简体" panose="02000000000000000000" pitchFamily="2" charset="-122"/>
              </a:rPr>
              <a:t>3</a:t>
            </a:r>
            <a:r>
              <a:rPr lang="zh-CN" altLang="en-US" sz="2200" dirty="0">
                <a:latin typeface="方正小标宋简体" panose="02000000000000000000" pitchFamily="2" charset="-122"/>
                <a:ea typeface="方正小标宋简体" panose="02000000000000000000" pitchFamily="2" charset="-122"/>
              </a:rPr>
              <a:t>、概括热点词，整理成子类目</a:t>
            </a:r>
            <a:endParaRPr lang="en-US" altLang="zh-CN" sz="2200" dirty="0">
              <a:latin typeface="方正小标宋简体" panose="02000000000000000000" pitchFamily="2" charset="-122"/>
              <a:ea typeface="方正小标宋简体" panose="02000000000000000000" pitchFamily="2" charset="-122"/>
            </a:endParaRPr>
          </a:p>
        </p:txBody>
      </p:sp>
      <p:pic>
        <p:nvPicPr>
          <p:cNvPr id="10" name="图片 9">
            <a:extLst>
              <a:ext uri="{FF2B5EF4-FFF2-40B4-BE49-F238E27FC236}">
                <a16:creationId xmlns:a16="http://schemas.microsoft.com/office/drawing/2014/main" id="{29D6DAC3-A34C-4C3F-8A4A-8321205E49EA}"/>
              </a:ext>
            </a:extLst>
          </p:cNvPr>
          <p:cNvPicPr/>
          <p:nvPr/>
        </p:nvPicPr>
        <p:blipFill>
          <a:blip r:embed="rId2"/>
          <a:stretch>
            <a:fillRect/>
          </a:stretch>
        </p:blipFill>
        <p:spPr>
          <a:xfrm>
            <a:off x="68094" y="1493489"/>
            <a:ext cx="7529208" cy="3973456"/>
          </a:xfrm>
          <a:prstGeom prst="rect">
            <a:avLst/>
          </a:prstGeom>
        </p:spPr>
      </p:pic>
    </p:spTree>
    <p:extLst>
      <p:ext uri="{BB962C8B-B14F-4D97-AF65-F5344CB8AC3E}">
        <p14:creationId xmlns:p14="http://schemas.microsoft.com/office/powerpoint/2010/main" val="168804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3B41AA1-A725-4106-B379-DE2E1BFD6BD2}"/>
              </a:ext>
            </a:extLst>
          </p:cNvPr>
          <p:cNvSpPr/>
          <p:nvPr/>
        </p:nvSpPr>
        <p:spPr>
          <a:xfrm>
            <a:off x="889762" y="566648"/>
            <a:ext cx="2190023" cy="523220"/>
          </a:xfrm>
          <a:prstGeom prst="rect">
            <a:avLst/>
          </a:prstGeom>
        </p:spPr>
        <p:txBody>
          <a:bodyPr wrap="none">
            <a:spAutoFit/>
          </a:bodyPr>
          <a:lstStyle/>
          <a:p>
            <a:r>
              <a:rPr lang="en-US" altLang="zh-CN" sz="2800" dirty="0">
                <a:latin typeface="方正小标宋简体" panose="02000000000000000000" pitchFamily="2" charset="-122"/>
                <a:ea typeface="方正小标宋简体" panose="02000000000000000000" pitchFamily="2" charset="-122"/>
              </a:rPr>
              <a:t>3</a:t>
            </a:r>
            <a:r>
              <a:rPr lang="zh-CN" altLang="en-US" sz="2800" dirty="0">
                <a:latin typeface="方正小标宋简体" panose="02000000000000000000" pitchFamily="2" charset="-122"/>
                <a:ea typeface="方正小标宋简体" panose="02000000000000000000" pitchFamily="2" charset="-122"/>
              </a:rPr>
              <a:t>、类目划分</a:t>
            </a:r>
            <a:endParaRPr lang="en-US" altLang="zh-CN" sz="2800" dirty="0">
              <a:latin typeface="方正小标宋简体" panose="02000000000000000000" pitchFamily="2" charset="-122"/>
              <a:ea typeface="方正小标宋简体" panose="02000000000000000000" pitchFamily="2" charset="-122"/>
            </a:endParaRPr>
          </a:p>
        </p:txBody>
      </p:sp>
      <p:sp>
        <p:nvSpPr>
          <p:cNvPr id="7" name="矩形 6">
            <a:extLst>
              <a:ext uri="{FF2B5EF4-FFF2-40B4-BE49-F238E27FC236}">
                <a16:creationId xmlns:a16="http://schemas.microsoft.com/office/drawing/2014/main" id="{206412B1-B61A-4043-AD0B-DB951C980B22}"/>
              </a:ext>
            </a:extLst>
          </p:cNvPr>
          <p:cNvSpPr/>
          <p:nvPr/>
        </p:nvSpPr>
        <p:spPr>
          <a:xfrm>
            <a:off x="958175" y="1154633"/>
            <a:ext cx="9335061"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96B004-DF23-4B72-B485-E41E200882EC}" type="slidenum">
              <a:rPr kumimoji="0" lang="zh-CN" altLang="en-US" sz="1200" b="0" i="0" u="none" strike="noStrike" kern="1200" cap="none" spc="10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1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46887" y="1265117"/>
            <a:ext cx="9768714" cy="830997"/>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graphicFrame>
        <p:nvGraphicFramePr>
          <p:cNvPr id="3" name="表格 2">
            <a:extLst>
              <a:ext uri="{FF2B5EF4-FFF2-40B4-BE49-F238E27FC236}">
                <a16:creationId xmlns:a16="http://schemas.microsoft.com/office/drawing/2014/main" id="{80916848-11E6-4C54-B262-D94763B90164}"/>
              </a:ext>
            </a:extLst>
          </p:cNvPr>
          <p:cNvGraphicFramePr>
            <a:graphicFrameLocks noGrp="1"/>
          </p:cNvGraphicFramePr>
          <p:nvPr>
            <p:extLst>
              <p:ext uri="{D42A27DB-BD31-4B8C-83A1-F6EECF244321}">
                <p14:modId xmlns:p14="http://schemas.microsoft.com/office/powerpoint/2010/main" val="712174724"/>
              </p:ext>
            </p:extLst>
          </p:nvPr>
        </p:nvGraphicFramePr>
        <p:xfrm>
          <a:off x="1527243" y="1252537"/>
          <a:ext cx="7986407" cy="5449816"/>
        </p:xfrm>
        <a:graphic>
          <a:graphicData uri="http://schemas.openxmlformats.org/drawingml/2006/table">
            <a:tbl>
              <a:tblPr>
                <a:tableStyleId>{5C22544A-7EE6-4342-B048-85BDC9FD1C3A}</a:tableStyleId>
              </a:tblPr>
              <a:tblGrid>
                <a:gridCol w="269522">
                  <a:extLst>
                    <a:ext uri="{9D8B030D-6E8A-4147-A177-3AD203B41FA5}">
                      <a16:colId xmlns:a16="http://schemas.microsoft.com/office/drawing/2014/main" val="3727261612"/>
                    </a:ext>
                  </a:extLst>
                </a:gridCol>
                <a:gridCol w="1227928">
                  <a:extLst>
                    <a:ext uri="{9D8B030D-6E8A-4147-A177-3AD203B41FA5}">
                      <a16:colId xmlns:a16="http://schemas.microsoft.com/office/drawing/2014/main" val="3109805668"/>
                    </a:ext>
                  </a:extLst>
                </a:gridCol>
                <a:gridCol w="6488957">
                  <a:extLst>
                    <a:ext uri="{9D8B030D-6E8A-4147-A177-3AD203B41FA5}">
                      <a16:colId xmlns:a16="http://schemas.microsoft.com/office/drawing/2014/main" val="3730018016"/>
                    </a:ext>
                  </a:extLst>
                </a:gridCol>
              </a:tblGrid>
              <a:tr h="264901">
                <a:tc>
                  <a:txBody>
                    <a:bodyPr/>
                    <a:lstStyle/>
                    <a:p>
                      <a:pPr algn="l" fontAlgn="ct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l" fontAlgn="ctr"/>
                      <a:r>
                        <a:rPr lang="zh-CN" sz="1600" u="none" strike="noStrike" dirty="0">
                          <a:effectLst/>
                        </a:rPr>
                        <a:t>子类目</a:t>
                      </a:r>
                      <a:endParaRPr lang="zh-CN" sz="1600" b="1"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l" fontAlgn="ctr"/>
                      <a:r>
                        <a:rPr lang="zh-CN" sz="1600" u="none" strike="noStrike" dirty="0">
                          <a:effectLst/>
                        </a:rPr>
                        <a:t>热点词</a:t>
                      </a:r>
                      <a:endParaRPr lang="zh-CN" sz="1600" b="1"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2615711541"/>
                  </a:ext>
                </a:extLst>
              </a:tr>
              <a:tr h="345661">
                <a:tc>
                  <a:txBody>
                    <a:bodyPr/>
                    <a:lstStyle/>
                    <a:p>
                      <a:pPr algn="r" fontAlgn="ctr"/>
                      <a:r>
                        <a:rPr lang="zh-CN" sz="1100" u="none" strike="noStrike">
                          <a:effectLst/>
                        </a:rPr>
                        <a:t>1</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数字图书馆</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(5,'0.097*"提出" + 0.095*"分析" + 0.066*"探讨" + 0.033*"数字图书馆" + 0.033*"策略" + ''0.029*"阐述" + 0.029*"优势" + 0.021*"文章" + 0.017*"基础" + 0.015*"知识服务"')</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151723059"/>
                  </a:ext>
                </a:extLst>
              </a:tr>
              <a:tr h="345661">
                <a:tc>
                  <a:txBody>
                    <a:bodyPr/>
                    <a:lstStyle/>
                    <a:p>
                      <a:pPr algn="r" fontAlgn="ctr"/>
                      <a:r>
                        <a:rPr lang="zh-CN" sz="1100" u="none" strike="noStrike">
                          <a:effectLst/>
                        </a:rPr>
                        <a:t>2</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竞争情报</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(15,'0.057*"企业" + 0.022*"竞争情报" + 0.019*"情报学" + 0.018*"情报" + 0.010*"战略" + ''0.008*"中心" + 0.007*"图书馆学" + 0.007*"竞争" + 0.006*"决策" + 0.006*"报告"'),</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1650750212"/>
                  </a:ext>
                </a:extLst>
              </a:tr>
              <a:tr h="345661">
                <a:tc>
                  <a:txBody>
                    <a:bodyPr/>
                    <a:lstStyle/>
                    <a:p>
                      <a:pPr algn="r" fontAlgn="ctr"/>
                      <a:r>
                        <a:rPr lang="zh-CN" sz="1100" u="none" strike="noStrike">
                          <a:effectLst/>
                        </a:rPr>
                        <a:t>3</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a:effectLst/>
                        </a:rPr>
                        <a:t>信息系统</a:t>
                      </a: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(24,'0.034*"介绍" + 0.025*"系统" + 0.019*"设计" + 0.013*"详细" + 0.013*"开发" + 0.011*"方案" ''+ 0.011*"采用" + 0.009*"工程" + 0.009*"功能" + 0.009*"控制"'),</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1061489991"/>
                  </a:ext>
                </a:extLst>
              </a:tr>
              <a:tr h="345661">
                <a:tc>
                  <a:txBody>
                    <a:bodyPr/>
                    <a:lstStyle/>
                    <a:p>
                      <a:pPr algn="r" fontAlgn="ctr"/>
                      <a:r>
                        <a:rPr lang="zh-CN" sz="1100" u="none" strike="noStrike">
                          <a:effectLst/>
                        </a:rPr>
                        <a:t>4</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a:effectLst/>
                        </a:rPr>
                        <a:t>网络舆情</a:t>
                      </a: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(11,'0.046*"网络" + 0.016*"微博" + 0.014*"特征" + 0.013*"传播" + 0.012*"本文" + 0.012*"研究" ''+ 0.011*"信息" + 0.010*"发现" + 0.010*"网络舆情" + 0.009*"事件"'),</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4270995406"/>
                  </a:ext>
                </a:extLst>
              </a:tr>
              <a:tr h="345661">
                <a:tc>
                  <a:txBody>
                    <a:bodyPr/>
                    <a:lstStyle/>
                    <a:p>
                      <a:pPr algn="r" fontAlgn="ctr"/>
                      <a:r>
                        <a:rPr lang="zh-CN" sz="1100" u="none" strike="noStrike">
                          <a:effectLst/>
                        </a:rPr>
                        <a:t>5</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研究综述</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(4,'0.157*"研究" + 0.035*"国内外" + 0.026*"相关" + 0.025*"理论" + 0.025*"借鉴" + ''0.024*"梳理" + 0.023*"未来" + 0.022*"实践" + 0.022*"国内" + 0.019*"国外"'),</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2412724758"/>
                  </a:ext>
                </a:extLst>
              </a:tr>
              <a:tr h="345661">
                <a:tc>
                  <a:txBody>
                    <a:bodyPr/>
                    <a:lstStyle/>
                    <a:p>
                      <a:pPr algn="r" fontAlgn="ctr"/>
                      <a:r>
                        <a:rPr lang="zh-CN" sz="1100" u="none" strike="noStrike">
                          <a:effectLst/>
                        </a:rPr>
                        <a:t>6</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评价体系</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dirty="0">
                          <a:effectLst/>
                        </a:rPr>
                        <a:t>(16,'0.059*"</a:t>
                      </a:r>
                      <a:r>
                        <a:rPr lang="en-US" sz="1050" u="none" strike="noStrike" dirty="0" err="1">
                          <a:effectLst/>
                        </a:rPr>
                        <a:t>方法</a:t>
                      </a:r>
                      <a:r>
                        <a:rPr lang="en-US" sz="1050" u="none" strike="noStrike" dirty="0">
                          <a:effectLst/>
                        </a:rPr>
                        <a:t>" + 0.033*"</a:t>
                      </a:r>
                      <a:r>
                        <a:rPr lang="en-US" sz="1050" u="none" strike="noStrike" dirty="0" err="1">
                          <a:effectLst/>
                        </a:rPr>
                        <a:t>评价</a:t>
                      </a:r>
                      <a:r>
                        <a:rPr lang="en-US" sz="1050" u="none" strike="noStrike" dirty="0">
                          <a:effectLst/>
                        </a:rPr>
                        <a:t>" + 0.033*"</a:t>
                      </a:r>
                      <a:r>
                        <a:rPr lang="en-US" sz="1050" u="none" strike="noStrike" dirty="0" err="1">
                          <a:effectLst/>
                        </a:rPr>
                        <a:t>构建</a:t>
                      </a:r>
                      <a:r>
                        <a:rPr lang="en-US" sz="1050" u="none" strike="noStrike" dirty="0">
                          <a:effectLst/>
                        </a:rPr>
                        <a:t>" + 0.025*"</a:t>
                      </a:r>
                      <a:r>
                        <a:rPr lang="en-US" sz="1050" u="none" strike="noStrike" dirty="0" err="1">
                          <a:effectLst/>
                        </a:rPr>
                        <a:t>指标</a:t>
                      </a:r>
                      <a:r>
                        <a:rPr lang="en-US" sz="1050" u="none" strike="noStrike" dirty="0">
                          <a:effectLst/>
                        </a:rPr>
                        <a:t>" + 0.025*"</a:t>
                      </a:r>
                      <a:r>
                        <a:rPr lang="en-US" sz="1050" u="none" strike="noStrike" dirty="0" err="1">
                          <a:effectLst/>
                        </a:rPr>
                        <a:t>建立</a:t>
                      </a:r>
                      <a:r>
                        <a:rPr lang="en-US" sz="1050" u="none" strike="noStrike" dirty="0">
                          <a:effectLst/>
                        </a:rPr>
                        <a:t>" + 0.022*"</a:t>
                      </a:r>
                      <a:r>
                        <a:rPr lang="en-US" sz="1050" u="none" strike="noStrike" dirty="0" err="1">
                          <a:effectLst/>
                        </a:rPr>
                        <a:t>模型</a:t>
                      </a:r>
                      <a:r>
                        <a:rPr lang="en-US" sz="1050" u="none" strike="noStrike" dirty="0">
                          <a:effectLst/>
                        </a:rPr>
                        <a:t>" ''+ 0.018*"</a:t>
                      </a:r>
                      <a:r>
                        <a:rPr lang="en-US" sz="1050" u="none" strike="noStrike" dirty="0" err="1">
                          <a:effectLst/>
                        </a:rPr>
                        <a:t>采用</a:t>
                      </a:r>
                      <a:r>
                        <a:rPr lang="en-US" sz="1050" u="none" strike="noStrike" dirty="0">
                          <a:effectLst/>
                        </a:rPr>
                        <a:t>" + 0.017*"</a:t>
                      </a:r>
                      <a:r>
                        <a:rPr lang="en-US" sz="1050" u="none" strike="noStrike" dirty="0" err="1">
                          <a:effectLst/>
                        </a:rPr>
                        <a:t>评估</a:t>
                      </a:r>
                      <a:r>
                        <a:rPr lang="en-US" sz="1050" u="none" strike="noStrike" dirty="0">
                          <a:effectLst/>
                        </a:rPr>
                        <a:t>" + 0.015*"</a:t>
                      </a:r>
                      <a:r>
                        <a:rPr lang="en-US" sz="1050" u="none" strike="noStrike" dirty="0" err="1">
                          <a:effectLst/>
                        </a:rPr>
                        <a:t>综合</a:t>
                      </a:r>
                      <a:r>
                        <a:rPr lang="en-US" sz="1050" u="none" strike="noStrike" dirty="0">
                          <a:effectLst/>
                        </a:rPr>
                        <a:t>" + 0.014*"</a:t>
                      </a:r>
                      <a:r>
                        <a:rPr lang="en-US" sz="1050" u="none" strike="noStrike" dirty="0" err="1">
                          <a:effectLst/>
                        </a:rPr>
                        <a:t>基础</a:t>
                      </a:r>
                      <a:r>
                        <a:rPr lang="en-US" sz="1050" u="none" strike="noStrike" dirty="0">
                          <a:effectLst/>
                        </a:rPr>
                        <a:t>"'),</a:t>
                      </a:r>
                      <a:endParaRPr lang="zh-CN" sz="105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3522211739"/>
                  </a:ext>
                </a:extLst>
              </a:tr>
              <a:tr h="345661">
                <a:tc>
                  <a:txBody>
                    <a:bodyPr/>
                    <a:lstStyle/>
                    <a:p>
                      <a:pPr algn="r" fontAlgn="ctr"/>
                      <a:r>
                        <a:rPr lang="zh-CN" sz="1100" u="none" strike="noStrike">
                          <a:effectLst/>
                        </a:rPr>
                        <a:t>7</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知识共享</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dirty="0">
                          <a:effectLst/>
                        </a:rPr>
                        <a:t>(12,'0.098*"</a:t>
                      </a:r>
                      <a:r>
                        <a:rPr lang="en-US" sz="1050" u="none" strike="noStrike" dirty="0" err="1">
                          <a:effectLst/>
                        </a:rPr>
                        <a:t>影响</a:t>
                      </a:r>
                      <a:r>
                        <a:rPr lang="en-US" sz="1050" u="none" strike="noStrike" dirty="0">
                          <a:effectLst/>
                        </a:rPr>
                        <a:t>" + 0.036*"</a:t>
                      </a:r>
                      <a:r>
                        <a:rPr lang="en-US" sz="1050" u="none" strike="noStrike" dirty="0" err="1">
                          <a:effectLst/>
                        </a:rPr>
                        <a:t>因素</a:t>
                      </a:r>
                      <a:r>
                        <a:rPr lang="en-US" sz="1050" u="none" strike="noStrike" dirty="0">
                          <a:effectLst/>
                        </a:rPr>
                        <a:t>" + 0.025*"</a:t>
                      </a:r>
                      <a:r>
                        <a:rPr lang="en-US" sz="1050" u="none" strike="noStrike" dirty="0" err="1">
                          <a:effectLst/>
                        </a:rPr>
                        <a:t>研究</a:t>
                      </a:r>
                      <a:r>
                        <a:rPr lang="en-US" sz="1050" u="none" strike="noStrike" dirty="0">
                          <a:effectLst/>
                        </a:rPr>
                        <a:t>" + 0.022*"</a:t>
                      </a:r>
                      <a:r>
                        <a:rPr lang="en-US" sz="1050" u="none" strike="noStrike" dirty="0" err="1">
                          <a:effectLst/>
                        </a:rPr>
                        <a:t>影响因素</a:t>
                      </a:r>
                      <a:r>
                        <a:rPr lang="en-US" sz="1050" u="none" strike="noStrike" dirty="0">
                          <a:effectLst/>
                        </a:rPr>
                        <a:t>" + 0.014*"</a:t>
                      </a:r>
                      <a:r>
                        <a:rPr lang="en-US" sz="1050" u="none" strike="noStrike" dirty="0" err="1">
                          <a:effectLst/>
                        </a:rPr>
                        <a:t>关系</a:t>
                      </a:r>
                      <a:r>
                        <a:rPr lang="en-US" sz="1050" u="none" strike="noStrike" dirty="0">
                          <a:effectLst/>
                        </a:rPr>
                        <a:t>" + ''0.014*"</a:t>
                      </a:r>
                      <a:r>
                        <a:rPr lang="en-US" sz="1050" u="none" strike="noStrike" dirty="0" err="1">
                          <a:effectLst/>
                        </a:rPr>
                        <a:t>构建</a:t>
                      </a:r>
                      <a:r>
                        <a:rPr lang="en-US" sz="1050" u="none" strike="noStrike" dirty="0">
                          <a:effectLst/>
                        </a:rPr>
                        <a:t>" + 0.012*"</a:t>
                      </a:r>
                      <a:r>
                        <a:rPr lang="en-US" sz="1050" u="none" strike="noStrike" dirty="0" err="1">
                          <a:effectLst/>
                        </a:rPr>
                        <a:t>维度</a:t>
                      </a:r>
                      <a:r>
                        <a:rPr lang="en-US" sz="1050" u="none" strike="noStrike" dirty="0">
                          <a:effectLst/>
                        </a:rPr>
                        <a:t>" + 0.012*"</a:t>
                      </a:r>
                      <a:r>
                        <a:rPr lang="en-US" sz="1050" u="none" strike="noStrike" dirty="0" err="1">
                          <a:effectLst/>
                        </a:rPr>
                        <a:t>模型</a:t>
                      </a:r>
                      <a:r>
                        <a:rPr lang="en-US" sz="1050" u="none" strike="noStrike" dirty="0">
                          <a:effectLst/>
                        </a:rPr>
                        <a:t>" + 0.012*"</a:t>
                      </a:r>
                      <a:r>
                        <a:rPr lang="en-US" sz="1050" u="none" strike="noStrike" dirty="0" err="1">
                          <a:effectLst/>
                        </a:rPr>
                        <a:t>知识共享</a:t>
                      </a:r>
                      <a:r>
                        <a:rPr lang="en-US" sz="1050" u="none" strike="noStrike" dirty="0">
                          <a:effectLst/>
                        </a:rPr>
                        <a:t>" + 0.012*"</a:t>
                      </a:r>
                      <a:r>
                        <a:rPr lang="en-US" sz="1050" u="none" strike="noStrike" dirty="0" err="1">
                          <a:effectLst/>
                        </a:rPr>
                        <a:t>之间</a:t>
                      </a:r>
                      <a:r>
                        <a:rPr lang="en-US" sz="1050" u="none" strike="noStrike" dirty="0">
                          <a:effectLst/>
                        </a:rPr>
                        <a:t>"'),</a:t>
                      </a:r>
                      <a:endParaRPr lang="zh-CN" sz="105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402974729"/>
                  </a:ext>
                </a:extLst>
              </a:tr>
              <a:tr h="345661">
                <a:tc>
                  <a:txBody>
                    <a:bodyPr/>
                    <a:lstStyle/>
                    <a:p>
                      <a:pPr algn="r" fontAlgn="ctr"/>
                      <a:r>
                        <a:rPr lang="zh-CN" sz="1100" u="none" strike="noStrike">
                          <a:effectLst/>
                        </a:rPr>
                        <a:t>8</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a:effectLst/>
                        </a:rPr>
                        <a:t>信息行为</a:t>
                      </a: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(1,'0.089*"用户" + 0.070*"信息" + 0.018*"利用" + 0.018*"获取" + 0.018*"网站" + 0.016*"提供" ''+ 0.012*"平台" + 0.011*"方式" + 0.010*"数据" + 0.010*"本文"'),</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713042104"/>
                  </a:ext>
                </a:extLst>
              </a:tr>
              <a:tr h="345661">
                <a:tc>
                  <a:txBody>
                    <a:bodyPr/>
                    <a:lstStyle/>
                    <a:p>
                      <a:pPr algn="r" fontAlgn="ctr"/>
                      <a:r>
                        <a:rPr lang="zh-CN" sz="1100" u="none" strike="noStrike">
                          <a:effectLst/>
                        </a:rPr>
                        <a:t>9</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电子政务</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(3,'0.046*"我国" + 0.022*"完善" + 0.018*"政府" + 0.017*"制定" + 0.016*"政策" + 0.014*"制度" ''+ 0.013*"规范" + 0.011*"体系" + 0.011*"标准" + 0.010*"保障"'),</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2822956513"/>
                  </a:ext>
                </a:extLst>
              </a:tr>
              <a:tr h="345661">
                <a:tc>
                  <a:txBody>
                    <a:bodyPr/>
                    <a:lstStyle/>
                    <a:p>
                      <a:pPr algn="r" fontAlgn="ctr"/>
                      <a:r>
                        <a:rPr lang="zh-CN" sz="1100" u="none" strike="noStrike">
                          <a:effectLst/>
                        </a:rPr>
                        <a:t>10</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a:effectLst/>
                        </a:rPr>
                        <a:t>文献计量</a:t>
                      </a:r>
                      <a:endParaRPr lang="zh-CN" sz="140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(7,'0.032*"期刊" + 0.028*"学科" + 0.027*"论文" + 0.015*"情况" + 0.015*"作者" + 0.012*"数据" ''+ 0.010*"数量" + 0.010*"统计" + 0.008*"学术" + 0.008*"发表"'),</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3674047769"/>
                  </a:ext>
                </a:extLst>
              </a:tr>
              <a:tr h="345661">
                <a:tc>
                  <a:txBody>
                    <a:bodyPr/>
                    <a:lstStyle/>
                    <a:p>
                      <a:pPr algn="r" fontAlgn="ctr"/>
                      <a:r>
                        <a:rPr lang="zh-CN" sz="1100" u="none" strike="noStrike">
                          <a:effectLst/>
                        </a:rPr>
                        <a:t>11</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信息资源管理</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(23,'0.049*"管理" + 0.048*"资源" + 0.045*"模式" + 0.029*"建立" + 0.020*"项目" + 0.017*"合作" ''+ 0.017*"共享" + 0.015*"信息资源" + 0.013*"整合" + 0.012*"方式"'),</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869354836"/>
                  </a:ext>
                </a:extLst>
              </a:tr>
              <a:tr h="345661">
                <a:tc>
                  <a:txBody>
                    <a:bodyPr/>
                    <a:lstStyle/>
                    <a:p>
                      <a:pPr algn="r" fontAlgn="ctr"/>
                      <a:r>
                        <a:rPr lang="zh-CN" sz="1100" u="none" strike="noStrike">
                          <a:effectLst/>
                        </a:rPr>
                        <a:t>12</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热点预测</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(0,'0.053*"研究" + 0.043*"领域" + 0.041*"文献" + 0.022*"web" + 0.020*"利用" + ''0.018*"揭示" + 0.018*"国内" + 0.017*"主题" + 0.015*"数据库" + 0.015*"研究热点"'),</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486278262"/>
                  </a:ext>
                </a:extLst>
              </a:tr>
              <a:tr h="345661">
                <a:tc>
                  <a:txBody>
                    <a:bodyPr/>
                    <a:lstStyle/>
                    <a:p>
                      <a:pPr algn="r" fontAlgn="ctr"/>
                      <a:r>
                        <a:rPr lang="zh-CN" sz="1100" u="none" strike="noStrike">
                          <a:effectLst/>
                        </a:rPr>
                        <a:t>13</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文本分析</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(9,'0.092*"分析" + 0.053*"文章" + 0.034*"角度" + 0.033*"内容" + 0.033*"基础" + 0.027*"阶段" ''+ 0.026*"过程" + 0.025*"特征" + 0.025*"类型" + 0.021*"三个"'),</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2835227608"/>
                  </a:ext>
                </a:extLst>
              </a:tr>
              <a:tr h="345661">
                <a:tc>
                  <a:txBody>
                    <a:bodyPr/>
                    <a:lstStyle/>
                    <a:p>
                      <a:pPr algn="r" fontAlgn="ctr"/>
                      <a:r>
                        <a:rPr lang="zh-CN" sz="1100" u="none" strike="noStrike">
                          <a:effectLst/>
                        </a:rPr>
                        <a:t>14</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专利</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a:effectLst/>
                        </a:rPr>
                        <a:t>(20,'0.071*"技术" + 0.048*"分析" + 0.025*"领域" + 0.021*"专利" + 0.020*"相关" + 0.019*"本文" ''+ 0.018*"利用" + 0.015*"提供" + 0.014*"方法" + 0.012*"企业"')</a:t>
                      </a:r>
                      <a:endParaRPr lang="zh-CN" sz="1050" b="0"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4165684767"/>
                  </a:ext>
                </a:extLst>
              </a:tr>
              <a:tr h="345661">
                <a:tc>
                  <a:txBody>
                    <a:bodyPr/>
                    <a:lstStyle/>
                    <a:p>
                      <a:pPr algn="r" fontAlgn="ctr"/>
                      <a:r>
                        <a:rPr lang="zh-CN" sz="1100" u="none" strike="noStrike">
                          <a:effectLst/>
                        </a:rPr>
                        <a:t>15</a:t>
                      </a:r>
                      <a:endParaRPr lang="zh-CN" sz="1100" b="1" i="0" u="none" strike="noStrike">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zh-CN" sz="1400" u="none" strike="noStrike" dirty="0">
                          <a:effectLst/>
                        </a:rPr>
                        <a:t>高等教育</a:t>
                      </a:r>
                      <a:endParaRPr lang="zh-CN" sz="140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tc>
                  <a:txBody>
                    <a:bodyPr/>
                    <a:lstStyle/>
                    <a:p>
                      <a:pPr algn="just" fontAlgn="ctr"/>
                      <a:r>
                        <a:rPr lang="en-US" sz="1050" u="none" strike="noStrike" dirty="0">
                          <a:effectLst/>
                        </a:rPr>
                        <a:t>(17,'0.059*"</a:t>
                      </a:r>
                      <a:r>
                        <a:rPr lang="en-US" sz="1050" u="none" strike="noStrike" dirty="0" err="1">
                          <a:effectLst/>
                        </a:rPr>
                        <a:t>高校</a:t>
                      </a:r>
                      <a:r>
                        <a:rPr lang="en-US" sz="1050" u="none" strike="noStrike" dirty="0">
                          <a:effectLst/>
                        </a:rPr>
                        <a:t>" + 0.028*"</a:t>
                      </a:r>
                      <a:r>
                        <a:rPr lang="en-US" sz="1050" u="none" strike="noStrike" dirty="0" err="1">
                          <a:effectLst/>
                        </a:rPr>
                        <a:t>提高</a:t>
                      </a:r>
                      <a:r>
                        <a:rPr lang="en-US" sz="1050" u="none" strike="noStrike" dirty="0">
                          <a:effectLst/>
                        </a:rPr>
                        <a:t>" + 0.027*"</a:t>
                      </a:r>
                      <a:r>
                        <a:rPr lang="en-US" sz="1050" u="none" strike="noStrike" dirty="0" err="1">
                          <a:effectLst/>
                        </a:rPr>
                        <a:t>能力</a:t>
                      </a:r>
                      <a:r>
                        <a:rPr lang="en-US" sz="1050" u="none" strike="noStrike" dirty="0">
                          <a:effectLst/>
                        </a:rPr>
                        <a:t>" + 0.019*"</a:t>
                      </a:r>
                      <a:r>
                        <a:rPr lang="en-US" sz="1050" u="none" strike="noStrike" dirty="0" err="1">
                          <a:effectLst/>
                        </a:rPr>
                        <a:t>大学生</a:t>
                      </a:r>
                      <a:r>
                        <a:rPr lang="en-US" sz="1050" u="none" strike="noStrike" dirty="0">
                          <a:effectLst/>
                        </a:rPr>
                        <a:t>" + 0.018*"</a:t>
                      </a:r>
                      <a:r>
                        <a:rPr lang="en-US" sz="1050" u="none" strike="noStrike" dirty="0" err="1">
                          <a:effectLst/>
                        </a:rPr>
                        <a:t>学生</a:t>
                      </a:r>
                      <a:r>
                        <a:rPr lang="en-US" sz="1050" u="none" strike="noStrike" dirty="0">
                          <a:effectLst/>
                        </a:rPr>
                        <a:t>" + ''0.017*"</a:t>
                      </a:r>
                      <a:r>
                        <a:rPr lang="en-US" sz="1050" u="none" strike="noStrike" dirty="0" err="1">
                          <a:effectLst/>
                        </a:rPr>
                        <a:t>提升</a:t>
                      </a:r>
                      <a:r>
                        <a:rPr lang="en-US" sz="1050" u="none" strike="noStrike" dirty="0">
                          <a:effectLst/>
                        </a:rPr>
                        <a:t>" + 0.017*"</a:t>
                      </a:r>
                      <a:r>
                        <a:rPr lang="en-US" sz="1050" u="none" strike="noStrike" dirty="0" err="1">
                          <a:effectLst/>
                        </a:rPr>
                        <a:t>培养</a:t>
                      </a:r>
                      <a:r>
                        <a:rPr lang="en-US" sz="1050" u="none" strike="noStrike" dirty="0">
                          <a:effectLst/>
                        </a:rPr>
                        <a:t>" + 0.016*"</a:t>
                      </a:r>
                      <a:r>
                        <a:rPr lang="en-US" sz="1050" u="none" strike="noStrike" dirty="0" err="1">
                          <a:effectLst/>
                        </a:rPr>
                        <a:t>馆员</a:t>
                      </a:r>
                      <a:r>
                        <a:rPr lang="en-US" sz="1050" u="none" strike="noStrike" dirty="0">
                          <a:effectLst/>
                        </a:rPr>
                        <a:t>" + 0.016*"</a:t>
                      </a:r>
                      <a:r>
                        <a:rPr lang="en-US" sz="1050" u="none" strike="noStrike" dirty="0" err="1">
                          <a:effectLst/>
                        </a:rPr>
                        <a:t>教育</a:t>
                      </a:r>
                      <a:r>
                        <a:rPr lang="en-US" sz="1050" u="none" strike="noStrike" dirty="0">
                          <a:effectLst/>
                        </a:rPr>
                        <a:t>" + 0.015*"</a:t>
                      </a:r>
                      <a:r>
                        <a:rPr lang="en-US" sz="1050" u="none" strike="noStrike" dirty="0" err="1">
                          <a:effectLst/>
                        </a:rPr>
                        <a:t>学习</a:t>
                      </a:r>
                      <a:r>
                        <a:rPr lang="en-US" sz="1050" u="none" strike="noStrike" dirty="0">
                          <a:effectLst/>
                        </a:rPr>
                        <a:t>"'),</a:t>
                      </a:r>
                      <a:endParaRPr lang="zh-CN" sz="1050" b="0" i="0" u="none" strike="noStrike" dirty="0">
                        <a:solidFill>
                          <a:srgbClr val="000000"/>
                        </a:solidFill>
                        <a:effectLst/>
                        <a:latin typeface="等线" panose="02010600030101010101" pitchFamily="2" charset="-122"/>
                        <a:ea typeface="等线" panose="02010600030101010101" pitchFamily="2" charset="-122"/>
                      </a:endParaRPr>
                    </a:p>
                  </a:txBody>
                  <a:tcPr marL="6103" marR="6103" marT="6103" marB="0" anchor="ctr"/>
                </a:tc>
                <a:extLst>
                  <a:ext uri="{0D108BD9-81ED-4DB2-BD59-A6C34878D82A}">
                    <a16:rowId xmlns:a16="http://schemas.microsoft.com/office/drawing/2014/main" val="2668744926"/>
                  </a:ext>
                </a:extLst>
              </a:tr>
            </a:tbl>
          </a:graphicData>
        </a:graphic>
      </p:graphicFrame>
    </p:spTree>
    <p:extLst>
      <p:ext uri="{BB962C8B-B14F-4D97-AF65-F5344CB8AC3E}">
        <p14:creationId xmlns:p14="http://schemas.microsoft.com/office/powerpoint/2010/main" val="18932594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咖啡行业工作总结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3052</TotalTime>
  <Words>1290</Words>
  <Application>Microsoft Office PowerPoint</Application>
  <PresentationFormat>宽屏</PresentationFormat>
  <Paragraphs>125</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12</vt:i4>
      </vt:variant>
    </vt:vector>
  </HeadingPairs>
  <TitlesOfParts>
    <vt:vector size="22" baseType="lpstr">
      <vt:lpstr>等线</vt:lpstr>
      <vt:lpstr>等线 Light</vt:lpstr>
      <vt:lpstr>方正小标宋简体</vt:lpstr>
      <vt:lpstr>微软雅黑</vt:lpstr>
      <vt:lpstr>Arial</vt:lpstr>
      <vt:lpstr>Cambria</vt:lpstr>
      <vt:lpstr>Wingdings</vt:lpstr>
      <vt:lpstr>Office 主题​​</vt:lpstr>
      <vt:lpstr>1_Office 主题​​</vt:lpstr>
      <vt:lpstr>2_Office 主题​​</vt:lpstr>
      <vt:lpstr>PowerPoint 演示文稿</vt:lpstr>
      <vt:lpstr>PowerPoint 演示文稿</vt:lpstr>
      <vt:lpstr>1.目标与推进设想</vt:lpstr>
      <vt:lpstr>PowerPoint 演示文稿</vt:lpstr>
      <vt:lpstr>PowerPoint 演示文稿</vt:lpstr>
      <vt:lpstr>PowerPoint 演示文稿</vt:lpstr>
      <vt:lpstr>进展</vt:lpstr>
      <vt:lpstr>PowerPoint 演示文稿</vt:lpstr>
      <vt:lpstr>PowerPoint 演示文稿</vt:lpstr>
      <vt:lpstr>PowerPoint 演示文稿</vt:lpstr>
      <vt:lpstr>5.待解决的问题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简约咖啡行业工作总结PPT模板</dc:title>
  <dc:creator>Administrator</dc:creator>
  <cp:lastModifiedBy>胡 文倩</cp:lastModifiedBy>
  <cp:revision>513</cp:revision>
  <dcterms:created xsi:type="dcterms:W3CDTF">2017-03-27T05:05:55Z</dcterms:created>
  <dcterms:modified xsi:type="dcterms:W3CDTF">2021-01-20T03:30:03Z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