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League Spartan" charset="1" panose="00000800000000000000"/>
      <p:regular r:id="rId15"/>
    </p:embeddedFont>
    <p:embeddedFont>
      <p:font typeface="Glacial Indifference Italics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171216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975492" y="2090152"/>
            <a:ext cx="6337015" cy="636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CSEL 302</a:t>
            </a:r>
            <a:r>
              <a:rPr lang="en-US" b="true" sz="37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199816" y="-2226291"/>
            <a:ext cx="5340801" cy="5340801"/>
            <a:chOff x="0" y="0"/>
            <a:chExt cx="7121068" cy="7121068"/>
          </a:xfrm>
        </p:grpSpPr>
        <p:grpSp>
          <p:nvGrpSpPr>
            <p:cNvPr name="Group 7" id="7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-10800000">
            <a:off x="14019340" y="7616599"/>
            <a:ext cx="5340801" cy="5340801"/>
            <a:chOff x="0" y="0"/>
            <a:chExt cx="7121068" cy="7121068"/>
          </a:xfrm>
        </p:grpSpPr>
        <p:grpSp>
          <p:nvGrpSpPr>
            <p:cNvPr name="Group 14" id="14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5400000">
            <a:off x="-837898" y="7624976"/>
            <a:ext cx="3523645" cy="2162352"/>
            <a:chOff x="0" y="0"/>
            <a:chExt cx="4698194" cy="2883136"/>
          </a:xfrm>
        </p:grpSpPr>
        <p:grpSp>
          <p:nvGrpSpPr>
            <p:cNvPr name="Group 21" id="21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7" id="27"/>
          <p:cNvGrpSpPr/>
          <p:nvPr/>
        </p:nvGrpSpPr>
        <p:grpSpPr>
          <a:xfrm rot="-5400000">
            <a:off x="15602252" y="556822"/>
            <a:ext cx="3523645" cy="2162352"/>
            <a:chOff x="0" y="0"/>
            <a:chExt cx="4698194" cy="2883136"/>
          </a:xfrm>
        </p:grpSpPr>
        <p:grpSp>
          <p:nvGrpSpPr>
            <p:cNvPr name="Group 28" id="28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34" id="34"/>
          <p:cNvSpPr txBox="true"/>
          <p:nvPr/>
        </p:nvSpPr>
        <p:spPr>
          <a:xfrm rot="0">
            <a:off x="2225909" y="3862536"/>
            <a:ext cx="13836183" cy="2485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11"/>
              </a:lnSpc>
            </a:pPr>
            <a:r>
              <a:rPr lang="en-US" sz="7151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r>
              <a:rPr lang="en-US" b="true" sz="7151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TO DOCUMENT CLASSIFICATION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626197" y="6871910"/>
            <a:ext cx="7035605" cy="1336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17"/>
              </a:lnSpc>
            </a:pPr>
            <a:r>
              <a:rPr lang="en-US" sz="3245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Presented by: Hallig, Siera Q.</a:t>
            </a:r>
          </a:p>
          <a:p>
            <a:pPr algn="ctr">
              <a:lnSpc>
                <a:spcPts val="5517"/>
              </a:lnSpc>
            </a:pPr>
            <a:r>
              <a:rPr lang="en-US" sz="3245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Course: BSCS 3B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8844213" y="-4474910"/>
            <a:ext cx="1404683" cy="12614978"/>
            <a:chOff x="0" y="0"/>
            <a:chExt cx="272704" cy="24490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2704" cy="2449064"/>
            </a:xfrm>
            <a:custGeom>
              <a:avLst/>
              <a:gdLst/>
              <a:ahLst/>
              <a:cxnLst/>
              <a:rect r="r" b="b" t="t" l="l"/>
              <a:pathLst>
                <a:path h="2449064" w="272704">
                  <a:moveTo>
                    <a:pt x="0" y="0"/>
                  </a:moveTo>
                  <a:lnTo>
                    <a:pt x="272704" y="0"/>
                  </a:lnTo>
                  <a:lnTo>
                    <a:pt x="272704" y="2449064"/>
                  </a:lnTo>
                  <a:lnTo>
                    <a:pt x="0" y="2449064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72704" cy="2477639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8844213" y="-4576447"/>
            <a:ext cx="1404683" cy="12614978"/>
            <a:chOff x="0" y="0"/>
            <a:chExt cx="272704" cy="24490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2704" cy="2449064"/>
            </a:xfrm>
            <a:custGeom>
              <a:avLst/>
              <a:gdLst/>
              <a:ahLst/>
              <a:cxnLst/>
              <a:rect r="r" b="b" t="t" l="l"/>
              <a:pathLst>
                <a:path h="2449064" w="272704">
                  <a:moveTo>
                    <a:pt x="0" y="0"/>
                  </a:moveTo>
                  <a:lnTo>
                    <a:pt x="272704" y="0"/>
                  </a:lnTo>
                  <a:lnTo>
                    <a:pt x="272704" y="2449064"/>
                  </a:lnTo>
                  <a:lnTo>
                    <a:pt x="0" y="2449064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72704" cy="2477639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473900" y="1414520"/>
            <a:ext cx="12145308" cy="75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70"/>
              </a:lnSpc>
            </a:pPr>
            <a:r>
              <a:rPr lang="en-US" sz="44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WHA</a:t>
            </a:r>
            <a:r>
              <a:rPr lang="en-US" b="true" sz="440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 IS DOCUMENT CLASSIFICATION?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56164" y="3082367"/>
            <a:ext cx="14175672" cy="6175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36994" indent="-418497" lvl="1">
              <a:lnSpc>
                <a:spcPts val="5427"/>
              </a:lnSpc>
              <a:buFont typeface="Arial"/>
              <a:buChar char="•"/>
            </a:pPr>
            <a:r>
              <a:rPr lang="en-US" sz="3876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  <a:r>
              <a:rPr lang="en-US" b="true" sz="3876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ocument classification is the process of assigning predefined categories to text documents using NLP and machine learning techniques.</a:t>
            </a:r>
          </a:p>
          <a:p>
            <a:pPr algn="just" marL="836994" indent="-418497" lvl="1">
              <a:lnSpc>
                <a:spcPts val="5427"/>
              </a:lnSpc>
              <a:buFont typeface="Arial"/>
              <a:buChar char="•"/>
            </a:pPr>
            <a:r>
              <a:rPr lang="en-US" b="true" sz="3876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It helps in organizing large volumes of unstructured data, improving searchability, and enabling real-time decision-making in applications like spam detection, sentiment analysis, and topic categorization.</a:t>
            </a:r>
          </a:p>
          <a:p>
            <a:pPr algn="just">
              <a:lnSpc>
                <a:spcPts val="5427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5400000">
            <a:off x="-809323" y="538896"/>
            <a:ext cx="3523645" cy="2162352"/>
            <a:chOff x="0" y="0"/>
            <a:chExt cx="4698194" cy="2883136"/>
          </a:xfrm>
        </p:grpSpPr>
        <p:grpSp>
          <p:nvGrpSpPr>
            <p:cNvPr name="Group 14" id="14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-10800000">
            <a:off x="13981240" y="7616599"/>
            <a:ext cx="5340801" cy="5340801"/>
            <a:chOff x="0" y="0"/>
            <a:chExt cx="7121068" cy="7121068"/>
          </a:xfrm>
        </p:grpSpPr>
        <p:grpSp>
          <p:nvGrpSpPr>
            <p:cNvPr name="Group 21" id="21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21029" y="2909250"/>
            <a:ext cx="7035605" cy="342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0779" indent="-350390" lvl="1">
              <a:lnSpc>
                <a:spcPts val="5517"/>
              </a:lnSpc>
              <a:buFont typeface="Arial"/>
              <a:buChar char="•"/>
            </a:pPr>
            <a:r>
              <a:rPr lang="en-US" sz="3245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It h</a:t>
            </a:r>
            <a:r>
              <a:rPr lang="en-US" b="true" sz="3245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elps in organizing, filtering, and retrieving documents efficiently in large datasets like emails, research articles, or news.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3448438"/>
            <a:ext cx="6903593" cy="488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7915" indent="-333957" lvl="1">
              <a:lnSpc>
                <a:spcPts val="6589"/>
              </a:lnSpc>
              <a:buFont typeface="Arial"/>
              <a:buChar char="•"/>
            </a:pPr>
            <a:r>
              <a:rPr lang="en-US" b="true" sz="3093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Spam detection</a:t>
            </a:r>
          </a:p>
          <a:p>
            <a:pPr algn="just" marL="667915" indent="-333957" lvl="1">
              <a:lnSpc>
                <a:spcPts val="6589"/>
              </a:lnSpc>
              <a:buFont typeface="Arial"/>
              <a:buChar char="•"/>
            </a:pPr>
            <a:r>
              <a:rPr lang="en-US" b="true" sz="3093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Sentiment analysis</a:t>
            </a:r>
          </a:p>
          <a:p>
            <a:pPr algn="just" marL="667915" indent="-333957" lvl="1">
              <a:lnSpc>
                <a:spcPts val="6589"/>
              </a:lnSpc>
              <a:buFont typeface="Arial"/>
              <a:buChar char="•"/>
            </a:pPr>
            <a:r>
              <a:rPr lang="en-US" b="true" sz="3093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News categorization</a:t>
            </a:r>
          </a:p>
          <a:p>
            <a:pPr algn="just" marL="667915" indent="-333957" lvl="1">
              <a:lnSpc>
                <a:spcPts val="6589"/>
              </a:lnSpc>
              <a:buFont typeface="Arial"/>
              <a:buChar char="•"/>
            </a:pPr>
            <a:r>
              <a:rPr lang="en-US" b="true" sz="3093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Topic tagging in customer reviews</a:t>
            </a:r>
          </a:p>
          <a:p>
            <a:pPr algn="just">
              <a:lnSpc>
                <a:spcPts val="658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5400000">
            <a:off x="8564174" y="-3276094"/>
            <a:ext cx="1335145" cy="10137754"/>
            <a:chOff x="0" y="0"/>
            <a:chExt cx="285629" cy="21687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5629" cy="2168778"/>
            </a:xfrm>
            <a:custGeom>
              <a:avLst/>
              <a:gdLst/>
              <a:ahLst/>
              <a:cxnLst/>
              <a:rect r="r" b="b" t="t" l="l"/>
              <a:pathLst>
                <a:path h="216877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8562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8476428" y="-3372605"/>
            <a:ext cx="1335145" cy="10137754"/>
            <a:chOff x="0" y="0"/>
            <a:chExt cx="285629" cy="21687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5629" cy="2168778"/>
            </a:xfrm>
            <a:custGeom>
              <a:avLst/>
              <a:gdLst/>
              <a:ahLst/>
              <a:cxnLst/>
              <a:rect r="r" b="b" t="t" l="l"/>
              <a:pathLst>
                <a:path h="216877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8562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404172" y="1204730"/>
            <a:ext cx="11479656" cy="88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0"/>
              </a:lnSpc>
            </a:pPr>
            <a:r>
              <a:rPr lang="en-US" sz="522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I</a:t>
            </a:r>
            <a:r>
              <a:rPr lang="en-US" b="true" sz="522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 IT IMPORTANT?</a:t>
            </a:r>
          </a:p>
        </p:txBody>
      </p:sp>
      <p:grpSp>
        <p:nvGrpSpPr>
          <p:cNvPr name="Group 14" id="14"/>
          <p:cNvGrpSpPr/>
          <p:nvPr/>
        </p:nvGrpSpPr>
        <p:grpSpPr>
          <a:xfrm rot="5400000">
            <a:off x="-799798" y="680647"/>
            <a:ext cx="3523645" cy="2162352"/>
            <a:chOff x="0" y="0"/>
            <a:chExt cx="4698194" cy="2883136"/>
          </a:xfrm>
        </p:grpSpPr>
        <p:grpSp>
          <p:nvGrpSpPr>
            <p:cNvPr name="Group 15" id="15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-10800000">
            <a:off x="14038390" y="7616599"/>
            <a:ext cx="5340801" cy="5340801"/>
            <a:chOff x="0" y="0"/>
            <a:chExt cx="7121068" cy="7121068"/>
          </a:xfrm>
        </p:grpSpPr>
        <p:grpSp>
          <p:nvGrpSpPr>
            <p:cNvPr name="Group 22" id="22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8" id="28"/>
          <p:cNvSpPr txBox="true"/>
          <p:nvPr/>
        </p:nvSpPr>
        <p:spPr>
          <a:xfrm rot="0">
            <a:off x="4552736" y="2985807"/>
            <a:ext cx="16230600" cy="537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REAL-WORLD APPLICATIONS: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8788962" y="-4769581"/>
            <a:ext cx="1404683" cy="12614978"/>
            <a:chOff x="0" y="0"/>
            <a:chExt cx="272704" cy="24490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2704" cy="2449064"/>
            </a:xfrm>
            <a:custGeom>
              <a:avLst/>
              <a:gdLst/>
              <a:ahLst/>
              <a:cxnLst/>
              <a:rect r="r" b="b" t="t" l="l"/>
              <a:pathLst>
                <a:path h="2449064" w="272704">
                  <a:moveTo>
                    <a:pt x="0" y="0"/>
                  </a:moveTo>
                  <a:lnTo>
                    <a:pt x="272704" y="0"/>
                  </a:lnTo>
                  <a:lnTo>
                    <a:pt x="272704" y="2449064"/>
                  </a:lnTo>
                  <a:lnTo>
                    <a:pt x="0" y="2449064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72704" cy="2477639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8788962" y="-4871118"/>
            <a:ext cx="1404683" cy="12614978"/>
            <a:chOff x="0" y="0"/>
            <a:chExt cx="272704" cy="24490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2704" cy="2449064"/>
            </a:xfrm>
            <a:custGeom>
              <a:avLst/>
              <a:gdLst/>
              <a:ahLst/>
              <a:cxnLst/>
              <a:rect r="r" b="b" t="t" l="l"/>
              <a:pathLst>
                <a:path h="2449064" w="272704">
                  <a:moveTo>
                    <a:pt x="0" y="0"/>
                  </a:moveTo>
                  <a:lnTo>
                    <a:pt x="272704" y="0"/>
                  </a:lnTo>
                  <a:lnTo>
                    <a:pt x="272704" y="2449064"/>
                  </a:lnTo>
                  <a:lnTo>
                    <a:pt x="0" y="2449064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72704" cy="2477639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418649" y="928595"/>
            <a:ext cx="12145308" cy="109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METHODOLOGY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67181" y="2949679"/>
            <a:ext cx="14753637" cy="5059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sz="48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Docum</a:t>
            </a:r>
            <a:r>
              <a:rPr lang="en-US" b="true" sz="48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ent classification typically uses supervised learning. Labeled training data is vectorized, and a classifier learns patterns to predict categories for new documents.</a:t>
            </a:r>
          </a:p>
          <a:p>
            <a:pPr algn="just">
              <a:lnSpc>
                <a:spcPts val="6719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5400000">
            <a:off x="-809323" y="538896"/>
            <a:ext cx="3523645" cy="2162352"/>
            <a:chOff x="0" y="0"/>
            <a:chExt cx="4698194" cy="2883136"/>
          </a:xfrm>
        </p:grpSpPr>
        <p:grpSp>
          <p:nvGrpSpPr>
            <p:cNvPr name="Group 14" id="14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-10800000">
            <a:off x="13981240" y="7616599"/>
            <a:ext cx="5340801" cy="5340801"/>
            <a:chOff x="0" y="0"/>
            <a:chExt cx="7121068" cy="7121068"/>
          </a:xfrm>
        </p:grpSpPr>
        <p:grpSp>
          <p:nvGrpSpPr>
            <p:cNvPr name="Group 21" id="21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8788962" y="-4769581"/>
            <a:ext cx="1404683" cy="12614978"/>
            <a:chOff x="0" y="0"/>
            <a:chExt cx="272704" cy="24490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2704" cy="2449064"/>
            </a:xfrm>
            <a:custGeom>
              <a:avLst/>
              <a:gdLst/>
              <a:ahLst/>
              <a:cxnLst/>
              <a:rect r="r" b="b" t="t" l="l"/>
              <a:pathLst>
                <a:path h="2449064" w="272704">
                  <a:moveTo>
                    <a:pt x="0" y="0"/>
                  </a:moveTo>
                  <a:lnTo>
                    <a:pt x="272704" y="0"/>
                  </a:lnTo>
                  <a:lnTo>
                    <a:pt x="272704" y="2449064"/>
                  </a:lnTo>
                  <a:lnTo>
                    <a:pt x="0" y="2449064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72704" cy="2477639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8788962" y="-4871118"/>
            <a:ext cx="1404683" cy="12614978"/>
            <a:chOff x="0" y="0"/>
            <a:chExt cx="272704" cy="24490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2704" cy="2449064"/>
            </a:xfrm>
            <a:custGeom>
              <a:avLst/>
              <a:gdLst/>
              <a:ahLst/>
              <a:cxnLst/>
              <a:rect r="r" b="b" t="t" l="l"/>
              <a:pathLst>
                <a:path h="2449064" w="272704">
                  <a:moveTo>
                    <a:pt x="0" y="0"/>
                  </a:moveTo>
                  <a:lnTo>
                    <a:pt x="272704" y="0"/>
                  </a:lnTo>
                  <a:lnTo>
                    <a:pt x="272704" y="2449064"/>
                  </a:lnTo>
                  <a:lnTo>
                    <a:pt x="0" y="2449064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272704" cy="2477639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418649" y="928595"/>
            <a:ext cx="12145308" cy="109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METHODOLOGY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-809323" y="538896"/>
            <a:ext cx="3523645" cy="2162352"/>
            <a:chOff x="0" y="0"/>
            <a:chExt cx="4698194" cy="2883136"/>
          </a:xfrm>
        </p:grpSpPr>
        <p:grpSp>
          <p:nvGrpSpPr>
            <p:cNvPr name="Group 13" id="13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-10800000">
            <a:off x="13981240" y="7616599"/>
            <a:ext cx="5340801" cy="5340801"/>
            <a:chOff x="0" y="0"/>
            <a:chExt cx="7121068" cy="7121068"/>
          </a:xfrm>
        </p:grpSpPr>
        <p:grpSp>
          <p:nvGrpSpPr>
            <p:cNvPr name="Group 20" id="20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6" id="26"/>
          <p:cNvSpPr txBox="true"/>
          <p:nvPr/>
        </p:nvSpPr>
        <p:spPr>
          <a:xfrm rot="0">
            <a:off x="2278509" y="2254965"/>
            <a:ext cx="13080522" cy="4177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416"/>
              </a:lnSpc>
            </a:pPr>
            <a:r>
              <a:rPr lang="en-US" sz="36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</a:t>
            </a:r>
            <a:r>
              <a:rPr lang="en-US" b="true" sz="36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ey Concepts &amp; Algorithms: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Preprocessing: Tokenization, stopword removal, stemming/lemmatization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 Extraction: TF-IDF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Models: Naive Bayes, Logistic Regression, SVM</a:t>
            </a:r>
          </a:p>
          <a:p>
            <a:pPr algn="just">
              <a:lnSpc>
                <a:spcPts val="504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2278509" y="5916408"/>
            <a:ext cx="13464987" cy="4177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6"/>
              </a:lnSpc>
            </a:pPr>
            <a:r>
              <a:rPr lang="en-US" sz="36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</a:t>
            </a:r>
            <a:r>
              <a:rPr lang="en-US" b="true" sz="36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ools Used: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</a:t>
            </a:r>
            <a:r>
              <a:rPr lang="en-US" b="true" sz="36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cikit-learn (ML &amp; evaluation)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NLTK/sp</a:t>
            </a:r>
            <a:r>
              <a:rPr lang="en-US" b="true" sz="36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aCy (text preprocessing)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</a:t>
            </a:r>
            <a:r>
              <a:rPr lang="en-US" b="true" sz="36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andas (data handling)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302684" y="3257147"/>
            <a:ext cx="13682632" cy="5759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18"/>
              </a:lnSpc>
            </a:pPr>
            <a:r>
              <a:rPr lang="en-US" sz="3864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🧾</a:t>
            </a:r>
            <a:r>
              <a:rPr lang="en-US" b="true" sz="3864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Steps Taken</a:t>
            </a:r>
          </a:p>
          <a:p>
            <a:pPr algn="just" marL="834272" indent="-417136" lvl="1">
              <a:lnSpc>
                <a:spcPts val="5718"/>
              </a:lnSpc>
              <a:buFont typeface="Arial"/>
              <a:buChar char="•"/>
            </a:pPr>
            <a:r>
              <a:rPr lang="en-US" b="true" sz="3864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Loaded 20 Newsgroups dataset from scikit-learn</a:t>
            </a:r>
          </a:p>
          <a:p>
            <a:pPr algn="just" marL="834272" indent="-417136" lvl="1">
              <a:lnSpc>
                <a:spcPts val="5718"/>
              </a:lnSpc>
              <a:buFont typeface="Arial"/>
              <a:buChar char="•"/>
            </a:pPr>
            <a:r>
              <a:rPr lang="en-US" b="true" sz="3864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Preprocessed text: lowercasing, stopword removal (via NLTK)</a:t>
            </a:r>
          </a:p>
          <a:p>
            <a:pPr algn="just" marL="834272" indent="-417136" lvl="1">
              <a:lnSpc>
                <a:spcPts val="5718"/>
              </a:lnSpc>
              <a:buFont typeface="Arial"/>
              <a:buChar char="•"/>
            </a:pPr>
            <a:r>
              <a:rPr lang="en-US" b="true" sz="3864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Transformed text using TF-IDF vectorizer</a:t>
            </a:r>
          </a:p>
          <a:p>
            <a:pPr algn="just" marL="834272" indent="-417136" lvl="1">
              <a:lnSpc>
                <a:spcPts val="5718"/>
              </a:lnSpc>
              <a:buFont typeface="Arial"/>
              <a:buChar char="•"/>
            </a:pPr>
            <a:r>
              <a:rPr lang="en-US" b="true" sz="3864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Trained a Naive Bayes classifier</a:t>
            </a:r>
          </a:p>
          <a:p>
            <a:pPr algn="just" marL="834272" indent="-417136" lvl="1">
              <a:lnSpc>
                <a:spcPts val="5718"/>
              </a:lnSpc>
              <a:buFont typeface="Arial"/>
              <a:buChar char="•"/>
            </a:pPr>
            <a:r>
              <a:rPr lang="en-US" b="true" sz="3864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Evaluated with accuracy and classification report</a:t>
            </a:r>
          </a:p>
          <a:p>
            <a:pPr algn="just">
              <a:lnSpc>
                <a:spcPts val="5718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-1102359" y="7178473"/>
            <a:ext cx="5340801" cy="5523679"/>
            <a:chOff x="0" y="0"/>
            <a:chExt cx="7121068" cy="7364905"/>
          </a:xfrm>
        </p:grpSpPr>
        <p:grpSp>
          <p:nvGrpSpPr>
            <p:cNvPr name="Group 7" id="7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-5400000">
            <a:off x="15583202" y="642547"/>
            <a:ext cx="3523645" cy="2162352"/>
            <a:chOff x="0" y="0"/>
            <a:chExt cx="4698194" cy="2883136"/>
          </a:xfrm>
        </p:grpSpPr>
        <p:grpSp>
          <p:nvGrpSpPr>
            <p:cNvPr name="Group 14" id="14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5400000">
            <a:off x="8540104" y="-3350262"/>
            <a:ext cx="1699719" cy="10665946"/>
            <a:chOff x="0" y="0"/>
            <a:chExt cx="345615" cy="216877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45615" cy="2168778"/>
            </a:xfrm>
            <a:custGeom>
              <a:avLst/>
              <a:gdLst/>
              <a:ahLst/>
              <a:cxnLst/>
              <a:rect r="r" b="b" t="t" l="l"/>
              <a:pathLst>
                <a:path h="2168778" w="345615">
                  <a:moveTo>
                    <a:pt x="0" y="0"/>
                  </a:moveTo>
                  <a:lnTo>
                    <a:pt x="345615" y="0"/>
                  </a:lnTo>
                  <a:lnTo>
                    <a:pt x="345615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345615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5400000">
            <a:off x="8401743" y="-3519168"/>
            <a:ext cx="1791803" cy="10665946"/>
            <a:chOff x="0" y="0"/>
            <a:chExt cx="364339" cy="216877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64339" cy="2168778"/>
            </a:xfrm>
            <a:custGeom>
              <a:avLst/>
              <a:gdLst/>
              <a:ahLst/>
              <a:cxnLst/>
              <a:rect r="r" b="b" t="t" l="l"/>
              <a:pathLst>
                <a:path h="2168778" w="364339">
                  <a:moveTo>
                    <a:pt x="0" y="0"/>
                  </a:moveTo>
                  <a:lnTo>
                    <a:pt x="364339" y="0"/>
                  </a:lnTo>
                  <a:lnTo>
                    <a:pt x="36433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36433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5003857" y="933450"/>
            <a:ext cx="8280285" cy="182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63"/>
              </a:lnSpc>
            </a:pPr>
            <a:r>
              <a:rPr lang="en-US" sz="5259" spc="34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IMPLEMENT</a:t>
            </a:r>
            <a:r>
              <a:rPr lang="en-US" b="true" sz="5259" spc="34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ATION (CODE OVERVIEW)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22852" y="3570807"/>
            <a:ext cx="8057895" cy="2743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8" indent="-323849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9" strike="noStrike" u="none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Accuracy: 67%</a:t>
            </a:r>
          </a:p>
          <a:p>
            <a:pPr algn="just" marL="647698" indent="-323849" lvl="1">
              <a:lnSpc>
                <a:spcPts val="4529"/>
              </a:lnSpc>
              <a:buFont typeface="Arial"/>
              <a:buChar char="•"/>
            </a:pPr>
            <a:r>
              <a:rPr lang="en-US" b="true" sz="2999" strike="noStrike" u="none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classifier performed well on distinct topics like:</a:t>
            </a:r>
          </a:p>
          <a:p>
            <a:pPr algn="just">
              <a:lnSpc>
                <a:spcPts val="4529"/>
              </a:lnSpc>
              <a:spcBef>
                <a:spcPct val="0"/>
              </a:spcBef>
            </a:pPr>
          </a:p>
          <a:p>
            <a:pPr algn="just">
              <a:lnSpc>
                <a:spcPts val="419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5400000">
            <a:off x="8564174" y="-3276094"/>
            <a:ext cx="1335145" cy="10137754"/>
            <a:chOff x="0" y="0"/>
            <a:chExt cx="285629" cy="21687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85629" cy="2168778"/>
            </a:xfrm>
            <a:custGeom>
              <a:avLst/>
              <a:gdLst/>
              <a:ahLst/>
              <a:cxnLst/>
              <a:rect r="r" b="b" t="t" l="l"/>
              <a:pathLst>
                <a:path h="216877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8562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8476428" y="-3372605"/>
            <a:ext cx="1335145" cy="10137754"/>
            <a:chOff x="0" y="0"/>
            <a:chExt cx="285629" cy="21687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85629" cy="2168778"/>
            </a:xfrm>
            <a:custGeom>
              <a:avLst/>
              <a:gdLst/>
              <a:ahLst/>
              <a:cxnLst/>
              <a:rect r="r" b="b" t="t" l="l"/>
              <a:pathLst>
                <a:path h="2168778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168778"/>
                  </a:lnTo>
                  <a:lnTo>
                    <a:pt x="0" y="2168778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285629" cy="2197353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463742" y="1248713"/>
            <a:ext cx="9360516" cy="97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0"/>
              </a:lnSpc>
            </a:pPr>
            <a:r>
              <a:rPr lang="en-US" sz="5664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RESULTS &amp; EV</a:t>
            </a:r>
            <a:r>
              <a:rPr lang="en-US" b="true" sz="5664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ALUATION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1016634" y="7178473"/>
            <a:ext cx="5340801" cy="5523679"/>
            <a:chOff x="0" y="0"/>
            <a:chExt cx="7121068" cy="7364905"/>
          </a:xfrm>
        </p:grpSpPr>
        <p:grpSp>
          <p:nvGrpSpPr>
            <p:cNvPr name="Group 14" id="14"/>
            <p:cNvGrpSpPr/>
            <p:nvPr/>
          </p:nvGrpSpPr>
          <p:grpSpPr>
            <a:xfrm rot="-8100000">
              <a:off x="571824" y="1757726"/>
              <a:ext cx="5977420" cy="4093291"/>
              <a:chOff x="0" y="0"/>
              <a:chExt cx="1180725" cy="80855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5400000">
              <a:off x="128691" y="1010921"/>
              <a:ext cx="4144703" cy="2122862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-5400000">
            <a:off x="15630827" y="680647"/>
            <a:ext cx="3523645" cy="2162352"/>
            <a:chOff x="0" y="0"/>
            <a:chExt cx="4698194" cy="2883136"/>
          </a:xfrm>
        </p:grpSpPr>
        <p:grpSp>
          <p:nvGrpSpPr>
            <p:cNvPr name="Group 21" id="21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7" id="27"/>
          <p:cNvSpPr txBox="true"/>
          <p:nvPr/>
        </p:nvSpPr>
        <p:spPr>
          <a:xfrm rot="0">
            <a:off x="9919665" y="2913349"/>
            <a:ext cx="7155465" cy="504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📊 Evaluation Metrics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16965" y="5214470"/>
            <a:ext cx="7906141" cy="1099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i="true">
                <a:solidFill>
                  <a:srgbClr val="0D2F6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rec.sport.hockey (F1-score: 0.87)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i="true">
                <a:solidFill>
                  <a:srgbClr val="0D2F6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sci.med and sci.space (F1: ~0.77–0.81)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22852" y="5820810"/>
            <a:ext cx="8057895" cy="155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</a:p>
          <a:p>
            <a:pPr algn="just" marL="647698" indent="-323849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999" strike="noStrike" u="none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Struggled with: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2216965" y="6975661"/>
            <a:ext cx="7906141" cy="166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i="true">
                <a:solidFill>
                  <a:srgbClr val="0D2F6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talk.</a:t>
            </a:r>
            <a:r>
              <a:rPr lang="en-US" sz="3200" i="true">
                <a:solidFill>
                  <a:srgbClr val="0D2F6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religion.misc (F1-score: 0.11)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 i="true">
                <a:solidFill>
                  <a:srgbClr val="0D2F6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alt.atheism and talk.politics.misc (F1: ~0.5)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2913349"/>
            <a:ext cx="7155465" cy="504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🧪 Model Performance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123106" y="3504132"/>
            <a:ext cx="6577241" cy="3674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890"/>
              </a:lnSpc>
              <a:buFont typeface="Arial"/>
              <a:buChar char="•"/>
            </a:pPr>
            <a:r>
              <a:rPr lang="en-US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</a:t>
            </a:r>
            <a:r>
              <a:rPr lang="en-US" b="true" sz="3000" strike="noStrike" u="none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  <a:r>
              <a:rPr lang="en-US" b="true" sz="3000" strike="noStrike" u="none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 F1-s</a:t>
            </a:r>
            <a:r>
              <a:rPr lang="en-US" b="true" sz="3000" strike="noStrike" u="none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  <a:r>
              <a:rPr lang="en-US" b="true" sz="3000" strike="noStrike" u="none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</a:t>
            </a:r>
            <a:r>
              <a:rPr lang="en-US" b="true" sz="3000" strike="noStrike" u="none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</a:t>
            </a:r>
            <a:r>
              <a:rPr lang="en-US" b="true" sz="3000" strike="noStrike" u="none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</a:t>
            </a:r>
            <a:r>
              <a:rPr lang="en-US" b="true" sz="3000" strike="noStrike" u="none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: </a:t>
            </a:r>
            <a:r>
              <a:rPr lang="en-US" b="true" sz="3000" strike="noStrike" u="none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0.</a:t>
            </a:r>
            <a:r>
              <a:rPr lang="en-US" b="true" sz="3000" strike="noStrike" u="none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</a:t>
            </a:r>
            <a:r>
              <a:rPr lang="en-US" b="true" sz="3000" strike="noStrike" u="none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</a:t>
            </a:r>
          </a:p>
          <a:p>
            <a:pPr algn="l" marL="647700" indent="-323850" lvl="1">
              <a:lnSpc>
                <a:spcPts val="4890"/>
              </a:lnSpc>
              <a:buFont typeface="Arial"/>
              <a:buChar char="•"/>
            </a:pPr>
            <a:r>
              <a:rPr lang="en-US" b="true" sz="3000" strike="noStrike" u="none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Weighted F1-score: 0.66</a:t>
            </a:r>
          </a:p>
          <a:p>
            <a:pPr algn="just" marL="647700" indent="-323850" lvl="1">
              <a:lnSpc>
                <a:spcPts val="4890"/>
              </a:lnSpc>
              <a:buFont typeface="Arial"/>
              <a:buChar char="•"/>
            </a:pPr>
            <a:r>
              <a:rPr lang="en-US" b="true" sz="3000" strike="noStrike" u="none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Precision &amp; recall varied depending on class imbalance and topic similarity.</a:t>
            </a:r>
          </a:p>
          <a:p>
            <a:pPr algn="l">
              <a:lnSpc>
                <a:spcPts val="489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217432"/>
            <a:ext cx="16230600" cy="8593377"/>
            <a:chOff x="0" y="0"/>
            <a:chExt cx="4274726" cy="2263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63276"/>
            </a:xfrm>
            <a:custGeom>
              <a:avLst/>
              <a:gdLst/>
              <a:ahLst/>
              <a:cxnLst/>
              <a:rect r="r" b="b" t="t" l="l"/>
              <a:pathLst>
                <a:path h="2263276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263276"/>
                  </a:lnTo>
                  <a:lnTo>
                    <a:pt x="0" y="2263276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2918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99107" y="2912566"/>
            <a:ext cx="14909684" cy="3909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470"/>
              </a:lnSpc>
              <a:buFont typeface="Arial"/>
              <a:buChar char="•"/>
            </a:pPr>
            <a:r>
              <a:rPr lang="en-US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  <a:r>
              <a:rPr lang="en-US" b="true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ocument classification can be successfully implemented with traditional ML methods like Naive Bayes.</a:t>
            </a:r>
          </a:p>
          <a:p>
            <a:pPr algn="just" marL="647702" indent="-323851" lvl="1">
              <a:lnSpc>
                <a:spcPts val="4470"/>
              </a:lnSpc>
              <a:buFont typeface="Arial"/>
              <a:buChar char="•"/>
            </a:pPr>
            <a:r>
              <a:rPr lang="en-US" b="true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model achieved moderate accuracy (67%), indicating room for improvement.</a:t>
            </a:r>
          </a:p>
          <a:p>
            <a:pPr algn="just" marL="647702" indent="-323851" lvl="1">
              <a:lnSpc>
                <a:spcPts val="4470"/>
              </a:lnSpc>
              <a:buFont typeface="Arial"/>
              <a:buChar char="•"/>
            </a:pPr>
            <a:r>
              <a:rPr lang="en-US" b="true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Preprocessing and class balance had a strong influence on performance.</a:t>
            </a:r>
          </a:p>
          <a:p>
            <a:pPr algn="just">
              <a:lnSpc>
                <a:spcPts val="447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799107" y="7169258"/>
            <a:ext cx="13860415" cy="2788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440"/>
              </a:lnSpc>
              <a:buFont typeface="Arial"/>
              <a:buChar char="•"/>
            </a:pPr>
            <a:r>
              <a:rPr lang="en-US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</a:t>
            </a:r>
            <a:r>
              <a:rPr lang="en-US" b="true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ome categories were harder to classify due to overlapping vocabulary (e.g., politics/religion).</a:t>
            </a:r>
          </a:p>
          <a:p>
            <a:pPr algn="just" marL="647702" indent="-323851" lvl="1">
              <a:lnSpc>
                <a:spcPts val="4440"/>
              </a:lnSpc>
              <a:buFont typeface="Arial"/>
              <a:buChar char="•"/>
            </a:pPr>
            <a:r>
              <a:rPr lang="en-US" b="true" sz="3000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Imbalanced dataset made it harder for the model to learn less frequent classes.</a:t>
            </a:r>
          </a:p>
          <a:p>
            <a:pPr algn="just">
              <a:lnSpc>
                <a:spcPts val="444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5400000">
            <a:off x="8733961" y="-4218727"/>
            <a:ext cx="1335145" cy="11065338"/>
            <a:chOff x="0" y="0"/>
            <a:chExt cx="285629" cy="23672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5629" cy="2367217"/>
            </a:xfrm>
            <a:custGeom>
              <a:avLst/>
              <a:gdLst/>
              <a:ahLst/>
              <a:cxnLst/>
              <a:rect r="r" b="b" t="t" l="l"/>
              <a:pathLst>
                <a:path h="2367217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367217"/>
                  </a:lnTo>
                  <a:lnTo>
                    <a:pt x="0" y="2367217"/>
                  </a:lnTo>
                  <a:close/>
                </a:path>
              </a:pathLst>
            </a:custGeom>
            <a:solidFill>
              <a:srgbClr val="F7C61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85629" cy="2395792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8638186" y="-4315237"/>
            <a:ext cx="1335145" cy="11065338"/>
            <a:chOff x="0" y="0"/>
            <a:chExt cx="285629" cy="236721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5629" cy="2367217"/>
            </a:xfrm>
            <a:custGeom>
              <a:avLst/>
              <a:gdLst/>
              <a:ahLst/>
              <a:cxnLst/>
              <a:rect r="r" b="b" t="t" l="l"/>
              <a:pathLst>
                <a:path h="2367217" w="285629">
                  <a:moveTo>
                    <a:pt x="0" y="0"/>
                  </a:moveTo>
                  <a:lnTo>
                    <a:pt x="285629" y="0"/>
                  </a:lnTo>
                  <a:lnTo>
                    <a:pt x="285629" y="2367217"/>
                  </a:lnTo>
                  <a:lnTo>
                    <a:pt x="0" y="2367217"/>
                  </a:lnTo>
                  <a:close/>
                </a:path>
              </a:pathLst>
            </a:custGeom>
            <a:solidFill>
              <a:srgbClr val="0D2F6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285629" cy="2395792"/>
            </a:xfrm>
            <a:prstGeom prst="rect">
              <a:avLst/>
            </a:prstGeom>
          </p:spPr>
          <p:txBody>
            <a:bodyPr anchor="ctr" rtlCol="false" tIns="62541" lIns="62541" bIns="62541" rIns="6254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905633" y="825110"/>
            <a:ext cx="10572510" cy="820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3"/>
              </a:lnSpc>
            </a:pPr>
            <a:r>
              <a:rPr lang="en-US" sz="480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 &amp; R</a:t>
            </a:r>
            <a:r>
              <a:rPr lang="en-US" b="true" sz="480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EFLECTIONS</a:t>
            </a:r>
          </a:p>
        </p:txBody>
      </p:sp>
      <p:grpSp>
        <p:nvGrpSpPr>
          <p:cNvPr name="Group 14" id="14"/>
          <p:cNvGrpSpPr/>
          <p:nvPr/>
        </p:nvGrpSpPr>
        <p:grpSpPr>
          <a:xfrm rot="5400000">
            <a:off x="-828373" y="680647"/>
            <a:ext cx="3523645" cy="2162352"/>
            <a:chOff x="0" y="0"/>
            <a:chExt cx="4698194" cy="2883136"/>
          </a:xfrm>
        </p:grpSpPr>
        <p:grpSp>
          <p:nvGrpSpPr>
            <p:cNvPr name="Group 15" id="15"/>
            <p:cNvGrpSpPr/>
            <p:nvPr/>
          </p:nvGrpSpPr>
          <p:grpSpPr>
            <a:xfrm rot="-2833171">
              <a:off x="549530" y="297221"/>
              <a:ext cx="1810279" cy="2288694"/>
              <a:chOff x="0" y="0"/>
              <a:chExt cx="290456" cy="36721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0" y="476784"/>
              <a:ext cx="4698194" cy="2406352"/>
              <a:chOff x="0" y="0"/>
              <a:chExt cx="1388556" cy="7112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-10800000">
            <a:off x="14038390" y="7616599"/>
            <a:ext cx="5340801" cy="5340801"/>
            <a:chOff x="0" y="0"/>
            <a:chExt cx="7121068" cy="7121068"/>
          </a:xfrm>
        </p:grpSpPr>
        <p:grpSp>
          <p:nvGrpSpPr>
            <p:cNvPr name="Group 22" id="22"/>
            <p:cNvGrpSpPr/>
            <p:nvPr/>
          </p:nvGrpSpPr>
          <p:grpSpPr>
            <a:xfrm rot="8100000">
              <a:off x="571824" y="1513889"/>
              <a:ext cx="5977420" cy="4093291"/>
              <a:chOff x="0" y="0"/>
              <a:chExt cx="1180725" cy="808551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5400000">
              <a:off x="182434" y="3986984"/>
              <a:ext cx="4144703" cy="2122862"/>
              <a:chOff x="0" y="0"/>
              <a:chExt cx="1388556" cy="7112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28" id="28"/>
          <p:cNvSpPr txBox="true"/>
          <p:nvPr/>
        </p:nvSpPr>
        <p:spPr>
          <a:xfrm rot="0">
            <a:off x="1783165" y="6540574"/>
            <a:ext cx="7155465" cy="504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🔧 Challenges &amp; Limitations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83165" y="2283586"/>
            <a:ext cx="7155465" cy="504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🧠 Key Takeaways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D2F6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274726" cy="21960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27397" y="3808557"/>
            <a:ext cx="11633205" cy="240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79"/>
              </a:lnSpc>
            </a:pPr>
            <a:r>
              <a:rPr lang="en-US" b="true" sz="14056">
                <a:solidFill>
                  <a:srgbClr val="0D2F6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286323" y="6274308"/>
            <a:ext cx="6892670" cy="7128686"/>
            <a:chOff x="0" y="0"/>
            <a:chExt cx="9190227" cy="9504915"/>
          </a:xfrm>
        </p:grpSpPr>
        <p:grpSp>
          <p:nvGrpSpPr>
            <p:cNvPr name="Group 7" id="7"/>
            <p:cNvGrpSpPr/>
            <p:nvPr/>
          </p:nvGrpSpPr>
          <p:grpSpPr>
            <a:xfrm rot="-8100000">
              <a:off x="737978" y="2268465"/>
              <a:ext cx="7714271" cy="5282673"/>
              <a:chOff x="0" y="0"/>
              <a:chExt cx="1180725" cy="80855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180725" cy="808551"/>
              </a:xfrm>
              <a:custGeom>
                <a:avLst/>
                <a:gdLst/>
                <a:ahLst/>
                <a:cxnLst/>
                <a:rect r="r" b="b" t="t" l="l"/>
                <a:pathLst>
                  <a:path h="808551" w="1180725">
                    <a:moveTo>
                      <a:pt x="0" y="0"/>
                    </a:moveTo>
                    <a:lnTo>
                      <a:pt x="1180725" y="0"/>
                    </a:lnTo>
                    <a:lnTo>
                      <a:pt x="1180725" y="808551"/>
                    </a:lnTo>
                    <a:lnTo>
                      <a:pt x="0" y="808551"/>
                    </a:lnTo>
                    <a:close/>
                  </a:path>
                </a:pathLst>
              </a:custGeom>
              <a:solidFill>
                <a:srgbClr val="0D2F6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1180725" cy="83712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5400000">
              <a:off x="166085" y="1304662"/>
              <a:ext cx="5349023" cy="2739698"/>
              <a:chOff x="0" y="0"/>
              <a:chExt cx="1388556" cy="7112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FFB23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-5400000">
            <a:off x="13617425" y="1153557"/>
            <a:ext cx="5971858" cy="3664744"/>
            <a:chOff x="0" y="0"/>
            <a:chExt cx="7962477" cy="4886325"/>
          </a:xfrm>
        </p:grpSpPr>
        <p:grpSp>
          <p:nvGrpSpPr>
            <p:cNvPr name="Group 14" id="14"/>
            <p:cNvGrpSpPr/>
            <p:nvPr/>
          </p:nvGrpSpPr>
          <p:grpSpPr>
            <a:xfrm rot="-2833171">
              <a:off x="931341" y="503728"/>
              <a:ext cx="3068052" cy="3878869"/>
              <a:chOff x="0" y="0"/>
              <a:chExt cx="290456" cy="367217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290456" cy="367217"/>
              </a:xfrm>
              <a:custGeom>
                <a:avLst/>
                <a:gdLst/>
                <a:ahLst/>
                <a:cxnLst/>
                <a:rect r="r" b="b" t="t" l="l"/>
                <a:pathLst>
                  <a:path h="367217" w="290456">
                    <a:moveTo>
                      <a:pt x="0" y="0"/>
                    </a:moveTo>
                    <a:lnTo>
                      <a:pt x="290456" y="0"/>
                    </a:lnTo>
                    <a:lnTo>
                      <a:pt x="290456" y="367217"/>
                    </a:lnTo>
                    <a:lnTo>
                      <a:pt x="0" y="367217"/>
                    </a:lnTo>
                    <a:close/>
                  </a:path>
                </a:pathLst>
              </a:custGeom>
              <a:solidFill>
                <a:srgbClr val="F7C613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290456" cy="3957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0" y="808051"/>
              <a:ext cx="7962477" cy="4078275"/>
              <a:chOff x="0" y="0"/>
              <a:chExt cx="1388556" cy="7112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388556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1388556">
                    <a:moveTo>
                      <a:pt x="694278" y="0"/>
                    </a:moveTo>
                    <a:lnTo>
                      <a:pt x="1388556" y="711200"/>
                    </a:lnTo>
                    <a:lnTo>
                      <a:pt x="0" y="711200"/>
                    </a:lnTo>
                    <a:lnTo>
                      <a:pt x="694278" y="0"/>
                    </a:lnTo>
                    <a:close/>
                  </a:path>
                </a:pathLst>
              </a:custGeom>
              <a:solidFill>
                <a:srgbClr val="1E4B82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216962" y="301625"/>
                <a:ext cx="954632" cy="3587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DAGlgZV-K6I</dc:identifier>
  <dcterms:modified xsi:type="dcterms:W3CDTF">2011-08-01T06:04:30Z</dcterms:modified>
  <cp:revision>1</cp:revision>
  <dc:title>Introduction to Document Classification</dc:title>
</cp:coreProperties>
</file>