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entury Gothic Paneuropean Bold" charset="1" panose="020B0702020202020204"/>
      <p:regular r:id="rId14"/>
    </p:embeddedFont>
    <p:embeddedFont>
      <p:font typeface="Century Gothic Paneuropean" charset="1" panose="020B0502020202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embeddings/oleObject1.bin" Type="http://schemas.openxmlformats.org/officeDocument/2006/relationships/oleObjec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9313" y="3466457"/>
            <a:ext cx="17429374" cy="2220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96"/>
              </a:lnSpc>
            </a:pPr>
            <a:r>
              <a:rPr lang="en-US" b="true" sz="642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OVE</a:t>
            </a:r>
            <a:r>
              <a:rPr lang="en-US" b="true" sz="642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RFITTING AND UNDERFITTING IN ML MODELS: PREVENTION STRATEGIES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61615" y="6056345"/>
            <a:ext cx="9492627" cy="1716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Presented by: Hallig, Siera Q.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Course Code: CSST 104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Course Title: Advance Machine Learning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437706" y="336272"/>
            <a:ext cx="13412589" cy="4287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INTRODUCTION: WH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AT IS OVERFITTING AND UNDERFITTING?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58562" y="4724231"/>
            <a:ext cx="15900738" cy="507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Underfitting: Model is too simple and performs poorly on both training and test data.</a:t>
            </a:r>
          </a:p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Overfitting: Model is too complex and performs well on training data but poorly on unseen data.</a:t>
            </a:r>
          </a:p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These issues hinder model generalization.</a:t>
            </a:r>
          </a:p>
          <a:p>
            <a:pPr algn="ctr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•Goal: Understand, visualize, and prevent both issues using real-world ML models.</a:t>
            </a:r>
          </a:p>
          <a:p>
            <a:pPr algn="ctr">
              <a:lnSpc>
                <a:spcPts val="509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35955" y="3254763"/>
            <a:ext cx="12026612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Bias-Variance Tradeoff: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Underfitting → High bias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Overfitting → High variance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35955" y="5362406"/>
            <a:ext cx="14582988" cy="444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Strategies Used: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 simple vs. complex models (Linear Regression, Decision Tree, XGBoost)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Regularization (L1/L2 in XGBoost)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Learning curves to visualize training vs. validation error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Train-test split and standardization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61543" y="345797"/>
            <a:ext cx="15897757" cy="2693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63"/>
              </a:lnSpc>
            </a:pPr>
            <a:r>
              <a:rPr lang="en-US" b="true" sz="775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METHODOL</a:t>
            </a:r>
            <a:r>
              <a:rPr lang="en-US" b="true" sz="775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OGY: BIAS-VARIANCE TRADEOFF &amp; STRATEGIES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08215" y="2358121"/>
            <a:ext cx="14474994" cy="702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57267" indent="-428633" lvl="1">
              <a:lnSpc>
                <a:spcPts val="5558"/>
              </a:lnSpc>
              <a:buFont typeface="Arial"/>
              <a:buChar char="•"/>
            </a:pPr>
            <a:r>
              <a:rPr lang="en-US" sz="39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Dataset: California Housing (from sklearn.datasets)</a:t>
            </a:r>
          </a:p>
          <a:p>
            <a:pPr algn="just" marL="857267" indent="-428633" lvl="1">
              <a:lnSpc>
                <a:spcPts val="5558"/>
              </a:lnSpc>
              <a:buFont typeface="Arial"/>
              <a:buChar char="•"/>
            </a:pPr>
            <a:r>
              <a:rPr lang="en-US" sz="39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Preprocessing: Feature scaling using StandardScaler, 80-20 train-test split</a:t>
            </a:r>
          </a:p>
          <a:p>
            <a:pPr algn="just" marL="857267" indent="-428633" lvl="1">
              <a:lnSpc>
                <a:spcPts val="5558"/>
              </a:lnSpc>
              <a:buFont typeface="Arial"/>
              <a:buChar char="•"/>
            </a:pPr>
            <a:r>
              <a:rPr lang="en-US" sz="39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Models Used:</a:t>
            </a:r>
          </a:p>
          <a:p>
            <a:pPr algn="just" marL="1714533" indent="-571511" lvl="2">
              <a:lnSpc>
                <a:spcPts val="5558"/>
              </a:lnSpc>
              <a:buFont typeface="Arial"/>
              <a:buChar char="⚬"/>
            </a:pPr>
            <a:r>
              <a:rPr lang="en-US" sz="39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Linear Regression (Underfitting)</a:t>
            </a:r>
          </a:p>
          <a:p>
            <a:pPr algn="just" marL="1714533" indent="-571511" lvl="2">
              <a:lnSpc>
                <a:spcPts val="5558"/>
              </a:lnSpc>
              <a:buFont typeface="Arial"/>
              <a:buChar char="⚬"/>
            </a:pPr>
            <a:r>
              <a:rPr lang="en-US" sz="39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Decision Tree Regressor (Overfitting)</a:t>
            </a:r>
          </a:p>
          <a:p>
            <a:pPr algn="just" marL="1714533" indent="-571511" lvl="2">
              <a:lnSpc>
                <a:spcPts val="5558"/>
              </a:lnSpc>
              <a:buFont typeface="Arial"/>
              <a:buChar char="⚬"/>
            </a:pPr>
            <a:r>
              <a:rPr lang="en-US" sz="39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XGBoost Regressor (Balanced with regularization)</a:t>
            </a:r>
          </a:p>
          <a:p>
            <a:pPr algn="just" marL="857267" indent="-428633" lvl="1">
              <a:lnSpc>
                <a:spcPts val="5558"/>
              </a:lnSpc>
              <a:buFont typeface="Arial"/>
              <a:buChar char="•"/>
            </a:pPr>
            <a:r>
              <a:rPr lang="en-US" sz="397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Evaluation: Used R² score and MSE to compare performance</a:t>
            </a:r>
          </a:p>
          <a:p>
            <a:pPr algn="just">
              <a:lnSpc>
                <a:spcPts val="5558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92702" y="615559"/>
            <a:ext cx="16902596" cy="1309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9"/>
              </a:lnSpc>
            </a:pPr>
            <a:r>
              <a:rPr lang="en-US" b="true" sz="76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IMPLEMENTAT</a:t>
            </a:r>
            <a:r>
              <a:rPr lang="en-US" b="true" sz="76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ION: CODE &amp; TOOLS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7706" y="571911"/>
            <a:ext cx="13412589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ESULTS &amp; EVALUATION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Object 14" id="14"/>
          <p:cNvGraphicFramePr/>
          <p:nvPr/>
        </p:nvGraphicFramePr>
        <p:xfrm>
          <a:off x="2868782" y="2855835"/>
          <a:ext cx="3771900" cy="1676400"/>
        </p:xfrm>
        <a:graphic>
          <a:graphicData uri="http://schemas.openxmlformats.org/presentationml/2006/ole">
            <p:oleObj imgW="4521200" imgH="24257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913817" y="2333288"/>
            <a:ext cx="10463790" cy="7104281"/>
          </a:xfrm>
          <a:custGeom>
            <a:avLst/>
            <a:gdLst/>
            <a:ahLst/>
            <a:cxnLst/>
            <a:rect r="r" b="b" t="t" l="l"/>
            <a:pathLst>
              <a:path h="7104281" w="10463790">
                <a:moveTo>
                  <a:pt x="0" y="0"/>
                </a:moveTo>
                <a:lnTo>
                  <a:pt x="10463790" y="0"/>
                </a:lnTo>
                <a:lnTo>
                  <a:pt x="10463790" y="7104282"/>
                </a:lnTo>
                <a:lnTo>
                  <a:pt x="0" y="71042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437706" y="571911"/>
            <a:ext cx="13412589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ESULTS &amp; EVALUATION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7014" y="467869"/>
            <a:ext cx="15597397" cy="28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 &amp; KEY TAKEAWAYS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55726" y="3737172"/>
            <a:ext cx="14179973" cy="552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33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• Underfitting occurs with overly simple models.</a:t>
            </a:r>
          </a:p>
          <a:p>
            <a:pPr algn="ctr">
              <a:lnSpc>
                <a:spcPts val="5533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Overfitting occurs with overly complex models that memorize training data.</a:t>
            </a:r>
          </a:p>
          <a:p>
            <a:pPr algn="ctr">
              <a:lnSpc>
                <a:spcPts val="5533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Regularization, model selection, and visual tools like learning curves help prevent both.</a:t>
            </a:r>
          </a:p>
          <a:p>
            <a:pPr algn="ctr">
              <a:lnSpc>
                <a:spcPts val="5533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XGBoost provided the best balance between bias and variance in this study.</a:t>
            </a:r>
          </a:p>
          <a:p>
            <a:pPr algn="ctr">
              <a:lnSpc>
                <a:spcPts val="5533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DAGki9g-ADk</dc:identifier>
  <dcterms:modified xsi:type="dcterms:W3CDTF">2011-08-01T06:04:30Z</dcterms:modified>
  <cp:revision>1</cp:revision>
  <dc:title>Black Yellow Modern Minimalist Elegant Presentation</dc:title>
</cp:coreProperties>
</file>