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6" r:id="rId2"/>
    <p:sldId id="277" r:id="rId3"/>
    <p:sldId id="268" r:id="rId4"/>
    <p:sldId id="730" r:id="rId5"/>
    <p:sldId id="731" r:id="rId6"/>
    <p:sldId id="746" r:id="rId7"/>
    <p:sldId id="273" r:id="rId8"/>
    <p:sldId id="747" r:id="rId9"/>
    <p:sldId id="724" r:id="rId10"/>
    <p:sldId id="733" r:id="rId11"/>
    <p:sldId id="267" r:id="rId12"/>
    <p:sldId id="257" r:id="rId13"/>
    <p:sldId id="258" r:id="rId14"/>
    <p:sldId id="259" r:id="rId15"/>
    <p:sldId id="261" r:id="rId16"/>
    <p:sldId id="260" r:id="rId17"/>
    <p:sldId id="274" r:id="rId18"/>
    <p:sldId id="271" r:id="rId19"/>
    <p:sldId id="272" r:id="rId20"/>
    <p:sldId id="262" r:id="rId21"/>
    <p:sldId id="263" r:id="rId22"/>
    <p:sldId id="264" r:id="rId23"/>
    <p:sldId id="276" r:id="rId24"/>
    <p:sldId id="265" r:id="rId25"/>
    <p:sldId id="269" r:id="rId26"/>
    <p:sldId id="270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576" y="12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8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EC8E1-01CA-4226-A0B3-DB876E44332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8D416-6462-4A57-9056-277EB91CD1C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31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B0D5-BE9F-4295-9B1F-A19DC5E356E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17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Folie</a:t>
            </a:r>
            <a:r>
              <a:rPr lang="en-GB" dirty="0"/>
              <a:t> </a:t>
            </a:r>
            <a:r>
              <a:rPr lang="en-GB" dirty="0" err="1"/>
              <a:t>könnt</a:t>
            </a:r>
            <a:r>
              <a:rPr lang="en-GB" dirty="0"/>
              <a:t> </a:t>
            </a:r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bringen</a:t>
            </a:r>
            <a:r>
              <a:rPr lang="en-GB" dirty="0"/>
              <a:t>, </a:t>
            </a:r>
            <a:r>
              <a:rPr lang="en-GB" dirty="0" err="1"/>
              <a:t>oder</a:t>
            </a:r>
            <a:r>
              <a:rPr lang="en-GB" dirty="0"/>
              <a:t> ich </a:t>
            </a:r>
            <a:r>
              <a:rPr lang="en-GB" dirty="0" err="1"/>
              <a:t>bringe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mir</a:t>
            </a:r>
            <a:r>
              <a:rPr lang="en-GB" dirty="0"/>
              <a:t> (und </a:t>
            </a:r>
            <a:r>
              <a:rPr lang="en-GB" dirty="0" err="1"/>
              <a:t>würde</a:t>
            </a:r>
            <a:r>
              <a:rPr lang="en-GB" dirty="0"/>
              <a:t> </a:t>
            </a:r>
            <a:r>
              <a:rPr lang="en-GB" dirty="0" err="1"/>
              <a:t>dann</a:t>
            </a:r>
            <a:r>
              <a:rPr lang="en-GB" dirty="0"/>
              <a:t> </a:t>
            </a:r>
            <a:r>
              <a:rPr lang="en-GB" dirty="0" err="1"/>
              <a:t>Folie</a:t>
            </a:r>
            <a:r>
              <a:rPr lang="en-GB" dirty="0"/>
              <a:t> 11 </a:t>
            </a:r>
            <a:r>
              <a:rPr lang="en-GB" dirty="0" err="1"/>
              <a:t>nochmal</a:t>
            </a:r>
            <a:r>
              <a:rPr lang="en-GB" dirty="0"/>
              <a:t> </a:t>
            </a:r>
            <a:r>
              <a:rPr lang="en-GB" dirty="0" err="1"/>
              <a:t>auflegen</a:t>
            </a:r>
            <a:r>
              <a:rPr lang="en-GB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B0D5-BE9F-4295-9B1F-A19DC5E356E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58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B0D5-BE9F-4295-9B1F-A19DC5E356E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36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57AD2-7623-4F20-9801-A8A184C4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48906D-B09E-42C6-AE34-5658DCB04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77DA5-CC81-44CF-B44E-7536BE4E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6E71C-8D60-45DF-9208-F06A94EB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16DFD-1D20-4FD7-B7FD-61FFF9E2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74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F91B3-14AC-4EC2-9EB4-936D3AD3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FDAEEA-3091-4128-B6E7-49DA311FD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69221-9A4F-48C9-BEA9-D9CC4005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33F129-C95D-4A4F-B5EA-76DFD1F9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2406C3-4D4E-4D68-8252-B7C9F0D3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46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A2A8E4-EC12-4D7B-8565-2FFE60C73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84F28-7EF6-4211-A05B-212D7B903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B47626-DD08-47B5-9AF3-CD8E2DB8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CB000-2B41-495F-BBF6-A1BBDCA3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84773-8626-4872-A620-4A73CB13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47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L2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52A1B2E4-28BF-45B9-9D3F-720794DE9904}" type="datetime1">
              <a:rPr lang="de-DE" smtClean="0"/>
              <a:pPr/>
              <a:t>01.07.2020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QAware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3DF50324-BCD4-4D1F-96B3-4FF5401E25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1832" y="1489503"/>
            <a:ext cx="11465783" cy="49958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E78BC3E8-3E35-40D9-88CB-79528BE24AB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0233" y="360171"/>
            <a:ext cx="11488500" cy="9178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76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E4470-A07D-44CB-A98D-BBE40199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7F8DA3-E67E-423E-A283-6643B6DA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B4B0AD-8DAD-472F-9981-483EB2A8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D27E27-2C63-43E7-9282-628D5B69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098E2-4B80-4987-B458-1FB6106C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1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4FA15-C633-4A32-954D-EEB2F93F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935DE3-BBD0-47D6-9DCE-CB1105D5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229BB-5D0F-47E4-BFCF-F4C000FC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9A4DD-A75F-4277-946A-21F63A86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15B70-309A-4003-AB49-D12F0260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37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BCF8C-F0A8-4745-9FF0-5495630E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2252B-2BDE-4674-85E8-FD476FCC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181BFA-0FCC-4FCA-9A2A-62EB0A96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D14B89-C8CF-4DD8-A5B0-0D67A27D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B47D62-C369-4AEA-BA8D-E65A582B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4807F1-7A74-40C7-8E3B-0E114CA8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CFD09-EFF8-4B88-870C-9EA80CBB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5AAD29-34FD-4C84-AF81-5D51E9BE4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E253C0-5A00-4F5F-B7B5-C14AD9DED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068B3F-373E-4D11-9099-227427415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F5EFA-F49A-4576-8D5F-74B735C2D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41A5F5-5F75-41BC-80B7-F2D88439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932DDE-A4A6-4754-94CA-7F547C8C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1D3B26-A700-4569-A5BC-289D5152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8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CCBFA-A883-4EC6-9D29-BA20AC11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71832B-E968-46CD-8AD2-E0D578C1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09FEF2-CD0C-411F-A207-7BD0914F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60453-6D23-46A4-B9F7-29D5E6EC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BE3214-06DF-4F22-B977-3D3F829F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D13D1-9890-404E-9027-1FE792C6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B8295D-2A0D-47B0-BBA4-4964440D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3B0DE-58C3-4940-86B0-5F6333AA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C546E-B02B-4938-B95D-D1805560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A0C91-7540-4919-B08A-F723EED6B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E6D250-9C74-436D-90B2-5E1E8036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06392E-D1BA-477A-8026-51D8F069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76412F-798E-49D3-A01A-B83ADE3B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06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23C3-7791-41A7-9A78-F08D884E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47151E-4050-402C-B59F-60C662B93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04BFD-610D-47A0-9492-03B593B09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3F6D48-0695-49B7-A364-ADF61538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1E8F64-C146-414C-B24A-AE757842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80B1C6-CE38-49DE-8F39-5CE145AE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28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F78801-E068-4FBF-AEC6-70E35D7F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79B7B4-CB8C-43E5-9973-CCA00F39A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1F888-9FF1-4BF3-B86B-933B68F80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8815-DE00-47B6-8196-029EB43099A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C191C-A2D5-4EAE-B6B6-6BFF26C0D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E3D12-6E09-4482-8734-3C58415F6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91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B8963-830E-43D7-81C1-82F5705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Neuronal Networks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FD784-2A1E-4D7D-819A-A7AAFE8D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Libraries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What Neuronal Networks Look like</a:t>
            </a:r>
          </a:p>
          <a:p>
            <a:pPr lvl="1"/>
            <a:r>
              <a:rPr lang="en-GB" sz="2000" dirty="0"/>
              <a:t>Linear, Convolution, Pooling, Activation Functions, Loss Functions, Optimizers</a:t>
            </a:r>
            <a:br>
              <a:rPr lang="en-GB" sz="2000" dirty="0"/>
            </a:br>
            <a:endParaRPr lang="en-GB" sz="2000" dirty="0"/>
          </a:p>
          <a:p>
            <a:r>
              <a:rPr lang="en-GB" sz="2400" dirty="0"/>
              <a:t>Calculus</a:t>
            </a:r>
          </a:p>
          <a:p>
            <a:pPr lvl="1"/>
            <a:r>
              <a:rPr lang="en-GB" sz="2000" dirty="0"/>
              <a:t>Backpropagation, Steepest Gradient Descent</a:t>
            </a:r>
            <a:br>
              <a:rPr lang="en-GB" sz="2000" dirty="0"/>
            </a:br>
            <a:endParaRPr lang="en-GB" sz="2000" dirty="0"/>
          </a:p>
          <a:p>
            <a:r>
              <a:rPr lang="en-GB" sz="2400" dirty="0"/>
              <a:t>Classifiers			</a:t>
            </a:r>
          </a:p>
          <a:p>
            <a:pPr lvl="1"/>
            <a:r>
              <a:rPr lang="en-GB" sz="2000" dirty="0"/>
              <a:t>Logistic Regression, Bayesian Classifiers, LDA, QDA, Support Vector Machines</a:t>
            </a:r>
            <a:br>
              <a:rPr lang="en-GB" sz="2000" dirty="0"/>
            </a:br>
            <a:endParaRPr lang="en-GB" sz="2000" dirty="0"/>
          </a:p>
          <a:p>
            <a:r>
              <a:rPr lang="en-GB" sz="2400" dirty="0"/>
              <a:t>Recurrent Networks</a:t>
            </a:r>
          </a:p>
          <a:p>
            <a:pPr lvl="1"/>
            <a:r>
              <a:rPr lang="en-GB" sz="2000" dirty="0"/>
              <a:t>RNN, LSTM, </a:t>
            </a:r>
            <a:r>
              <a:rPr lang="en-GB" sz="2000" dirty="0" err="1"/>
              <a:t>Transformators</a:t>
            </a:r>
            <a:endParaRPr lang="en-GB" sz="20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9627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909687-C5E3-744F-BE0F-3B49E8DB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B2E4-28BF-45B9-9D3F-720794DE9904}" type="datetime1">
              <a:rPr lang="de-DE" smtClean="0"/>
              <a:pPr/>
              <a:t>01.07.2020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C00AA4-8D4D-5E47-98C5-805954F9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QAware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3B87B7-D594-6E48-B774-BBFB7561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324-BCD4-4D1F-96B3-4FF5401E250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B4F653C-6C56-FA4F-9CF7-55FE72C5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Verbindungen mit einem höheren Gewicht hatten einen größeren Einfluss auf den Output Error. Daher wird der Fehler proportional bei der Bestimmung der neuen Gewichte angewendet.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0BC2AA-E2B9-E944-A07F-314787178493}"/>
              </a:ext>
            </a:extLst>
          </p:cNvPr>
          <p:cNvSpPr/>
          <p:nvPr/>
        </p:nvSpPr>
        <p:spPr bwMode="gray">
          <a:xfrm>
            <a:off x="2835043" y="3149544"/>
            <a:ext cx="662438" cy="662437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de-DE" sz="1200" dirty="0" err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63289CD-B277-A042-AA7E-DAC387415694}"/>
              </a:ext>
            </a:extLst>
          </p:cNvPr>
          <p:cNvSpPr txBox="1"/>
          <p:nvPr/>
        </p:nvSpPr>
        <p:spPr bwMode="gray">
          <a:xfrm>
            <a:off x="3102342" y="3385262"/>
            <a:ext cx="151472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2E3A4-2900-CE40-ABBB-E242D222061B}"/>
              </a:ext>
            </a:extLst>
          </p:cNvPr>
          <p:cNvSpPr/>
          <p:nvPr/>
        </p:nvSpPr>
        <p:spPr bwMode="gray">
          <a:xfrm>
            <a:off x="2874791" y="4426501"/>
            <a:ext cx="662438" cy="662437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de-DE" sz="1200" dirty="0" err="1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480CD-0F67-B948-8B7E-9824D5CF675F}"/>
              </a:ext>
            </a:extLst>
          </p:cNvPr>
          <p:cNvSpPr txBox="1"/>
          <p:nvPr/>
        </p:nvSpPr>
        <p:spPr bwMode="gray">
          <a:xfrm>
            <a:off x="3142090" y="4662220"/>
            <a:ext cx="151472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83ABE6-BDA7-0649-8711-9FD1CB86EB06}"/>
              </a:ext>
            </a:extLst>
          </p:cNvPr>
          <p:cNvSpPr/>
          <p:nvPr/>
        </p:nvSpPr>
        <p:spPr bwMode="gray">
          <a:xfrm>
            <a:off x="5528080" y="3619496"/>
            <a:ext cx="662438" cy="662437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de-DE" sz="1200" dirty="0" err="1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0FF382-E810-9244-87E2-EFC5564B5030}"/>
              </a:ext>
            </a:extLst>
          </p:cNvPr>
          <p:cNvSpPr txBox="1"/>
          <p:nvPr/>
        </p:nvSpPr>
        <p:spPr bwMode="gray">
          <a:xfrm>
            <a:off x="5795380" y="3855215"/>
            <a:ext cx="151472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04F306-351F-6342-B5C6-DDB4D225C1CC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 bwMode="gray">
          <a:xfrm>
            <a:off x="3497481" y="3480762"/>
            <a:ext cx="2030599" cy="469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AD61C87-D65B-4240-ACD2-BD27D511D85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 bwMode="gray">
          <a:xfrm flipV="1">
            <a:off x="3537229" y="3950715"/>
            <a:ext cx="1990851" cy="80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48861A7-1946-E447-97C2-D06956A5DD31}"/>
              </a:ext>
            </a:extLst>
          </p:cNvPr>
          <p:cNvCxnSpPr>
            <a:stCxn id="12" idx="6"/>
          </p:cNvCxnSpPr>
          <p:nvPr/>
        </p:nvCxnSpPr>
        <p:spPr bwMode="gray">
          <a:xfrm>
            <a:off x="6190519" y="3950714"/>
            <a:ext cx="12934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8D282FC-746D-EF43-BF8A-7014DC115240}"/>
              </a:ext>
            </a:extLst>
          </p:cNvPr>
          <p:cNvSpPr txBox="1"/>
          <p:nvPr/>
        </p:nvSpPr>
        <p:spPr bwMode="gray">
          <a:xfrm>
            <a:off x="7666537" y="3811980"/>
            <a:ext cx="1382965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 err="1">
                <a:solidFill>
                  <a:srgbClr val="FF0000"/>
                </a:solidFill>
              </a:rPr>
              <a:t>output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error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2043EAE-7F99-5C42-911B-685B7A153C40}"/>
              </a:ext>
            </a:extLst>
          </p:cNvPr>
          <p:cNvSpPr txBox="1"/>
          <p:nvPr/>
        </p:nvSpPr>
        <p:spPr bwMode="gray">
          <a:xfrm rot="784464">
            <a:off x="3695921" y="3388828"/>
            <a:ext cx="1382965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W</a:t>
            </a:r>
            <a:r>
              <a:rPr lang="de-DE" sz="1200" dirty="0"/>
              <a:t>1,1 </a:t>
            </a:r>
            <a:r>
              <a:rPr lang="de-DE" dirty="0"/>
              <a:t>= 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9BB7C2-718A-284C-9497-BAAF29B35678}"/>
              </a:ext>
            </a:extLst>
          </p:cNvPr>
          <p:cNvSpPr txBox="1"/>
          <p:nvPr/>
        </p:nvSpPr>
        <p:spPr bwMode="gray">
          <a:xfrm rot="20410769">
            <a:off x="3625271" y="4106867"/>
            <a:ext cx="1382965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W</a:t>
            </a:r>
            <a:r>
              <a:rPr lang="de-DE" sz="1200" dirty="0"/>
              <a:t>2,1 </a:t>
            </a:r>
            <a:r>
              <a:rPr lang="de-DE" dirty="0"/>
              <a:t>= 1</a:t>
            </a:r>
          </a:p>
        </p:txBody>
      </p:sp>
      <p:sp>
        <p:nvSpPr>
          <p:cNvPr id="34" name="Bogen 33">
            <a:extLst>
              <a:ext uri="{FF2B5EF4-FFF2-40B4-BE49-F238E27FC236}">
                <a16:creationId xmlns:a16="http://schemas.microsoft.com/office/drawing/2014/main" id="{457753B8-C047-9749-9DC4-44B98883603C}"/>
              </a:ext>
            </a:extLst>
          </p:cNvPr>
          <p:cNvSpPr/>
          <p:nvPr/>
        </p:nvSpPr>
        <p:spPr bwMode="gray">
          <a:xfrm>
            <a:off x="4532654" y="2977439"/>
            <a:ext cx="3826921" cy="662437"/>
          </a:xfrm>
          <a:prstGeom prst="arc">
            <a:avLst>
              <a:gd name="adj1" fmla="val 10848893"/>
              <a:gd name="adj2" fmla="val 21527319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9695CA66-69A0-3148-B4CF-6E2F2FCA549C}"/>
              </a:ext>
            </a:extLst>
          </p:cNvPr>
          <p:cNvSpPr/>
          <p:nvPr/>
        </p:nvSpPr>
        <p:spPr bwMode="gray">
          <a:xfrm rot="10800000">
            <a:off x="4527687" y="4268768"/>
            <a:ext cx="3826921" cy="662437"/>
          </a:xfrm>
          <a:prstGeom prst="arc">
            <a:avLst>
              <a:gd name="adj1" fmla="val 10848893"/>
              <a:gd name="adj2" fmla="val 21527319"/>
            </a:avLst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78546D7-B342-1540-999C-B63DFC021412}"/>
              </a:ext>
            </a:extLst>
          </p:cNvPr>
          <p:cNvSpPr txBox="1"/>
          <p:nvPr/>
        </p:nvSpPr>
        <p:spPr bwMode="gray">
          <a:xfrm>
            <a:off x="6286997" y="2630152"/>
            <a:ext cx="1382965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>
                <a:solidFill>
                  <a:srgbClr val="FF0000"/>
                </a:solidFill>
              </a:rPr>
              <a:t>¾ </a:t>
            </a:r>
            <a:r>
              <a:rPr lang="de-DE" dirty="0" err="1">
                <a:solidFill>
                  <a:srgbClr val="FF0000"/>
                </a:solidFill>
              </a:rPr>
              <a:t>error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4845EF0-8A9F-D64D-AF08-1568B10DBECC}"/>
              </a:ext>
            </a:extLst>
          </p:cNvPr>
          <p:cNvSpPr txBox="1"/>
          <p:nvPr/>
        </p:nvSpPr>
        <p:spPr bwMode="gray">
          <a:xfrm>
            <a:off x="6286997" y="5116811"/>
            <a:ext cx="1382965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>
                <a:solidFill>
                  <a:srgbClr val="FF0000"/>
                </a:solidFill>
              </a:rPr>
              <a:t>¼ </a:t>
            </a:r>
            <a:r>
              <a:rPr lang="de-DE" dirty="0" err="1">
                <a:solidFill>
                  <a:srgbClr val="FF0000"/>
                </a:solidFill>
              </a:rPr>
              <a:t>error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0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B8963-830E-43D7-81C1-82F5705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FD784-2A1E-4D7D-819A-A7AAFE8D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1825"/>
          </a:xfrm>
        </p:spPr>
        <p:txBody>
          <a:bodyPr>
            <a:normAutofit/>
          </a:bodyPr>
          <a:lstStyle/>
          <a:p>
            <a:r>
              <a:rPr lang="en-GB" sz="2400" dirty="0"/>
              <a:t>Backpropagation with Respect to X</a:t>
            </a:r>
          </a:p>
          <a:p>
            <a:r>
              <a:rPr lang="en-GB" sz="2400" dirty="0"/>
              <a:t>Steepest Gradient Descent with Respect to X</a:t>
            </a:r>
          </a:p>
          <a:p>
            <a:r>
              <a:rPr lang="en-GB" sz="2400" dirty="0"/>
              <a:t>Backpropagation with Respect to W</a:t>
            </a:r>
          </a:p>
          <a:p>
            <a:r>
              <a:rPr lang="en-GB" sz="2400" dirty="0"/>
              <a:t>Steepest Gradient Descent with Respect to W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9906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5A5EDA8A-4558-4055-BAD3-5B1E116B9A71}"/>
              </a:ext>
            </a:extLst>
          </p:cNvPr>
          <p:cNvSpPr/>
          <p:nvPr/>
        </p:nvSpPr>
        <p:spPr>
          <a:xfrm>
            <a:off x="3663950" y="2501900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y = x * *2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80C5F4E-B2CF-4B2F-967B-20884B496D3C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336262" y="2906495"/>
            <a:ext cx="132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2E95CC4-DA39-4424-B0CE-78920E2D99AA}"/>
              </a:ext>
            </a:extLst>
          </p:cNvPr>
          <p:cNvSpPr/>
          <p:nvPr/>
        </p:nvSpPr>
        <p:spPr>
          <a:xfrm>
            <a:off x="876299" y="2501900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77D06A-B771-4224-B2FC-5C76333E49CF}"/>
              </a:ext>
            </a:extLst>
          </p:cNvPr>
          <p:cNvSpPr txBox="1"/>
          <p:nvPr/>
        </p:nvSpPr>
        <p:spPr>
          <a:xfrm>
            <a:off x="825499" y="540524"/>
            <a:ext cx="7047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The “Hello World” of Backpropagation (Scalars)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A44A597-003F-4019-9479-E8D666130FBD}"/>
              </a:ext>
            </a:extLst>
          </p:cNvPr>
          <p:cNvSpPr txBox="1"/>
          <p:nvPr/>
        </p:nvSpPr>
        <p:spPr>
          <a:xfrm>
            <a:off x="825499" y="1569621"/>
            <a:ext cx="201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Independent variable,</a:t>
            </a:r>
          </a:p>
          <a:p>
            <a:r>
              <a:rPr lang="en-GB" sz="1600" dirty="0"/>
              <a:t>Exogenous variable,</a:t>
            </a:r>
          </a:p>
          <a:p>
            <a:r>
              <a:rPr lang="en-GB" sz="1600" dirty="0"/>
              <a:t>Leaf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F056EFC-6530-4C23-A9FE-6C4829E4040E}"/>
              </a:ext>
            </a:extLst>
          </p:cNvPr>
          <p:cNvSpPr txBox="1"/>
          <p:nvPr/>
        </p:nvSpPr>
        <p:spPr>
          <a:xfrm>
            <a:off x="3635306" y="1569620"/>
            <a:ext cx="1917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Dependent variable,</a:t>
            </a:r>
          </a:p>
          <a:p>
            <a:r>
              <a:rPr lang="en-GB" sz="1600" dirty="0"/>
              <a:t>Endogenous variable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305B32-66D7-4E9D-AA08-EB2EE227ED1C}"/>
              </a:ext>
            </a:extLst>
          </p:cNvPr>
          <p:cNvSpPr txBox="1"/>
          <p:nvPr/>
        </p:nvSpPr>
        <p:spPr>
          <a:xfrm>
            <a:off x="876299" y="3827869"/>
            <a:ext cx="32025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How does a change of x influence y?</a:t>
            </a:r>
          </a:p>
          <a:p>
            <a:endParaRPr lang="en-GB" sz="1600" dirty="0"/>
          </a:p>
          <a:p>
            <a:r>
              <a:rPr lang="en-GB" sz="1600" noProof="1">
                <a:latin typeface="Lucida Console" panose="020B0609040504020204" pitchFamily="49" charset="0"/>
              </a:rPr>
              <a:t>∂y/∂x = ∂x</a:t>
            </a:r>
          </a:p>
          <a:p>
            <a:endParaRPr lang="en-GB" sz="1600" dirty="0"/>
          </a:p>
          <a:p>
            <a:r>
              <a:rPr lang="en-GB" sz="1600" noProof="1">
                <a:latin typeface="Lucida Console" panose="020B0609040504020204" pitchFamily="49" charset="0"/>
              </a:rPr>
              <a:t>∂y = 2x * ∂x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B8EF65E-7F81-4FD2-BB5F-526FD906DE7D}"/>
              </a:ext>
            </a:extLst>
          </p:cNvPr>
          <p:cNvSpPr txBox="1"/>
          <p:nvPr/>
        </p:nvSpPr>
        <p:spPr>
          <a:xfrm>
            <a:off x="1832281" y="5454617"/>
            <a:ext cx="156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 small change of x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9884603-3AA1-4AC3-9616-CA70AF8C0D14}"/>
              </a:ext>
            </a:extLst>
          </p:cNvPr>
          <p:cNvSpPr txBox="1"/>
          <p:nvPr/>
        </p:nvSpPr>
        <p:spPr>
          <a:xfrm>
            <a:off x="1832281" y="5911814"/>
            <a:ext cx="217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induces a small change of y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F8B92E4-A0F6-4D1C-8BF4-1A667CEE094B}"/>
              </a:ext>
            </a:extLst>
          </p:cNvPr>
          <p:cNvCxnSpPr>
            <a:cxnSpLocks/>
          </p:cNvCxnSpPr>
          <p:nvPr/>
        </p:nvCxnSpPr>
        <p:spPr>
          <a:xfrm flipV="1">
            <a:off x="2336262" y="5247987"/>
            <a:ext cx="0" cy="19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5935002E-DEDE-4374-BFC1-0E9D2B709C93}"/>
              </a:ext>
            </a:extLst>
          </p:cNvPr>
          <p:cNvSpPr txBox="1"/>
          <p:nvPr/>
        </p:nvSpPr>
        <p:spPr>
          <a:xfrm>
            <a:off x="6272439" y="4399604"/>
            <a:ext cx="4373313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noProof="1">
                <a:latin typeface="Lucida Console" panose="020B0609040504020204" pitchFamily="49" charset="0"/>
              </a:rPr>
              <a:t>x = torch.tensor(3, require_grad=True)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y = x ** 2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y.backward()  </a:t>
            </a:r>
          </a:p>
          <a:p>
            <a:endParaRPr lang="en-GB" sz="1400" noProof="1">
              <a:latin typeface="Lucida Console" panose="020B0609040504020204" pitchFamily="49" charset="0"/>
            </a:endParaRPr>
          </a:p>
          <a:p>
            <a:r>
              <a:rPr lang="en-GB" sz="1400" noProof="1">
                <a:latin typeface="Lucida Console" panose="020B0609040504020204" pitchFamily="49" charset="0"/>
              </a:rPr>
              <a:t># now: x.grad = 2 * x = 6   = ∂y/∂x (3)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FDE129-6E41-4B6A-85B5-62BD2EE168FD}"/>
              </a:ext>
            </a:extLst>
          </p:cNvPr>
          <p:cNvSpPr txBox="1"/>
          <p:nvPr/>
        </p:nvSpPr>
        <p:spPr>
          <a:xfrm>
            <a:off x="6272439" y="3849659"/>
            <a:ext cx="1877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noProof="1"/>
              <a:t>With torch.autograd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0C28F01E-8AD3-4037-84D3-056B094C259B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1073151" y="5247987"/>
            <a:ext cx="759131" cy="817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8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5A5EDA8A-4558-4055-BAD3-5B1E116B9A71}"/>
              </a:ext>
            </a:extLst>
          </p:cNvPr>
          <p:cNvSpPr/>
          <p:nvPr/>
        </p:nvSpPr>
        <p:spPr>
          <a:xfrm>
            <a:off x="3663950" y="2501900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y = x * *2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80C5F4E-B2CF-4B2F-967B-20884B496D3C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336262" y="2906495"/>
            <a:ext cx="132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2E95CC4-DA39-4424-B0CE-78920E2D99AA}"/>
              </a:ext>
            </a:extLst>
          </p:cNvPr>
          <p:cNvSpPr/>
          <p:nvPr/>
        </p:nvSpPr>
        <p:spPr>
          <a:xfrm>
            <a:off x="876299" y="2501900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77D06A-B771-4224-B2FC-5C76333E49CF}"/>
              </a:ext>
            </a:extLst>
          </p:cNvPr>
          <p:cNvSpPr txBox="1"/>
          <p:nvPr/>
        </p:nvSpPr>
        <p:spPr>
          <a:xfrm>
            <a:off x="825499" y="540524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The Chain Rule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A44A597-003F-4019-9479-E8D666130FBD}"/>
              </a:ext>
            </a:extLst>
          </p:cNvPr>
          <p:cNvSpPr txBox="1"/>
          <p:nvPr/>
        </p:nvSpPr>
        <p:spPr>
          <a:xfrm>
            <a:off x="825499" y="1569621"/>
            <a:ext cx="201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Independent variable,</a:t>
            </a:r>
          </a:p>
          <a:p>
            <a:r>
              <a:rPr lang="en-GB" sz="1600" dirty="0"/>
              <a:t>Exogenous variable,</a:t>
            </a:r>
          </a:p>
          <a:p>
            <a:r>
              <a:rPr lang="en-GB" sz="1600" dirty="0"/>
              <a:t>Leaf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F056EFC-6530-4C23-A9FE-6C4829E4040E}"/>
              </a:ext>
            </a:extLst>
          </p:cNvPr>
          <p:cNvSpPr txBox="1"/>
          <p:nvPr/>
        </p:nvSpPr>
        <p:spPr>
          <a:xfrm>
            <a:off x="3635306" y="1569620"/>
            <a:ext cx="1917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Dependent variable,</a:t>
            </a:r>
          </a:p>
          <a:p>
            <a:r>
              <a:rPr lang="en-GB" sz="1600" dirty="0"/>
              <a:t>Endogenous variable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935002E-DEDE-4374-BFC1-0E9D2B709C93}"/>
              </a:ext>
            </a:extLst>
          </p:cNvPr>
          <p:cNvSpPr txBox="1"/>
          <p:nvPr/>
        </p:nvSpPr>
        <p:spPr>
          <a:xfrm>
            <a:off x="6451601" y="4377814"/>
            <a:ext cx="4802918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noProof="1">
                <a:latin typeface="Lucida Console" panose="020B0609040504020204" pitchFamily="49" charset="0"/>
              </a:rPr>
              <a:t>x = torch.tensor(3, require_grad=True)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y = x ** 2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z = y ** 3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z.backward()  </a:t>
            </a:r>
          </a:p>
          <a:p>
            <a:endParaRPr lang="en-GB" sz="1400" noProof="1">
              <a:latin typeface="Lucida Console" panose="020B0609040504020204" pitchFamily="49" charset="0"/>
            </a:endParaRPr>
          </a:p>
          <a:p>
            <a:r>
              <a:rPr lang="en-GB" sz="1400" noProof="1">
                <a:latin typeface="Lucida Console" panose="020B0609040504020204" pitchFamily="49" charset="0"/>
              </a:rPr>
              <a:t># now: x.grad = 6*x**5 = 1428   = ∂z/∂x(3)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FDE129-6E41-4B6A-85B5-62BD2EE168FD}"/>
              </a:ext>
            </a:extLst>
          </p:cNvPr>
          <p:cNvSpPr txBox="1"/>
          <p:nvPr/>
        </p:nvSpPr>
        <p:spPr>
          <a:xfrm>
            <a:off x="6451601" y="3827869"/>
            <a:ext cx="1877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noProof="1"/>
              <a:t>With torch.autograd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DAA4133-A8A6-41F0-A334-969B8EC81DD5}"/>
              </a:ext>
            </a:extLst>
          </p:cNvPr>
          <p:cNvSpPr/>
          <p:nvPr/>
        </p:nvSpPr>
        <p:spPr>
          <a:xfrm>
            <a:off x="6451601" y="2501900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z = y * *3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CA7E563-746B-4460-81E6-6C10D9949C36}"/>
              </a:ext>
            </a:extLst>
          </p:cNvPr>
          <p:cNvCxnSpPr>
            <a:cxnSpLocks/>
          </p:cNvCxnSpPr>
          <p:nvPr/>
        </p:nvCxnSpPr>
        <p:spPr>
          <a:xfrm>
            <a:off x="5123913" y="2906495"/>
            <a:ext cx="132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A2D9A7E-2A68-4F87-AB9B-8E846E55C27C}"/>
              </a:ext>
            </a:extLst>
          </p:cNvPr>
          <p:cNvSpPr txBox="1"/>
          <p:nvPr/>
        </p:nvSpPr>
        <p:spPr>
          <a:xfrm>
            <a:off x="876299" y="3827869"/>
            <a:ext cx="31913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How does a change of x influence z?</a:t>
            </a:r>
          </a:p>
          <a:p>
            <a:endParaRPr lang="en-GB" sz="1600" dirty="0"/>
          </a:p>
          <a:p>
            <a:r>
              <a:rPr lang="en-GB" sz="1600" noProof="1">
                <a:latin typeface="Lucida Console" panose="020B0609040504020204" pitchFamily="49" charset="0"/>
              </a:rPr>
              <a:t>∂z/∂x = ∂z/∂y * ∂y/∂z </a:t>
            </a:r>
          </a:p>
          <a:p>
            <a:r>
              <a:rPr lang="en-GB" sz="1600" noProof="1">
                <a:latin typeface="Lucida Console" panose="020B0609040504020204" pitchFamily="49" charset="0"/>
              </a:rPr>
              <a:t>      = 3*y**2 * 2*x</a:t>
            </a:r>
          </a:p>
          <a:p>
            <a:r>
              <a:rPr lang="en-GB" sz="1600" noProof="1">
                <a:latin typeface="Lucida Console" panose="020B0609040504020204" pitchFamily="49" charset="0"/>
              </a:rPr>
              <a:t>      = 6*x**5 </a:t>
            </a:r>
          </a:p>
          <a:p>
            <a:endParaRPr lang="en-GB" sz="1600" dirty="0"/>
          </a:p>
          <a:p>
            <a:r>
              <a:rPr lang="en-GB" sz="1600" noProof="1">
                <a:latin typeface="Lucida Console" panose="020B0609040504020204" pitchFamily="49" charset="0"/>
              </a:rPr>
              <a:t>∂z = 6*x**5 * ∂x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625A00-9625-44E2-BC3B-2E78AB69D3DF}"/>
              </a:ext>
            </a:extLst>
          </p:cNvPr>
          <p:cNvSpPr txBox="1"/>
          <p:nvPr/>
        </p:nvSpPr>
        <p:spPr>
          <a:xfrm>
            <a:off x="6349124" y="1569619"/>
            <a:ext cx="1917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Dependent variable,</a:t>
            </a:r>
          </a:p>
          <a:p>
            <a:r>
              <a:rPr lang="en-GB" sz="1600" dirty="0"/>
              <a:t>Endogenous variable</a:t>
            </a:r>
          </a:p>
        </p:txBody>
      </p:sp>
    </p:spTree>
    <p:extLst>
      <p:ext uri="{BB962C8B-B14F-4D97-AF65-F5344CB8AC3E}">
        <p14:creationId xmlns:p14="http://schemas.microsoft.com/office/powerpoint/2010/main" val="25759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5A5EDA8A-4558-4055-BAD3-5B1E116B9A71}"/>
              </a:ext>
            </a:extLst>
          </p:cNvPr>
          <p:cNvSpPr/>
          <p:nvPr/>
        </p:nvSpPr>
        <p:spPr>
          <a:xfrm>
            <a:off x="3663950" y="1175928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y = x * *2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80C5F4E-B2CF-4B2F-967B-20884B496D3C}"/>
              </a:ext>
            </a:extLst>
          </p:cNvPr>
          <p:cNvCxnSpPr>
            <a:cxnSpLocks/>
            <a:stCxn id="16" idx="7"/>
            <a:endCxn id="10" idx="2"/>
          </p:cNvCxnSpPr>
          <p:nvPr/>
        </p:nvCxnSpPr>
        <p:spPr>
          <a:xfrm flipV="1">
            <a:off x="2056318" y="1580523"/>
            <a:ext cx="1607632" cy="39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2E95CC4-DA39-4424-B0CE-78920E2D99AA}"/>
              </a:ext>
            </a:extLst>
          </p:cNvPr>
          <p:cNvSpPr/>
          <p:nvPr/>
        </p:nvSpPr>
        <p:spPr>
          <a:xfrm>
            <a:off x="810162" y="1854200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77D06A-B771-4224-B2FC-5C76333E49CF}"/>
              </a:ext>
            </a:extLst>
          </p:cNvPr>
          <p:cNvSpPr txBox="1"/>
          <p:nvPr/>
        </p:nvSpPr>
        <p:spPr>
          <a:xfrm>
            <a:off x="825499" y="540524"/>
            <a:ext cx="325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The Chain Rule Again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935002E-DEDE-4374-BFC1-0E9D2B709C93}"/>
              </a:ext>
            </a:extLst>
          </p:cNvPr>
          <p:cNvSpPr txBox="1"/>
          <p:nvPr/>
        </p:nvSpPr>
        <p:spPr>
          <a:xfrm>
            <a:off x="6451601" y="4377814"/>
            <a:ext cx="469551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noProof="1">
                <a:latin typeface="Lucida Console" panose="020B0609040504020204" pitchFamily="49" charset="0"/>
              </a:rPr>
              <a:t>x = torch.tensor(3, require_grad=True)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y = x ** 2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z = x ** 3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t = y * z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t.backward()  </a:t>
            </a:r>
          </a:p>
          <a:p>
            <a:endParaRPr lang="en-GB" sz="1400" noProof="1">
              <a:latin typeface="Lucida Console" panose="020B0609040504020204" pitchFamily="49" charset="0"/>
            </a:endParaRPr>
          </a:p>
          <a:p>
            <a:r>
              <a:rPr lang="en-GB" sz="1400" noProof="1">
                <a:latin typeface="Lucida Console" panose="020B0609040504020204" pitchFamily="49" charset="0"/>
              </a:rPr>
              <a:t># now: x.grad = 5*x**4 = 405   = ∂t/∂x(3)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FDE129-6E41-4B6A-85B5-62BD2EE168FD}"/>
              </a:ext>
            </a:extLst>
          </p:cNvPr>
          <p:cNvSpPr txBox="1"/>
          <p:nvPr/>
        </p:nvSpPr>
        <p:spPr>
          <a:xfrm>
            <a:off x="6451601" y="3827869"/>
            <a:ext cx="1877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noProof="1"/>
              <a:t>With torch.autograd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DAA4133-A8A6-41F0-A334-969B8EC81DD5}"/>
              </a:ext>
            </a:extLst>
          </p:cNvPr>
          <p:cNvSpPr/>
          <p:nvPr/>
        </p:nvSpPr>
        <p:spPr>
          <a:xfrm>
            <a:off x="6517738" y="1854200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 = y * z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CA7E563-746B-4460-81E6-6C10D9949C36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5123913" y="2544887"/>
            <a:ext cx="1607632" cy="29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A2D9A7E-2A68-4F87-AB9B-8E846E55C27C}"/>
              </a:ext>
            </a:extLst>
          </p:cNvPr>
          <p:cNvSpPr txBox="1"/>
          <p:nvPr/>
        </p:nvSpPr>
        <p:spPr>
          <a:xfrm>
            <a:off x="876299" y="3827869"/>
            <a:ext cx="45047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How does a change of x influence t?</a:t>
            </a:r>
          </a:p>
          <a:p>
            <a:endParaRPr lang="en-GB" sz="1600" dirty="0"/>
          </a:p>
          <a:p>
            <a:r>
              <a:rPr lang="en-GB" sz="1600" noProof="1">
                <a:latin typeface="Lucida Console" panose="020B0609040504020204" pitchFamily="49" charset="0"/>
              </a:rPr>
              <a:t>∂t/∂x = ∂t/∂y*∂y/∂x + ∂t/∂z*∂y/∂x  </a:t>
            </a:r>
          </a:p>
          <a:p>
            <a:r>
              <a:rPr lang="en-GB" sz="1600" noProof="1">
                <a:latin typeface="Lucida Console" panose="020B0609040504020204" pitchFamily="49" charset="0"/>
              </a:rPr>
              <a:t>      = z * 2x + y * 3x**2</a:t>
            </a:r>
          </a:p>
          <a:p>
            <a:endParaRPr lang="en-GB" sz="1600" noProof="1">
              <a:latin typeface="Lucida Console" panose="020B0609040504020204" pitchFamily="49" charset="0"/>
            </a:endParaRPr>
          </a:p>
          <a:p>
            <a:r>
              <a:rPr lang="en-GB" sz="1600" noProof="1">
                <a:latin typeface="Lucida Console" panose="020B0609040504020204" pitchFamily="49" charset="0"/>
              </a:rPr>
              <a:t>      = 5x**4</a:t>
            </a:r>
          </a:p>
          <a:p>
            <a:endParaRPr lang="en-GB" sz="1600" noProof="1">
              <a:latin typeface="Lucida Console" panose="020B0609040504020204" pitchFamily="49" charset="0"/>
            </a:endParaRPr>
          </a:p>
          <a:p>
            <a:r>
              <a:rPr lang="en-GB" sz="1600" noProof="1">
                <a:latin typeface="Lucida Console" panose="020B0609040504020204" pitchFamily="49" charset="0"/>
              </a:rPr>
              <a:t>∂t = 5*x**4 * ∂x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0AE5F5-AD9B-4C2C-A67C-9A0CB7F1C046}"/>
              </a:ext>
            </a:extLst>
          </p:cNvPr>
          <p:cNvSpPr/>
          <p:nvPr/>
        </p:nvSpPr>
        <p:spPr>
          <a:xfrm>
            <a:off x="3663950" y="2436440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z = x * *3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DED120-6DF1-4674-ACDF-14E2A3ECFAF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130153" y="2501897"/>
            <a:ext cx="1533797" cy="33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9A632D7-D538-44B4-9EEF-29B4E8B833FF}"/>
              </a:ext>
            </a:extLst>
          </p:cNvPr>
          <p:cNvCxnSpPr>
            <a:cxnSpLocks/>
            <a:stCxn id="10" idx="6"/>
            <a:endCxn id="18" idx="1"/>
          </p:cNvCxnSpPr>
          <p:nvPr/>
        </p:nvCxnSpPr>
        <p:spPr>
          <a:xfrm>
            <a:off x="5123913" y="1580523"/>
            <a:ext cx="1607632" cy="39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8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5A5EDA8A-4558-4055-BAD3-5B1E116B9A71}"/>
              </a:ext>
            </a:extLst>
          </p:cNvPr>
          <p:cNvSpPr/>
          <p:nvPr/>
        </p:nvSpPr>
        <p:spPr>
          <a:xfrm>
            <a:off x="3663950" y="1175928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y = x * *2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80C5F4E-B2CF-4B2F-967B-20884B496D3C}"/>
              </a:ext>
            </a:extLst>
          </p:cNvPr>
          <p:cNvCxnSpPr>
            <a:cxnSpLocks/>
            <a:stCxn id="16" idx="7"/>
            <a:endCxn id="10" idx="2"/>
          </p:cNvCxnSpPr>
          <p:nvPr/>
        </p:nvCxnSpPr>
        <p:spPr>
          <a:xfrm flipV="1">
            <a:off x="2056318" y="1580523"/>
            <a:ext cx="1607632" cy="39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2E95CC4-DA39-4424-B0CE-78920E2D99AA}"/>
              </a:ext>
            </a:extLst>
          </p:cNvPr>
          <p:cNvSpPr/>
          <p:nvPr/>
        </p:nvSpPr>
        <p:spPr>
          <a:xfrm>
            <a:off x="810162" y="1854200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935002E-DEDE-4374-BFC1-0E9D2B709C93}"/>
              </a:ext>
            </a:extLst>
          </p:cNvPr>
          <p:cNvSpPr txBox="1"/>
          <p:nvPr/>
        </p:nvSpPr>
        <p:spPr>
          <a:xfrm>
            <a:off x="6457951" y="3824183"/>
            <a:ext cx="469551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noProof="1">
                <a:latin typeface="Lucida Console" panose="020B0609040504020204" pitchFamily="49" charset="0"/>
              </a:rPr>
              <a:t>x = torch.tensor(3, require_grad=True)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y = x ** 2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z = x ** 3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t = y * z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t.backward()  </a:t>
            </a:r>
          </a:p>
          <a:p>
            <a:endParaRPr lang="en-GB" sz="1400" noProof="1">
              <a:latin typeface="Lucida Console" panose="020B0609040504020204" pitchFamily="49" charset="0"/>
            </a:endParaRPr>
          </a:p>
          <a:p>
            <a:r>
              <a:rPr lang="en-GB" sz="1400" noProof="1">
                <a:latin typeface="Lucida Console" panose="020B0609040504020204" pitchFamily="49" charset="0"/>
              </a:rPr>
              <a:t># now: x.grad = 5*x**4 = 405   = ∂t/∂x(3)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DAA4133-A8A6-41F0-A334-969B8EC81DD5}"/>
              </a:ext>
            </a:extLst>
          </p:cNvPr>
          <p:cNvSpPr/>
          <p:nvPr/>
        </p:nvSpPr>
        <p:spPr>
          <a:xfrm>
            <a:off x="6517738" y="1854200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 = y * z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CA7E563-746B-4460-81E6-6C10D9949C36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5123913" y="2544887"/>
            <a:ext cx="1607632" cy="29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A2D9A7E-2A68-4F87-AB9B-8E846E55C27C}"/>
              </a:ext>
            </a:extLst>
          </p:cNvPr>
          <p:cNvSpPr txBox="1"/>
          <p:nvPr/>
        </p:nvSpPr>
        <p:spPr>
          <a:xfrm>
            <a:off x="876299" y="3827869"/>
            <a:ext cx="45047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How does a change of </a:t>
            </a:r>
            <a:r>
              <a:rPr lang="en-GB" sz="1600" i="1" dirty="0"/>
              <a:t>x</a:t>
            </a:r>
            <a:r>
              <a:rPr lang="en-GB" sz="1600" dirty="0"/>
              <a:t> influence </a:t>
            </a:r>
            <a:r>
              <a:rPr lang="en-GB" sz="1600" i="1" dirty="0"/>
              <a:t>t</a:t>
            </a:r>
            <a:r>
              <a:rPr lang="en-GB" sz="1600" dirty="0"/>
              <a:t>?</a:t>
            </a:r>
          </a:p>
          <a:p>
            <a:endParaRPr lang="en-GB" sz="1600" dirty="0"/>
          </a:p>
          <a:p>
            <a:r>
              <a:rPr lang="en-GB" sz="1600" noProof="1">
                <a:latin typeface="Lucida Console" panose="020B0609040504020204" pitchFamily="49" charset="0"/>
              </a:rPr>
              <a:t>∂t/∂x = ∂t/∂y*∂y/∂x + </a:t>
            </a:r>
          </a:p>
          <a:p>
            <a:r>
              <a:rPr lang="en-GB" sz="1600" noProof="1">
                <a:latin typeface="Lucida Console" panose="020B0609040504020204" pitchFamily="49" charset="0"/>
              </a:rPr>
              <a:t>        ∂t/∂z*(∂z/∂x + ∂z/∂y*∂y/∂x)</a:t>
            </a:r>
          </a:p>
          <a:p>
            <a:endParaRPr lang="en-GB" sz="1600" noProof="1">
              <a:latin typeface="Lucida Console" panose="020B0609040504020204" pitchFamily="49" charset="0"/>
            </a:endParaRPr>
          </a:p>
          <a:p>
            <a:r>
              <a:rPr lang="en-GB" sz="1600" noProof="1">
                <a:latin typeface="Lucida Console" panose="020B0609040504020204" pitchFamily="49" charset="0"/>
              </a:rPr>
              <a:t>      = 3x**2 + 4x**3  </a:t>
            </a:r>
          </a:p>
          <a:p>
            <a:endParaRPr lang="en-GB" sz="1600" noProof="1">
              <a:latin typeface="Lucida Console" panose="020B0609040504020204" pitchFamily="49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0AE5F5-AD9B-4C2C-A67C-9A0CB7F1C046}"/>
              </a:ext>
            </a:extLst>
          </p:cNvPr>
          <p:cNvSpPr/>
          <p:nvPr/>
        </p:nvSpPr>
        <p:spPr>
          <a:xfrm>
            <a:off x="3663950" y="2436440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z = x + y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DED120-6DF1-4674-ACDF-14E2A3ECFAF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130153" y="2501897"/>
            <a:ext cx="1533797" cy="33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9A632D7-D538-44B4-9EEF-29B4E8B833FF}"/>
              </a:ext>
            </a:extLst>
          </p:cNvPr>
          <p:cNvCxnSpPr>
            <a:cxnSpLocks/>
            <a:stCxn id="10" idx="6"/>
            <a:endCxn id="18" idx="1"/>
          </p:cNvCxnSpPr>
          <p:nvPr/>
        </p:nvCxnSpPr>
        <p:spPr>
          <a:xfrm>
            <a:off x="5123913" y="1580523"/>
            <a:ext cx="1607632" cy="39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CEE98F9-20EF-4FCF-80FD-B51F1F4A96B5}"/>
              </a:ext>
            </a:extLst>
          </p:cNvPr>
          <p:cNvSpPr txBox="1"/>
          <p:nvPr/>
        </p:nvSpPr>
        <p:spPr>
          <a:xfrm>
            <a:off x="825499" y="540524"/>
            <a:ext cx="4765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This works for any acyclic graph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1A56AEC-F325-4180-B2CB-E55AE142A61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>
            <a:off x="4393932" y="1985118"/>
            <a:ext cx="0" cy="45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80C5F4E-B2CF-4B2F-967B-20884B496D3C}"/>
              </a:ext>
            </a:extLst>
          </p:cNvPr>
          <p:cNvCxnSpPr>
            <a:cxnSpLocks/>
            <a:stCxn id="16" idx="7"/>
            <a:endCxn id="39" idx="2"/>
          </p:cNvCxnSpPr>
          <p:nvPr/>
        </p:nvCxnSpPr>
        <p:spPr>
          <a:xfrm flipV="1">
            <a:off x="2196992" y="1590924"/>
            <a:ext cx="539858" cy="33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2E95CC4-DA39-4424-B0CE-78920E2D99AA}"/>
              </a:ext>
            </a:extLst>
          </p:cNvPr>
          <p:cNvSpPr/>
          <p:nvPr/>
        </p:nvSpPr>
        <p:spPr>
          <a:xfrm>
            <a:off x="950836" y="1806356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77D06A-B771-4224-B2FC-5C76333E49CF}"/>
              </a:ext>
            </a:extLst>
          </p:cNvPr>
          <p:cNvSpPr txBox="1"/>
          <p:nvPr/>
        </p:nvSpPr>
        <p:spPr>
          <a:xfrm>
            <a:off x="825499" y="540524"/>
            <a:ext cx="4727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This works on any acyclic graph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CA7E563-746B-4460-81E6-6C10D9949C36}"/>
              </a:ext>
            </a:extLst>
          </p:cNvPr>
          <p:cNvCxnSpPr>
            <a:cxnSpLocks/>
            <a:stCxn id="36" idx="6"/>
            <a:endCxn id="34" idx="3"/>
          </p:cNvCxnSpPr>
          <p:nvPr/>
        </p:nvCxnSpPr>
        <p:spPr>
          <a:xfrm flipV="1">
            <a:off x="6837857" y="2548965"/>
            <a:ext cx="548515" cy="38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940AE5F5-AD9B-4C2C-A67C-9A0CB7F1C046}"/>
              </a:ext>
            </a:extLst>
          </p:cNvPr>
          <p:cNvSpPr/>
          <p:nvPr/>
        </p:nvSpPr>
        <p:spPr>
          <a:xfrm>
            <a:off x="2736850" y="2530227"/>
            <a:ext cx="1780575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r>
              <a:rPr lang="de-DE" sz="1600" dirty="0">
                <a:solidFill>
                  <a:schemeClr val="tx1"/>
                </a:solidFill>
              </a:rPr>
              <a:t> = f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r>
              <a:rPr lang="de-DE" sz="1600" dirty="0">
                <a:solidFill>
                  <a:schemeClr val="tx1"/>
                </a:solidFill>
              </a:rPr>
              <a:t>(x</a:t>
            </a:r>
            <a:r>
              <a:rPr lang="de-DE" sz="1600" baseline="-25000" dirty="0">
                <a:solidFill>
                  <a:schemeClr val="tx1"/>
                </a:solidFill>
              </a:rPr>
              <a:t>0</a:t>
            </a:r>
            <a:r>
              <a:rPr lang="de-DE" sz="1600" dirty="0">
                <a:solidFill>
                  <a:schemeClr val="tx1"/>
                </a:solidFill>
              </a:rPr>
              <a:t> , x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DED120-6DF1-4674-ACDF-14E2A3ECFAF1}"/>
              </a:ext>
            </a:extLst>
          </p:cNvPr>
          <p:cNvCxnSpPr>
            <a:cxnSpLocks/>
            <a:stCxn id="16" idx="5"/>
            <a:endCxn id="13" idx="2"/>
          </p:cNvCxnSpPr>
          <p:nvPr/>
        </p:nvCxnSpPr>
        <p:spPr>
          <a:xfrm>
            <a:off x="2196992" y="2497043"/>
            <a:ext cx="539858" cy="43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D27FAB1-C150-4911-B0F8-679B88966D30}"/>
              </a:ext>
            </a:extLst>
          </p:cNvPr>
          <p:cNvCxnSpPr>
            <a:cxnSpLocks/>
            <a:stCxn id="38" idx="6"/>
            <a:endCxn id="34" idx="1"/>
          </p:cNvCxnSpPr>
          <p:nvPr/>
        </p:nvCxnSpPr>
        <p:spPr>
          <a:xfrm>
            <a:off x="6837858" y="1590924"/>
            <a:ext cx="548514" cy="38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74D455F-3AD3-4D5C-A429-D379E73B3239}"/>
              </a:ext>
            </a:extLst>
          </p:cNvPr>
          <p:cNvCxnSpPr>
            <a:cxnSpLocks/>
            <a:stCxn id="39" idx="6"/>
            <a:endCxn id="38" idx="2"/>
          </p:cNvCxnSpPr>
          <p:nvPr/>
        </p:nvCxnSpPr>
        <p:spPr>
          <a:xfrm>
            <a:off x="4517425" y="1590924"/>
            <a:ext cx="539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FAB2620-5E0D-401F-836E-833A639BA4B6}"/>
              </a:ext>
            </a:extLst>
          </p:cNvPr>
          <p:cNvCxnSpPr>
            <a:cxnSpLocks/>
            <a:stCxn id="39" idx="4"/>
            <a:endCxn id="13" idx="0"/>
          </p:cNvCxnSpPr>
          <p:nvPr/>
        </p:nvCxnSpPr>
        <p:spPr>
          <a:xfrm>
            <a:off x="3627138" y="1995519"/>
            <a:ext cx="0" cy="53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28CE0CF-E463-4F81-9700-C3B71D463E2C}"/>
              </a:ext>
            </a:extLst>
          </p:cNvPr>
          <p:cNvCxnSpPr>
            <a:cxnSpLocks/>
            <a:stCxn id="38" idx="4"/>
            <a:endCxn id="36" idx="0"/>
          </p:cNvCxnSpPr>
          <p:nvPr/>
        </p:nvCxnSpPr>
        <p:spPr>
          <a:xfrm flipH="1">
            <a:off x="5947570" y="1995519"/>
            <a:ext cx="1" cy="53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9407F4A-8179-415C-BB16-864B788EFF47}"/>
              </a:ext>
            </a:extLst>
          </p:cNvPr>
          <p:cNvCxnSpPr>
            <a:cxnSpLocks/>
            <a:stCxn id="13" idx="7"/>
            <a:endCxn id="38" idx="3"/>
          </p:cNvCxnSpPr>
          <p:nvPr/>
        </p:nvCxnSpPr>
        <p:spPr>
          <a:xfrm flipV="1">
            <a:off x="4256666" y="1877016"/>
            <a:ext cx="1061376" cy="77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7E897E30-B353-48E3-AE13-26FB3A465C9E}"/>
              </a:ext>
            </a:extLst>
          </p:cNvPr>
          <p:cNvSpPr txBox="1"/>
          <p:nvPr/>
        </p:nvSpPr>
        <p:spPr>
          <a:xfrm>
            <a:off x="825499" y="4578110"/>
            <a:ext cx="3335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How does a change of x</a:t>
            </a:r>
            <a:r>
              <a:rPr lang="en-GB" sz="1600" baseline="-25000" dirty="0"/>
              <a:t>0</a:t>
            </a:r>
            <a:r>
              <a:rPr lang="en-GB" sz="1600" dirty="0"/>
              <a:t> influence x</a:t>
            </a:r>
            <a:r>
              <a:rPr lang="en-GB" sz="1600" baseline="-25000" dirty="0"/>
              <a:t>5</a:t>
            </a:r>
            <a:r>
              <a:rPr lang="en-GB" sz="1600" dirty="0"/>
              <a:t>?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7025BFB-4195-4F35-9B89-BF663F249C1F}"/>
              </a:ext>
            </a:extLst>
          </p:cNvPr>
          <p:cNvSpPr/>
          <p:nvPr/>
        </p:nvSpPr>
        <p:spPr>
          <a:xfrm>
            <a:off x="7125613" y="1858278"/>
            <a:ext cx="1780575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5</a:t>
            </a:r>
            <a:r>
              <a:rPr lang="de-DE" sz="1600" dirty="0">
                <a:solidFill>
                  <a:schemeClr val="tx1"/>
                </a:solidFill>
              </a:rPr>
              <a:t> = f</a:t>
            </a:r>
            <a:r>
              <a:rPr lang="de-DE" sz="1600" baseline="-25000" dirty="0">
                <a:solidFill>
                  <a:schemeClr val="tx1"/>
                </a:solidFill>
              </a:rPr>
              <a:t>5</a:t>
            </a:r>
            <a:r>
              <a:rPr lang="de-DE" sz="1600" dirty="0">
                <a:solidFill>
                  <a:schemeClr val="tx1"/>
                </a:solidFill>
              </a:rPr>
              <a:t>(x</a:t>
            </a:r>
            <a:r>
              <a:rPr lang="de-DE" sz="1600" baseline="-25000" dirty="0">
                <a:solidFill>
                  <a:schemeClr val="tx1"/>
                </a:solidFill>
              </a:rPr>
              <a:t>3</a:t>
            </a:r>
            <a:r>
              <a:rPr lang="de-DE" sz="1600" dirty="0">
                <a:solidFill>
                  <a:schemeClr val="tx1"/>
                </a:solidFill>
              </a:rPr>
              <a:t> , x</a:t>
            </a:r>
            <a:r>
              <a:rPr lang="de-DE" sz="1600" baseline="-25000" dirty="0">
                <a:solidFill>
                  <a:schemeClr val="tx1"/>
                </a:solidFill>
              </a:rPr>
              <a:t>4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3ADD9CA-9854-4646-B534-3010FB9A73A0}"/>
              </a:ext>
            </a:extLst>
          </p:cNvPr>
          <p:cNvSpPr/>
          <p:nvPr/>
        </p:nvSpPr>
        <p:spPr>
          <a:xfrm>
            <a:off x="5057282" y="2530227"/>
            <a:ext cx="1780575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4</a:t>
            </a:r>
            <a:r>
              <a:rPr lang="de-DE" sz="1600" dirty="0">
                <a:solidFill>
                  <a:schemeClr val="tx1"/>
                </a:solidFill>
              </a:rPr>
              <a:t> = f</a:t>
            </a:r>
            <a:r>
              <a:rPr lang="de-DE" sz="1600" baseline="-25000" dirty="0">
                <a:solidFill>
                  <a:schemeClr val="tx1"/>
                </a:solidFill>
              </a:rPr>
              <a:t>4</a:t>
            </a:r>
            <a:r>
              <a:rPr lang="de-DE" sz="1600" dirty="0">
                <a:solidFill>
                  <a:schemeClr val="tx1"/>
                </a:solidFill>
              </a:rPr>
              <a:t>(x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r>
              <a:rPr lang="de-DE" sz="1600" dirty="0">
                <a:solidFill>
                  <a:schemeClr val="tx1"/>
                </a:solidFill>
              </a:rPr>
              <a:t> , x</a:t>
            </a:r>
            <a:r>
              <a:rPr lang="de-DE" sz="1600" baseline="-25000" dirty="0">
                <a:solidFill>
                  <a:schemeClr val="tx1"/>
                </a:solidFill>
              </a:rPr>
              <a:t>3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3E87622-5AA3-4853-A9FD-3D52A064A186}"/>
              </a:ext>
            </a:extLst>
          </p:cNvPr>
          <p:cNvSpPr/>
          <p:nvPr/>
        </p:nvSpPr>
        <p:spPr>
          <a:xfrm>
            <a:off x="5057283" y="1186329"/>
            <a:ext cx="1780575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3</a:t>
            </a:r>
            <a:r>
              <a:rPr lang="de-DE" sz="1600" dirty="0">
                <a:solidFill>
                  <a:schemeClr val="tx1"/>
                </a:solidFill>
              </a:rPr>
              <a:t> = f</a:t>
            </a:r>
            <a:r>
              <a:rPr lang="de-DE" sz="1600" baseline="-25000" dirty="0">
                <a:solidFill>
                  <a:schemeClr val="tx1"/>
                </a:solidFill>
              </a:rPr>
              <a:t>3</a:t>
            </a:r>
            <a:r>
              <a:rPr lang="de-DE" sz="1600" dirty="0">
                <a:solidFill>
                  <a:schemeClr val="tx1"/>
                </a:solidFill>
              </a:rPr>
              <a:t>(x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, x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51121AE-1BB7-4E52-B95E-7E8C61D09104}"/>
              </a:ext>
            </a:extLst>
          </p:cNvPr>
          <p:cNvSpPr/>
          <p:nvPr/>
        </p:nvSpPr>
        <p:spPr>
          <a:xfrm>
            <a:off x="2736850" y="1186329"/>
            <a:ext cx="1780575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= f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(x</a:t>
            </a:r>
            <a:r>
              <a:rPr lang="de-DE" sz="1600" baseline="-25000" dirty="0">
                <a:solidFill>
                  <a:schemeClr val="tx1"/>
                </a:solidFill>
              </a:rPr>
              <a:t>0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A64260A-BE2D-4601-BDC1-5CB83EFEEBFB}"/>
              </a:ext>
            </a:extLst>
          </p:cNvPr>
          <p:cNvCxnSpPr>
            <a:cxnSpLocks/>
          </p:cNvCxnSpPr>
          <p:nvPr/>
        </p:nvCxnSpPr>
        <p:spPr>
          <a:xfrm>
            <a:off x="4517425" y="2934822"/>
            <a:ext cx="539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30926DCE-3659-4145-B72E-DEE283EC8A6A}"/>
              </a:ext>
            </a:extLst>
          </p:cNvPr>
          <p:cNvSpPr txBox="1"/>
          <p:nvPr/>
        </p:nvSpPr>
        <p:spPr>
          <a:xfrm>
            <a:off x="825499" y="3874125"/>
            <a:ext cx="6500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x</a:t>
            </a:r>
            <a:r>
              <a:rPr lang="de-DE" sz="1600" baseline="-25000" dirty="0"/>
              <a:t>5</a:t>
            </a:r>
            <a:r>
              <a:rPr lang="de-DE" sz="1600" dirty="0"/>
              <a:t> = F(x</a:t>
            </a:r>
            <a:r>
              <a:rPr lang="de-DE" sz="1600" baseline="-25000" dirty="0"/>
              <a:t>0</a:t>
            </a:r>
            <a:r>
              <a:rPr lang="de-DE" sz="1600" dirty="0"/>
              <a:t> ) = f</a:t>
            </a:r>
            <a:r>
              <a:rPr lang="de-DE" sz="1600" baseline="-25000" dirty="0"/>
              <a:t>5</a:t>
            </a:r>
            <a:r>
              <a:rPr lang="de-DE" sz="1600" dirty="0"/>
              <a:t>(f</a:t>
            </a:r>
            <a:r>
              <a:rPr lang="de-DE" sz="1600" baseline="-25000" dirty="0"/>
              <a:t>3</a:t>
            </a:r>
            <a:r>
              <a:rPr lang="de-DE" sz="1600" dirty="0"/>
              <a:t>(f</a:t>
            </a:r>
            <a:r>
              <a:rPr lang="de-DE" sz="1600" baseline="-25000" dirty="0"/>
              <a:t>1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) , f</a:t>
            </a:r>
            <a:r>
              <a:rPr lang="de-DE" sz="1600" baseline="-25000" dirty="0"/>
              <a:t>2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 , f</a:t>
            </a:r>
            <a:r>
              <a:rPr lang="de-DE" sz="1600" baseline="-25000" dirty="0"/>
              <a:t>1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))) , f</a:t>
            </a:r>
            <a:r>
              <a:rPr lang="de-DE" sz="1600" baseline="-25000" dirty="0"/>
              <a:t>4</a:t>
            </a:r>
            <a:r>
              <a:rPr lang="de-DE" sz="1600" dirty="0"/>
              <a:t>(f</a:t>
            </a:r>
            <a:r>
              <a:rPr lang="de-DE" sz="1600" baseline="-25000" dirty="0"/>
              <a:t>2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 , f</a:t>
            </a:r>
            <a:r>
              <a:rPr lang="de-DE" sz="1600" baseline="-25000" dirty="0"/>
              <a:t>1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)) , f</a:t>
            </a:r>
            <a:r>
              <a:rPr lang="de-DE" sz="1600" baseline="-25000" dirty="0"/>
              <a:t>3</a:t>
            </a:r>
            <a:r>
              <a:rPr lang="de-DE" sz="1600" dirty="0"/>
              <a:t>(f</a:t>
            </a:r>
            <a:r>
              <a:rPr lang="de-DE" sz="1600" baseline="-25000" dirty="0"/>
              <a:t>1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) , f</a:t>
            </a:r>
            <a:r>
              <a:rPr lang="de-DE" sz="1600" baseline="-25000" dirty="0"/>
              <a:t>2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 , f</a:t>
            </a:r>
            <a:r>
              <a:rPr lang="de-DE" sz="1600" baseline="-25000" dirty="0"/>
              <a:t>1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)))))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998600-D4F0-44E6-82C0-FFE5E943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9" y="5116012"/>
            <a:ext cx="5384854" cy="8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80C5F4E-B2CF-4B2F-967B-20884B496D3C}"/>
              </a:ext>
            </a:extLst>
          </p:cNvPr>
          <p:cNvCxnSpPr>
            <a:cxnSpLocks/>
            <a:stCxn id="16" idx="7"/>
            <a:endCxn id="39" idx="2"/>
          </p:cNvCxnSpPr>
          <p:nvPr/>
        </p:nvCxnSpPr>
        <p:spPr>
          <a:xfrm flipV="1">
            <a:off x="2196992" y="1800474"/>
            <a:ext cx="539858" cy="33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2E95CC4-DA39-4424-B0CE-78920E2D99AA}"/>
              </a:ext>
            </a:extLst>
          </p:cNvPr>
          <p:cNvSpPr/>
          <p:nvPr/>
        </p:nvSpPr>
        <p:spPr>
          <a:xfrm>
            <a:off x="950836" y="2015906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77D06A-B771-4224-B2FC-5C76333E49CF}"/>
              </a:ext>
            </a:extLst>
          </p:cNvPr>
          <p:cNvSpPr txBox="1"/>
          <p:nvPr/>
        </p:nvSpPr>
        <p:spPr>
          <a:xfrm>
            <a:off x="825499" y="540524"/>
            <a:ext cx="8189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This works on any acyclic graph for any dimensions of x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CA7E563-746B-4460-81E6-6C10D9949C36}"/>
              </a:ext>
            </a:extLst>
          </p:cNvPr>
          <p:cNvCxnSpPr>
            <a:cxnSpLocks/>
            <a:stCxn id="36" idx="6"/>
            <a:endCxn id="34" idx="3"/>
          </p:cNvCxnSpPr>
          <p:nvPr/>
        </p:nvCxnSpPr>
        <p:spPr>
          <a:xfrm flipV="1">
            <a:off x="6837857" y="2758515"/>
            <a:ext cx="548515" cy="38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940AE5F5-AD9B-4C2C-A67C-9A0CB7F1C046}"/>
              </a:ext>
            </a:extLst>
          </p:cNvPr>
          <p:cNvSpPr/>
          <p:nvPr/>
        </p:nvSpPr>
        <p:spPr>
          <a:xfrm>
            <a:off x="2736850" y="2739777"/>
            <a:ext cx="1780575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r>
              <a:rPr lang="de-DE" sz="1600" dirty="0">
                <a:solidFill>
                  <a:schemeClr val="tx1"/>
                </a:solidFill>
              </a:rPr>
              <a:t> = f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r>
              <a:rPr lang="de-DE" sz="1600" dirty="0">
                <a:solidFill>
                  <a:schemeClr val="tx1"/>
                </a:solidFill>
              </a:rPr>
              <a:t>(x</a:t>
            </a:r>
            <a:r>
              <a:rPr lang="de-DE" sz="1600" baseline="-25000" dirty="0">
                <a:solidFill>
                  <a:schemeClr val="tx1"/>
                </a:solidFill>
              </a:rPr>
              <a:t>0</a:t>
            </a:r>
            <a:r>
              <a:rPr lang="de-DE" sz="1600" dirty="0">
                <a:solidFill>
                  <a:schemeClr val="tx1"/>
                </a:solidFill>
              </a:rPr>
              <a:t> , x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DED120-6DF1-4674-ACDF-14E2A3ECFAF1}"/>
              </a:ext>
            </a:extLst>
          </p:cNvPr>
          <p:cNvCxnSpPr>
            <a:cxnSpLocks/>
            <a:stCxn id="16" idx="5"/>
            <a:endCxn id="13" idx="2"/>
          </p:cNvCxnSpPr>
          <p:nvPr/>
        </p:nvCxnSpPr>
        <p:spPr>
          <a:xfrm>
            <a:off x="2196992" y="2706593"/>
            <a:ext cx="539858" cy="43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D27FAB1-C150-4911-B0F8-679B88966D30}"/>
              </a:ext>
            </a:extLst>
          </p:cNvPr>
          <p:cNvCxnSpPr>
            <a:cxnSpLocks/>
            <a:stCxn id="38" idx="6"/>
            <a:endCxn id="34" idx="1"/>
          </p:cNvCxnSpPr>
          <p:nvPr/>
        </p:nvCxnSpPr>
        <p:spPr>
          <a:xfrm>
            <a:off x="6837858" y="1800474"/>
            <a:ext cx="548514" cy="38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74D455F-3AD3-4D5C-A429-D379E73B3239}"/>
              </a:ext>
            </a:extLst>
          </p:cNvPr>
          <p:cNvCxnSpPr>
            <a:cxnSpLocks/>
            <a:stCxn id="39" idx="6"/>
            <a:endCxn id="38" idx="2"/>
          </p:cNvCxnSpPr>
          <p:nvPr/>
        </p:nvCxnSpPr>
        <p:spPr>
          <a:xfrm>
            <a:off x="4517425" y="1800474"/>
            <a:ext cx="539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FAB2620-5E0D-401F-836E-833A639BA4B6}"/>
              </a:ext>
            </a:extLst>
          </p:cNvPr>
          <p:cNvCxnSpPr>
            <a:cxnSpLocks/>
            <a:stCxn id="39" idx="4"/>
            <a:endCxn id="13" idx="0"/>
          </p:cNvCxnSpPr>
          <p:nvPr/>
        </p:nvCxnSpPr>
        <p:spPr>
          <a:xfrm>
            <a:off x="3627138" y="2205069"/>
            <a:ext cx="0" cy="53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28CE0CF-E463-4F81-9700-C3B71D463E2C}"/>
              </a:ext>
            </a:extLst>
          </p:cNvPr>
          <p:cNvCxnSpPr>
            <a:cxnSpLocks/>
            <a:stCxn id="38" idx="4"/>
            <a:endCxn id="36" idx="0"/>
          </p:cNvCxnSpPr>
          <p:nvPr/>
        </p:nvCxnSpPr>
        <p:spPr>
          <a:xfrm flipH="1">
            <a:off x="5947570" y="2205069"/>
            <a:ext cx="1" cy="53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9407F4A-8179-415C-BB16-864B788EFF47}"/>
              </a:ext>
            </a:extLst>
          </p:cNvPr>
          <p:cNvCxnSpPr>
            <a:cxnSpLocks/>
            <a:stCxn id="13" idx="7"/>
            <a:endCxn id="38" idx="3"/>
          </p:cNvCxnSpPr>
          <p:nvPr/>
        </p:nvCxnSpPr>
        <p:spPr>
          <a:xfrm flipV="1">
            <a:off x="4256666" y="2086566"/>
            <a:ext cx="1061376" cy="77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7E897E30-B353-48E3-AE13-26FB3A465C9E}"/>
              </a:ext>
            </a:extLst>
          </p:cNvPr>
          <p:cNvSpPr txBox="1"/>
          <p:nvPr/>
        </p:nvSpPr>
        <p:spPr>
          <a:xfrm>
            <a:off x="825499" y="4717810"/>
            <a:ext cx="3335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How does a change of x</a:t>
            </a:r>
            <a:r>
              <a:rPr lang="en-GB" sz="1600" baseline="-25000" dirty="0"/>
              <a:t>0</a:t>
            </a:r>
            <a:r>
              <a:rPr lang="en-GB" sz="1600" dirty="0"/>
              <a:t> influence x</a:t>
            </a:r>
            <a:r>
              <a:rPr lang="en-GB" sz="1600" baseline="-25000" dirty="0"/>
              <a:t>5</a:t>
            </a:r>
            <a:r>
              <a:rPr lang="en-GB" sz="1600" dirty="0"/>
              <a:t>?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7025BFB-4195-4F35-9B89-BF663F249C1F}"/>
              </a:ext>
            </a:extLst>
          </p:cNvPr>
          <p:cNvSpPr/>
          <p:nvPr/>
        </p:nvSpPr>
        <p:spPr>
          <a:xfrm>
            <a:off x="7125613" y="2067828"/>
            <a:ext cx="1780575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5</a:t>
            </a:r>
            <a:r>
              <a:rPr lang="de-DE" sz="1600" dirty="0">
                <a:solidFill>
                  <a:schemeClr val="tx1"/>
                </a:solidFill>
              </a:rPr>
              <a:t> = f</a:t>
            </a:r>
            <a:r>
              <a:rPr lang="de-DE" sz="1600" baseline="-25000" dirty="0">
                <a:solidFill>
                  <a:schemeClr val="tx1"/>
                </a:solidFill>
              </a:rPr>
              <a:t>5</a:t>
            </a:r>
            <a:r>
              <a:rPr lang="de-DE" sz="1600" dirty="0">
                <a:solidFill>
                  <a:schemeClr val="tx1"/>
                </a:solidFill>
              </a:rPr>
              <a:t>(x</a:t>
            </a:r>
            <a:r>
              <a:rPr lang="de-DE" sz="1600" baseline="-25000" dirty="0">
                <a:solidFill>
                  <a:schemeClr val="tx1"/>
                </a:solidFill>
              </a:rPr>
              <a:t>3</a:t>
            </a:r>
            <a:r>
              <a:rPr lang="de-DE" sz="1600" dirty="0">
                <a:solidFill>
                  <a:schemeClr val="tx1"/>
                </a:solidFill>
              </a:rPr>
              <a:t> , x</a:t>
            </a:r>
            <a:r>
              <a:rPr lang="de-DE" sz="1600" baseline="-25000" dirty="0">
                <a:solidFill>
                  <a:schemeClr val="tx1"/>
                </a:solidFill>
              </a:rPr>
              <a:t>4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3ADD9CA-9854-4646-B534-3010FB9A73A0}"/>
              </a:ext>
            </a:extLst>
          </p:cNvPr>
          <p:cNvSpPr/>
          <p:nvPr/>
        </p:nvSpPr>
        <p:spPr>
          <a:xfrm>
            <a:off x="5057282" y="2739777"/>
            <a:ext cx="1780575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4</a:t>
            </a:r>
            <a:r>
              <a:rPr lang="de-DE" sz="1600" dirty="0">
                <a:solidFill>
                  <a:schemeClr val="tx1"/>
                </a:solidFill>
              </a:rPr>
              <a:t> = f</a:t>
            </a:r>
            <a:r>
              <a:rPr lang="de-DE" sz="1600" baseline="-25000" dirty="0">
                <a:solidFill>
                  <a:schemeClr val="tx1"/>
                </a:solidFill>
              </a:rPr>
              <a:t>4</a:t>
            </a:r>
            <a:r>
              <a:rPr lang="de-DE" sz="1600" dirty="0">
                <a:solidFill>
                  <a:schemeClr val="tx1"/>
                </a:solidFill>
              </a:rPr>
              <a:t>(x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r>
              <a:rPr lang="de-DE" sz="1600" dirty="0">
                <a:solidFill>
                  <a:schemeClr val="tx1"/>
                </a:solidFill>
              </a:rPr>
              <a:t> , x</a:t>
            </a:r>
            <a:r>
              <a:rPr lang="de-DE" sz="1600" baseline="-25000" dirty="0">
                <a:solidFill>
                  <a:schemeClr val="tx1"/>
                </a:solidFill>
              </a:rPr>
              <a:t>3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3E87622-5AA3-4853-A9FD-3D52A064A186}"/>
              </a:ext>
            </a:extLst>
          </p:cNvPr>
          <p:cNvSpPr/>
          <p:nvPr/>
        </p:nvSpPr>
        <p:spPr>
          <a:xfrm>
            <a:off x="5057283" y="1395879"/>
            <a:ext cx="1780575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3</a:t>
            </a:r>
            <a:r>
              <a:rPr lang="de-DE" sz="1600" dirty="0">
                <a:solidFill>
                  <a:schemeClr val="tx1"/>
                </a:solidFill>
              </a:rPr>
              <a:t> = f</a:t>
            </a:r>
            <a:r>
              <a:rPr lang="de-DE" sz="1600" baseline="-25000" dirty="0">
                <a:solidFill>
                  <a:schemeClr val="tx1"/>
                </a:solidFill>
              </a:rPr>
              <a:t>3</a:t>
            </a:r>
            <a:r>
              <a:rPr lang="de-DE" sz="1600" dirty="0">
                <a:solidFill>
                  <a:schemeClr val="tx1"/>
                </a:solidFill>
              </a:rPr>
              <a:t>(x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, x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51121AE-1BB7-4E52-B95E-7E8C61D09104}"/>
              </a:ext>
            </a:extLst>
          </p:cNvPr>
          <p:cNvSpPr/>
          <p:nvPr/>
        </p:nvSpPr>
        <p:spPr>
          <a:xfrm>
            <a:off x="2736850" y="1395879"/>
            <a:ext cx="1780575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= f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(x</a:t>
            </a:r>
            <a:r>
              <a:rPr lang="de-DE" sz="1600" baseline="-25000" dirty="0">
                <a:solidFill>
                  <a:schemeClr val="tx1"/>
                </a:solidFill>
              </a:rPr>
              <a:t>0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A64260A-BE2D-4601-BDC1-5CB83EFEEBFB}"/>
              </a:ext>
            </a:extLst>
          </p:cNvPr>
          <p:cNvCxnSpPr>
            <a:cxnSpLocks/>
          </p:cNvCxnSpPr>
          <p:nvPr/>
        </p:nvCxnSpPr>
        <p:spPr>
          <a:xfrm>
            <a:off x="4517425" y="3144372"/>
            <a:ext cx="539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30926DCE-3659-4145-B72E-DEE283EC8A6A}"/>
              </a:ext>
            </a:extLst>
          </p:cNvPr>
          <p:cNvSpPr txBox="1"/>
          <p:nvPr/>
        </p:nvSpPr>
        <p:spPr>
          <a:xfrm>
            <a:off x="825499" y="4013825"/>
            <a:ext cx="6500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x</a:t>
            </a:r>
            <a:r>
              <a:rPr lang="de-DE" sz="1600" baseline="-25000" dirty="0"/>
              <a:t>5</a:t>
            </a:r>
            <a:r>
              <a:rPr lang="de-DE" sz="1600" dirty="0"/>
              <a:t> = F(x</a:t>
            </a:r>
            <a:r>
              <a:rPr lang="de-DE" sz="1600" baseline="-25000" dirty="0"/>
              <a:t>0</a:t>
            </a:r>
            <a:r>
              <a:rPr lang="de-DE" sz="1600" dirty="0"/>
              <a:t> ) = f</a:t>
            </a:r>
            <a:r>
              <a:rPr lang="de-DE" sz="1600" baseline="-25000" dirty="0"/>
              <a:t>5</a:t>
            </a:r>
            <a:r>
              <a:rPr lang="de-DE" sz="1600" dirty="0"/>
              <a:t>(f</a:t>
            </a:r>
            <a:r>
              <a:rPr lang="de-DE" sz="1600" baseline="-25000" dirty="0"/>
              <a:t>3</a:t>
            </a:r>
            <a:r>
              <a:rPr lang="de-DE" sz="1600" dirty="0"/>
              <a:t>(f</a:t>
            </a:r>
            <a:r>
              <a:rPr lang="de-DE" sz="1600" baseline="-25000" dirty="0"/>
              <a:t>1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) , f</a:t>
            </a:r>
            <a:r>
              <a:rPr lang="de-DE" sz="1600" baseline="-25000" dirty="0"/>
              <a:t>2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 , f</a:t>
            </a:r>
            <a:r>
              <a:rPr lang="de-DE" sz="1600" baseline="-25000" dirty="0"/>
              <a:t>1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))) , f</a:t>
            </a:r>
            <a:r>
              <a:rPr lang="de-DE" sz="1600" baseline="-25000" dirty="0"/>
              <a:t>4</a:t>
            </a:r>
            <a:r>
              <a:rPr lang="de-DE" sz="1600" dirty="0"/>
              <a:t>(f</a:t>
            </a:r>
            <a:r>
              <a:rPr lang="de-DE" sz="1600" baseline="-25000" dirty="0"/>
              <a:t>2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 , f</a:t>
            </a:r>
            <a:r>
              <a:rPr lang="de-DE" sz="1600" baseline="-25000" dirty="0"/>
              <a:t>1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)) , f</a:t>
            </a:r>
            <a:r>
              <a:rPr lang="de-DE" sz="1600" baseline="-25000" dirty="0"/>
              <a:t>3</a:t>
            </a:r>
            <a:r>
              <a:rPr lang="de-DE" sz="1600" dirty="0"/>
              <a:t>(f</a:t>
            </a:r>
            <a:r>
              <a:rPr lang="de-DE" sz="1600" baseline="-25000" dirty="0"/>
              <a:t>1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) , f</a:t>
            </a:r>
            <a:r>
              <a:rPr lang="de-DE" sz="1600" baseline="-25000" dirty="0"/>
              <a:t>2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 , f</a:t>
            </a:r>
            <a:r>
              <a:rPr lang="de-DE" sz="1600" baseline="-25000" dirty="0"/>
              <a:t>1</a:t>
            </a:r>
            <a:r>
              <a:rPr lang="de-DE" sz="1600" dirty="0"/>
              <a:t>(x</a:t>
            </a:r>
            <a:r>
              <a:rPr lang="de-DE" sz="1600" baseline="-25000" dirty="0"/>
              <a:t>0</a:t>
            </a:r>
            <a:r>
              <a:rPr lang="de-DE" sz="1600" dirty="0"/>
              <a:t>)))))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998600-D4F0-44E6-82C0-FFE5E943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9" y="5255712"/>
            <a:ext cx="5384854" cy="8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6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5A5EDA8A-4558-4055-BAD3-5B1E116B9A71}"/>
              </a:ext>
            </a:extLst>
          </p:cNvPr>
          <p:cNvSpPr/>
          <p:nvPr/>
        </p:nvSpPr>
        <p:spPr>
          <a:xfrm>
            <a:off x="2809336" y="2349929"/>
            <a:ext cx="1873251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= f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(X</a:t>
            </a:r>
            <a:r>
              <a:rPr lang="de-DE" sz="1600" baseline="-25000" dirty="0">
                <a:solidFill>
                  <a:schemeClr val="tx1"/>
                </a:solidFill>
              </a:rPr>
              <a:t>0</a:t>
            </a:r>
            <a:r>
              <a:rPr lang="de-DE" sz="1600" dirty="0">
                <a:solidFill>
                  <a:schemeClr val="tx1"/>
                </a:solidFill>
              </a:rPr>
              <a:t>, W</a:t>
            </a:r>
            <a:r>
              <a:rPr lang="de-DE" sz="1600" baseline="-25000" dirty="0">
                <a:solidFill>
                  <a:schemeClr val="tx1"/>
                </a:solidFill>
              </a:rPr>
              <a:t>0</a:t>
            </a:r>
            <a:r>
              <a:rPr lang="de-DE" sz="1600" dirty="0">
                <a:solidFill>
                  <a:schemeClr val="tx1"/>
                </a:solidFill>
              </a:rPr>
              <a:t>) 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80C5F4E-B2CF-4B2F-967B-20884B496D3C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2370649" y="2754524"/>
            <a:ext cx="43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2E95CC4-DA39-4424-B0CE-78920E2D99AA}"/>
              </a:ext>
            </a:extLst>
          </p:cNvPr>
          <p:cNvSpPr/>
          <p:nvPr/>
        </p:nvSpPr>
        <p:spPr>
          <a:xfrm>
            <a:off x="910686" y="2349929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77D06A-B771-4224-B2FC-5C76333E49CF}"/>
              </a:ext>
            </a:extLst>
          </p:cNvPr>
          <p:cNvSpPr txBox="1"/>
          <p:nvPr/>
        </p:nvSpPr>
        <p:spPr>
          <a:xfrm>
            <a:off x="825499" y="540524"/>
            <a:ext cx="3268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The Weights Come in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A2D9A7E-2A68-4F87-AB9B-8E846E55C27C}"/>
              </a:ext>
            </a:extLst>
          </p:cNvPr>
          <p:cNvSpPr txBox="1"/>
          <p:nvPr/>
        </p:nvSpPr>
        <p:spPr>
          <a:xfrm>
            <a:off x="876299" y="4564469"/>
            <a:ext cx="5242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How does a change of </a:t>
            </a:r>
            <a:r>
              <a:rPr lang="en-GB" sz="1600" i="1" dirty="0"/>
              <a:t>W</a:t>
            </a:r>
            <a:r>
              <a:rPr lang="en-GB" sz="1600" dirty="0"/>
              <a:t> influence </a:t>
            </a:r>
            <a:r>
              <a:rPr lang="en-GB" sz="1600" i="1" dirty="0"/>
              <a:t>loss</a:t>
            </a:r>
            <a:r>
              <a:rPr lang="en-GB" sz="1600" dirty="0"/>
              <a:t>?</a:t>
            </a:r>
          </a:p>
          <a:p>
            <a:endParaRPr lang="en-GB" sz="1600" dirty="0"/>
          </a:p>
          <a:p>
            <a:r>
              <a:rPr lang="en-GB" sz="1600" noProof="1">
                <a:latin typeface="Lucida Console" panose="020B0609040504020204" pitchFamily="49" charset="0"/>
              </a:rPr>
              <a:t>∂loss/∂W</a:t>
            </a:r>
            <a:r>
              <a:rPr lang="en-GB" sz="1600" baseline="-25000" noProof="1">
                <a:latin typeface="Lucida Console" panose="020B0609040504020204" pitchFamily="49" charset="0"/>
              </a:rPr>
              <a:t>1</a:t>
            </a:r>
            <a:r>
              <a:rPr lang="en-GB" sz="1600" noProof="1">
                <a:latin typeface="Lucida Console" panose="020B0609040504020204" pitchFamily="49" charset="0"/>
              </a:rPr>
              <a:t> = ∂loss/∂X</a:t>
            </a:r>
            <a:r>
              <a:rPr lang="en-GB" sz="1600" baseline="-25000" noProof="1">
                <a:latin typeface="Lucida Console" panose="020B0609040504020204" pitchFamily="49" charset="0"/>
              </a:rPr>
              <a:t>2</a:t>
            </a:r>
            <a:r>
              <a:rPr lang="en-GB" sz="1600" noProof="1">
                <a:latin typeface="Lucida Console" panose="020B0609040504020204" pitchFamily="49" charset="0"/>
              </a:rPr>
              <a:t> * ∂X</a:t>
            </a:r>
            <a:r>
              <a:rPr lang="en-GB" sz="1600" baseline="-25000" noProof="1">
                <a:latin typeface="Lucida Console" panose="020B0609040504020204" pitchFamily="49" charset="0"/>
              </a:rPr>
              <a:t>2</a:t>
            </a:r>
            <a:r>
              <a:rPr lang="en-GB" sz="1600" noProof="1">
                <a:latin typeface="Lucida Console" panose="020B0609040504020204" pitchFamily="49" charset="0"/>
              </a:rPr>
              <a:t>/∂W</a:t>
            </a:r>
            <a:r>
              <a:rPr lang="en-GB" sz="1600" baseline="-25000" noProof="1">
                <a:latin typeface="Lucida Console" panose="020B0609040504020204" pitchFamily="49" charset="0"/>
              </a:rPr>
              <a:t>1</a:t>
            </a:r>
            <a:r>
              <a:rPr lang="en-GB" sz="1600" noProof="1">
                <a:latin typeface="Lucida Console" panose="020B0609040504020204" pitchFamily="49" charset="0"/>
              </a:rPr>
              <a:t> </a:t>
            </a:r>
          </a:p>
          <a:p>
            <a:r>
              <a:rPr lang="en-GB" sz="1600" noProof="1">
                <a:latin typeface="Lucida Console" panose="020B0609040504020204" pitchFamily="49" charset="0"/>
              </a:rPr>
              <a:t>∂loss/∂W</a:t>
            </a:r>
            <a:r>
              <a:rPr lang="en-GB" sz="1600" baseline="-25000" noProof="1">
                <a:latin typeface="Lucida Console" panose="020B0609040504020204" pitchFamily="49" charset="0"/>
              </a:rPr>
              <a:t>0</a:t>
            </a:r>
            <a:r>
              <a:rPr lang="en-GB" sz="1600" noProof="1">
                <a:latin typeface="Lucida Console" panose="020B0609040504020204" pitchFamily="49" charset="0"/>
              </a:rPr>
              <a:t> = ∂loss/∂X</a:t>
            </a:r>
            <a:r>
              <a:rPr lang="en-GB" sz="1600" baseline="-25000" noProof="1">
                <a:latin typeface="Lucida Console" panose="020B0609040504020204" pitchFamily="49" charset="0"/>
              </a:rPr>
              <a:t>2</a:t>
            </a:r>
            <a:r>
              <a:rPr lang="en-GB" sz="1600" noProof="1">
                <a:latin typeface="Lucida Console" panose="020B0609040504020204" pitchFamily="49" charset="0"/>
              </a:rPr>
              <a:t> * ∂X</a:t>
            </a:r>
            <a:r>
              <a:rPr lang="en-GB" sz="1600" baseline="-25000" noProof="1">
                <a:latin typeface="Lucida Console" panose="020B0609040504020204" pitchFamily="49" charset="0"/>
              </a:rPr>
              <a:t>2</a:t>
            </a:r>
            <a:r>
              <a:rPr lang="en-GB" sz="1600" noProof="1">
                <a:latin typeface="Lucida Console" panose="020B0609040504020204" pitchFamily="49" charset="0"/>
              </a:rPr>
              <a:t>/∂X</a:t>
            </a:r>
            <a:r>
              <a:rPr lang="en-GB" sz="1600" baseline="-25000" noProof="1">
                <a:latin typeface="Lucida Console" panose="020B0609040504020204" pitchFamily="49" charset="0"/>
              </a:rPr>
              <a:t>1</a:t>
            </a:r>
            <a:r>
              <a:rPr lang="en-GB" sz="1600" noProof="1">
                <a:latin typeface="Lucida Console" panose="020B0609040504020204" pitchFamily="49" charset="0"/>
              </a:rPr>
              <a:t> * ∂X</a:t>
            </a:r>
            <a:r>
              <a:rPr lang="en-GB" sz="1600" baseline="-25000" noProof="1">
                <a:latin typeface="Lucida Console" panose="020B0609040504020204" pitchFamily="49" charset="0"/>
              </a:rPr>
              <a:t>1</a:t>
            </a:r>
            <a:r>
              <a:rPr lang="en-GB" sz="1600" noProof="1">
                <a:latin typeface="Lucida Console" panose="020B0609040504020204" pitchFamily="49" charset="0"/>
              </a:rPr>
              <a:t>/∂W</a:t>
            </a:r>
            <a:r>
              <a:rPr lang="en-GB" sz="1600" baseline="-25000" noProof="1">
                <a:latin typeface="Lucida Console" panose="020B0609040504020204" pitchFamily="49" charset="0"/>
              </a:rPr>
              <a:t>0</a:t>
            </a:r>
            <a:r>
              <a:rPr lang="en-GB" sz="1600" noProof="1">
                <a:latin typeface="Lucida Console" panose="020B0609040504020204" pitchFamily="49" charset="0"/>
              </a:rPr>
              <a:t> </a:t>
            </a:r>
          </a:p>
          <a:p>
            <a:r>
              <a:rPr lang="en-GB" sz="1600" noProof="1">
                <a:latin typeface="Lucida Console" panose="020B0609040504020204" pitchFamily="49" charset="0"/>
              </a:rPr>
              <a:t>      </a:t>
            </a:r>
            <a:endParaRPr lang="en-GB" sz="1600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617AE1F-4996-4070-9AB4-63F7D9241431}"/>
              </a:ext>
            </a:extLst>
          </p:cNvPr>
          <p:cNvSpPr/>
          <p:nvPr/>
        </p:nvSpPr>
        <p:spPr>
          <a:xfrm>
            <a:off x="7433212" y="2349929"/>
            <a:ext cx="1541975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noProof="1">
                <a:solidFill>
                  <a:schemeClr val="tx1"/>
                </a:solidFill>
              </a:rPr>
              <a:t>loss</a:t>
            </a:r>
            <a:r>
              <a:rPr lang="de-DE" sz="1600" dirty="0">
                <a:solidFill>
                  <a:schemeClr val="tx1"/>
                </a:solidFill>
              </a:rPr>
              <a:t>(X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r>
              <a:rPr lang="de-DE" sz="1600" dirty="0">
                <a:solidFill>
                  <a:schemeClr val="tx1"/>
                </a:solidFill>
              </a:rPr>
              <a:t>, Y) 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7DB1E04-DB69-4530-ADA4-C61C556CF59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867525" y="2754524"/>
            <a:ext cx="565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FB50AD5C-E611-4CCA-B8DE-7637BF1DAD58}"/>
              </a:ext>
            </a:extLst>
          </p:cNvPr>
          <p:cNvSpPr/>
          <p:nvPr/>
        </p:nvSpPr>
        <p:spPr>
          <a:xfrm>
            <a:off x="3412585" y="1428552"/>
            <a:ext cx="666751" cy="5878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</a:t>
            </a:r>
            <a:r>
              <a:rPr lang="de-DE" sz="1600" baseline="-25000" dirty="0">
                <a:solidFill>
                  <a:schemeClr val="tx1"/>
                </a:solidFill>
              </a:rPr>
              <a:t>0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230AB77-2DD9-4324-9671-4A3E1820A875}"/>
              </a:ext>
            </a:extLst>
          </p:cNvPr>
          <p:cNvCxnSpPr>
            <a:cxnSpLocks/>
            <a:stCxn id="26" idx="4"/>
            <a:endCxn id="10" idx="0"/>
          </p:cNvCxnSpPr>
          <p:nvPr/>
        </p:nvCxnSpPr>
        <p:spPr>
          <a:xfrm>
            <a:off x="3745961" y="2016396"/>
            <a:ext cx="1" cy="33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FA345E32-F3C8-4EE7-9571-150BE6D1E611}"/>
              </a:ext>
            </a:extLst>
          </p:cNvPr>
          <p:cNvSpPr/>
          <p:nvPr/>
        </p:nvSpPr>
        <p:spPr>
          <a:xfrm>
            <a:off x="876299" y="3780189"/>
            <a:ext cx="3589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F(X</a:t>
            </a:r>
            <a:r>
              <a:rPr lang="en-GB" sz="2000" baseline="-25000" dirty="0"/>
              <a:t>0</a:t>
            </a:r>
            <a:r>
              <a:rPr lang="en-GB" sz="2000" dirty="0"/>
              <a:t>, W</a:t>
            </a:r>
            <a:r>
              <a:rPr lang="en-GB" sz="2000" baseline="-25000" dirty="0"/>
              <a:t>0</a:t>
            </a:r>
            <a:r>
              <a:rPr lang="en-GB" sz="2000" dirty="0"/>
              <a:t>, W</a:t>
            </a:r>
            <a:r>
              <a:rPr lang="en-GB" sz="2000" baseline="-25000" dirty="0"/>
              <a:t>1</a:t>
            </a:r>
            <a:r>
              <a:rPr lang="en-GB" sz="2000" dirty="0"/>
              <a:t>) = f</a:t>
            </a:r>
            <a:r>
              <a:rPr lang="en-GB" sz="2000" baseline="-25000" dirty="0"/>
              <a:t>2</a:t>
            </a:r>
            <a:r>
              <a:rPr lang="en-GB" sz="2000" dirty="0"/>
              <a:t>(f</a:t>
            </a:r>
            <a:r>
              <a:rPr lang="en-GB" sz="2000" baseline="-25000" dirty="0"/>
              <a:t>1</a:t>
            </a:r>
            <a:r>
              <a:rPr lang="en-GB" sz="2000" dirty="0"/>
              <a:t>(X</a:t>
            </a:r>
            <a:r>
              <a:rPr lang="en-GB" sz="2000" baseline="-25000" dirty="0"/>
              <a:t>0</a:t>
            </a:r>
            <a:r>
              <a:rPr lang="en-GB" sz="2000" dirty="0"/>
              <a:t>, W</a:t>
            </a:r>
            <a:r>
              <a:rPr lang="en-GB" sz="2000" baseline="-25000" dirty="0"/>
              <a:t>0</a:t>
            </a:r>
            <a:r>
              <a:rPr lang="en-GB" sz="2000" dirty="0"/>
              <a:t>), W</a:t>
            </a:r>
            <a:r>
              <a:rPr lang="en-GB" sz="2000" baseline="-25000" dirty="0"/>
              <a:t>1</a:t>
            </a:r>
            <a:r>
              <a:rPr lang="en-GB" sz="2000" dirty="0"/>
              <a:t>)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C685C56-2C75-4E26-A4E9-9557D0DD276A}"/>
              </a:ext>
            </a:extLst>
          </p:cNvPr>
          <p:cNvSpPr txBox="1"/>
          <p:nvPr/>
        </p:nvSpPr>
        <p:spPr>
          <a:xfrm>
            <a:off x="7968404" y="732434"/>
            <a:ext cx="201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Independent variable,</a:t>
            </a:r>
          </a:p>
          <a:p>
            <a:r>
              <a:rPr lang="en-GB" sz="1600" dirty="0"/>
              <a:t>Exogenous variable,</a:t>
            </a:r>
          </a:p>
          <a:p>
            <a:r>
              <a:rPr lang="en-GB" sz="1600" dirty="0"/>
              <a:t>Leaf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0CDA570-57FB-4723-B787-84C692141839}"/>
              </a:ext>
            </a:extLst>
          </p:cNvPr>
          <p:cNvSpPr/>
          <p:nvPr/>
        </p:nvSpPr>
        <p:spPr>
          <a:xfrm>
            <a:off x="5121274" y="2349929"/>
            <a:ext cx="1873251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r>
              <a:rPr lang="de-DE" sz="1600" dirty="0">
                <a:solidFill>
                  <a:schemeClr val="tx1"/>
                </a:solidFill>
              </a:rPr>
              <a:t> = f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r>
              <a:rPr lang="de-DE" sz="1600" dirty="0">
                <a:solidFill>
                  <a:schemeClr val="tx1"/>
                </a:solidFill>
              </a:rPr>
              <a:t>(X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, W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) 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701B58C-BB0C-4735-9994-11A338159ED1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4682587" y="2754524"/>
            <a:ext cx="43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D3356B6E-04F6-4AC0-B446-3B2D7D868752}"/>
              </a:ext>
            </a:extLst>
          </p:cNvPr>
          <p:cNvSpPr/>
          <p:nvPr/>
        </p:nvSpPr>
        <p:spPr>
          <a:xfrm>
            <a:off x="5724523" y="1428552"/>
            <a:ext cx="666751" cy="5878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AF7554-5F52-4972-AE9C-8971E10D0C48}"/>
              </a:ext>
            </a:extLst>
          </p:cNvPr>
          <p:cNvCxnSpPr>
            <a:cxnSpLocks/>
            <a:stCxn id="54" idx="4"/>
            <a:endCxn id="52" idx="0"/>
          </p:cNvCxnSpPr>
          <p:nvPr/>
        </p:nvCxnSpPr>
        <p:spPr>
          <a:xfrm>
            <a:off x="6057899" y="2016396"/>
            <a:ext cx="1" cy="33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2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4477D06A-B771-4224-B2FC-5C76333E49CF}"/>
              </a:ext>
            </a:extLst>
          </p:cNvPr>
          <p:cNvSpPr txBox="1"/>
          <p:nvPr/>
        </p:nvSpPr>
        <p:spPr>
          <a:xfrm>
            <a:off x="825499" y="540524"/>
            <a:ext cx="673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Steepest Gradient Descent with respect to W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305B32-66D7-4E9D-AA08-EB2EE227ED1C}"/>
              </a:ext>
            </a:extLst>
          </p:cNvPr>
          <p:cNvSpPr txBox="1"/>
          <p:nvPr/>
        </p:nvSpPr>
        <p:spPr>
          <a:xfrm>
            <a:off x="825499" y="2767280"/>
            <a:ext cx="46249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The algorithm</a:t>
            </a:r>
          </a:p>
          <a:p>
            <a:endParaRPr lang="en-GB" sz="1600" dirty="0"/>
          </a:p>
          <a:p>
            <a:r>
              <a:rPr lang="en-GB" sz="1600" dirty="0">
                <a:latin typeface="Lucida Console" panose="020B0609040504020204" pitchFamily="49" charset="0"/>
              </a:rPr>
              <a:t>X given (training set)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W</a:t>
            </a:r>
            <a:r>
              <a:rPr lang="en-GB" sz="1600" baseline="-25000" dirty="0">
                <a:latin typeface="Lucida Console" panose="020B0609040504020204" pitchFamily="49" charset="0"/>
              </a:rPr>
              <a:t>0</a:t>
            </a:r>
            <a:r>
              <a:rPr lang="en-GB" sz="1600" dirty="0">
                <a:latin typeface="Lucida Console" panose="020B0609040504020204" pitchFamily="49" charset="0"/>
              </a:rPr>
              <a:t>,W</a:t>
            </a:r>
            <a:r>
              <a:rPr lang="en-GB" sz="1600" baseline="-25000" dirty="0">
                <a:latin typeface="Lucida Console" panose="020B0609040504020204" pitchFamily="49" charset="0"/>
              </a:rPr>
              <a:t>1 </a:t>
            </a:r>
            <a:r>
              <a:rPr lang="en-GB" sz="1600" noProof="1">
                <a:latin typeface="Lucida Console" panose="020B0609040504020204" pitchFamily="49" charset="0"/>
              </a:rPr>
              <a:t>:= any values</a:t>
            </a:r>
            <a:br>
              <a:rPr lang="en-GB" sz="1600" noProof="1">
                <a:latin typeface="Lucida Console" panose="020B0609040504020204" pitchFamily="49" charset="0"/>
              </a:rPr>
            </a:br>
            <a:endParaRPr lang="en-GB" sz="1600" noProof="1">
              <a:latin typeface="Lucida Console" panose="020B0609040504020204" pitchFamily="49" charset="0"/>
            </a:endParaRPr>
          </a:p>
          <a:p>
            <a:r>
              <a:rPr lang="en-GB" sz="1600" noProof="1">
                <a:latin typeface="Lucida Console" panose="020B0609040504020204" pitchFamily="49" charset="0"/>
              </a:rPr>
              <a:t>While loss(</a:t>
            </a:r>
            <a:r>
              <a:rPr lang="en-GB" sz="1600" dirty="0"/>
              <a:t>F(</a:t>
            </a:r>
            <a:r>
              <a:rPr lang="en-GB" sz="1600" dirty="0">
                <a:latin typeface="Lucida Console" panose="020B0609040504020204" pitchFamily="49" charset="0"/>
              </a:rPr>
              <a:t>X, W</a:t>
            </a:r>
            <a:r>
              <a:rPr lang="en-GB" sz="1600" baseline="-25000" dirty="0">
                <a:latin typeface="Lucida Console" panose="020B0609040504020204" pitchFamily="49" charset="0"/>
              </a:rPr>
              <a:t>0</a:t>
            </a:r>
            <a:r>
              <a:rPr lang="en-GB" sz="1600" dirty="0">
                <a:latin typeface="Lucida Console" panose="020B0609040504020204" pitchFamily="49" charset="0"/>
              </a:rPr>
              <a:t>, W</a:t>
            </a:r>
            <a:r>
              <a:rPr lang="en-GB" sz="1600" baseline="-25000" dirty="0">
                <a:latin typeface="Lucida Console" panose="020B0609040504020204" pitchFamily="49" charset="0"/>
              </a:rPr>
              <a:t>1</a:t>
            </a:r>
            <a:r>
              <a:rPr lang="en-GB" sz="1600" dirty="0"/>
              <a:t>), Y) &gt; epsilon:</a:t>
            </a:r>
            <a:endParaRPr lang="en-GB" sz="1600" noProof="1">
              <a:latin typeface="Lucida Console" panose="020B0609040504020204" pitchFamily="49" charset="0"/>
            </a:endParaRPr>
          </a:p>
          <a:p>
            <a:r>
              <a:rPr lang="en-GB" sz="1600" noProof="1">
                <a:latin typeface="Lucida Console" panose="020B0609040504020204" pitchFamily="49" charset="0"/>
              </a:rPr>
              <a:t>    W</a:t>
            </a:r>
            <a:r>
              <a:rPr lang="en-GB" sz="1600" baseline="-25000" dirty="0">
                <a:latin typeface="Lucida Console" panose="020B0609040504020204" pitchFamily="49" charset="0"/>
              </a:rPr>
              <a:t>0</a:t>
            </a:r>
            <a:r>
              <a:rPr lang="en-GB" sz="1600" baseline="-25000" noProof="1">
                <a:latin typeface="Lucida Console" panose="020B0609040504020204" pitchFamily="49" charset="0"/>
              </a:rPr>
              <a:t> </a:t>
            </a:r>
            <a:r>
              <a:rPr lang="en-GB" sz="1600" noProof="1">
                <a:latin typeface="Lucida Console" panose="020B0609040504020204" pitchFamily="49" charset="0"/>
              </a:rPr>
              <a:t>= W</a:t>
            </a:r>
            <a:r>
              <a:rPr lang="en-GB" sz="1600" baseline="-25000" dirty="0">
                <a:latin typeface="Lucida Console" panose="020B0609040504020204" pitchFamily="49" charset="0"/>
              </a:rPr>
              <a:t>0</a:t>
            </a:r>
            <a:r>
              <a:rPr lang="en-GB" sz="1600" noProof="1">
                <a:latin typeface="Lucida Console" panose="020B0609040504020204" pitchFamily="49" charset="0"/>
              </a:rPr>
              <a:t> - eta * ∂F(X</a:t>
            </a:r>
            <a:r>
              <a:rPr lang="en-GB" sz="1600" dirty="0">
                <a:latin typeface="Lucida Console" panose="020B0609040504020204" pitchFamily="49" charset="0"/>
              </a:rPr>
              <a:t>, W</a:t>
            </a:r>
            <a:r>
              <a:rPr lang="en-GB" sz="1600" baseline="-25000" dirty="0">
                <a:latin typeface="Lucida Console" panose="020B0609040504020204" pitchFamily="49" charset="0"/>
              </a:rPr>
              <a:t>0</a:t>
            </a:r>
            <a:r>
              <a:rPr lang="en-GB" sz="1600" dirty="0">
                <a:latin typeface="Lucida Console" panose="020B0609040504020204" pitchFamily="49" charset="0"/>
              </a:rPr>
              <a:t>, W</a:t>
            </a:r>
            <a:r>
              <a:rPr lang="en-GB" sz="1600" baseline="-25000" dirty="0">
                <a:latin typeface="Lucida Console" panose="020B0609040504020204" pitchFamily="49" charset="0"/>
              </a:rPr>
              <a:t>1</a:t>
            </a:r>
            <a:r>
              <a:rPr lang="en-GB" sz="1600" noProof="1">
                <a:latin typeface="Lucida Console" panose="020B0609040504020204" pitchFamily="49" charset="0"/>
              </a:rPr>
              <a:t>)/∂W</a:t>
            </a:r>
            <a:r>
              <a:rPr lang="en-GB" sz="1600" baseline="-25000" noProof="1">
                <a:latin typeface="Lucida Console" panose="020B0609040504020204" pitchFamily="49" charset="0"/>
              </a:rPr>
              <a:t>0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W</a:t>
            </a:r>
            <a:r>
              <a:rPr lang="en-GB" sz="1600" baseline="-25000" dirty="0">
                <a:latin typeface="Lucida Console" panose="020B0609040504020204" pitchFamily="49" charset="0"/>
              </a:rPr>
              <a:t>1</a:t>
            </a:r>
            <a:r>
              <a:rPr lang="en-GB" sz="1600" baseline="-25000" noProof="1">
                <a:latin typeface="Lucida Console" panose="020B0609040504020204" pitchFamily="49" charset="0"/>
              </a:rPr>
              <a:t> </a:t>
            </a:r>
            <a:r>
              <a:rPr lang="en-GB" sz="1600" noProof="1">
                <a:latin typeface="Lucida Console" panose="020B0609040504020204" pitchFamily="49" charset="0"/>
              </a:rPr>
              <a:t>= W</a:t>
            </a:r>
            <a:r>
              <a:rPr lang="en-GB" sz="1600" baseline="-25000" dirty="0">
                <a:latin typeface="Lucida Console" panose="020B0609040504020204" pitchFamily="49" charset="0"/>
              </a:rPr>
              <a:t>1</a:t>
            </a:r>
            <a:r>
              <a:rPr lang="en-GB" sz="1600" noProof="1">
                <a:latin typeface="Lucida Console" panose="020B0609040504020204" pitchFamily="49" charset="0"/>
              </a:rPr>
              <a:t> - eta * ∂F(X</a:t>
            </a:r>
            <a:r>
              <a:rPr lang="en-GB" sz="1600" dirty="0">
                <a:latin typeface="Lucida Console" panose="020B0609040504020204" pitchFamily="49" charset="0"/>
              </a:rPr>
              <a:t>, W</a:t>
            </a:r>
            <a:r>
              <a:rPr lang="en-GB" sz="1600" baseline="-25000" dirty="0">
                <a:latin typeface="Lucida Console" panose="020B0609040504020204" pitchFamily="49" charset="0"/>
              </a:rPr>
              <a:t>0</a:t>
            </a:r>
            <a:r>
              <a:rPr lang="en-GB" sz="1600" dirty="0">
                <a:latin typeface="Lucida Console" panose="020B0609040504020204" pitchFamily="49" charset="0"/>
              </a:rPr>
              <a:t>, W</a:t>
            </a:r>
            <a:r>
              <a:rPr lang="en-GB" sz="1600" baseline="-25000" dirty="0">
                <a:latin typeface="Lucida Console" panose="020B0609040504020204" pitchFamily="49" charset="0"/>
              </a:rPr>
              <a:t>1</a:t>
            </a:r>
            <a:r>
              <a:rPr lang="en-GB" sz="1600" noProof="1">
                <a:latin typeface="Lucida Console" panose="020B0609040504020204" pitchFamily="49" charset="0"/>
              </a:rPr>
              <a:t>)/∂W</a:t>
            </a:r>
            <a:r>
              <a:rPr lang="en-GB" sz="1600" baseline="-25000" noProof="1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9DB7FFF-768B-4C85-9124-322984EB5032}"/>
              </a:ext>
            </a:extLst>
          </p:cNvPr>
          <p:cNvSpPr txBox="1"/>
          <p:nvPr/>
        </p:nvSpPr>
        <p:spPr>
          <a:xfrm>
            <a:off x="876299" y="1414869"/>
            <a:ext cx="343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The problem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>
                <a:latin typeface="Lucida Console" panose="020B0609040504020204" pitchFamily="49" charset="0"/>
              </a:rPr>
              <a:t>min loss(F(X, W</a:t>
            </a:r>
            <a:r>
              <a:rPr lang="en-GB" sz="1600" baseline="-25000" dirty="0">
                <a:latin typeface="Lucida Console" panose="020B0609040504020204" pitchFamily="49" charset="0"/>
              </a:rPr>
              <a:t>0</a:t>
            </a:r>
            <a:r>
              <a:rPr lang="en-GB" sz="1600" dirty="0">
                <a:latin typeface="Lucida Console" panose="020B0609040504020204" pitchFamily="49" charset="0"/>
              </a:rPr>
              <a:t>, W</a:t>
            </a:r>
            <a:r>
              <a:rPr lang="en-GB" sz="1600" baseline="-25000" dirty="0">
                <a:latin typeface="Lucida Console" panose="020B0609040504020204" pitchFamily="49" charset="0"/>
              </a:rPr>
              <a:t>1</a:t>
            </a:r>
            <a:r>
              <a:rPr lang="en-GB" sz="1600" dirty="0">
                <a:latin typeface="Lucida Console" panose="020B0609040504020204" pitchFamily="49" charset="0"/>
              </a:rPr>
              <a:t>), y)!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748547-836B-4DA4-B497-7687A3F7F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889" y="1767006"/>
            <a:ext cx="3362908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w[0] = torch.tensor(…, </a:t>
            </a:r>
            <a:r>
              <a:rPr lang="de-DE" altLang="de-DE" sz="1400" noProof="1">
                <a:solidFill>
                  <a:srgbClr val="660099"/>
                </a:solidFill>
                <a:latin typeface="JetBrains Mono"/>
              </a:rPr>
              <a:t>requires_grad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=</a:t>
            </a: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True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w[1] = torch.tensor(…, </a:t>
            </a:r>
            <a:r>
              <a:rPr lang="de-DE" altLang="de-DE" sz="1400" noProof="1">
                <a:solidFill>
                  <a:srgbClr val="660099"/>
                </a:solidFill>
                <a:latin typeface="JetBrains Mono"/>
              </a:rPr>
              <a:t>requires_grad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=</a:t>
            </a: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True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x = torch.tensor(…)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y = torch.tensor(…)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criterion= torch.nn.L1Loss()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optimizer = torch.optim.SGD([w], </a:t>
            </a:r>
            <a:r>
              <a:rPr lang="de-DE" altLang="de-DE" sz="1400" noProof="1">
                <a:solidFill>
                  <a:srgbClr val="660099"/>
                </a:solidFill>
                <a:latin typeface="JetBrains Mono"/>
              </a:rPr>
              <a:t>lr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=eta)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endParaRPr lang="de-DE" altLang="de-DE" sz="1400" b="1" noProof="1">
              <a:solidFill>
                <a:srgbClr val="00428C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for 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i </a:t>
            </a: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in </a:t>
            </a:r>
            <a:r>
              <a:rPr lang="de-DE" altLang="de-DE" sz="1400" noProof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(n_iterations):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current = F(x, w)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loss = criterion(current, y)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b="1" noProof="1">
                <a:solidFill>
                  <a:srgbClr val="3777E6"/>
                </a:solidFill>
                <a:latin typeface="JetBrains Mono"/>
              </a:rPr>
              <a:t>    </a:t>
            </a: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if </a:t>
            </a:r>
            <a:r>
              <a:rPr lang="de-DE" altLang="de-DE" sz="1400" noProof="1">
                <a:solidFill>
                  <a:srgbClr val="000080"/>
                </a:solidFill>
                <a:latin typeface="JetBrains Mono"/>
              </a:rPr>
              <a:t>abs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(loss) &lt; epsilon: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break</a:t>
            </a:r>
            <a:br>
              <a:rPr lang="de-DE" altLang="de-DE" sz="1400" b="1" noProof="1">
                <a:solidFill>
                  <a:srgbClr val="00428C"/>
                </a:solidFill>
                <a:latin typeface="JetBrains Mono"/>
              </a:rPr>
            </a:b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    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optimizer.zero_grad()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loss.backward()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optimizer.step()</a:t>
            </a:r>
            <a:endParaRPr kumimoji="0" lang="de-DE" altLang="de-DE" sz="14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3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B8963-830E-43D7-81C1-82F5705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80CEB68-D7F5-4EDE-A36C-281D765F58DA}"/>
              </a:ext>
            </a:extLst>
          </p:cNvPr>
          <p:cNvSpPr/>
          <p:nvPr/>
        </p:nvSpPr>
        <p:spPr>
          <a:xfrm>
            <a:off x="2889250" y="2928938"/>
            <a:ext cx="17843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Theano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F83A2D1-C994-48A6-A3DF-FC8A914A9DB5}"/>
              </a:ext>
            </a:extLst>
          </p:cNvPr>
          <p:cNvSpPr/>
          <p:nvPr/>
        </p:nvSpPr>
        <p:spPr>
          <a:xfrm>
            <a:off x="7308850" y="4652963"/>
            <a:ext cx="17843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scikit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D8BD910-123E-4577-A3F4-64D9D1CAF3E5}"/>
              </a:ext>
            </a:extLst>
          </p:cNvPr>
          <p:cNvSpPr/>
          <p:nvPr/>
        </p:nvSpPr>
        <p:spPr>
          <a:xfrm>
            <a:off x="5086350" y="1979613"/>
            <a:ext cx="17843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Keras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2FEF184-464B-42DA-94C7-67E66833D7D6}"/>
              </a:ext>
            </a:extLst>
          </p:cNvPr>
          <p:cNvSpPr/>
          <p:nvPr/>
        </p:nvSpPr>
        <p:spPr>
          <a:xfrm>
            <a:off x="5086350" y="2928938"/>
            <a:ext cx="17843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Tensorflow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DA572BA-8B0B-4928-A8B9-E7063B6E5690}"/>
              </a:ext>
            </a:extLst>
          </p:cNvPr>
          <p:cNvSpPr/>
          <p:nvPr/>
        </p:nvSpPr>
        <p:spPr>
          <a:xfrm>
            <a:off x="7283450" y="1979613"/>
            <a:ext cx="17843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FastAI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3D2BBAA-2C13-478A-BC4D-E56926B120EE}"/>
              </a:ext>
            </a:extLst>
          </p:cNvPr>
          <p:cNvSpPr/>
          <p:nvPr/>
        </p:nvSpPr>
        <p:spPr>
          <a:xfrm>
            <a:off x="7283450" y="2928938"/>
            <a:ext cx="17843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Pytorch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3224B1C-BAD4-463B-9653-5E61317C7638}"/>
              </a:ext>
            </a:extLst>
          </p:cNvPr>
          <p:cNvCxnSpPr>
            <a:cxnSpLocks/>
          </p:cNvCxnSpPr>
          <p:nvPr/>
        </p:nvCxnSpPr>
        <p:spPr>
          <a:xfrm>
            <a:off x="717550" y="4140200"/>
            <a:ext cx="911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0A408D9-E75B-4668-8207-419DFFFA0588}"/>
              </a:ext>
            </a:extLst>
          </p:cNvPr>
          <p:cNvSpPr txBox="1"/>
          <p:nvPr/>
        </p:nvSpPr>
        <p:spPr>
          <a:xfrm>
            <a:off x="884727" y="2118559"/>
            <a:ext cx="200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Neuronal Networks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8F8E80-E371-43CB-8ACD-28B4E414943C}"/>
              </a:ext>
            </a:extLst>
          </p:cNvPr>
          <p:cNvSpPr txBox="1"/>
          <p:nvPr/>
        </p:nvSpPr>
        <p:spPr>
          <a:xfrm>
            <a:off x="884726" y="4568071"/>
            <a:ext cx="20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Classifiers and more</a:t>
            </a:r>
          </a:p>
        </p:txBody>
      </p:sp>
    </p:spTree>
    <p:extLst>
      <p:ext uri="{BB962C8B-B14F-4D97-AF65-F5344CB8AC3E}">
        <p14:creationId xmlns:p14="http://schemas.microsoft.com/office/powerpoint/2010/main" val="57247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5A5EDA8A-4558-4055-BAD3-5B1E116B9A71}"/>
              </a:ext>
            </a:extLst>
          </p:cNvPr>
          <p:cNvSpPr/>
          <p:nvPr/>
        </p:nvSpPr>
        <p:spPr>
          <a:xfrm>
            <a:off x="3663950" y="2501900"/>
            <a:ext cx="1543050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y = f(x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, x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80C5F4E-B2CF-4B2F-967B-20884B496D3C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336262" y="2906495"/>
            <a:ext cx="132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2E95CC4-DA39-4424-B0CE-78920E2D99AA}"/>
              </a:ext>
            </a:extLst>
          </p:cNvPr>
          <p:cNvSpPr/>
          <p:nvPr/>
        </p:nvSpPr>
        <p:spPr>
          <a:xfrm>
            <a:off x="876299" y="2501900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1, </a:t>
            </a:r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77D06A-B771-4224-B2FC-5C76333E49CF}"/>
              </a:ext>
            </a:extLst>
          </p:cNvPr>
          <p:cNvSpPr txBox="1"/>
          <p:nvPr/>
        </p:nvSpPr>
        <p:spPr>
          <a:xfrm>
            <a:off x="825499" y="540524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Gradients on Scalar-Valued Functions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A44A597-003F-4019-9479-E8D666130FBD}"/>
              </a:ext>
            </a:extLst>
          </p:cNvPr>
          <p:cNvSpPr txBox="1"/>
          <p:nvPr/>
        </p:nvSpPr>
        <p:spPr>
          <a:xfrm>
            <a:off x="825499" y="1569621"/>
            <a:ext cx="201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Independent variable,</a:t>
            </a:r>
          </a:p>
          <a:p>
            <a:r>
              <a:rPr lang="en-GB" sz="1600" dirty="0"/>
              <a:t>Exogenous variable,</a:t>
            </a:r>
          </a:p>
          <a:p>
            <a:r>
              <a:rPr lang="en-GB" sz="1600" dirty="0"/>
              <a:t>Leaf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F056EFC-6530-4C23-A9FE-6C4829E4040E}"/>
              </a:ext>
            </a:extLst>
          </p:cNvPr>
          <p:cNvSpPr txBox="1"/>
          <p:nvPr/>
        </p:nvSpPr>
        <p:spPr>
          <a:xfrm>
            <a:off x="3635306" y="1569620"/>
            <a:ext cx="1917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Dependent variable,</a:t>
            </a:r>
          </a:p>
          <a:p>
            <a:r>
              <a:rPr lang="en-GB" sz="1600" dirty="0"/>
              <a:t>Endogenous variable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305B32-66D7-4E9D-AA08-EB2EE227ED1C}"/>
              </a:ext>
            </a:extLst>
          </p:cNvPr>
          <p:cNvSpPr txBox="1"/>
          <p:nvPr/>
        </p:nvSpPr>
        <p:spPr>
          <a:xfrm>
            <a:off x="876299" y="3827869"/>
            <a:ext cx="3393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How does a change of x influence y?</a:t>
            </a:r>
          </a:p>
          <a:p>
            <a:endParaRPr lang="en-GB" sz="1600" dirty="0"/>
          </a:p>
          <a:p>
            <a:r>
              <a:rPr lang="en-GB" sz="1600" noProof="1">
                <a:latin typeface="Lucida Console" panose="020B0609040504020204" pitchFamily="49" charset="0"/>
              </a:rPr>
              <a:t>grad f</a:t>
            </a:r>
            <a:r>
              <a:rPr lang="en-GB" sz="1600" b="1" noProof="1">
                <a:latin typeface="Lucida Console" panose="020B0609040504020204" pitchFamily="49" charset="0"/>
              </a:rPr>
              <a:t> </a:t>
            </a:r>
            <a:r>
              <a:rPr lang="en-GB" sz="1600" noProof="1">
                <a:latin typeface="Lucida Console" panose="020B0609040504020204" pitchFamily="49" charset="0"/>
              </a:rPr>
              <a:t>= [∂y/∂</a:t>
            </a:r>
            <a:r>
              <a:rPr lang="de-DE" sz="1600" dirty="0"/>
              <a:t>x</a:t>
            </a:r>
            <a:r>
              <a:rPr lang="de-DE" sz="1600" baseline="-25000" dirty="0"/>
              <a:t>1</a:t>
            </a:r>
            <a:r>
              <a:rPr lang="en-GB" sz="1600" noProof="1">
                <a:latin typeface="Lucida Console" panose="020B0609040504020204" pitchFamily="49" charset="0"/>
              </a:rPr>
              <a:t>,∂y/∂</a:t>
            </a:r>
            <a:r>
              <a:rPr lang="de-DE" sz="1600" dirty="0"/>
              <a:t>x</a:t>
            </a:r>
            <a:r>
              <a:rPr lang="de-DE" sz="1600" baseline="-25000" dirty="0"/>
              <a:t>2</a:t>
            </a:r>
            <a:r>
              <a:rPr lang="en-GB" sz="1600" noProof="1">
                <a:latin typeface="Lucida Console" panose="020B0609040504020204" pitchFamily="49" charset="0"/>
              </a:rPr>
              <a:t>]</a:t>
            </a:r>
          </a:p>
          <a:p>
            <a:endParaRPr lang="en-GB" sz="1600" dirty="0"/>
          </a:p>
          <a:p>
            <a:r>
              <a:rPr lang="en-GB" sz="1600" noProof="1">
                <a:latin typeface="Lucida Console" panose="020B0609040504020204" pitchFamily="49" charset="0"/>
              </a:rPr>
              <a:t>f(</a:t>
            </a:r>
            <a:r>
              <a:rPr lang="en-GB" sz="1600" b="1" noProof="1">
                <a:latin typeface="Lucida Console" panose="020B0609040504020204" pitchFamily="49" charset="0"/>
              </a:rPr>
              <a:t>x</a:t>
            </a:r>
            <a:r>
              <a:rPr lang="en-GB" sz="1600" noProof="1">
                <a:latin typeface="Lucida Console" panose="020B0609040504020204" pitchFamily="49" charset="0"/>
              </a:rPr>
              <a:t>+</a:t>
            </a:r>
            <a:r>
              <a:rPr lang="en-GB" sz="1600" b="1" noProof="1">
                <a:latin typeface="Lucida Console" panose="020B0609040504020204" pitchFamily="49" charset="0"/>
              </a:rPr>
              <a:t>h</a:t>
            </a:r>
            <a:r>
              <a:rPr lang="en-GB" sz="1600" noProof="1">
                <a:latin typeface="Lucida Console" panose="020B0609040504020204" pitchFamily="49" charset="0"/>
              </a:rPr>
              <a:t>) = f(</a:t>
            </a:r>
            <a:r>
              <a:rPr lang="en-GB" sz="1600" b="1" noProof="1">
                <a:latin typeface="Lucida Console" panose="020B0609040504020204" pitchFamily="49" charset="0"/>
              </a:rPr>
              <a:t>x</a:t>
            </a:r>
            <a:r>
              <a:rPr lang="en-GB" sz="1600" noProof="1">
                <a:latin typeface="Lucida Console" panose="020B0609040504020204" pitchFamily="49" charset="0"/>
              </a:rPr>
              <a:t>) + grad f * </a:t>
            </a:r>
            <a:r>
              <a:rPr lang="en-GB" sz="1600" b="1" noProof="1">
                <a:latin typeface="Lucida Console" panose="020B0609040504020204" pitchFamily="49" charset="0"/>
              </a:rPr>
              <a:t>h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B8EF65E-7F81-4FD2-BB5F-526FD906DE7D}"/>
              </a:ext>
            </a:extLst>
          </p:cNvPr>
          <p:cNvSpPr txBox="1"/>
          <p:nvPr/>
        </p:nvSpPr>
        <p:spPr>
          <a:xfrm>
            <a:off x="2596541" y="5360310"/>
            <a:ext cx="1134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 row vector 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F8B92E4-A0F6-4D1C-8BF4-1A667CEE094B}"/>
              </a:ext>
            </a:extLst>
          </p:cNvPr>
          <p:cNvCxnSpPr>
            <a:cxnSpLocks/>
          </p:cNvCxnSpPr>
          <p:nvPr/>
        </p:nvCxnSpPr>
        <p:spPr>
          <a:xfrm flipV="1">
            <a:off x="3113222" y="5204222"/>
            <a:ext cx="0" cy="19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5935002E-DEDE-4374-BFC1-0E9D2B709C93}"/>
              </a:ext>
            </a:extLst>
          </p:cNvPr>
          <p:cNvSpPr txBox="1"/>
          <p:nvPr/>
        </p:nvSpPr>
        <p:spPr>
          <a:xfrm>
            <a:off x="6272439" y="4399604"/>
            <a:ext cx="480291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noProof="1">
                <a:latin typeface="Lucida Console" panose="020B0609040504020204" pitchFamily="49" charset="0"/>
              </a:rPr>
              <a:t>x = torch.tensor([3, 4], require_grad=True)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y = f(x)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y.backward()  </a:t>
            </a:r>
          </a:p>
          <a:p>
            <a:endParaRPr lang="en-GB" sz="1400" noProof="1">
              <a:latin typeface="Lucida Console" panose="020B0609040504020204" pitchFamily="49" charset="0"/>
            </a:endParaRPr>
          </a:p>
          <a:p>
            <a:r>
              <a:rPr lang="en-GB" sz="1400" noProof="1">
                <a:latin typeface="Lucida Console" panose="020B0609040504020204" pitchFamily="49" charset="0"/>
              </a:rPr>
              <a:t># now: x.grad = </a:t>
            </a:r>
            <a:r>
              <a:rPr lang="de-DE" sz="1400" noProof="1">
                <a:latin typeface="Lucida Console" panose="020B0609040504020204" pitchFamily="49" charset="0"/>
              </a:rPr>
              <a:t>grad f(x)</a:t>
            </a:r>
            <a:endParaRPr lang="en-GB" sz="1400" noProof="1">
              <a:latin typeface="Lucida Console" panose="020B0609040504020204" pitchFamily="49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FDE129-6E41-4B6A-85B5-62BD2EE168FD}"/>
              </a:ext>
            </a:extLst>
          </p:cNvPr>
          <p:cNvSpPr txBox="1"/>
          <p:nvPr/>
        </p:nvSpPr>
        <p:spPr>
          <a:xfrm>
            <a:off x="6272439" y="3849659"/>
            <a:ext cx="1877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noProof="1"/>
              <a:t>With torch.autograd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71CC088-88BF-4B2A-AC54-0ED8500B3D4A}"/>
              </a:ext>
            </a:extLst>
          </p:cNvPr>
          <p:cNvSpPr txBox="1"/>
          <p:nvPr/>
        </p:nvSpPr>
        <p:spPr>
          <a:xfrm>
            <a:off x="3910427" y="5360310"/>
            <a:ext cx="1394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 column vector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1F08C7F-36DB-4304-B46E-56A64BA0E410}"/>
              </a:ext>
            </a:extLst>
          </p:cNvPr>
          <p:cNvCxnSpPr>
            <a:cxnSpLocks/>
          </p:cNvCxnSpPr>
          <p:nvPr/>
        </p:nvCxnSpPr>
        <p:spPr>
          <a:xfrm flipV="1">
            <a:off x="4090925" y="5204222"/>
            <a:ext cx="0" cy="19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27E9CE74-5DD8-4499-9F10-784084169391}"/>
              </a:ext>
            </a:extLst>
          </p:cNvPr>
          <p:cNvSpPr txBox="1"/>
          <p:nvPr/>
        </p:nvSpPr>
        <p:spPr>
          <a:xfrm>
            <a:off x="1402499" y="5360310"/>
            <a:ext cx="67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scalars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E53F9B6-F758-4F50-A430-48ED10C1948F}"/>
              </a:ext>
            </a:extLst>
          </p:cNvPr>
          <p:cNvCxnSpPr>
            <a:cxnSpLocks/>
          </p:cNvCxnSpPr>
          <p:nvPr/>
        </p:nvCxnSpPr>
        <p:spPr>
          <a:xfrm flipV="1">
            <a:off x="1974932" y="5204222"/>
            <a:ext cx="218673" cy="19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3679492-CD2C-4D13-983D-DB4F5D0E0004}"/>
              </a:ext>
            </a:extLst>
          </p:cNvPr>
          <p:cNvCxnSpPr>
            <a:cxnSpLocks/>
          </p:cNvCxnSpPr>
          <p:nvPr/>
        </p:nvCxnSpPr>
        <p:spPr>
          <a:xfrm flipH="1" flipV="1">
            <a:off x="1357008" y="5204222"/>
            <a:ext cx="227623" cy="19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74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4477D06A-B771-4224-B2FC-5C76333E49CF}"/>
              </a:ext>
            </a:extLst>
          </p:cNvPr>
          <p:cNvSpPr txBox="1"/>
          <p:nvPr/>
        </p:nvSpPr>
        <p:spPr>
          <a:xfrm>
            <a:off x="825499" y="540524"/>
            <a:ext cx="657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Steepest Gradient Descent with respect to x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305B32-66D7-4E9D-AA08-EB2EE227ED1C}"/>
              </a:ext>
            </a:extLst>
          </p:cNvPr>
          <p:cNvSpPr txBox="1"/>
          <p:nvPr/>
        </p:nvSpPr>
        <p:spPr>
          <a:xfrm>
            <a:off x="825499" y="2767280"/>
            <a:ext cx="34339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The algorithm</a:t>
            </a:r>
            <a:endParaRPr lang="en-GB" sz="1600" dirty="0"/>
          </a:p>
          <a:p>
            <a:endParaRPr lang="en-GB" sz="1600" dirty="0"/>
          </a:p>
          <a:p>
            <a:r>
              <a:rPr lang="en-GB" sz="1600" noProof="1">
                <a:latin typeface="Lucida Console" panose="020B0609040504020204" pitchFamily="49" charset="0"/>
              </a:rPr>
              <a:t>x := any value</a:t>
            </a:r>
          </a:p>
          <a:p>
            <a:r>
              <a:rPr lang="en-GB" sz="1600" noProof="1">
                <a:latin typeface="Lucida Console" panose="020B0609040504020204" pitchFamily="49" charset="0"/>
              </a:rPr>
              <a:t>While loss(</a:t>
            </a:r>
            <a:r>
              <a:rPr lang="en-GB" sz="1600" dirty="0"/>
              <a:t>F(x), y) &gt; epsilon:</a:t>
            </a:r>
            <a:endParaRPr lang="en-GB" sz="1600" noProof="1">
              <a:latin typeface="Lucida Console" panose="020B0609040504020204" pitchFamily="49" charset="0"/>
            </a:endParaRPr>
          </a:p>
          <a:p>
            <a:r>
              <a:rPr lang="en-GB" sz="1600" noProof="1">
                <a:latin typeface="Lucida Console" panose="020B0609040504020204" pitchFamily="49" charset="0"/>
              </a:rPr>
              <a:t>   x</a:t>
            </a:r>
            <a:r>
              <a:rPr lang="en-GB" sz="1600" baseline="-25000" noProof="1">
                <a:latin typeface="Lucida Console" panose="020B0609040504020204" pitchFamily="49" charset="0"/>
              </a:rPr>
              <a:t> </a:t>
            </a:r>
            <a:r>
              <a:rPr lang="en-GB" sz="1600" noProof="1">
                <a:latin typeface="Lucida Console" panose="020B0609040504020204" pitchFamily="49" charset="0"/>
              </a:rPr>
              <a:t>= x - eta * grad F(x)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9DB7FFF-768B-4C85-9124-322984EB5032}"/>
              </a:ext>
            </a:extLst>
          </p:cNvPr>
          <p:cNvSpPr txBox="1"/>
          <p:nvPr/>
        </p:nvSpPr>
        <p:spPr>
          <a:xfrm>
            <a:off x="876299" y="1414869"/>
            <a:ext cx="2529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The problem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>
                <a:latin typeface="Lucida Console" panose="020B0609040504020204" pitchFamily="49" charset="0"/>
              </a:rPr>
              <a:t>min loss(F(x), y)!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402A9B3-3AD8-477A-A575-48F5F8D92BCB}"/>
              </a:ext>
            </a:extLst>
          </p:cNvPr>
          <p:cNvSpPr txBox="1"/>
          <p:nvPr/>
        </p:nvSpPr>
        <p:spPr>
          <a:xfrm>
            <a:off x="825499" y="4497428"/>
            <a:ext cx="40110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Why “steepest descent”?</a:t>
            </a:r>
          </a:p>
          <a:p>
            <a:endParaRPr lang="en-GB" sz="1600" dirty="0"/>
          </a:p>
          <a:p>
            <a:r>
              <a:rPr lang="en-GB" sz="1600" noProof="1">
                <a:latin typeface="Lucida Console" panose="020B0609040504020204" pitchFamily="49" charset="0"/>
              </a:rPr>
              <a:t>F(</a:t>
            </a:r>
            <a:r>
              <a:rPr lang="en-GB" sz="1600" b="1" noProof="1">
                <a:latin typeface="Lucida Console" panose="020B0609040504020204" pitchFamily="49" charset="0"/>
              </a:rPr>
              <a:t>x</a:t>
            </a:r>
            <a:r>
              <a:rPr lang="en-GB" sz="1600" noProof="1">
                <a:latin typeface="Lucida Console" panose="020B0609040504020204" pitchFamily="49" charset="0"/>
              </a:rPr>
              <a:t>+</a:t>
            </a:r>
            <a:r>
              <a:rPr lang="en-GB" sz="1600" b="1" noProof="1">
                <a:latin typeface="Lucida Console" panose="020B0609040504020204" pitchFamily="49" charset="0"/>
              </a:rPr>
              <a:t>h</a:t>
            </a:r>
            <a:r>
              <a:rPr lang="en-GB" sz="1600" noProof="1">
                <a:latin typeface="Lucida Console" panose="020B0609040504020204" pitchFamily="49" charset="0"/>
              </a:rPr>
              <a:t>) = F(</a:t>
            </a:r>
            <a:r>
              <a:rPr lang="en-GB" sz="1600" b="1" noProof="1">
                <a:latin typeface="Lucida Console" panose="020B0609040504020204" pitchFamily="49" charset="0"/>
              </a:rPr>
              <a:t>x</a:t>
            </a:r>
            <a:r>
              <a:rPr lang="en-GB" sz="1600" noProof="1">
                <a:latin typeface="Lucida Console" panose="020B0609040504020204" pitchFamily="49" charset="0"/>
              </a:rPr>
              <a:t>) + grad F * </a:t>
            </a:r>
            <a:r>
              <a:rPr lang="en-GB" sz="1600" b="1" noProof="1">
                <a:latin typeface="Lucida Console" panose="020B0609040504020204" pitchFamily="49" charset="0"/>
              </a:rPr>
              <a:t>h</a:t>
            </a:r>
            <a:endParaRPr lang="en-GB" sz="1600" noProof="1">
              <a:latin typeface="Lucida Console" panose="020B0609040504020204" pitchFamily="49" charset="0"/>
            </a:endParaRPr>
          </a:p>
          <a:p>
            <a:r>
              <a:rPr lang="en-GB" sz="1600" noProof="1">
                <a:latin typeface="Lucida Console" panose="020B0609040504020204" pitchFamily="49" charset="0"/>
              </a:rPr>
              <a:t>grad F(x) * h &lt;= (grad F(x))**2</a:t>
            </a:r>
          </a:p>
          <a:p>
            <a:r>
              <a:rPr lang="en-GB" sz="1600" noProof="1">
                <a:latin typeface="Lucida Console" panose="020B0609040504020204" pitchFamily="49" charset="0"/>
              </a:rPr>
              <a:t>h = - eta * grad F(x)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748547-836B-4DA4-B497-7687A3F7F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289" y="2165768"/>
            <a:ext cx="3093604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x = torch.tensor(… , </a:t>
            </a:r>
            <a:r>
              <a:rPr lang="de-DE" altLang="de-DE" sz="1400" noProof="1">
                <a:solidFill>
                  <a:srgbClr val="660099"/>
                </a:solidFill>
                <a:latin typeface="JetBrains Mono"/>
              </a:rPr>
              <a:t>requires_grad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=</a:t>
            </a: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True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y = torch.tensor(…)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criterion = torch.nn.L1Loss()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optimizer = torch.optim.SGD([x], </a:t>
            </a:r>
            <a:r>
              <a:rPr lang="de-DE" altLang="de-DE" sz="1400" noProof="1">
                <a:solidFill>
                  <a:srgbClr val="660099"/>
                </a:solidFill>
                <a:latin typeface="JetBrains Mono"/>
              </a:rPr>
              <a:t>lr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=eta)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endParaRPr lang="de-DE" altLang="de-DE" sz="1400" b="1" noProof="1">
              <a:solidFill>
                <a:srgbClr val="00428C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for 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i </a:t>
            </a: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in </a:t>
            </a:r>
            <a:r>
              <a:rPr lang="de-DE" altLang="de-DE" sz="1400" noProof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(n_iterations):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current = F(x)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loss = criterion(Fx, y)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b="1" noProof="1">
                <a:solidFill>
                  <a:srgbClr val="3777E6"/>
                </a:solidFill>
                <a:latin typeface="JetBrains Mono"/>
              </a:rPr>
              <a:t>    </a:t>
            </a: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if </a:t>
            </a:r>
            <a:r>
              <a:rPr lang="de-DE" altLang="de-DE" sz="1400" noProof="1">
                <a:solidFill>
                  <a:srgbClr val="000080"/>
                </a:solidFill>
                <a:latin typeface="JetBrains Mono"/>
              </a:rPr>
              <a:t>abs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(loss) &lt; epsilon: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break</a:t>
            </a:r>
            <a:br>
              <a:rPr lang="de-DE" altLang="de-DE" sz="1400" b="1" noProof="1">
                <a:solidFill>
                  <a:srgbClr val="00428C"/>
                </a:solidFill>
                <a:latin typeface="JetBrains Mono"/>
              </a:rPr>
            </a:b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    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optimizer.zero_grad()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loss.backward()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optimizer.step()</a:t>
            </a:r>
            <a:endParaRPr kumimoji="0" lang="de-DE" altLang="de-DE" sz="14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6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5A5EDA8A-4558-4055-BAD3-5B1E116B9A71}"/>
              </a:ext>
            </a:extLst>
          </p:cNvPr>
          <p:cNvSpPr/>
          <p:nvPr/>
        </p:nvSpPr>
        <p:spPr>
          <a:xfrm>
            <a:off x="3663950" y="2501900"/>
            <a:ext cx="2559050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y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= x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* x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y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r>
              <a:rPr lang="de-DE" sz="1600" dirty="0">
                <a:solidFill>
                  <a:schemeClr val="tx1"/>
                </a:solidFill>
              </a:rPr>
              <a:t> = x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/ x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80C5F4E-B2CF-4B2F-967B-20884B496D3C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336262" y="2906495"/>
            <a:ext cx="132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2E95CC4-DA39-4424-B0CE-78920E2D99AA}"/>
              </a:ext>
            </a:extLst>
          </p:cNvPr>
          <p:cNvSpPr/>
          <p:nvPr/>
        </p:nvSpPr>
        <p:spPr>
          <a:xfrm>
            <a:off x="876299" y="2501900"/>
            <a:ext cx="1459963" cy="8091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x</a:t>
            </a:r>
            <a:r>
              <a:rPr lang="de-DE" sz="1600" baseline="-25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+ x</a:t>
            </a:r>
            <a:r>
              <a:rPr lang="de-DE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77D06A-B771-4224-B2FC-5C76333E49CF}"/>
              </a:ext>
            </a:extLst>
          </p:cNvPr>
          <p:cNvSpPr txBox="1"/>
          <p:nvPr/>
        </p:nvSpPr>
        <p:spPr>
          <a:xfrm>
            <a:off x="825499" y="540524"/>
            <a:ext cx="5789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Jacobians on Vector-Valued Functions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A44A597-003F-4019-9479-E8D666130FBD}"/>
              </a:ext>
            </a:extLst>
          </p:cNvPr>
          <p:cNvSpPr txBox="1"/>
          <p:nvPr/>
        </p:nvSpPr>
        <p:spPr>
          <a:xfrm>
            <a:off x="825499" y="1569621"/>
            <a:ext cx="201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Independent variable,</a:t>
            </a:r>
          </a:p>
          <a:p>
            <a:r>
              <a:rPr lang="en-GB" sz="1600" dirty="0"/>
              <a:t>Exogenous variable,</a:t>
            </a:r>
          </a:p>
          <a:p>
            <a:r>
              <a:rPr lang="en-GB" sz="1600" dirty="0"/>
              <a:t>Leaf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F056EFC-6530-4C23-A9FE-6C4829E4040E}"/>
              </a:ext>
            </a:extLst>
          </p:cNvPr>
          <p:cNvSpPr txBox="1"/>
          <p:nvPr/>
        </p:nvSpPr>
        <p:spPr>
          <a:xfrm>
            <a:off x="3635306" y="1569620"/>
            <a:ext cx="1917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Dependent variable,</a:t>
            </a:r>
          </a:p>
          <a:p>
            <a:r>
              <a:rPr lang="en-GB" sz="1600" dirty="0"/>
              <a:t>Endogenous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9305B32-66D7-4E9D-AA08-EB2EE227ED1C}"/>
                  </a:ext>
                </a:extLst>
              </p:cNvPr>
              <p:cNvSpPr txBox="1"/>
              <p:nvPr/>
            </p:nvSpPr>
            <p:spPr>
              <a:xfrm>
                <a:off x="876299" y="3827869"/>
                <a:ext cx="4126001" cy="1546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How does a change of x influence y?</a:t>
                </a:r>
              </a:p>
              <a:p>
                <a:endParaRPr lang="en-GB" sz="1600" dirty="0"/>
              </a:p>
              <a:p>
                <a:r>
                  <a:rPr lang="en-GB" sz="1600" noProof="1">
                    <a:latin typeface="Lucida Console" panose="020B0609040504020204" pitchFamily="49" charset="0"/>
                  </a:rPr>
                  <a:t>Dy</a:t>
                </a:r>
                <a:r>
                  <a:rPr lang="en-GB" sz="1600" b="1" noProof="1">
                    <a:latin typeface="Lucida Console" panose="020B0609040504020204" pitchFamily="49" charset="0"/>
                  </a:rPr>
                  <a:t> </a:t>
                </a:r>
                <a:r>
                  <a:rPr lang="en-GB" sz="1600" noProof="1">
                    <a:latin typeface="Lucida Console" panose="020B0609040504020204" pitchFamily="49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600" i="1" noProof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de-DE" sz="1600" b="0" i="1" baseline="-25000" noProof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de-DE" sz="1600" b="0" i="1" baseline="-25000" noProof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de-DE" sz="1600" b="0" i="1" baseline="-25000" noProof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de-DE" sz="1600" b="0" i="1" baseline="-25000" noProof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de-DE" sz="1600" b="0" i="1" baseline="-25000" noProof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de-DE" sz="1600" b="0" i="1" baseline="-25000" noProof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de-DE" sz="1600" b="0" i="1" baseline="-25000" noProof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de-DE" sz="1600" b="0" i="1" baseline="-25000" noProof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de-DE" sz="1600" noProof="1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6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600" i="1" noProof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600" i="1" noProof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baseline="-25000" noProof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600" i="1" noProof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600" i="1" noProof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baseline="-25000" noProof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1 / </m:t>
                            </m:r>
                            <m:r>
                              <a:rPr lang="de-DE" sz="1600" i="1" noProof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baseline="-25000" noProof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600" i="1" noProof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600" b="0" i="1" noProof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baseline="-25000" noProof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600" i="1" noProof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600" i="1" noProof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baseline="30000" noProof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600" i="1" baseline="-25000" noProof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de-DE" sz="1600" noProof="1">
                  <a:latin typeface="Lucida Console" panose="020B0609040504020204" pitchFamily="49" charset="0"/>
                </a:endParaRPr>
              </a:p>
              <a:p>
                <a:endParaRPr lang="en-GB" sz="1600" dirty="0"/>
              </a:p>
              <a:p>
                <a:r>
                  <a:rPr lang="en-GB" sz="1600" noProof="1">
                    <a:latin typeface="Lucida Console" panose="020B0609040504020204" pitchFamily="49" charset="0"/>
                  </a:rPr>
                  <a:t>y(</a:t>
                </a:r>
                <a:r>
                  <a:rPr lang="en-GB" sz="1600" b="1" noProof="1">
                    <a:latin typeface="Lucida Console" panose="020B0609040504020204" pitchFamily="49" charset="0"/>
                  </a:rPr>
                  <a:t>x</a:t>
                </a:r>
                <a:r>
                  <a:rPr lang="en-GB" sz="1600" noProof="1">
                    <a:latin typeface="Lucida Console" panose="020B0609040504020204" pitchFamily="49" charset="0"/>
                  </a:rPr>
                  <a:t>+</a:t>
                </a:r>
                <a:r>
                  <a:rPr lang="en-GB" sz="1600" b="1" noProof="1">
                    <a:latin typeface="Lucida Console" panose="020B0609040504020204" pitchFamily="49" charset="0"/>
                  </a:rPr>
                  <a:t>h</a:t>
                </a:r>
                <a:r>
                  <a:rPr lang="en-GB" sz="1600" noProof="1">
                    <a:latin typeface="Lucida Console" panose="020B0609040504020204" pitchFamily="49" charset="0"/>
                  </a:rPr>
                  <a:t>) = y(</a:t>
                </a:r>
                <a:r>
                  <a:rPr lang="en-GB" sz="1600" b="1" noProof="1">
                    <a:latin typeface="Lucida Console" panose="020B0609040504020204" pitchFamily="49" charset="0"/>
                  </a:rPr>
                  <a:t>x</a:t>
                </a:r>
                <a:r>
                  <a:rPr lang="en-GB" sz="1600" noProof="1">
                    <a:latin typeface="Lucida Console" panose="020B0609040504020204" pitchFamily="49" charset="0"/>
                  </a:rPr>
                  <a:t>) + Dy * </a:t>
                </a:r>
                <a:r>
                  <a:rPr lang="en-GB" sz="1600" b="1" noProof="1">
                    <a:latin typeface="Lucida Console" panose="020B0609040504020204" pitchFamily="49" charset="0"/>
                  </a:rPr>
                  <a:t>h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9305B32-66D7-4E9D-AA08-EB2EE227E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3827869"/>
                <a:ext cx="4126001" cy="1546834"/>
              </a:xfrm>
              <a:prstGeom prst="rect">
                <a:avLst/>
              </a:prstGeom>
              <a:blipFill>
                <a:blip r:embed="rId2"/>
                <a:stretch>
                  <a:fillRect l="-886" t="-1181" b="-3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8B8EF65E-7F81-4FD2-BB5F-526FD906DE7D}"/>
              </a:ext>
            </a:extLst>
          </p:cNvPr>
          <p:cNvSpPr txBox="1"/>
          <p:nvPr/>
        </p:nvSpPr>
        <p:spPr>
          <a:xfrm>
            <a:off x="2170579" y="6075635"/>
            <a:ext cx="1813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The Jacobian: a matrix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F8B92E4-A0F6-4D1C-8BF4-1A667CEE094B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051870" y="5374703"/>
            <a:ext cx="25400" cy="70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71CC088-88BF-4B2A-AC54-0ED8500B3D4A}"/>
              </a:ext>
            </a:extLst>
          </p:cNvPr>
          <p:cNvSpPr txBox="1"/>
          <p:nvPr/>
        </p:nvSpPr>
        <p:spPr>
          <a:xfrm>
            <a:off x="3371526" y="5589031"/>
            <a:ext cx="1394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 column vector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1F08C7F-36DB-4304-B46E-56A64BA0E410}"/>
              </a:ext>
            </a:extLst>
          </p:cNvPr>
          <p:cNvCxnSpPr>
            <a:cxnSpLocks/>
          </p:cNvCxnSpPr>
          <p:nvPr/>
        </p:nvCxnSpPr>
        <p:spPr>
          <a:xfrm flipV="1">
            <a:off x="3610756" y="5386078"/>
            <a:ext cx="0" cy="19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27E9CE74-5DD8-4499-9F10-784084169391}"/>
              </a:ext>
            </a:extLst>
          </p:cNvPr>
          <p:cNvSpPr txBox="1"/>
          <p:nvPr/>
        </p:nvSpPr>
        <p:spPr>
          <a:xfrm>
            <a:off x="1414763" y="5583705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column vectors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E53F9B6-F758-4F50-A430-48ED10C1948F}"/>
              </a:ext>
            </a:extLst>
          </p:cNvPr>
          <p:cNvCxnSpPr>
            <a:cxnSpLocks/>
          </p:cNvCxnSpPr>
          <p:nvPr/>
        </p:nvCxnSpPr>
        <p:spPr>
          <a:xfrm flipV="1">
            <a:off x="1948994" y="5374703"/>
            <a:ext cx="221585" cy="24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3679492-CD2C-4D13-983D-DB4F5D0E0004}"/>
              </a:ext>
            </a:extLst>
          </p:cNvPr>
          <p:cNvCxnSpPr>
            <a:cxnSpLocks/>
          </p:cNvCxnSpPr>
          <p:nvPr/>
        </p:nvCxnSpPr>
        <p:spPr>
          <a:xfrm flipH="1" flipV="1">
            <a:off x="1116643" y="5374703"/>
            <a:ext cx="480253" cy="24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85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80C5F4E-B2CF-4B2F-967B-20884B496D3C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3155950" y="29283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62E95CC4-DA39-4424-B0CE-78920E2D99AA}"/>
                  </a:ext>
                </a:extLst>
              </p:cNvPr>
              <p:cNvSpPr/>
              <p:nvPr/>
            </p:nvSpPr>
            <p:spPr>
              <a:xfrm>
                <a:off x="920750" y="2523726"/>
                <a:ext cx="2235200" cy="8091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𝑥𝑛</m:t>
                        </m:r>
                      </m:e>
                    </m:d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62E95CC4-DA39-4424-B0CE-78920E2D9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50" y="2523726"/>
                <a:ext cx="2235200" cy="8091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4477D06A-B771-4224-B2FC-5C76333E49CF}"/>
              </a:ext>
            </a:extLst>
          </p:cNvPr>
          <p:cNvSpPr txBox="1"/>
          <p:nvPr/>
        </p:nvSpPr>
        <p:spPr>
          <a:xfrm>
            <a:off x="825499" y="540524"/>
            <a:ext cx="3852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From Vectors to Matrices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A44A597-003F-4019-9479-E8D666130FBD}"/>
              </a:ext>
            </a:extLst>
          </p:cNvPr>
          <p:cNvSpPr txBox="1"/>
          <p:nvPr/>
        </p:nvSpPr>
        <p:spPr>
          <a:xfrm>
            <a:off x="825499" y="1569621"/>
            <a:ext cx="201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Independent variable,</a:t>
            </a:r>
          </a:p>
          <a:p>
            <a:r>
              <a:rPr lang="en-GB" sz="1600" dirty="0"/>
              <a:t>Exogenous variable,</a:t>
            </a:r>
          </a:p>
          <a:p>
            <a:r>
              <a:rPr lang="en-GB" sz="1600" dirty="0"/>
              <a:t>Leaf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F056EFC-6530-4C23-A9FE-6C4829E4040E}"/>
              </a:ext>
            </a:extLst>
          </p:cNvPr>
          <p:cNvSpPr txBox="1"/>
          <p:nvPr/>
        </p:nvSpPr>
        <p:spPr>
          <a:xfrm>
            <a:off x="3635306" y="1569620"/>
            <a:ext cx="1917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Dependent variable,</a:t>
            </a:r>
          </a:p>
          <a:p>
            <a:r>
              <a:rPr lang="en-GB" sz="1600" dirty="0"/>
              <a:t>Endogenous variable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305B32-66D7-4E9D-AA08-EB2EE227ED1C}"/>
              </a:ext>
            </a:extLst>
          </p:cNvPr>
          <p:cNvSpPr txBox="1"/>
          <p:nvPr/>
        </p:nvSpPr>
        <p:spPr>
          <a:xfrm>
            <a:off x="7670799" y="1200287"/>
            <a:ext cx="32025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How does a change of x influence y?</a:t>
            </a:r>
          </a:p>
          <a:p>
            <a:endParaRPr lang="en-GB" sz="1600" dirty="0"/>
          </a:p>
          <a:p>
            <a:r>
              <a:rPr lang="en-GB" sz="1600" noProof="1">
                <a:latin typeface="Lucida Console" panose="020B0609040504020204" pitchFamily="49" charset="0"/>
              </a:rPr>
              <a:t>dy/dx = 2x</a:t>
            </a:r>
          </a:p>
          <a:p>
            <a:endParaRPr lang="en-GB" sz="1600" dirty="0"/>
          </a:p>
          <a:p>
            <a:r>
              <a:rPr lang="en-GB" sz="1600" noProof="1">
                <a:latin typeface="Lucida Console" panose="020B0609040504020204" pitchFamily="49" charset="0"/>
              </a:rPr>
              <a:t>dy = 2x * dx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935002E-DEDE-4374-BFC1-0E9D2B709C93}"/>
              </a:ext>
            </a:extLst>
          </p:cNvPr>
          <p:cNvSpPr txBox="1"/>
          <p:nvPr/>
        </p:nvSpPr>
        <p:spPr>
          <a:xfrm>
            <a:off x="6272439" y="4399604"/>
            <a:ext cx="4373313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noProof="1">
                <a:latin typeface="Lucida Console" panose="020B0609040504020204" pitchFamily="49" charset="0"/>
              </a:rPr>
              <a:t>x = torch.tensor(3, require_grad=True)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y = x ** 2</a:t>
            </a:r>
          </a:p>
          <a:p>
            <a:r>
              <a:rPr lang="en-GB" sz="1400" noProof="1">
                <a:latin typeface="Lucida Console" panose="020B0609040504020204" pitchFamily="49" charset="0"/>
              </a:rPr>
              <a:t>y.backward()  </a:t>
            </a:r>
          </a:p>
          <a:p>
            <a:endParaRPr lang="en-GB" sz="1400" noProof="1">
              <a:latin typeface="Lucida Console" panose="020B0609040504020204" pitchFamily="49" charset="0"/>
            </a:endParaRPr>
          </a:p>
          <a:p>
            <a:r>
              <a:rPr lang="en-GB" sz="1400" noProof="1">
                <a:latin typeface="Lucida Console" panose="020B0609040504020204" pitchFamily="49" charset="0"/>
              </a:rPr>
              <a:t># now: x.grad = 2 * x = 6   = dy/dx (3)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FDE129-6E41-4B6A-85B5-62BD2EE168FD}"/>
              </a:ext>
            </a:extLst>
          </p:cNvPr>
          <p:cNvSpPr txBox="1"/>
          <p:nvPr/>
        </p:nvSpPr>
        <p:spPr>
          <a:xfrm>
            <a:off x="6272439" y="3849659"/>
            <a:ext cx="1877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noProof="1"/>
              <a:t>With torch.autograd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201F59EC-E106-4B90-9989-4684C3E9FD47}"/>
                  </a:ext>
                </a:extLst>
              </p:cNvPr>
              <p:cNvSpPr/>
              <p:nvPr/>
            </p:nvSpPr>
            <p:spPr>
              <a:xfrm>
                <a:off x="3560106" y="2523726"/>
                <a:ext cx="3852208" cy="8091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16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16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… 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𝑓𝑘</m:t>
                        </m:r>
                        <m:d>
                          <m:d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201F59EC-E106-4B90-9989-4684C3E9F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106" y="2523726"/>
                <a:ext cx="3852208" cy="8091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18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4477D06A-B771-4224-B2FC-5C76333E49CF}"/>
              </a:ext>
            </a:extLst>
          </p:cNvPr>
          <p:cNvSpPr txBox="1"/>
          <p:nvPr/>
        </p:nvSpPr>
        <p:spPr>
          <a:xfrm>
            <a:off x="825499" y="540524"/>
            <a:ext cx="194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Convolution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DF6BFEA-B152-4548-9780-277A063CD6E9}"/>
              </a:ext>
            </a:extLst>
          </p:cNvPr>
          <p:cNvSpPr/>
          <p:nvPr/>
        </p:nvSpPr>
        <p:spPr>
          <a:xfrm>
            <a:off x="3473450" y="1803400"/>
            <a:ext cx="6223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F9432C-5C22-483E-8E25-C960E2007B26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476500" y="2089150"/>
            <a:ext cx="996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9646D26-7AC6-4FBD-8AE4-973B7B83B8BF}"/>
              </a:ext>
            </a:extLst>
          </p:cNvPr>
          <p:cNvCxnSpPr>
            <a:cxnSpLocks/>
          </p:cNvCxnSpPr>
          <p:nvPr/>
        </p:nvCxnSpPr>
        <p:spPr>
          <a:xfrm>
            <a:off x="4095750" y="2089150"/>
            <a:ext cx="996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105E812-FB6F-400B-8C02-A932E1BF4CF1}"/>
              </a:ext>
            </a:extLst>
          </p:cNvPr>
          <p:cNvSpPr txBox="1"/>
          <p:nvPr/>
        </p:nvSpPr>
        <p:spPr>
          <a:xfrm>
            <a:off x="2171608" y="190448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D751279-0687-4569-AC28-1ED49136AE94}"/>
                  </a:ext>
                </a:extLst>
              </p:cNvPr>
              <p:cNvSpPr txBox="1"/>
              <p:nvPr/>
            </p:nvSpPr>
            <p:spPr>
              <a:xfrm>
                <a:off x="5059544" y="1532747"/>
                <a:ext cx="40795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Y = K * 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0 0 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0 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. . . . .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0 0 0 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baseline="-25000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b="0" i="1" baseline="-25000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baseline="-2500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baseline="-25000" dirty="0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D751279-0687-4569-AC28-1ED49136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544" y="1532747"/>
                <a:ext cx="4079515" cy="1112805"/>
              </a:xfrm>
              <a:prstGeom prst="rect">
                <a:avLst/>
              </a:prstGeom>
              <a:blipFill>
                <a:blip r:embed="rId2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AC4E24CC-9C93-41DF-A3CE-B7E2A86507A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Linear, Convolution, Pooling, Activation Functions, Loss Functions, Optimizers</a:t>
            </a:r>
          </a:p>
        </p:txBody>
      </p:sp>
    </p:spTree>
    <p:extLst>
      <p:ext uri="{BB962C8B-B14F-4D97-AF65-F5344CB8AC3E}">
        <p14:creationId xmlns:p14="http://schemas.microsoft.com/office/powerpoint/2010/main" val="294339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B8963-830E-43D7-81C1-82F5705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Classifiers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FD784-2A1E-4D7D-819A-A7AAFE8D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>
            <a:normAutofit/>
          </a:bodyPr>
          <a:lstStyle/>
          <a:p>
            <a:r>
              <a:rPr lang="en-GB" sz="2400" dirty="0"/>
              <a:t>Logistic Regression</a:t>
            </a:r>
          </a:p>
          <a:p>
            <a:r>
              <a:rPr lang="en-GB" sz="2400" dirty="0"/>
              <a:t>Bayesian Classifiers</a:t>
            </a:r>
          </a:p>
          <a:p>
            <a:pPr lvl="1"/>
            <a:r>
              <a:rPr lang="en-GB" sz="2000" dirty="0"/>
              <a:t>Gaussian, Multinomial, Binomial</a:t>
            </a:r>
          </a:p>
          <a:p>
            <a:r>
              <a:rPr lang="en-GB" sz="2400" dirty="0"/>
              <a:t>QDA, LDA (Quadratic/Linear Discriminant Analysis)</a:t>
            </a:r>
          </a:p>
          <a:p>
            <a:r>
              <a:rPr lang="en-GB" sz="2400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68839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B8963-830E-43D7-81C1-82F5705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Recurrent Networks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FD784-2A1E-4D7D-819A-A7AAFE8D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>
            <a:normAutofit/>
          </a:bodyPr>
          <a:lstStyle/>
          <a:p>
            <a:r>
              <a:rPr lang="en-GB" sz="2400" dirty="0"/>
              <a:t>Plain Recurrent Networks</a:t>
            </a:r>
          </a:p>
          <a:p>
            <a:r>
              <a:rPr lang="en-GB" sz="2400" dirty="0"/>
              <a:t>The Main Loop of Recurrent Networks</a:t>
            </a:r>
          </a:p>
          <a:p>
            <a:r>
              <a:rPr lang="en-GB" sz="2400" dirty="0"/>
              <a:t>LSTM</a:t>
            </a:r>
          </a:p>
          <a:p>
            <a:r>
              <a:rPr lang="en-GB" sz="2400" dirty="0"/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52794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B8963-830E-43D7-81C1-82F5705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What Neuronal Networks Look Like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FD784-2A1E-4D7D-819A-A7AAFE8D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>
            <a:normAutofit/>
          </a:bodyPr>
          <a:lstStyle/>
          <a:p>
            <a:r>
              <a:rPr lang="en-GB" sz="2400" dirty="0"/>
              <a:t>Linear Regression </a:t>
            </a:r>
          </a:p>
          <a:p>
            <a:r>
              <a:rPr lang="en-GB" sz="2400" dirty="0"/>
              <a:t>Convolution</a:t>
            </a:r>
          </a:p>
          <a:p>
            <a:r>
              <a:rPr lang="en-GB" sz="2400" dirty="0"/>
              <a:t>Pooling</a:t>
            </a:r>
          </a:p>
          <a:p>
            <a:r>
              <a:rPr lang="en-GB" sz="2400" dirty="0"/>
              <a:t>Activation Functions</a:t>
            </a:r>
          </a:p>
          <a:p>
            <a:r>
              <a:rPr lang="en-GB" sz="2400" dirty="0"/>
              <a:t>Loss Functions</a:t>
            </a:r>
          </a:p>
          <a:p>
            <a:r>
              <a:rPr lang="en-GB" sz="2400" dirty="0"/>
              <a:t>The Main Loop of Neuronal Network Training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730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E27143-A053-494A-85E6-CB2D9007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QAware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3D36CC-E5C1-1F43-82CF-DBFA614A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324-BCD4-4D1F-96B3-4FF5401E250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23A8EC-3CF0-DF46-AC4A-244274F7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</a:t>
            </a:r>
            <a:r>
              <a:rPr lang="de-DE" dirty="0"/>
              <a:t> ist die Matrix der Gewichte, </a:t>
            </a:r>
            <a:r>
              <a:rPr lang="de-DE" b="1" dirty="0"/>
              <a:t>X</a:t>
            </a:r>
            <a:r>
              <a:rPr lang="de-DE" dirty="0"/>
              <a:t> ist die Inputmatrix und </a:t>
            </a:r>
            <a:r>
              <a:rPr lang="de-DE" b="1" dirty="0" err="1"/>
              <a:t>X</a:t>
            </a:r>
            <a:r>
              <a:rPr lang="de-DE" baseline="-25000" dirty="0" err="1"/>
              <a:t>hidden</a:t>
            </a:r>
            <a:r>
              <a:rPr lang="de-DE" dirty="0"/>
              <a:t> ist der Input für Layer 2.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0AE9D11-CF0D-2646-A8D6-1C2CA7D2AC64}"/>
              </a:ext>
            </a:extLst>
          </p:cNvPr>
          <p:cNvGrpSpPr/>
          <p:nvPr/>
        </p:nvGrpSpPr>
        <p:grpSpPr>
          <a:xfrm>
            <a:off x="1338871" y="2092647"/>
            <a:ext cx="1006821" cy="3184920"/>
            <a:chOff x="2919371" y="3719592"/>
            <a:chExt cx="1342661" cy="4247297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E8608E32-6E34-834B-AFC6-D35FB2407F2C}"/>
                </a:ext>
              </a:extLst>
            </p:cNvPr>
            <p:cNvGrpSpPr/>
            <p:nvPr/>
          </p:nvGrpSpPr>
          <p:grpSpPr>
            <a:xfrm>
              <a:off x="3143574" y="3995975"/>
              <a:ext cx="883404" cy="3772876"/>
              <a:chOff x="2092271" y="3518113"/>
              <a:chExt cx="883404" cy="3772876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6A66BA3-4A4F-EC49-A98B-74ABA312F406}"/>
                  </a:ext>
                </a:extLst>
              </p:cNvPr>
              <p:cNvGrpSpPr/>
              <p:nvPr/>
            </p:nvGrpSpPr>
            <p:grpSpPr>
              <a:xfrm>
                <a:off x="2092271" y="3518113"/>
                <a:ext cx="883404" cy="883403"/>
                <a:chOff x="2092271" y="3394129"/>
                <a:chExt cx="883404" cy="883403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3038121-370E-754A-BCE1-02A4FA19A4FE}"/>
                    </a:ext>
                  </a:extLst>
                </p:cNvPr>
                <p:cNvSpPr/>
                <p:nvPr/>
              </p:nvSpPr>
              <p:spPr bwMode="gray">
                <a:xfrm>
                  <a:off x="2092271" y="3394129"/>
                  <a:ext cx="883404" cy="883403"/>
                </a:xfrm>
                <a:prstGeom prst="ellipse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500"/>
                    </a:lnSpc>
                  </a:pPr>
                  <a:endParaRPr lang="de-DE" sz="1200" dirty="0" err="1"/>
                </a:p>
              </p:txBody>
            </p:sp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C8C7C4C6-EAF6-B64C-A913-1998FCD6D825}"/>
                    </a:ext>
                  </a:extLst>
                </p:cNvPr>
                <p:cNvSpPr txBox="1"/>
                <p:nvPr/>
              </p:nvSpPr>
              <p:spPr bwMode="gray">
                <a:xfrm>
                  <a:off x="2448733" y="3688598"/>
                  <a:ext cx="201998" cy="3591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ts val="2100"/>
                    </a:lnSpc>
                    <a:spcAft>
                      <a:spcPts val="900"/>
                    </a:spcAft>
                  </a:pPr>
                  <a:r>
                    <a:rPr lang="de-DE" dirty="0"/>
                    <a:t>1</a:t>
                  </a:r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4292228D-26BB-3D4E-8124-6B5BDB8AA46B}"/>
                  </a:ext>
                </a:extLst>
              </p:cNvPr>
              <p:cNvGrpSpPr/>
              <p:nvPr/>
            </p:nvGrpSpPr>
            <p:grpSpPr>
              <a:xfrm>
                <a:off x="2092271" y="4925894"/>
                <a:ext cx="883404" cy="883403"/>
                <a:chOff x="2092271" y="4801910"/>
                <a:chExt cx="883404" cy="883403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0AA0BCB-BC4E-A246-830E-E2336DCCB694}"/>
                    </a:ext>
                  </a:extLst>
                </p:cNvPr>
                <p:cNvSpPr/>
                <p:nvPr/>
              </p:nvSpPr>
              <p:spPr bwMode="gray">
                <a:xfrm>
                  <a:off x="2092271" y="4801910"/>
                  <a:ext cx="883404" cy="883403"/>
                </a:xfrm>
                <a:prstGeom prst="ellipse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500"/>
                    </a:lnSpc>
                  </a:pPr>
                  <a:endParaRPr lang="de-DE" sz="1200" dirty="0" err="1"/>
                </a:p>
              </p:txBody>
            </p:sp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4792878A-DA87-EC4E-9D24-CEA86C1FD400}"/>
                    </a:ext>
                  </a:extLst>
                </p:cNvPr>
                <p:cNvSpPr txBox="1"/>
                <p:nvPr/>
              </p:nvSpPr>
              <p:spPr bwMode="gray">
                <a:xfrm>
                  <a:off x="2448733" y="5101471"/>
                  <a:ext cx="201998" cy="3591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ts val="2100"/>
                    </a:lnSpc>
                    <a:spcAft>
                      <a:spcPts val="900"/>
                    </a:spcAft>
                  </a:pPr>
                  <a:r>
                    <a:rPr lang="de-DE" dirty="0"/>
                    <a:t>2</a:t>
                  </a:r>
                </a:p>
              </p:txBody>
            </p:sp>
          </p:grp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A3649E40-F006-7149-9146-7671209BC17A}"/>
                  </a:ext>
                </a:extLst>
              </p:cNvPr>
              <p:cNvGrpSpPr/>
              <p:nvPr/>
            </p:nvGrpSpPr>
            <p:grpSpPr>
              <a:xfrm>
                <a:off x="2092271" y="6407586"/>
                <a:ext cx="883404" cy="883403"/>
                <a:chOff x="2092271" y="6283602"/>
                <a:chExt cx="883404" cy="883403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11E5345-EF61-9F4B-9E5D-3FB609ADBB46}"/>
                    </a:ext>
                  </a:extLst>
                </p:cNvPr>
                <p:cNvSpPr/>
                <p:nvPr/>
              </p:nvSpPr>
              <p:spPr bwMode="gray">
                <a:xfrm>
                  <a:off x="2092271" y="6283602"/>
                  <a:ext cx="883404" cy="883403"/>
                </a:xfrm>
                <a:prstGeom prst="ellipse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500"/>
                    </a:lnSpc>
                  </a:pPr>
                  <a:endParaRPr lang="de-DE" sz="1200" dirty="0" err="1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B06E873-7246-9943-813E-0AB02E3E4E8C}"/>
                    </a:ext>
                  </a:extLst>
                </p:cNvPr>
                <p:cNvSpPr txBox="1"/>
                <p:nvPr/>
              </p:nvSpPr>
              <p:spPr bwMode="gray">
                <a:xfrm>
                  <a:off x="2448733" y="6575479"/>
                  <a:ext cx="201998" cy="3591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ts val="2100"/>
                    </a:lnSpc>
                    <a:spcAft>
                      <a:spcPts val="900"/>
                    </a:spcAft>
                  </a:pPr>
                  <a:r>
                    <a:rPr lang="de-DE" dirty="0"/>
                    <a:t>3</a:t>
                  </a:r>
                </a:p>
              </p:txBody>
            </p:sp>
          </p:grp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6F6164C-FAC4-4249-8D77-84E34CD9416C}"/>
                </a:ext>
              </a:extLst>
            </p:cNvPr>
            <p:cNvSpPr/>
            <p:nvPr/>
          </p:nvSpPr>
          <p:spPr bwMode="gray">
            <a:xfrm>
              <a:off x="2919371" y="3719592"/>
              <a:ext cx="1342661" cy="424729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de-DE" sz="1200" dirty="0" err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EFA7ACC-63FD-6F47-A899-F8E1064591A7}"/>
              </a:ext>
            </a:extLst>
          </p:cNvPr>
          <p:cNvGrpSpPr/>
          <p:nvPr/>
        </p:nvGrpSpPr>
        <p:grpSpPr>
          <a:xfrm>
            <a:off x="4317257" y="2092646"/>
            <a:ext cx="1006821" cy="3184920"/>
            <a:chOff x="2919371" y="3719592"/>
            <a:chExt cx="1342661" cy="4247297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1EBFA39B-C8CA-3D4A-B67E-AB0097F2FC36}"/>
                </a:ext>
              </a:extLst>
            </p:cNvPr>
            <p:cNvGrpSpPr/>
            <p:nvPr/>
          </p:nvGrpSpPr>
          <p:grpSpPr>
            <a:xfrm>
              <a:off x="3143574" y="3995975"/>
              <a:ext cx="883404" cy="3772876"/>
              <a:chOff x="2092271" y="3518113"/>
              <a:chExt cx="883404" cy="3772876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CD3154A4-704E-DE45-965C-ABF0030C6D91}"/>
                  </a:ext>
                </a:extLst>
              </p:cNvPr>
              <p:cNvGrpSpPr/>
              <p:nvPr/>
            </p:nvGrpSpPr>
            <p:grpSpPr>
              <a:xfrm>
                <a:off x="2092271" y="3518113"/>
                <a:ext cx="883404" cy="883403"/>
                <a:chOff x="2092271" y="3394129"/>
                <a:chExt cx="883404" cy="883403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637CCDB2-1867-014A-A4B9-5CE4AE75777A}"/>
                    </a:ext>
                  </a:extLst>
                </p:cNvPr>
                <p:cNvSpPr/>
                <p:nvPr/>
              </p:nvSpPr>
              <p:spPr bwMode="gray">
                <a:xfrm>
                  <a:off x="2092271" y="3394129"/>
                  <a:ext cx="883404" cy="883403"/>
                </a:xfrm>
                <a:prstGeom prst="ellipse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500"/>
                    </a:lnSpc>
                  </a:pPr>
                  <a:endParaRPr lang="de-DE" sz="1200" dirty="0" err="1"/>
                </a:p>
              </p:txBody>
            </p:sp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1400AC4D-78AE-F04E-98D7-E7691E41EFC2}"/>
                    </a:ext>
                  </a:extLst>
                </p:cNvPr>
                <p:cNvSpPr txBox="1"/>
                <p:nvPr/>
              </p:nvSpPr>
              <p:spPr bwMode="gray">
                <a:xfrm>
                  <a:off x="2448733" y="3688598"/>
                  <a:ext cx="201998" cy="3591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ts val="2100"/>
                    </a:lnSpc>
                    <a:spcAft>
                      <a:spcPts val="900"/>
                    </a:spcAft>
                  </a:pPr>
                  <a:r>
                    <a:rPr lang="de-DE" dirty="0"/>
                    <a:t>1</a:t>
                  </a:r>
                </a:p>
              </p:txBody>
            </p:sp>
          </p:grpSp>
          <p:grpSp>
            <p:nvGrpSpPr>
              <p:cNvPr id="46" name="Gruppieren 45">
                <a:extLst>
                  <a:ext uri="{FF2B5EF4-FFF2-40B4-BE49-F238E27FC236}">
                    <a16:creationId xmlns:a16="http://schemas.microsoft.com/office/drawing/2014/main" id="{48AF2E79-F64C-DD4D-83A6-76913C7BB74F}"/>
                  </a:ext>
                </a:extLst>
              </p:cNvPr>
              <p:cNvGrpSpPr/>
              <p:nvPr/>
            </p:nvGrpSpPr>
            <p:grpSpPr>
              <a:xfrm>
                <a:off x="2092271" y="4925894"/>
                <a:ext cx="883404" cy="883403"/>
                <a:chOff x="2092271" y="4801910"/>
                <a:chExt cx="883404" cy="883403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B82721D-4BD2-F34E-B731-558CCE3E507A}"/>
                    </a:ext>
                  </a:extLst>
                </p:cNvPr>
                <p:cNvSpPr/>
                <p:nvPr/>
              </p:nvSpPr>
              <p:spPr bwMode="gray">
                <a:xfrm>
                  <a:off x="2092271" y="4801910"/>
                  <a:ext cx="883404" cy="883403"/>
                </a:xfrm>
                <a:prstGeom prst="ellipse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500"/>
                    </a:lnSpc>
                  </a:pPr>
                  <a:endParaRPr lang="de-DE" sz="1200" dirty="0" err="1"/>
                </a:p>
              </p:txBody>
            </p:sp>
            <p:sp>
              <p:nvSpPr>
                <p:cNvPr id="51" name="Textfeld 50">
                  <a:extLst>
                    <a:ext uri="{FF2B5EF4-FFF2-40B4-BE49-F238E27FC236}">
                      <a16:creationId xmlns:a16="http://schemas.microsoft.com/office/drawing/2014/main" id="{502697E9-32E5-5642-ADA8-680B2DDDAA30}"/>
                    </a:ext>
                  </a:extLst>
                </p:cNvPr>
                <p:cNvSpPr txBox="1"/>
                <p:nvPr/>
              </p:nvSpPr>
              <p:spPr bwMode="gray">
                <a:xfrm>
                  <a:off x="2448733" y="5101471"/>
                  <a:ext cx="201998" cy="3591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ts val="2100"/>
                    </a:lnSpc>
                    <a:spcAft>
                      <a:spcPts val="900"/>
                    </a:spcAft>
                  </a:pPr>
                  <a:r>
                    <a:rPr lang="de-DE" dirty="0"/>
                    <a:t>2</a:t>
                  </a:r>
                </a:p>
              </p:txBody>
            </p:sp>
          </p:grpSp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0CC0555D-AE1C-D540-94DC-9181B0B2F286}"/>
                  </a:ext>
                </a:extLst>
              </p:cNvPr>
              <p:cNvGrpSpPr/>
              <p:nvPr/>
            </p:nvGrpSpPr>
            <p:grpSpPr>
              <a:xfrm>
                <a:off x="2092271" y="6407586"/>
                <a:ext cx="883404" cy="883403"/>
                <a:chOff x="2092271" y="6283602"/>
                <a:chExt cx="883404" cy="883403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CDC0FFC-F6A9-484A-8A33-970B6757081B}"/>
                    </a:ext>
                  </a:extLst>
                </p:cNvPr>
                <p:cNvSpPr/>
                <p:nvPr/>
              </p:nvSpPr>
              <p:spPr bwMode="gray">
                <a:xfrm>
                  <a:off x="2092271" y="6283602"/>
                  <a:ext cx="883404" cy="883403"/>
                </a:xfrm>
                <a:prstGeom prst="ellipse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500"/>
                    </a:lnSpc>
                  </a:pPr>
                  <a:endParaRPr lang="de-DE" sz="1200" dirty="0" err="1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CC8FFA0C-4E53-5D4E-80BE-30EF81598A33}"/>
                    </a:ext>
                  </a:extLst>
                </p:cNvPr>
                <p:cNvSpPr txBox="1"/>
                <p:nvPr/>
              </p:nvSpPr>
              <p:spPr bwMode="gray">
                <a:xfrm>
                  <a:off x="2448733" y="6575479"/>
                  <a:ext cx="201998" cy="3591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ts val="2100"/>
                    </a:lnSpc>
                    <a:spcAft>
                      <a:spcPts val="900"/>
                    </a:spcAft>
                  </a:pPr>
                  <a:r>
                    <a:rPr lang="de-DE" dirty="0"/>
                    <a:t>3</a:t>
                  </a:r>
                </a:p>
              </p:txBody>
            </p:sp>
          </p:grpSp>
        </p:grp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0AF5289-B21E-EC4F-8504-99671148E14D}"/>
                </a:ext>
              </a:extLst>
            </p:cNvPr>
            <p:cNvSpPr/>
            <p:nvPr/>
          </p:nvSpPr>
          <p:spPr bwMode="gray">
            <a:xfrm>
              <a:off x="2919371" y="3719592"/>
              <a:ext cx="1342661" cy="424729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de-DE" sz="1200" dirty="0" err="1"/>
            </a:p>
          </p:txBody>
        </p:sp>
      </p:grp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4D1F110-FEBA-EA46-B298-24FEB5080F98}"/>
              </a:ext>
            </a:extLst>
          </p:cNvPr>
          <p:cNvCxnSpPr/>
          <p:nvPr/>
        </p:nvCxnSpPr>
        <p:spPr bwMode="gray">
          <a:xfrm>
            <a:off x="371311" y="2631115"/>
            <a:ext cx="871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7667E7B-6D4E-1C48-988F-F2B545439FE1}"/>
              </a:ext>
            </a:extLst>
          </p:cNvPr>
          <p:cNvCxnSpPr/>
          <p:nvPr/>
        </p:nvCxnSpPr>
        <p:spPr bwMode="gray">
          <a:xfrm>
            <a:off x="371311" y="3685105"/>
            <a:ext cx="871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AA7A88B-0DE4-FB47-912D-ACAEDBC2BFBB}"/>
              </a:ext>
            </a:extLst>
          </p:cNvPr>
          <p:cNvCxnSpPr/>
          <p:nvPr/>
        </p:nvCxnSpPr>
        <p:spPr bwMode="gray">
          <a:xfrm>
            <a:off x="371311" y="4821085"/>
            <a:ext cx="871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1C222F6-ED8B-FD41-88C1-9AC3C65F296D}"/>
              </a:ext>
            </a:extLst>
          </p:cNvPr>
          <p:cNvCxnSpPr>
            <a:cxnSpLocks/>
            <a:stCxn id="28" idx="6"/>
            <a:endCxn id="52" idx="2"/>
          </p:cNvCxnSpPr>
          <p:nvPr/>
        </p:nvCxnSpPr>
        <p:spPr bwMode="gray">
          <a:xfrm flipV="1">
            <a:off x="2169432" y="2631116"/>
            <a:ext cx="231594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2FD0BE6-570D-5842-96F8-4220C7840297}"/>
              </a:ext>
            </a:extLst>
          </p:cNvPr>
          <p:cNvCxnSpPr>
            <a:cxnSpLocks/>
            <a:stCxn id="26" idx="6"/>
            <a:endCxn id="50" idx="2"/>
          </p:cNvCxnSpPr>
          <p:nvPr/>
        </p:nvCxnSpPr>
        <p:spPr bwMode="gray">
          <a:xfrm flipV="1">
            <a:off x="2169432" y="3686769"/>
            <a:ext cx="231594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293E8191-5094-C149-AB7D-04EC05AE7007}"/>
              </a:ext>
            </a:extLst>
          </p:cNvPr>
          <p:cNvCxnSpPr>
            <a:cxnSpLocks/>
            <a:stCxn id="24" idx="6"/>
            <a:endCxn id="48" idx="2"/>
          </p:cNvCxnSpPr>
          <p:nvPr/>
        </p:nvCxnSpPr>
        <p:spPr bwMode="gray">
          <a:xfrm flipV="1">
            <a:off x="2169432" y="4797845"/>
            <a:ext cx="231594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EC0045E-B4BA-F94B-94FA-9CB8FC621179}"/>
              </a:ext>
            </a:extLst>
          </p:cNvPr>
          <p:cNvCxnSpPr>
            <a:cxnSpLocks/>
            <a:stCxn id="28" idx="6"/>
            <a:endCxn id="50" idx="2"/>
          </p:cNvCxnSpPr>
          <p:nvPr/>
        </p:nvCxnSpPr>
        <p:spPr bwMode="gray">
          <a:xfrm>
            <a:off x="2169432" y="2631117"/>
            <a:ext cx="2315947" cy="1055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2E4E0C14-9CB3-D941-904F-CE0C9EDCC0F6}"/>
              </a:ext>
            </a:extLst>
          </p:cNvPr>
          <p:cNvCxnSpPr>
            <a:cxnSpLocks/>
            <a:stCxn id="28" idx="6"/>
            <a:endCxn id="48" idx="2"/>
          </p:cNvCxnSpPr>
          <p:nvPr/>
        </p:nvCxnSpPr>
        <p:spPr bwMode="gray">
          <a:xfrm>
            <a:off x="2169432" y="2631117"/>
            <a:ext cx="2315947" cy="216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1617839C-7C5E-2A46-9E15-CFE8BF1A5784}"/>
              </a:ext>
            </a:extLst>
          </p:cNvPr>
          <p:cNvCxnSpPr>
            <a:cxnSpLocks/>
            <a:stCxn id="26" idx="6"/>
            <a:endCxn id="52" idx="2"/>
          </p:cNvCxnSpPr>
          <p:nvPr/>
        </p:nvCxnSpPr>
        <p:spPr bwMode="gray">
          <a:xfrm flipV="1">
            <a:off x="2169432" y="2631116"/>
            <a:ext cx="2315947" cy="1055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D2681F04-E1C5-724D-8865-AE5CC6BC3D93}"/>
              </a:ext>
            </a:extLst>
          </p:cNvPr>
          <p:cNvCxnSpPr>
            <a:cxnSpLocks/>
            <a:stCxn id="26" idx="6"/>
            <a:endCxn id="48" idx="2"/>
          </p:cNvCxnSpPr>
          <p:nvPr/>
        </p:nvCxnSpPr>
        <p:spPr bwMode="gray">
          <a:xfrm>
            <a:off x="2169432" y="3686770"/>
            <a:ext cx="2315947" cy="1111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D726EF2-DC14-804A-A042-EB262066E037}"/>
              </a:ext>
            </a:extLst>
          </p:cNvPr>
          <p:cNvCxnSpPr>
            <a:cxnSpLocks/>
            <a:stCxn id="24" idx="6"/>
            <a:endCxn id="50" idx="2"/>
          </p:cNvCxnSpPr>
          <p:nvPr/>
        </p:nvCxnSpPr>
        <p:spPr bwMode="gray">
          <a:xfrm flipV="1">
            <a:off x="2169432" y="3686769"/>
            <a:ext cx="2315947" cy="1111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97C10EDA-5A3D-824C-AB9B-F9835FBC8A07}"/>
              </a:ext>
            </a:extLst>
          </p:cNvPr>
          <p:cNvCxnSpPr>
            <a:cxnSpLocks/>
            <a:stCxn id="24" idx="6"/>
            <a:endCxn id="52" idx="2"/>
          </p:cNvCxnSpPr>
          <p:nvPr/>
        </p:nvCxnSpPr>
        <p:spPr bwMode="gray">
          <a:xfrm flipV="1">
            <a:off x="2169432" y="2631116"/>
            <a:ext cx="2315947" cy="2166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3D043F93-E05C-8E4F-B01A-94EAC791E0DC}"/>
              </a:ext>
            </a:extLst>
          </p:cNvPr>
          <p:cNvSpPr txBox="1"/>
          <p:nvPr/>
        </p:nvSpPr>
        <p:spPr bwMode="gray">
          <a:xfrm>
            <a:off x="425904" y="2331285"/>
            <a:ext cx="323179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>
                <a:solidFill>
                  <a:srgbClr val="FF0000"/>
                </a:solidFill>
              </a:rPr>
              <a:t>x</a:t>
            </a:r>
            <a:r>
              <a:rPr lang="de-DE" baseline="-25000" dirty="0">
                <a:solidFill>
                  <a:srgbClr val="FF0000"/>
                </a:solidFill>
              </a:rPr>
              <a:t>i1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40151262-7296-2545-A3E0-FE23AA06057D}"/>
              </a:ext>
            </a:extLst>
          </p:cNvPr>
          <p:cNvSpPr txBox="1"/>
          <p:nvPr/>
        </p:nvSpPr>
        <p:spPr bwMode="gray">
          <a:xfrm>
            <a:off x="1453044" y="1820177"/>
            <a:ext cx="770337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0090C8E-213F-E946-AF4C-B3007CD21DC9}"/>
              </a:ext>
            </a:extLst>
          </p:cNvPr>
          <p:cNvSpPr txBox="1"/>
          <p:nvPr/>
        </p:nvSpPr>
        <p:spPr bwMode="gray">
          <a:xfrm>
            <a:off x="4439567" y="1834415"/>
            <a:ext cx="770337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 err="1"/>
              <a:t>layer</a:t>
            </a:r>
            <a:r>
              <a:rPr lang="de-DE" dirty="0"/>
              <a:t> 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5ED90C-5D1B-B34E-B349-42664B4008D1}"/>
              </a:ext>
            </a:extLst>
          </p:cNvPr>
          <p:cNvSpPr txBox="1"/>
          <p:nvPr/>
        </p:nvSpPr>
        <p:spPr bwMode="gray">
          <a:xfrm>
            <a:off x="2386238" y="2347226"/>
            <a:ext cx="293863" cy="232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sz="900" dirty="0">
                <a:solidFill>
                  <a:srgbClr val="FF0000"/>
                </a:solidFill>
              </a:rPr>
              <a:t>W</a:t>
            </a:r>
            <a:r>
              <a:rPr lang="de-DE" sz="900" baseline="-250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13F639A1-FEBF-EA4C-A82C-D685A453D796}"/>
              </a:ext>
            </a:extLst>
          </p:cNvPr>
          <p:cNvSpPr txBox="1"/>
          <p:nvPr/>
        </p:nvSpPr>
        <p:spPr bwMode="gray">
          <a:xfrm>
            <a:off x="2741446" y="2666202"/>
            <a:ext cx="293863" cy="617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sz="900" dirty="0">
                <a:solidFill>
                  <a:srgbClr val="FF0000"/>
                </a:solidFill>
              </a:rPr>
              <a:t>W</a:t>
            </a:r>
            <a:r>
              <a:rPr lang="de-DE" sz="900" baseline="-25000" dirty="0">
                <a:solidFill>
                  <a:srgbClr val="FF0000"/>
                </a:solidFill>
              </a:rPr>
              <a:t>12</a:t>
            </a:r>
          </a:p>
          <a:p>
            <a:pPr>
              <a:lnSpc>
                <a:spcPts val="2100"/>
              </a:lnSpc>
              <a:spcAft>
                <a:spcPts val="900"/>
              </a:spcAft>
            </a:pPr>
            <a:endParaRPr lang="de-DE" sz="900" dirty="0">
              <a:solidFill>
                <a:schemeClr val="accent1"/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93F1F7E-F580-E64D-A173-C37D9D01CAFE}"/>
              </a:ext>
            </a:extLst>
          </p:cNvPr>
          <p:cNvSpPr txBox="1"/>
          <p:nvPr/>
        </p:nvSpPr>
        <p:spPr bwMode="gray">
          <a:xfrm>
            <a:off x="4035377" y="4142314"/>
            <a:ext cx="293863" cy="617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sz="900" dirty="0">
                <a:solidFill>
                  <a:srgbClr val="FF0000"/>
                </a:solidFill>
              </a:rPr>
              <a:t>W</a:t>
            </a:r>
            <a:r>
              <a:rPr lang="de-DE" sz="900" baseline="-25000" dirty="0">
                <a:solidFill>
                  <a:srgbClr val="FF0000"/>
                </a:solidFill>
              </a:rPr>
              <a:t>13</a:t>
            </a:r>
          </a:p>
          <a:p>
            <a:pPr>
              <a:lnSpc>
                <a:spcPts val="2100"/>
              </a:lnSpc>
              <a:spcAft>
                <a:spcPts val="900"/>
              </a:spcAft>
            </a:pPr>
            <a:endParaRPr lang="de-DE" sz="900" dirty="0">
              <a:solidFill>
                <a:schemeClr val="accent1"/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DE8676D7-D8EB-F447-B1AD-1B1085DE49A3}"/>
              </a:ext>
            </a:extLst>
          </p:cNvPr>
          <p:cNvSpPr txBox="1"/>
          <p:nvPr/>
        </p:nvSpPr>
        <p:spPr bwMode="gray">
          <a:xfrm>
            <a:off x="2391400" y="3237267"/>
            <a:ext cx="293863" cy="232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sz="900" dirty="0">
                <a:solidFill>
                  <a:srgbClr val="FF0000"/>
                </a:solidFill>
              </a:rPr>
              <a:t>W</a:t>
            </a:r>
            <a:r>
              <a:rPr lang="de-DE" sz="900" baseline="-250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C08F7B7-4BD9-2F4C-835A-E7D99CC912B2}"/>
              </a:ext>
            </a:extLst>
          </p:cNvPr>
          <p:cNvSpPr txBox="1"/>
          <p:nvPr/>
        </p:nvSpPr>
        <p:spPr bwMode="gray">
          <a:xfrm>
            <a:off x="2674433" y="3446059"/>
            <a:ext cx="293863" cy="617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sz="900" dirty="0">
                <a:solidFill>
                  <a:srgbClr val="FF0000"/>
                </a:solidFill>
              </a:rPr>
              <a:t>W</a:t>
            </a:r>
            <a:r>
              <a:rPr lang="de-DE" sz="900" baseline="-25000" dirty="0">
                <a:solidFill>
                  <a:srgbClr val="FF0000"/>
                </a:solidFill>
              </a:rPr>
              <a:t>21</a:t>
            </a:r>
          </a:p>
          <a:p>
            <a:pPr>
              <a:lnSpc>
                <a:spcPts val="2100"/>
              </a:lnSpc>
              <a:spcAft>
                <a:spcPts val="900"/>
              </a:spcAft>
            </a:pPr>
            <a:endParaRPr lang="de-DE" sz="900" dirty="0">
              <a:solidFill>
                <a:schemeClr val="accent1"/>
              </a:solidFill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FA867A9-AA9C-0440-92A9-378A247ED68D}"/>
              </a:ext>
            </a:extLst>
          </p:cNvPr>
          <p:cNvSpPr txBox="1"/>
          <p:nvPr/>
        </p:nvSpPr>
        <p:spPr bwMode="gray">
          <a:xfrm>
            <a:off x="3694653" y="4199843"/>
            <a:ext cx="293863" cy="617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sz="900" dirty="0">
                <a:solidFill>
                  <a:srgbClr val="FF0000"/>
                </a:solidFill>
              </a:rPr>
              <a:t>W</a:t>
            </a:r>
            <a:r>
              <a:rPr lang="de-DE" sz="900" baseline="-25000" dirty="0">
                <a:solidFill>
                  <a:srgbClr val="FF0000"/>
                </a:solidFill>
              </a:rPr>
              <a:t>23</a:t>
            </a:r>
          </a:p>
          <a:p>
            <a:pPr>
              <a:lnSpc>
                <a:spcPts val="2100"/>
              </a:lnSpc>
              <a:spcAft>
                <a:spcPts val="900"/>
              </a:spcAft>
            </a:pPr>
            <a:endParaRPr lang="de-DE" sz="900" dirty="0">
              <a:solidFill>
                <a:schemeClr val="accent1"/>
              </a:solidFill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F98F96E-7171-6E41-A4E4-B2E0452950C7}"/>
              </a:ext>
            </a:extLst>
          </p:cNvPr>
          <p:cNvSpPr txBox="1"/>
          <p:nvPr/>
        </p:nvSpPr>
        <p:spPr bwMode="gray">
          <a:xfrm>
            <a:off x="2363131" y="4117801"/>
            <a:ext cx="293863" cy="232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sz="900" dirty="0">
                <a:solidFill>
                  <a:srgbClr val="FF0000"/>
                </a:solidFill>
              </a:rPr>
              <a:t>W</a:t>
            </a:r>
            <a:r>
              <a:rPr lang="de-DE" sz="900" baseline="-25000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44AB5EF7-1EC9-F149-A5C7-EB1C03B9235D}"/>
              </a:ext>
            </a:extLst>
          </p:cNvPr>
          <p:cNvSpPr txBox="1"/>
          <p:nvPr/>
        </p:nvSpPr>
        <p:spPr bwMode="gray">
          <a:xfrm>
            <a:off x="2751681" y="4171354"/>
            <a:ext cx="293863" cy="617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sz="900" dirty="0">
                <a:solidFill>
                  <a:srgbClr val="FF0000"/>
                </a:solidFill>
              </a:rPr>
              <a:t>W</a:t>
            </a:r>
            <a:r>
              <a:rPr lang="de-DE" sz="900" baseline="-25000" dirty="0">
                <a:solidFill>
                  <a:srgbClr val="FF0000"/>
                </a:solidFill>
              </a:rPr>
              <a:t>32</a:t>
            </a:r>
          </a:p>
          <a:p>
            <a:pPr>
              <a:lnSpc>
                <a:spcPts val="2100"/>
              </a:lnSpc>
              <a:spcAft>
                <a:spcPts val="900"/>
              </a:spcAft>
            </a:pPr>
            <a:endParaRPr lang="de-DE" sz="900" dirty="0">
              <a:solidFill>
                <a:schemeClr val="accent1"/>
              </a:solidFill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078FC06-5B8B-6E4A-944C-A9D8C18E678A}"/>
              </a:ext>
            </a:extLst>
          </p:cNvPr>
          <p:cNvSpPr txBox="1"/>
          <p:nvPr/>
        </p:nvSpPr>
        <p:spPr bwMode="gray">
          <a:xfrm>
            <a:off x="3515463" y="4542758"/>
            <a:ext cx="293863" cy="617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sz="900" dirty="0">
                <a:solidFill>
                  <a:srgbClr val="FF0000"/>
                </a:solidFill>
              </a:rPr>
              <a:t>W</a:t>
            </a:r>
            <a:r>
              <a:rPr lang="de-DE" sz="900" baseline="-25000" dirty="0">
                <a:solidFill>
                  <a:srgbClr val="FF0000"/>
                </a:solidFill>
              </a:rPr>
              <a:t>33</a:t>
            </a:r>
          </a:p>
          <a:p>
            <a:pPr>
              <a:lnSpc>
                <a:spcPts val="2100"/>
              </a:lnSpc>
              <a:spcAft>
                <a:spcPts val="900"/>
              </a:spcAft>
            </a:pPr>
            <a:endParaRPr lang="de-DE" sz="900" dirty="0">
              <a:solidFill>
                <a:schemeClr val="accent1"/>
              </a:solidFill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D53DFED-7DB1-D24C-A817-651116906F22}"/>
              </a:ext>
            </a:extLst>
          </p:cNvPr>
          <p:cNvSpPr txBox="1"/>
          <p:nvPr/>
        </p:nvSpPr>
        <p:spPr bwMode="gray">
          <a:xfrm>
            <a:off x="414800" y="3386138"/>
            <a:ext cx="320245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>
                <a:solidFill>
                  <a:srgbClr val="FF0000"/>
                </a:solidFill>
              </a:rPr>
              <a:t>x</a:t>
            </a:r>
            <a:r>
              <a:rPr lang="de-DE" baseline="-25000" dirty="0">
                <a:solidFill>
                  <a:srgbClr val="FF0000"/>
                </a:solidFill>
              </a:rPr>
              <a:t>i2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ABEAF073-DE78-1044-86D0-31140B5CDECF}"/>
              </a:ext>
            </a:extLst>
          </p:cNvPr>
          <p:cNvSpPr txBox="1"/>
          <p:nvPr/>
        </p:nvSpPr>
        <p:spPr bwMode="gray">
          <a:xfrm>
            <a:off x="414800" y="4508421"/>
            <a:ext cx="443084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>
                <a:solidFill>
                  <a:srgbClr val="FF0000"/>
                </a:solidFill>
              </a:rPr>
              <a:t>x</a:t>
            </a:r>
            <a:r>
              <a:rPr lang="de-DE" baseline="-25000" dirty="0">
                <a:solidFill>
                  <a:srgbClr val="FF0000"/>
                </a:solidFill>
              </a:rPr>
              <a:t>i3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E38C489-4868-8E4F-BCCD-1F72C18A0CC2}"/>
              </a:ext>
            </a:extLst>
          </p:cNvPr>
          <p:cNvGrpSpPr/>
          <p:nvPr/>
        </p:nvGrpSpPr>
        <p:grpSpPr>
          <a:xfrm>
            <a:off x="6175303" y="3513841"/>
            <a:ext cx="2134401" cy="357916"/>
            <a:chOff x="10694538" y="7677577"/>
            <a:chExt cx="2846362" cy="477304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B1A5AC-B87B-CE41-946B-A1631E192B18}"/>
                </a:ext>
              </a:extLst>
            </p:cNvPr>
            <p:cNvSpPr txBox="1"/>
            <p:nvPr/>
          </p:nvSpPr>
          <p:spPr bwMode="gray">
            <a:xfrm>
              <a:off x="10694538" y="7777190"/>
              <a:ext cx="2846362" cy="3776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sz="2400" b="1" dirty="0"/>
                <a:t>XW</a:t>
              </a:r>
              <a:r>
                <a:rPr lang="de-DE" sz="2400" b="1" baseline="30000" dirty="0"/>
                <a:t>T</a:t>
              </a:r>
              <a:r>
                <a:rPr lang="de-DE" sz="2400" b="1" dirty="0"/>
                <a:t> = </a:t>
              </a:r>
              <a:r>
                <a:rPr lang="de-DE" sz="2400" b="1" dirty="0" err="1"/>
                <a:t>X</a:t>
              </a:r>
              <a:r>
                <a:rPr lang="de-DE" sz="1200" dirty="0" err="1"/>
                <a:t>hidden</a:t>
              </a:r>
              <a:r>
                <a:rPr lang="de-DE" sz="2400" b="1" dirty="0"/>
                <a:t> 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A0F5216-8121-514A-9D53-AB194EF55719}"/>
                </a:ext>
              </a:extLst>
            </p:cNvPr>
            <p:cNvSpPr txBox="1"/>
            <p:nvPr/>
          </p:nvSpPr>
          <p:spPr bwMode="gray">
            <a:xfrm flipH="1">
              <a:off x="11065573" y="7677577"/>
              <a:ext cx="427734" cy="3776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sz="2400" b="1" dirty="0"/>
                <a:t>.</a:t>
              </a:r>
              <a:endParaRPr lang="de-DE" b="1" dirty="0"/>
            </a:p>
          </p:txBody>
        </p:sp>
      </p:grpSp>
      <p:sp>
        <p:nvSpPr>
          <p:cNvPr id="133" name="Textfeld 132">
            <a:extLst>
              <a:ext uri="{FF2B5EF4-FFF2-40B4-BE49-F238E27FC236}">
                <a16:creationId xmlns:a16="http://schemas.microsoft.com/office/drawing/2014/main" id="{49A0DCF0-BF44-B242-B5BF-31788C872B55}"/>
              </a:ext>
            </a:extLst>
          </p:cNvPr>
          <p:cNvSpPr txBox="1"/>
          <p:nvPr/>
        </p:nvSpPr>
        <p:spPr bwMode="gray">
          <a:xfrm>
            <a:off x="4485379" y="5336276"/>
            <a:ext cx="770337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 err="1"/>
              <a:t>hidden</a:t>
            </a:r>
            <a:endParaRPr lang="de-DE" dirty="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031796C-07E0-6749-BFF6-666D3EB36037}"/>
              </a:ext>
            </a:extLst>
          </p:cNvPr>
          <p:cNvSpPr txBox="1"/>
          <p:nvPr/>
        </p:nvSpPr>
        <p:spPr bwMode="gray">
          <a:xfrm>
            <a:off x="1539645" y="5330665"/>
            <a:ext cx="770337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1297A27-6337-4F87-A67C-1E719CDCFDAD}"/>
              </a:ext>
            </a:extLst>
          </p:cNvPr>
          <p:cNvSpPr txBox="1"/>
          <p:nvPr/>
        </p:nvSpPr>
        <p:spPr bwMode="gray">
          <a:xfrm>
            <a:off x="6613904" y="5507757"/>
            <a:ext cx="4339329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(m x n)                  (n x K)                 </a:t>
            </a:r>
            <a:r>
              <a:rPr lang="en-GB" dirty="0">
                <a:sym typeface="Wingdings" panose="05000000000000000000" pitchFamily="2" charset="2"/>
              </a:rPr>
              <a:t>      (m x K)</a:t>
            </a:r>
            <a:r>
              <a:rPr lang="en-GB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4FF94ED3-5216-44BC-A1EE-AA83584180A2}"/>
                  </a:ext>
                </a:extLst>
              </p:cNvPr>
              <p:cNvSpPr txBox="1"/>
              <p:nvPr/>
            </p:nvSpPr>
            <p:spPr bwMode="gray">
              <a:xfrm>
                <a:off x="6175304" y="4703391"/>
                <a:ext cx="1618191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100"/>
                  </a:lnSpc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4FF94ED3-5216-44BC-A1EE-AA8358418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75304" y="4703391"/>
                <a:ext cx="1618191" cy="384721"/>
              </a:xfrm>
              <a:prstGeom prst="rect">
                <a:avLst/>
              </a:prstGeom>
              <a:blipFill>
                <a:blip r:embed="rId3"/>
                <a:stretch>
                  <a:fillRect t="-139683" b="-36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BD4F1734-32DE-4A82-B83E-8BBD41DF4D29}"/>
                  </a:ext>
                </a:extLst>
              </p:cNvPr>
              <p:cNvSpPr txBox="1"/>
              <p:nvPr/>
            </p:nvSpPr>
            <p:spPr bwMode="gray">
              <a:xfrm>
                <a:off x="7822129" y="4620243"/>
                <a:ext cx="1618191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100"/>
                  </a:lnSpc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BD4F1734-32DE-4A82-B83E-8BBD41DF4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22129" y="4620243"/>
                <a:ext cx="1618191" cy="384721"/>
              </a:xfrm>
              <a:prstGeom prst="rect">
                <a:avLst/>
              </a:prstGeom>
              <a:blipFill>
                <a:blip r:embed="rId4"/>
                <a:stretch>
                  <a:fillRect t="-84127" r="-752" b="-206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feld 34">
            <a:extLst>
              <a:ext uri="{FF2B5EF4-FFF2-40B4-BE49-F238E27FC236}">
                <a16:creationId xmlns:a16="http://schemas.microsoft.com/office/drawing/2014/main" id="{297213BC-82BA-46E0-8FBC-70EDA1FD3B65}"/>
              </a:ext>
            </a:extLst>
          </p:cNvPr>
          <p:cNvSpPr txBox="1"/>
          <p:nvPr/>
        </p:nvSpPr>
        <p:spPr bwMode="gray">
          <a:xfrm>
            <a:off x="6175304" y="1993259"/>
            <a:ext cx="5028749" cy="10387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m = 4 = Anzahl der Messungen (</a:t>
            </a:r>
            <a:r>
              <a:rPr lang="de-DE" dirty="0" err="1"/>
              <a:t>samples</a:t>
            </a:r>
            <a:r>
              <a:rPr lang="de-DE" dirty="0"/>
              <a:t>); riesengroß!</a:t>
            </a:r>
          </a:p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n = 3 = Anzahl der Input-Werte (</a:t>
            </a:r>
            <a:r>
              <a:rPr lang="de-DE" dirty="0" err="1"/>
              <a:t>features</a:t>
            </a:r>
            <a:r>
              <a:rPr lang="de-DE" dirty="0"/>
              <a:t>)</a:t>
            </a:r>
          </a:p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K = 3 = Anzahl der </a:t>
            </a:r>
            <a:r>
              <a:rPr lang="de-DE" dirty="0" err="1"/>
              <a:t>output</a:t>
            </a:r>
            <a:r>
              <a:rPr lang="de-DE" dirty="0"/>
              <a:t>-Werte (</a:t>
            </a:r>
            <a:r>
              <a:rPr lang="de-DE" dirty="0" err="1"/>
              <a:t>categories</a:t>
            </a:r>
            <a:r>
              <a:rPr lang="de-DE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CF0C654-4024-4CD1-8F88-E82735132220}"/>
                  </a:ext>
                </a:extLst>
              </p:cNvPr>
              <p:cNvSpPr txBox="1"/>
              <p:nvPr/>
            </p:nvSpPr>
            <p:spPr bwMode="gray">
              <a:xfrm>
                <a:off x="9960631" y="4572024"/>
                <a:ext cx="143789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ts val="2100"/>
                  </a:lnSpc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𝑤𝑘𝑗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CF0C654-4024-4CD1-8F88-E82735132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60631" y="4572024"/>
                <a:ext cx="1437893" cy="384721"/>
              </a:xfrm>
              <a:prstGeom prst="rect">
                <a:avLst/>
              </a:prstGeom>
              <a:blipFill>
                <a:blip r:embed="rId5"/>
                <a:stretch>
                  <a:fillRect l="-52966" t="-326984" r="-49153" b="-3746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>
            <a:extLst>
              <a:ext uri="{FF2B5EF4-FFF2-40B4-BE49-F238E27FC236}">
                <a16:creationId xmlns:a16="http://schemas.microsoft.com/office/drawing/2014/main" id="{82EEBE70-64E0-48D3-8879-4B197419CC58}"/>
              </a:ext>
            </a:extLst>
          </p:cNvPr>
          <p:cNvSpPr txBox="1"/>
          <p:nvPr/>
        </p:nvSpPr>
        <p:spPr bwMode="gray">
          <a:xfrm>
            <a:off x="9650284" y="4495085"/>
            <a:ext cx="168316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=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7BAC66-0B3F-4FDB-BC43-4C7E80FC94BE}"/>
              </a:ext>
            </a:extLst>
          </p:cNvPr>
          <p:cNvSpPr txBox="1"/>
          <p:nvPr/>
        </p:nvSpPr>
        <p:spPr bwMode="gray">
          <a:xfrm>
            <a:off x="11458312" y="4697817"/>
            <a:ext cx="554639" cy="506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1050" i="1" dirty="0"/>
              <a:t>i = 1, …, m</a:t>
            </a:r>
            <a:br>
              <a:rPr lang="en-GB" sz="1050" i="1" dirty="0"/>
            </a:br>
            <a:r>
              <a:rPr lang="en-GB" sz="1050" i="1" dirty="0"/>
              <a:t>k = 1, .. K</a:t>
            </a:r>
          </a:p>
        </p:txBody>
      </p:sp>
    </p:spTree>
    <p:extLst>
      <p:ext uri="{BB962C8B-B14F-4D97-AF65-F5344CB8AC3E}">
        <p14:creationId xmlns:p14="http://schemas.microsoft.com/office/powerpoint/2010/main" val="41288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E27143-A053-494A-85E6-CB2D9007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QAware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3D36CC-E5C1-1F43-82CF-DBFA614A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324-BCD4-4D1F-96B3-4FF5401E250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23A8EC-3CF0-DF46-AC4A-244274F7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Sigmoid</a:t>
            </a:r>
            <a:r>
              <a:rPr lang="de-DE" dirty="0"/>
              <a:t>-Funktion (Aktivierungsfunktion) wird auf jedes Element von </a:t>
            </a:r>
            <a:r>
              <a:rPr lang="de-DE" b="1" dirty="0" err="1"/>
              <a:t>X</a:t>
            </a:r>
            <a:r>
              <a:rPr lang="de-DE" sz="1800" dirty="0" err="1"/>
              <a:t>hidden</a:t>
            </a:r>
            <a:r>
              <a:rPr lang="de-DE" dirty="0"/>
              <a:t> angewendet. So erhält man den Output </a:t>
            </a:r>
            <a:r>
              <a:rPr lang="de-DE" b="1" dirty="0" err="1"/>
              <a:t>O</a:t>
            </a:r>
            <a:r>
              <a:rPr lang="de-DE" sz="1800" dirty="0" err="1"/>
              <a:t>hidden</a:t>
            </a:r>
            <a:r>
              <a:rPr lang="de-DE" sz="1800" dirty="0"/>
              <a:t> </a:t>
            </a:r>
            <a:r>
              <a:rPr lang="de-DE" dirty="0"/>
              <a:t>als Input für Layer 3.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2B1812B-9633-5F45-BCC9-49F247921C4C}"/>
              </a:ext>
            </a:extLst>
          </p:cNvPr>
          <p:cNvSpPr txBox="1"/>
          <p:nvPr/>
        </p:nvSpPr>
        <p:spPr bwMode="gray">
          <a:xfrm>
            <a:off x="7692477" y="3858450"/>
            <a:ext cx="3373985" cy="283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sz="2400" b="1" dirty="0" err="1"/>
              <a:t>O</a:t>
            </a:r>
            <a:r>
              <a:rPr lang="de-DE" sz="1200" dirty="0" err="1"/>
              <a:t>hidden</a:t>
            </a:r>
            <a:r>
              <a:rPr lang="de-DE" dirty="0"/>
              <a:t> = </a:t>
            </a:r>
            <a:r>
              <a:rPr lang="de-DE" dirty="0" err="1"/>
              <a:t>sigmoid</a:t>
            </a:r>
            <a:r>
              <a:rPr lang="de-DE" dirty="0"/>
              <a:t>(</a:t>
            </a:r>
            <a:r>
              <a:rPr lang="de-DE" sz="2400" b="1" dirty="0" err="1"/>
              <a:t>X</a:t>
            </a:r>
            <a:r>
              <a:rPr lang="de-DE" sz="1200" dirty="0" err="1"/>
              <a:t>hidden</a:t>
            </a:r>
            <a:r>
              <a:rPr lang="de-DE" dirty="0"/>
              <a:t>)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9225C10-32A8-4A42-BCD8-EFF74FEA5BA0}"/>
              </a:ext>
            </a:extLst>
          </p:cNvPr>
          <p:cNvGrpSpPr/>
          <p:nvPr/>
        </p:nvGrpSpPr>
        <p:grpSpPr>
          <a:xfrm>
            <a:off x="480149" y="2168455"/>
            <a:ext cx="5996317" cy="4037305"/>
            <a:chOff x="493755" y="2586978"/>
            <a:chExt cx="7996477" cy="5384008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10AE9D11-CF0D-2646-A8D6-1C2CA7D2AC64}"/>
                </a:ext>
              </a:extLst>
            </p:cNvPr>
            <p:cNvGrpSpPr/>
            <p:nvPr/>
          </p:nvGrpSpPr>
          <p:grpSpPr>
            <a:xfrm>
              <a:off x="1779937" y="2943079"/>
              <a:ext cx="1342661" cy="4247297"/>
              <a:chOff x="2919371" y="3719592"/>
              <a:chExt cx="1342661" cy="4247297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E8608E32-6E34-834B-AFC6-D35FB2407F2C}"/>
                  </a:ext>
                </a:extLst>
              </p:cNvPr>
              <p:cNvGrpSpPr/>
              <p:nvPr/>
            </p:nvGrpSpPr>
            <p:grpSpPr>
              <a:xfrm>
                <a:off x="3143574" y="3995975"/>
                <a:ext cx="883404" cy="3772876"/>
                <a:chOff x="2092271" y="3518113"/>
                <a:chExt cx="883404" cy="3772876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F6A66BA3-4A4F-EC49-A98B-74ABA312F406}"/>
                    </a:ext>
                  </a:extLst>
                </p:cNvPr>
                <p:cNvGrpSpPr/>
                <p:nvPr/>
              </p:nvGrpSpPr>
              <p:grpSpPr>
                <a:xfrm>
                  <a:off x="2092271" y="3518113"/>
                  <a:ext cx="883404" cy="883403"/>
                  <a:chOff x="2092271" y="3394129"/>
                  <a:chExt cx="883404" cy="883403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B3038121-370E-754A-BCE1-02A4FA19A4F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092271" y="3394129"/>
                    <a:ext cx="883404" cy="88340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500"/>
                      </a:lnSpc>
                    </a:pPr>
                    <a:endParaRPr lang="de-DE" sz="1200" dirty="0" err="1"/>
                  </a:p>
                </p:txBody>
              </p:sp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C8C7C4C6-EAF6-B64C-A913-1998FCD6D825}"/>
                      </a:ext>
                    </a:extLst>
                  </p:cNvPr>
                  <p:cNvSpPr txBox="1"/>
                  <p:nvPr/>
                </p:nvSpPr>
                <p:spPr bwMode="gray">
                  <a:xfrm>
                    <a:off x="2448733" y="3688598"/>
                    <a:ext cx="201998" cy="3591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2100"/>
                      </a:lnSpc>
                      <a:spcAft>
                        <a:spcPts val="900"/>
                      </a:spcAft>
                    </a:pPr>
                    <a:r>
                      <a:rPr lang="de-DE" dirty="0"/>
                      <a:t>1</a:t>
                    </a:r>
                  </a:p>
                </p:txBody>
              </p:sp>
            </p:grp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4292228D-26BB-3D4E-8124-6B5BDB8AA46B}"/>
                    </a:ext>
                  </a:extLst>
                </p:cNvPr>
                <p:cNvGrpSpPr/>
                <p:nvPr/>
              </p:nvGrpSpPr>
              <p:grpSpPr>
                <a:xfrm>
                  <a:off x="2092271" y="4925894"/>
                  <a:ext cx="883404" cy="883403"/>
                  <a:chOff x="2092271" y="4801910"/>
                  <a:chExt cx="883404" cy="883403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0AA0BCB-BC4E-A246-830E-E2336DCCB6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092271" y="4801910"/>
                    <a:ext cx="883404" cy="88340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500"/>
                      </a:lnSpc>
                    </a:pPr>
                    <a:endParaRPr lang="de-DE" sz="1200" dirty="0" err="1"/>
                  </a:p>
                </p:txBody>
              </p:sp>
              <p:sp>
                <p:nvSpPr>
                  <p:cNvPr id="27" name="Textfeld 26">
                    <a:extLst>
                      <a:ext uri="{FF2B5EF4-FFF2-40B4-BE49-F238E27FC236}">
                        <a16:creationId xmlns:a16="http://schemas.microsoft.com/office/drawing/2014/main" id="{4792878A-DA87-EC4E-9D24-CEA86C1FD400}"/>
                      </a:ext>
                    </a:extLst>
                  </p:cNvPr>
                  <p:cNvSpPr txBox="1"/>
                  <p:nvPr/>
                </p:nvSpPr>
                <p:spPr bwMode="gray">
                  <a:xfrm>
                    <a:off x="2448733" y="5101471"/>
                    <a:ext cx="201998" cy="3591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2100"/>
                      </a:lnSpc>
                      <a:spcAft>
                        <a:spcPts val="900"/>
                      </a:spcAft>
                    </a:pPr>
                    <a:r>
                      <a:rPr lang="de-DE" dirty="0"/>
                      <a:t>2</a:t>
                    </a:r>
                  </a:p>
                </p:txBody>
              </p:sp>
            </p:grpSp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A3649E40-F006-7149-9146-7671209BC17A}"/>
                    </a:ext>
                  </a:extLst>
                </p:cNvPr>
                <p:cNvGrpSpPr/>
                <p:nvPr/>
              </p:nvGrpSpPr>
              <p:grpSpPr>
                <a:xfrm>
                  <a:off x="2092271" y="6407586"/>
                  <a:ext cx="883404" cy="883403"/>
                  <a:chOff x="2092271" y="6283602"/>
                  <a:chExt cx="883404" cy="883403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11E5345-EF61-9F4B-9E5D-3FB609ADBB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092271" y="6283602"/>
                    <a:ext cx="883404" cy="88340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500"/>
                      </a:lnSpc>
                    </a:pPr>
                    <a:endParaRPr lang="de-DE" sz="1200" dirty="0" err="1"/>
                  </a:p>
                </p:txBody>
              </p:sp>
              <p:sp>
                <p:nvSpPr>
                  <p:cNvPr id="25" name="Textfeld 24">
                    <a:extLst>
                      <a:ext uri="{FF2B5EF4-FFF2-40B4-BE49-F238E27FC236}">
                        <a16:creationId xmlns:a16="http://schemas.microsoft.com/office/drawing/2014/main" id="{0B06E873-7246-9943-813E-0AB02E3E4E8C}"/>
                      </a:ext>
                    </a:extLst>
                  </p:cNvPr>
                  <p:cNvSpPr txBox="1"/>
                  <p:nvPr/>
                </p:nvSpPr>
                <p:spPr bwMode="gray">
                  <a:xfrm>
                    <a:off x="2448733" y="6575479"/>
                    <a:ext cx="201998" cy="3591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2100"/>
                      </a:lnSpc>
                      <a:spcAft>
                        <a:spcPts val="900"/>
                      </a:spcAft>
                    </a:pPr>
                    <a:r>
                      <a:rPr lang="de-DE" dirty="0"/>
                      <a:t>3</a:t>
                    </a:r>
                  </a:p>
                </p:txBody>
              </p:sp>
            </p:grpSp>
          </p:grp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F6164C-FAC4-4249-8D77-84E34CD9416C}"/>
                  </a:ext>
                </a:extLst>
              </p:cNvPr>
              <p:cNvSpPr/>
              <p:nvPr/>
            </p:nvSpPr>
            <p:spPr bwMode="gray">
              <a:xfrm>
                <a:off x="2919371" y="3719592"/>
                <a:ext cx="1342661" cy="4247297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endParaRPr lang="de-DE" sz="1200" dirty="0" err="1"/>
              </a:p>
            </p:txBody>
          </p: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EFA7ACC-63FD-6F47-A899-F8E1064591A7}"/>
                </a:ext>
              </a:extLst>
            </p:cNvPr>
            <p:cNvGrpSpPr/>
            <p:nvPr/>
          </p:nvGrpSpPr>
          <p:grpSpPr>
            <a:xfrm>
              <a:off x="7147571" y="2960349"/>
              <a:ext cx="1342661" cy="4247297"/>
              <a:chOff x="2919371" y="3719592"/>
              <a:chExt cx="1342661" cy="4247297"/>
            </a:xfrm>
          </p:grpSpPr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1EBFA39B-C8CA-3D4A-B67E-AB0097F2FC36}"/>
                  </a:ext>
                </a:extLst>
              </p:cNvPr>
              <p:cNvGrpSpPr/>
              <p:nvPr/>
            </p:nvGrpSpPr>
            <p:grpSpPr>
              <a:xfrm>
                <a:off x="3143574" y="3995975"/>
                <a:ext cx="883404" cy="3772876"/>
                <a:chOff x="2092271" y="3518113"/>
                <a:chExt cx="883404" cy="3772876"/>
              </a:xfrm>
            </p:grpSpPr>
            <p:grpSp>
              <p:nvGrpSpPr>
                <p:cNvPr id="45" name="Gruppieren 44">
                  <a:extLst>
                    <a:ext uri="{FF2B5EF4-FFF2-40B4-BE49-F238E27FC236}">
                      <a16:creationId xmlns:a16="http://schemas.microsoft.com/office/drawing/2014/main" id="{CD3154A4-704E-DE45-965C-ABF0030C6D91}"/>
                    </a:ext>
                  </a:extLst>
                </p:cNvPr>
                <p:cNvGrpSpPr/>
                <p:nvPr/>
              </p:nvGrpSpPr>
              <p:grpSpPr>
                <a:xfrm>
                  <a:off x="2092271" y="3518113"/>
                  <a:ext cx="883404" cy="883403"/>
                  <a:chOff x="2092271" y="3394129"/>
                  <a:chExt cx="883404" cy="883403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637CCDB2-1867-014A-A4B9-5CE4AE7577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092271" y="3394129"/>
                    <a:ext cx="883404" cy="88340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500"/>
                      </a:lnSpc>
                    </a:pPr>
                    <a:endParaRPr lang="de-DE" sz="1200" dirty="0" err="1"/>
                  </a:p>
                </p:txBody>
              </p:sp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1400AC4D-78AE-F04E-98D7-E7691E41EFC2}"/>
                      </a:ext>
                    </a:extLst>
                  </p:cNvPr>
                  <p:cNvSpPr txBox="1"/>
                  <p:nvPr/>
                </p:nvSpPr>
                <p:spPr bwMode="gray">
                  <a:xfrm>
                    <a:off x="2463247" y="3688598"/>
                    <a:ext cx="201998" cy="3591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2100"/>
                      </a:lnSpc>
                      <a:spcAft>
                        <a:spcPts val="900"/>
                      </a:spcAft>
                    </a:pPr>
                    <a:r>
                      <a:rPr lang="de-DE" dirty="0"/>
                      <a:t>1</a:t>
                    </a:r>
                  </a:p>
                </p:txBody>
              </p:sp>
            </p:grpSp>
            <p:grpSp>
              <p:nvGrpSpPr>
                <p:cNvPr id="46" name="Gruppieren 45">
                  <a:extLst>
                    <a:ext uri="{FF2B5EF4-FFF2-40B4-BE49-F238E27FC236}">
                      <a16:creationId xmlns:a16="http://schemas.microsoft.com/office/drawing/2014/main" id="{48AF2E79-F64C-DD4D-83A6-76913C7BB74F}"/>
                    </a:ext>
                  </a:extLst>
                </p:cNvPr>
                <p:cNvGrpSpPr/>
                <p:nvPr/>
              </p:nvGrpSpPr>
              <p:grpSpPr>
                <a:xfrm>
                  <a:off x="2092271" y="4925894"/>
                  <a:ext cx="883404" cy="883403"/>
                  <a:chOff x="2092271" y="4801910"/>
                  <a:chExt cx="883404" cy="883403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1B82721D-4BD2-F34E-B731-558CCE3E50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092271" y="4801910"/>
                    <a:ext cx="883404" cy="88340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500"/>
                      </a:lnSpc>
                    </a:pPr>
                    <a:endParaRPr lang="de-DE" sz="1200" dirty="0" err="1"/>
                  </a:p>
                </p:txBody>
              </p:sp>
              <p:sp>
                <p:nvSpPr>
                  <p:cNvPr id="51" name="Textfeld 50">
                    <a:extLst>
                      <a:ext uri="{FF2B5EF4-FFF2-40B4-BE49-F238E27FC236}">
                        <a16:creationId xmlns:a16="http://schemas.microsoft.com/office/drawing/2014/main" id="{502697E9-32E5-5642-ADA8-680B2DDDAA30}"/>
                      </a:ext>
                    </a:extLst>
                  </p:cNvPr>
                  <p:cNvSpPr txBox="1"/>
                  <p:nvPr/>
                </p:nvSpPr>
                <p:spPr bwMode="gray">
                  <a:xfrm>
                    <a:off x="2448733" y="5101471"/>
                    <a:ext cx="201998" cy="3591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2100"/>
                      </a:lnSpc>
                      <a:spcAft>
                        <a:spcPts val="900"/>
                      </a:spcAft>
                    </a:pPr>
                    <a:r>
                      <a:rPr lang="de-DE" dirty="0"/>
                      <a:t>2</a:t>
                    </a:r>
                  </a:p>
                </p:txBody>
              </p:sp>
            </p:grpSp>
            <p:grpSp>
              <p:nvGrpSpPr>
                <p:cNvPr id="47" name="Gruppieren 46">
                  <a:extLst>
                    <a:ext uri="{FF2B5EF4-FFF2-40B4-BE49-F238E27FC236}">
                      <a16:creationId xmlns:a16="http://schemas.microsoft.com/office/drawing/2014/main" id="{0CC0555D-AE1C-D540-94DC-9181B0B2F286}"/>
                    </a:ext>
                  </a:extLst>
                </p:cNvPr>
                <p:cNvGrpSpPr/>
                <p:nvPr/>
              </p:nvGrpSpPr>
              <p:grpSpPr>
                <a:xfrm>
                  <a:off x="2092271" y="6407586"/>
                  <a:ext cx="883404" cy="883403"/>
                  <a:chOff x="2092271" y="6283602"/>
                  <a:chExt cx="883404" cy="883403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5CDC0FFC-F6A9-484A-8A33-970B675708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092271" y="6283602"/>
                    <a:ext cx="883404" cy="88340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500"/>
                      </a:lnSpc>
                    </a:pPr>
                    <a:endParaRPr lang="de-DE" sz="1200" dirty="0" err="1"/>
                  </a:p>
                </p:txBody>
              </p:sp>
              <p:sp>
                <p:nvSpPr>
                  <p:cNvPr id="49" name="Textfeld 48">
                    <a:extLst>
                      <a:ext uri="{FF2B5EF4-FFF2-40B4-BE49-F238E27FC236}">
                        <a16:creationId xmlns:a16="http://schemas.microsoft.com/office/drawing/2014/main" id="{CC8FFA0C-4E53-5D4E-80BE-30EF81598A33}"/>
                      </a:ext>
                    </a:extLst>
                  </p:cNvPr>
                  <p:cNvSpPr txBox="1"/>
                  <p:nvPr/>
                </p:nvSpPr>
                <p:spPr bwMode="gray">
                  <a:xfrm>
                    <a:off x="2448733" y="6575479"/>
                    <a:ext cx="201998" cy="3591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2100"/>
                      </a:lnSpc>
                      <a:spcAft>
                        <a:spcPts val="900"/>
                      </a:spcAft>
                    </a:pPr>
                    <a:r>
                      <a:rPr lang="de-DE" dirty="0"/>
                      <a:t>3</a:t>
                    </a:r>
                  </a:p>
                </p:txBody>
              </p:sp>
            </p:grpSp>
          </p:grp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40AF5289-B21E-EC4F-8504-99671148E14D}"/>
                  </a:ext>
                </a:extLst>
              </p:cNvPr>
              <p:cNvSpPr/>
              <p:nvPr/>
            </p:nvSpPr>
            <p:spPr bwMode="gray">
              <a:xfrm>
                <a:off x="2919371" y="3719592"/>
                <a:ext cx="1342661" cy="4247297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endParaRPr lang="de-DE" sz="1200" dirty="0" err="1"/>
              </a:p>
            </p:txBody>
          </p:sp>
        </p:grp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40151262-7296-2545-A3E0-FE23AA06057D}"/>
                </a:ext>
              </a:extLst>
            </p:cNvPr>
            <p:cNvSpPr txBox="1"/>
            <p:nvPr/>
          </p:nvSpPr>
          <p:spPr bwMode="gray">
            <a:xfrm>
              <a:off x="1994374" y="2586978"/>
              <a:ext cx="1027294" cy="3591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dirty="0" err="1"/>
                <a:t>layer</a:t>
              </a:r>
              <a:r>
                <a:rPr lang="de-DE" dirty="0"/>
                <a:t> 1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0090C8E-213F-E946-AF4C-B3007CD21DC9}"/>
                </a:ext>
              </a:extLst>
            </p:cNvPr>
            <p:cNvSpPr txBox="1"/>
            <p:nvPr/>
          </p:nvSpPr>
          <p:spPr bwMode="gray">
            <a:xfrm>
              <a:off x="7390274" y="2589912"/>
              <a:ext cx="1027294" cy="3591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dirty="0" err="1"/>
                <a:t>layer</a:t>
              </a:r>
              <a:r>
                <a:rPr lang="de-DE" dirty="0"/>
                <a:t> 3</a:t>
              </a: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8DDFCB0D-188F-D840-8A28-FE6A96E2AFE4}"/>
                </a:ext>
              </a:extLst>
            </p:cNvPr>
            <p:cNvGrpSpPr/>
            <p:nvPr/>
          </p:nvGrpSpPr>
          <p:grpSpPr>
            <a:xfrm>
              <a:off x="493755" y="3225032"/>
              <a:ext cx="1162373" cy="3320310"/>
              <a:chOff x="493755" y="3108920"/>
              <a:chExt cx="1162373" cy="3320310"/>
            </a:xfrm>
          </p:grpSpPr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B4D1F110-FEBA-EA46-B298-24FEB5080F98}"/>
                  </a:ext>
                </a:extLst>
              </p:cNvPr>
              <p:cNvCxnSpPr/>
              <p:nvPr/>
            </p:nvCxnSpPr>
            <p:spPr bwMode="gray">
              <a:xfrm>
                <a:off x="493755" y="3508762"/>
                <a:ext cx="11623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>
                <a:extLst>
                  <a:ext uri="{FF2B5EF4-FFF2-40B4-BE49-F238E27FC236}">
                    <a16:creationId xmlns:a16="http://schemas.microsoft.com/office/drawing/2014/main" id="{C7667E7B-6D4E-1C48-988F-F2B545439FE1}"/>
                  </a:ext>
                </a:extLst>
              </p:cNvPr>
              <p:cNvCxnSpPr/>
              <p:nvPr/>
            </p:nvCxnSpPr>
            <p:spPr bwMode="gray">
              <a:xfrm>
                <a:off x="493755" y="4914326"/>
                <a:ext cx="11623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BAA7A88B-0DE4-FB47-912D-ACAEDBC2BFBB}"/>
                  </a:ext>
                </a:extLst>
              </p:cNvPr>
              <p:cNvCxnSpPr/>
              <p:nvPr/>
            </p:nvCxnSpPr>
            <p:spPr bwMode="gray">
              <a:xfrm>
                <a:off x="493755" y="6429230"/>
                <a:ext cx="11623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3D043F93-E05C-8E4F-B01A-94EAC791E0DC}"/>
                  </a:ext>
                </a:extLst>
              </p:cNvPr>
              <p:cNvSpPr txBox="1"/>
              <p:nvPr/>
            </p:nvSpPr>
            <p:spPr bwMode="gray">
              <a:xfrm>
                <a:off x="566558" y="3108920"/>
                <a:ext cx="349347" cy="3591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100"/>
                  </a:lnSpc>
                  <a:spcAft>
                    <a:spcPts val="900"/>
                  </a:spcAft>
                </a:pPr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FD53DFED-7DB1-D24C-A817-651116906F22}"/>
                  </a:ext>
                </a:extLst>
              </p:cNvPr>
              <p:cNvSpPr txBox="1"/>
              <p:nvPr/>
            </p:nvSpPr>
            <p:spPr bwMode="gray">
              <a:xfrm>
                <a:off x="570472" y="4594390"/>
                <a:ext cx="345433" cy="8721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100"/>
                  </a:lnSpc>
                  <a:spcAft>
                    <a:spcPts val="900"/>
                  </a:spcAft>
                </a:pPr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  <a:p>
                <a:pPr>
                  <a:lnSpc>
                    <a:spcPts val="2100"/>
                  </a:lnSpc>
                  <a:spcAft>
                    <a:spcPts val="900"/>
                  </a:spcAft>
                </a:pPr>
                <a:endParaRPr lang="de-DE" dirty="0"/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BEAF073-DE78-1044-86D0-31140B5CDECF}"/>
                  </a:ext>
                </a:extLst>
              </p:cNvPr>
              <p:cNvSpPr txBox="1"/>
              <p:nvPr/>
            </p:nvSpPr>
            <p:spPr bwMode="gray">
              <a:xfrm>
                <a:off x="551752" y="6069836"/>
                <a:ext cx="345433" cy="3591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100"/>
                  </a:lnSpc>
                  <a:spcAft>
                    <a:spcPts val="900"/>
                  </a:spcAft>
                </a:pPr>
                <a:r>
                  <a:rPr lang="de-DE" dirty="0"/>
                  <a:t>x</a:t>
                </a:r>
                <a:r>
                  <a:rPr lang="de-DE" baseline="-25000" dirty="0"/>
                  <a:t>3</a:t>
                </a:r>
              </a:p>
            </p:txBody>
          </p:sp>
        </p:grp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49A0DCF0-BF44-B242-B5BF-31788C872B55}"/>
                </a:ext>
              </a:extLst>
            </p:cNvPr>
            <p:cNvSpPr txBox="1"/>
            <p:nvPr/>
          </p:nvSpPr>
          <p:spPr bwMode="gray">
            <a:xfrm>
              <a:off x="4601276" y="7210385"/>
              <a:ext cx="1027294" cy="3591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dirty="0" err="1"/>
                <a:t>hidden</a:t>
              </a:r>
              <a:endParaRPr lang="de-DE" dirty="0"/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5031796C-07E0-6749-BFF6-666D3EB36037}"/>
                </a:ext>
              </a:extLst>
            </p:cNvPr>
            <p:cNvSpPr txBox="1"/>
            <p:nvPr/>
          </p:nvSpPr>
          <p:spPr bwMode="gray">
            <a:xfrm>
              <a:off x="2008263" y="7210385"/>
              <a:ext cx="1027294" cy="3591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dirty="0" err="1"/>
                <a:t>input</a:t>
              </a:r>
              <a:endParaRPr lang="de-DE" dirty="0"/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CBDD9BD2-A10F-0348-9178-914575A11ABD}"/>
                </a:ext>
              </a:extLst>
            </p:cNvPr>
            <p:cNvCxnSpPr/>
            <p:nvPr/>
          </p:nvCxnSpPr>
          <p:spPr bwMode="gray">
            <a:xfrm>
              <a:off x="5914842" y="3651904"/>
              <a:ext cx="116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10384B46-7852-5F40-9835-CC0338C6FD65}"/>
                </a:ext>
              </a:extLst>
            </p:cNvPr>
            <p:cNvCxnSpPr/>
            <p:nvPr/>
          </p:nvCxnSpPr>
          <p:spPr bwMode="gray">
            <a:xfrm>
              <a:off x="5914842" y="5057468"/>
              <a:ext cx="116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28F1AB1-E145-4147-A4A4-837E21EEADA9}"/>
                </a:ext>
              </a:extLst>
            </p:cNvPr>
            <p:cNvCxnSpPr/>
            <p:nvPr/>
          </p:nvCxnSpPr>
          <p:spPr bwMode="gray">
            <a:xfrm>
              <a:off x="5914842" y="6572372"/>
              <a:ext cx="116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B1C0EC17-4E57-5B44-B463-A9DAE0AEFABF}"/>
                </a:ext>
              </a:extLst>
            </p:cNvPr>
            <p:cNvGrpSpPr/>
            <p:nvPr/>
          </p:nvGrpSpPr>
          <p:grpSpPr>
            <a:xfrm>
              <a:off x="4456902" y="2943079"/>
              <a:ext cx="1342661" cy="4247297"/>
              <a:chOff x="2919371" y="3719592"/>
              <a:chExt cx="1342661" cy="4247297"/>
            </a:xfrm>
          </p:grpSpPr>
          <p:grpSp>
            <p:nvGrpSpPr>
              <p:cNvPr id="86" name="Gruppieren 85">
                <a:extLst>
                  <a:ext uri="{FF2B5EF4-FFF2-40B4-BE49-F238E27FC236}">
                    <a16:creationId xmlns:a16="http://schemas.microsoft.com/office/drawing/2014/main" id="{4D3282CE-B5BE-0B43-A024-39A975D44959}"/>
                  </a:ext>
                </a:extLst>
              </p:cNvPr>
              <p:cNvGrpSpPr/>
              <p:nvPr/>
            </p:nvGrpSpPr>
            <p:grpSpPr>
              <a:xfrm>
                <a:off x="3143574" y="3995975"/>
                <a:ext cx="883404" cy="3772876"/>
                <a:chOff x="2092271" y="3518113"/>
                <a:chExt cx="883404" cy="3772876"/>
              </a:xfrm>
            </p:grpSpPr>
            <p:grpSp>
              <p:nvGrpSpPr>
                <p:cNvPr id="88" name="Gruppieren 87">
                  <a:extLst>
                    <a:ext uri="{FF2B5EF4-FFF2-40B4-BE49-F238E27FC236}">
                      <a16:creationId xmlns:a16="http://schemas.microsoft.com/office/drawing/2014/main" id="{7CB6FE6A-A0F6-1344-9965-E04E0D2DED70}"/>
                    </a:ext>
                  </a:extLst>
                </p:cNvPr>
                <p:cNvGrpSpPr/>
                <p:nvPr/>
              </p:nvGrpSpPr>
              <p:grpSpPr>
                <a:xfrm>
                  <a:off x="2092271" y="3518113"/>
                  <a:ext cx="883404" cy="883403"/>
                  <a:chOff x="2092271" y="3394129"/>
                  <a:chExt cx="883404" cy="883403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8C743B1B-A3AC-494E-9EE0-D5686D00E27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092271" y="3394129"/>
                    <a:ext cx="883404" cy="88340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500"/>
                      </a:lnSpc>
                    </a:pPr>
                    <a:endParaRPr lang="de-DE" sz="1200" dirty="0" err="1"/>
                  </a:p>
                </p:txBody>
              </p:sp>
              <p:sp>
                <p:nvSpPr>
                  <p:cNvPr id="109" name="Textfeld 108">
                    <a:extLst>
                      <a:ext uri="{FF2B5EF4-FFF2-40B4-BE49-F238E27FC236}">
                        <a16:creationId xmlns:a16="http://schemas.microsoft.com/office/drawing/2014/main" id="{F865A81A-89EE-7147-A87B-2536D2AFF088}"/>
                      </a:ext>
                    </a:extLst>
                  </p:cNvPr>
                  <p:cNvSpPr txBox="1"/>
                  <p:nvPr/>
                </p:nvSpPr>
                <p:spPr bwMode="gray">
                  <a:xfrm>
                    <a:off x="2463247" y="3688598"/>
                    <a:ext cx="201998" cy="3591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2100"/>
                      </a:lnSpc>
                      <a:spcAft>
                        <a:spcPts val="900"/>
                      </a:spcAft>
                    </a:pPr>
                    <a:r>
                      <a:rPr lang="de-DE" dirty="0"/>
                      <a:t>1</a:t>
                    </a:r>
                  </a:p>
                </p:txBody>
              </p:sp>
            </p:grpSp>
            <p:grpSp>
              <p:nvGrpSpPr>
                <p:cNvPr id="89" name="Gruppieren 88">
                  <a:extLst>
                    <a:ext uri="{FF2B5EF4-FFF2-40B4-BE49-F238E27FC236}">
                      <a16:creationId xmlns:a16="http://schemas.microsoft.com/office/drawing/2014/main" id="{1FFBC626-B8E9-0843-920A-7F0605006B3B}"/>
                    </a:ext>
                  </a:extLst>
                </p:cNvPr>
                <p:cNvGrpSpPr/>
                <p:nvPr/>
              </p:nvGrpSpPr>
              <p:grpSpPr>
                <a:xfrm>
                  <a:off x="2092271" y="4925894"/>
                  <a:ext cx="883404" cy="883403"/>
                  <a:chOff x="2092271" y="4801910"/>
                  <a:chExt cx="883404" cy="883403"/>
                </a:xfrm>
              </p:grpSpPr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9FF8F2C7-91B8-6B40-9FD4-5D46617974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092271" y="4801910"/>
                    <a:ext cx="883404" cy="88340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500"/>
                      </a:lnSpc>
                    </a:pPr>
                    <a:endParaRPr lang="de-DE" sz="1200" dirty="0" err="1"/>
                  </a:p>
                </p:txBody>
              </p:sp>
              <p:sp>
                <p:nvSpPr>
                  <p:cNvPr id="105" name="Textfeld 104">
                    <a:extLst>
                      <a:ext uri="{FF2B5EF4-FFF2-40B4-BE49-F238E27FC236}">
                        <a16:creationId xmlns:a16="http://schemas.microsoft.com/office/drawing/2014/main" id="{2B106441-D927-0E48-8535-AEBF4E8B4946}"/>
                      </a:ext>
                    </a:extLst>
                  </p:cNvPr>
                  <p:cNvSpPr txBox="1"/>
                  <p:nvPr/>
                </p:nvSpPr>
                <p:spPr bwMode="gray">
                  <a:xfrm>
                    <a:off x="2448733" y="5101471"/>
                    <a:ext cx="201998" cy="3591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2100"/>
                      </a:lnSpc>
                      <a:spcAft>
                        <a:spcPts val="900"/>
                      </a:spcAft>
                    </a:pPr>
                    <a:r>
                      <a:rPr lang="de-DE" dirty="0"/>
                      <a:t>2</a:t>
                    </a:r>
                  </a:p>
                </p:txBody>
              </p:sp>
            </p:grpSp>
            <p:grpSp>
              <p:nvGrpSpPr>
                <p:cNvPr id="91" name="Gruppieren 90">
                  <a:extLst>
                    <a:ext uri="{FF2B5EF4-FFF2-40B4-BE49-F238E27FC236}">
                      <a16:creationId xmlns:a16="http://schemas.microsoft.com/office/drawing/2014/main" id="{8B0945E8-15A4-5849-9C74-A8EFCB960E11}"/>
                    </a:ext>
                  </a:extLst>
                </p:cNvPr>
                <p:cNvGrpSpPr/>
                <p:nvPr/>
              </p:nvGrpSpPr>
              <p:grpSpPr>
                <a:xfrm>
                  <a:off x="2092271" y="6407586"/>
                  <a:ext cx="883404" cy="883403"/>
                  <a:chOff x="2092271" y="6283602"/>
                  <a:chExt cx="883404" cy="883403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269CCF5C-B3A9-8740-8228-8CFB8C5DD3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092271" y="6283602"/>
                    <a:ext cx="883404" cy="88340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500"/>
                      </a:lnSpc>
                    </a:pPr>
                    <a:endParaRPr lang="de-DE" sz="1200" dirty="0" err="1"/>
                  </a:p>
                </p:txBody>
              </p:sp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563144A1-025E-654B-A3AF-6C60D96E1F35}"/>
                      </a:ext>
                    </a:extLst>
                  </p:cNvPr>
                  <p:cNvSpPr txBox="1"/>
                  <p:nvPr/>
                </p:nvSpPr>
                <p:spPr bwMode="gray">
                  <a:xfrm>
                    <a:off x="2448733" y="6575479"/>
                    <a:ext cx="201998" cy="3591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2100"/>
                      </a:lnSpc>
                      <a:spcAft>
                        <a:spcPts val="900"/>
                      </a:spcAft>
                    </a:pPr>
                    <a:r>
                      <a:rPr lang="de-DE" dirty="0"/>
                      <a:t>3</a:t>
                    </a:r>
                  </a:p>
                </p:txBody>
              </p:sp>
            </p:grpSp>
          </p:grp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CFF4BB74-D950-5B44-A8B9-C1A14E918BD1}"/>
                  </a:ext>
                </a:extLst>
              </p:cNvPr>
              <p:cNvSpPr/>
              <p:nvPr/>
            </p:nvSpPr>
            <p:spPr bwMode="gray">
              <a:xfrm>
                <a:off x="2919371" y="3719592"/>
                <a:ext cx="1342661" cy="4247297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endParaRPr lang="de-DE" sz="1200" dirty="0" err="1"/>
              </a:p>
            </p:txBody>
          </p:sp>
        </p:grp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24A814E2-07DD-2349-B0CF-B21AAC795685}"/>
                </a:ext>
              </a:extLst>
            </p:cNvPr>
            <p:cNvSpPr txBox="1"/>
            <p:nvPr/>
          </p:nvSpPr>
          <p:spPr bwMode="gray">
            <a:xfrm>
              <a:off x="4620011" y="2598712"/>
              <a:ext cx="1027294" cy="3591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dirty="0" err="1"/>
                <a:t>layer</a:t>
              </a:r>
              <a:r>
                <a:rPr lang="de-DE" dirty="0"/>
                <a:t> 2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808FBE23-5172-8C4C-A7E8-1EFB702933C5}"/>
                </a:ext>
              </a:extLst>
            </p:cNvPr>
            <p:cNvSpPr txBox="1"/>
            <p:nvPr/>
          </p:nvSpPr>
          <p:spPr bwMode="gray">
            <a:xfrm>
              <a:off x="7373045" y="7210385"/>
              <a:ext cx="1027294" cy="3591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dirty="0" err="1"/>
                <a:t>output</a:t>
              </a:r>
              <a:endParaRPr lang="de-DE" dirty="0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771CE43-7751-2E45-9E68-98BD4FC93969}"/>
                </a:ext>
              </a:extLst>
            </p:cNvPr>
            <p:cNvGrpSpPr/>
            <p:nvPr/>
          </p:nvGrpSpPr>
          <p:grpSpPr>
            <a:xfrm>
              <a:off x="3213805" y="3228100"/>
              <a:ext cx="1162373" cy="3327759"/>
              <a:chOff x="3213805" y="3155530"/>
              <a:chExt cx="1162373" cy="3327759"/>
            </a:xfrm>
          </p:grpSpPr>
          <p:cxnSp>
            <p:nvCxnSpPr>
              <p:cNvPr id="112" name="Gerade Verbindung mit Pfeil 111">
                <a:extLst>
                  <a:ext uri="{FF2B5EF4-FFF2-40B4-BE49-F238E27FC236}">
                    <a16:creationId xmlns:a16="http://schemas.microsoft.com/office/drawing/2014/main" id="{65F268A4-719A-054C-AB8A-454335C41F7A}"/>
                  </a:ext>
                </a:extLst>
              </p:cNvPr>
              <p:cNvCxnSpPr/>
              <p:nvPr/>
            </p:nvCxnSpPr>
            <p:spPr bwMode="gray">
              <a:xfrm>
                <a:off x="3213805" y="3562821"/>
                <a:ext cx="11623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1B16BC2F-09E3-7F4A-A967-8ACC140E2348}"/>
                  </a:ext>
                </a:extLst>
              </p:cNvPr>
              <p:cNvCxnSpPr/>
              <p:nvPr/>
            </p:nvCxnSpPr>
            <p:spPr bwMode="gray">
              <a:xfrm>
                <a:off x="3213805" y="4968385"/>
                <a:ext cx="11623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>
                <a:extLst>
                  <a:ext uri="{FF2B5EF4-FFF2-40B4-BE49-F238E27FC236}">
                    <a16:creationId xmlns:a16="http://schemas.microsoft.com/office/drawing/2014/main" id="{1F937905-D706-6E49-AEEA-F122F4D0581A}"/>
                  </a:ext>
                </a:extLst>
              </p:cNvPr>
              <p:cNvCxnSpPr/>
              <p:nvPr/>
            </p:nvCxnSpPr>
            <p:spPr bwMode="gray">
              <a:xfrm>
                <a:off x="3213805" y="6483289"/>
                <a:ext cx="11623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B54D8CD4-9EAD-6C46-9135-A051135CCFC1}"/>
                  </a:ext>
                </a:extLst>
              </p:cNvPr>
              <p:cNvSpPr txBox="1"/>
              <p:nvPr/>
            </p:nvSpPr>
            <p:spPr bwMode="gray">
              <a:xfrm>
                <a:off x="3444370" y="3155530"/>
                <a:ext cx="777478" cy="309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100"/>
                  </a:lnSpc>
                  <a:spcAft>
                    <a:spcPts val="900"/>
                  </a:spcAft>
                </a:pPr>
                <a:r>
                  <a:rPr lang="de-DE" sz="900" dirty="0"/>
                  <a:t>X</a:t>
                </a:r>
                <a:r>
                  <a:rPr lang="de-DE" sz="900" baseline="-25000" dirty="0"/>
                  <a:t>1</a:t>
                </a:r>
                <a:r>
                  <a:rPr lang="de-DE" sz="900" dirty="0"/>
                  <a:t>hidden</a:t>
                </a:r>
                <a:endParaRPr lang="de-DE" dirty="0"/>
              </a:p>
            </p:txBody>
          </p:sp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DCF5D2C8-6802-7940-BCD3-3344138DA223}"/>
                  </a:ext>
                </a:extLst>
              </p:cNvPr>
              <p:cNvSpPr txBox="1"/>
              <p:nvPr/>
            </p:nvSpPr>
            <p:spPr bwMode="gray">
              <a:xfrm>
                <a:off x="3411986" y="4533170"/>
                <a:ext cx="964192" cy="309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100"/>
                  </a:lnSpc>
                  <a:spcAft>
                    <a:spcPts val="900"/>
                  </a:spcAft>
                </a:pPr>
                <a:r>
                  <a:rPr lang="de-DE" sz="900" dirty="0"/>
                  <a:t>X</a:t>
                </a:r>
                <a:r>
                  <a:rPr lang="de-DE" sz="900" baseline="-25000" dirty="0"/>
                  <a:t>2</a:t>
                </a:r>
                <a:r>
                  <a:rPr lang="de-DE" sz="900" dirty="0"/>
                  <a:t>hidden</a:t>
                </a:r>
              </a:p>
            </p:txBody>
          </p:sp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4F58FB0A-EFEB-DD4A-B2E6-CFE6D26CE9C2}"/>
                  </a:ext>
                </a:extLst>
              </p:cNvPr>
              <p:cNvSpPr txBox="1"/>
              <p:nvPr/>
            </p:nvSpPr>
            <p:spPr bwMode="gray">
              <a:xfrm>
                <a:off x="3406252" y="6036599"/>
                <a:ext cx="777478" cy="309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100"/>
                  </a:lnSpc>
                  <a:spcAft>
                    <a:spcPts val="900"/>
                  </a:spcAft>
                </a:pPr>
                <a:r>
                  <a:rPr lang="de-DE" sz="900" dirty="0"/>
                  <a:t>X</a:t>
                </a:r>
                <a:r>
                  <a:rPr lang="de-DE" sz="900" baseline="-25000" dirty="0"/>
                  <a:t>3</a:t>
                </a:r>
                <a:r>
                  <a:rPr lang="de-DE" sz="900" dirty="0"/>
                  <a:t>hidden</a:t>
                </a:r>
              </a:p>
            </p:txBody>
          </p:sp>
        </p:grp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589A09BC-BE47-6749-804B-087D7B89AC06}"/>
                </a:ext>
              </a:extLst>
            </p:cNvPr>
            <p:cNvSpPr txBox="1"/>
            <p:nvPr/>
          </p:nvSpPr>
          <p:spPr bwMode="gray">
            <a:xfrm>
              <a:off x="6133230" y="3263503"/>
              <a:ext cx="777478" cy="309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sz="900" dirty="0"/>
                <a:t>O</a:t>
              </a:r>
              <a:r>
                <a:rPr lang="de-DE" sz="900" baseline="-25000" dirty="0"/>
                <a:t>1</a:t>
              </a:r>
              <a:r>
                <a:rPr lang="de-DE" sz="900" dirty="0"/>
                <a:t>hidden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C30F80C5-B4F5-FC46-A814-7F31C74CCA6E}"/>
                </a:ext>
              </a:extLst>
            </p:cNvPr>
            <p:cNvSpPr txBox="1"/>
            <p:nvPr/>
          </p:nvSpPr>
          <p:spPr bwMode="gray">
            <a:xfrm>
              <a:off x="6133230" y="4659878"/>
              <a:ext cx="777478" cy="309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sz="900" dirty="0"/>
                <a:t>O</a:t>
              </a:r>
              <a:r>
                <a:rPr lang="de-DE" sz="900" baseline="-25000" dirty="0"/>
                <a:t>2</a:t>
              </a:r>
              <a:r>
                <a:rPr lang="de-DE" sz="900" dirty="0"/>
                <a:t>hidden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E3A27DED-2208-0145-ACE4-58AC99294B0D}"/>
                </a:ext>
              </a:extLst>
            </p:cNvPr>
            <p:cNvSpPr txBox="1"/>
            <p:nvPr/>
          </p:nvSpPr>
          <p:spPr bwMode="gray">
            <a:xfrm>
              <a:off x="6133230" y="6185438"/>
              <a:ext cx="777478" cy="309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sz="900" dirty="0"/>
                <a:t>O</a:t>
              </a:r>
              <a:r>
                <a:rPr lang="de-DE" sz="900" baseline="-25000" dirty="0"/>
                <a:t>3</a:t>
              </a:r>
              <a:r>
                <a:rPr lang="de-DE" sz="900" dirty="0"/>
                <a:t>hidden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D2CB762-15B9-2E4F-838A-4AB5C52DCD4A}"/>
                </a:ext>
              </a:extLst>
            </p:cNvPr>
            <p:cNvSpPr txBox="1"/>
            <p:nvPr/>
          </p:nvSpPr>
          <p:spPr bwMode="gray">
            <a:xfrm>
              <a:off x="3347023" y="7593295"/>
              <a:ext cx="972170" cy="3776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sz="2400" dirty="0" err="1"/>
                <a:t>X</a:t>
              </a:r>
              <a:r>
                <a:rPr lang="de-DE" sz="1200" dirty="0" err="1"/>
                <a:t>hidden</a:t>
              </a:r>
              <a:endParaRPr lang="de-DE" dirty="0"/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BBCE9CDD-109B-F649-A1B6-3D524522F171}"/>
                </a:ext>
              </a:extLst>
            </p:cNvPr>
            <p:cNvSpPr txBox="1"/>
            <p:nvPr/>
          </p:nvSpPr>
          <p:spPr bwMode="gray">
            <a:xfrm>
              <a:off x="6098982" y="7593295"/>
              <a:ext cx="972170" cy="3776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100"/>
                </a:lnSpc>
                <a:spcAft>
                  <a:spcPts val="900"/>
                </a:spcAft>
              </a:pPr>
              <a:r>
                <a:rPr lang="de-DE" sz="2400" dirty="0" err="1"/>
                <a:t>O</a:t>
              </a:r>
              <a:r>
                <a:rPr lang="de-DE" sz="1200" dirty="0" err="1"/>
                <a:t>hidden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8596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E27143-A053-494A-85E6-CB2D9007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QAware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3D36CC-E5C1-1F43-82CF-DBFA614A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324-BCD4-4D1F-96B3-4FF5401E250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23A8EC-3CF0-DF46-AC4A-244274F7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Dasselbe in einer kompakten Notation, die direkt </a:t>
            </a:r>
            <a:br>
              <a:rPr lang="de-DE" dirty="0"/>
            </a:br>
            <a:r>
              <a:rPr lang="de-DE" dirty="0"/>
              <a:t>zur </a:t>
            </a:r>
            <a:r>
              <a:rPr lang="de-DE" dirty="0" err="1"/>
              <a:t>Pytorch</a:t>
            </a:r>
            <a:r>
              <a:rPr lang="de-DE" dirty="0"/>
              <a:t>-Implementierung führt.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4634D0A-5712-4E5C-B4EC-973DA69BA297}"/>
              </a:ext>
            </a:extLst>
          </p:cNvPr>
          <p:cNvSpPr/>
          <p:nvPr/>
        </p:nvSpPr>
        <p:spPr bwMode="gray">
          <a:xfrm>
            <a:off x="562626" y="4275044"/>
            <a:ext cx="685681" cy="685681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GB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FEFC6C6F-BC62-4ACC-9F91-D330EBCEC621}"/>
              </a:ext>
            </a:extLst>
          </p:cNvPr>
          <p:cNvSpPr/>
          <p:nvPr/>
        </p:nvSpPr>
        <p:spPr bwMode="gray">
          <a:xfrm>
            <a:off x="4435132" y="4275044"/>
            <a:ext cx="1850346" cy="685681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GB" sz="2400" dirty="0">
                <a:solidFill>
                  <a:schemeClr val="tx1"/>
                </a:solidFill>
              </a:rPr>
              <a:t>Sigmoid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BB96F84-89B8-4FE9-A5DB-5225B19A40BB}"/>
              </a:ext>
            </a:extLst>
          </p:cNvPr>
          <p:cNvSpPr/>
          <p:nvPr/>
        </p:nvSpPr>
        <p:spPr bwMode="gray">
          <a:xfrm>
            <a:off x="1980277" y="4275044"/>
            <a:ext cx="1385828" cy="685681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GB" sz="24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E6EC6082-F211-473E-8312-4B7BE931F358}"/>
              </a:ext>
            </a:extLst>
          </p:cNvPr>
          <p:cNvSpPr/>
          <p:nvPr/>
        </p:nvSpPr>
        <p:spPr bwMode="gray">
          <a:xfrm>
            <a:off x="6969548" y="4275044"/>
            <a:ext cx="1385828" cy="685681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GB" sz="24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858D55EA-8115-424E-8CAE-F2336A2BC88E}"/>
              </a:ext>
            </a:extLst>
          </p:cNvPr>
          <p:cNvSpPr/>
          <p:nvPr/>
        </p:nvSpPr>
        <p:spPr bwMode="gray">
          <a:xfrm>
            <a:off x="9087346" y="4273831"/>
            <a:ext cx="1385828" cy="685681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GB" sz="2400" dirty="0">
                <a:solidFill>
                  <a:schemeClr val="tx1"/>
                </a:solidFill>
              </a:rPr>
              <a:t>MSE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16B6A2-589B-4412-947F-9A4FC63B5453}"/>
              </a:ext>
            </a:extLst>
          </p:cNvPr>
          <p:cNvSpPr txBox="1"/>
          <p:nvPr/>
        </p:nvSpPr>
        <p:spPr bwMode="gray">
          <a:xfrm>
            <a:off x="2060989" y="5135239"/>
            <a:ext cx="1030731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dirty="0"/>
              <a:t> = X</a:t>
            </a:r>
            <a:r>
              <a:rPr lang="en-GB" baseline="-25000" dirty="0"/>
              <a:t>0</a:t>
            </a:r>
            <a:r>
              <a:rPr lang="en-GB" dirty="0"/>
              <a:t> W</a:t>
            </a:r>
            <a:r>
              <a:rPr lang="en-GB" baseline="-25000" dirty="0"/>
              <a:t>1</a:t>
            </a:r>
            <a:r>
              <a:rPr lang="en-GB" baseline="30000" dirty="0"/>
              <a:t>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BCFE6B9-BE28-4076-94D9-FAF94A6E0A38}"/>
              </a:ext>
            </a:extLst>
          </p:cNvPr>
          <p:cNvSpPr txBox="1"/>
          <p:nvPr/>
        </p:nvSpPr>
        <p:spPr bwMode="gray">
          <a:xfrm>
            <a:off x="500124" y="5135239"/>
            <a:ext cx="540212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X</a:t>
            </a:r>
            <a:r>
              <a:rPr lang="en-GB" baseline="-25000" dirty="0"/>
              <a:t>0</a:t>
            </a:r>
            <a:r>
              <a:rPr lang="en-GB" dirty="0"/>
              <a:t> = X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0E590E95-0258-4A3B-9220-C61FE837DAA2}"/>
              </a:ext>
            </a:extLst>
          </p:cNvPr>
          <p:cNvSpPr txBox="1"/>
          <p:nvPr/>
        </p:nvSpPr>
        <p:spPr bwMode="gray">
          <a:xfrm>
            <a:off x="4520488" y="5135239"/>
            <a:ext cx="1492396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X</a:t>
            </a:r>
            <a:r>
              <a:rPr lang="en-GB" baseline="-25000" dirty="0"/>
              <a:t>2</a:t>
            </a:r>
            <a:r>
              <a:rPr lang="en-GB" dirty="0"/>
              <a:t> = sigmoid(X</a:t>
            </a:r>
            <a:r>
              <a:rPr lang="en-GB" baseline="-25000" dirty="0"/>
              <a:t>1</a:t>
            </a:r>
            <a:r>
              <a:rPr lang="en-GB" dirty="0"/>
              <a:t>)</a:t>
            </a:r>
            <a:endParaRPr lang="en-GB" baseline="300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E59CC06E-24A6-4303-911D-0D94DAFDAAF5}"/>
              </a:ext>
            </a:extLst>
          </p:cNvPr>
          <p:cNvSpPr txBox="1"/>
          <p:nvPr/>
        </p:nvSpPr>
        <p:spPr bwMode="gray">
          <a:xfrm>
            <a:off x="7086971" y="5135239"/>
            <a:ext cx="1030731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X</a:t>
            </a:r>
            <a:r>
              <a:rPr lang="en-GB" baseline="-25000" dirty="0"/>
              <a:t>3</a:t>
            </a:r>
            <a:r>
              <a:rPr lang="en-GB" dirty="0"/>
              <a:t> = X</a:t>
            </a:r>
            <a:r>
              <a:rPr lang="en-GB" baseline="-25000" dirty="0"/>
              <a:t>2</a:t>
            </a:r>
            <a:r>
              <a:rPr lang="en-GB" dirty="0"/>
              <a:t> W</a:t>
            </a:r>
            <a:r>
              <a:rPr lang="en-GB" baseline="-25000" dirty="0"/>
              <a:t>2</a:t>
            </a:r>
            <a:r>
              <a:rPr lang="en-GB" baseline="30000" dirty="0"/>
              <a:t>T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0C4F38A-C04A-4AC6-949D-A5402BC08A98}"/>
              </a:ext>
            </a:extLst>
          </p:cNvPr>
          <p:cNvSpPr txBox="1"/>
          <p:nvPr/>
        </p:nvSpPr>
        <p:spPr bwMode="gray">
          <a:xfrm>
            <a:off x="8868811" y="5135239"/>
            <a:ext cx="1803379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Loss = || X</a:t>
            </a:r>
            <a:r>
              <a:rPr lang="en-GB" baseline="-25000" dirty="0"/>
              <a:t>3   </a:t>
            </a:r>
            <a:r>
              <a:rPr lang="en-GB" dirty="0"/>
              <a:t>- Y ||</a:t>
            </a:r>
            <a:r>
              <a:rPr lang="en-GB" baseline="30000" dirty="0"/>
              <a:t>2</a:t>
            </a:r>
            <a:r>
              <a:rPr lang="en-GB" baseline="-25000" dirty="0"/>
              <a:t> </a:t>
            </a:r>
            <a:endParaRPr lang="en-GB" baseline="30000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32585F8-05EE-4949-A243-B0EC7F844C14}"/>
              </a:ext>
            </a:extLst>
          </p:cNvPr>
          <p:cNvCxnSpPr>
            <a:cxnSpLocks/>
            <a:stCxn id="2" idx="6"/>
            <a:endCxn id="73" idx="2"/>
          </p:cNvCxnSpPr>
          <p:nvPr/>
        </p:nvCxnSpPr>
        <p:spPr bwMode="gray">
          <a:xfrm>
            <a:off x="1248307" y="4617885"/>
            <a:ext cx="73197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A18DDDF-56A3-484A-B461-9AD415C05879}"/>
              </a:ext>
            </a:extLst>
          </p:cNvPr>
          <p:cNvCxnSpPr>
            <a:cxnSpLocks/>
          </p:cNvCxnSpPr>
          <p:nvPr/>
        </p:nvCxnSpPr>
        <p:spPr bwMode="gray">
          <a:xfrm>
            <a:off x="8355376" y="4616672"/>
            <a:ext cx="73197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A6319AA9-F77C-4395-8010-10D5EF0EFC83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 bwMode="gray">
          <a:xfrm>
            <a:off x="6285478" y="4617885"/>
            <a:ext cx="68407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FC1A5812-E423-498F-8323-5A2ACE0A3F8B}"/>
              </a:ext>
            </a:extLst>
          </p:cNvPr>
          <p:cNvCxnSpPr>
            <a:cxnSpLocks/>
            <a:stCxn id="73" idx="6"/>
            <a:endCxn id="72" idx="2"/>
          </p:cNvCxnSpPr>
          <p:nvPr/>
        </p:nvCxnSpPr>
        <p:spPr bwMode="gray">
          <a:xfrm>
            <a:off x="3366104" y="4617885"/>
            <a:ext cx="106902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FCC6563A-735C-486A-A23F-305EF040E8DD}"/>
              </a:ext>
            </a:extLst>
          </p:cNvPr>
          <p:cNvSpPr txBox="1"/>
          <p:nvPr/>
        </p:nvSpPr>
        <p:spPr bwMode="gray">
          <a:xfrm>
            <a:off x="607106" y="5706918"/>
            <a:ext cx="487313" cy="2476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1350" dirty="0"/>
              <a:t>(m x n)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BD02802D-2CAB-4F8D-9B67-0278470F88D4}"/>
              </a:ext>
            </a:extLst>
          </p:cNvPr>
          <p:cNvSpPr txBox="1"/>
          <p:nvPr/>
        </p:nvSpPr>
        <p:spPr bwMode="gray">
          <a:xfrm>
            <a:off x="1877310" y="5707640"/>
            <a:ext cx="2299047" cy="246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1350" dirty="0"/>
              <a:t>(m x K</a:t>
            </a:r>
            <a:r>
              <a:rPr lang="en-GB" sz="1350" baseline="-25000" dirty="0"/>
              <a:t>1</a:t>
            </a:r>
            <a:r>
              <a:rPr lang="en-GB" sz="1350" dirty="0"/>
              <a:t>) </a:t>
            </a:r>
            <a:r>
              <a:rPr lang="en-GB" sz="1350" dirty="0">
                <a:sym typeface="Wingdings" panose="05000000000000000000" pitchFamily="2" charset="2"/>
              </a:rPr>
              <a:t> </a:t>
            </a:r>
            <a:r>
              <a:rPr lang="en-GB" sz="1350" dirty="0"/>
              <a:t>(m x n) (n x  K</a:t>
            </a:r>
            <a:r>
              <a:rPr lang="en-GB" sz="1350" baseline="-25000" dirty="0"/>
              <a:t>1</a:t>
            </a:r>
            <a:r>
              <a:rPr lang="en-GB" sz="1350" dirty="0"/>
              <a:t>)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A5AF851A-BC41-4332-B8DE-575DEC233419}"/>
              </a:ext>
            </a:extLst>
          </p:cNvPr>
          <p:cNvSpPr txBox="1"/>
          <p:nvPr/>
        </p:nvSpPr>
        <p:spPr bwMode="gray">
          <a:xfrm>
            <a:off x="4533750" y="5707640"/>
            <a:ext cx="1979188" cy="246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1350" dirty="0"/>
              <a:t>(m x  K</a:t>
            </a:r>
            <a:r>
              <a:rPr lang="en-GB" sz="1350" baseline="-25000" dirty="0"/>
              <a:t>1</a:t>
            </a:r>
            <a:r>
              <a:rPr lang="en-GB" sz="1350" dirty="0"/>
              <a:t>) </a:t>
            </a:r>
            <a:r>
              <a:rPr lang="en-GB" sz="1350" dirty="0">
                <a:sym typeface="Wingdings" panose="05000000000000000000" pitchFamily="2" charset="2"/>
              </a:rPr>
              <a:t> </a:t>
            </a:r>
            <a:r>
              <a:rPr lang="en-GB" sz="1350" dirty="0"/>
              <a:t>(m x  K</a:t>
            </a:r>
            <a:r>
              <a:rPr lang="en-GB" sz="1350" baseline="-25000" dirty="0"/>
              <a:t>1</a:t>
            </a:r>
            <a:r>
              <a:rPr lang="en-GB" sz="1350" dirty="0"/>
              <a:t>)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C1D6727-67B4-4BF9-8598-E6FC0871755F}"/>
              </a:ext>
            </a:extLst>
          </p:cNvPr>
          <p:cNvSpPr txBox="1"/>
          <p:nvPr/>
        </p:nvSpPr>
        <p:spPr bwMode="gray">
          <a:xfrm>
            <a:off x="6613856" y="5707640"/>
            <a:ext cx="2299047" cy="246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1350" dirty="0"/>
              <a:t>(m x K</a:t>
            </a:r>
            <a:r>
              <a:rPr lang="en-GB" sz="1350" baseline="-25000" dirty="0"/>
              <a:t>2</a:t>
            </a:r>
            <a:r>
              <a:rPr lang="en-GB" sz="1350" dirty="0"/>
              <a:t>) </a:t>
            </a:r>
            <a:r>
              <a:rPr lang="en-GB" sz="1350" dirty="0">
                <a:sym typeface="Wingdings" panose="05000000000000000000" pitchFamily="2" charset="2"/>
              </a:rPr>
              <a:t> </a:t>
            </a:r>
            <a:r>
              <a:rPr lang="en-GB" sz="1350" dirty="0"/>
              <a:t>(m x K</a:t>
            </a:r>
            <a:r>
              <a:rPr lang="en-GB" sz="1350" baseline="-25000" dirty="0"/>
              <a:t>1</a:t>
            </a:r>
            <a:r>
              <a:rPr lang="en-GB" sz="1350" dirty="0"/>
              <a:t>) (K</a:t>
            </a:r>
            <a:r>
              <a:rPr lang="en-GB" sz="1350" baseline="-25000" dirty="0"/>
              <a:t>1 </a:t>
            </a:r>
            <a:r>
              <a:rPr lang="en-GB" sz="1350" dirty="0"/>
              <a:t>x K</a:t>
            </a:r>
            <a:r>
              <a:rPr lang="en-GB" sz="1350" baseline="-25000" dirty="0"/>
              <a:t>2</a:t>
            </a:r>
            <a:r>
              <a:rPr lang="en-GB" sz="1350" dirty="0"/>
              <a:t>)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736ACEF-23BD-4A54-A826-1CE8212225EB}"/>
              </a:ext>
            </a:extLst>
          </p:cNvPr>
          <p:cNvSpPr txBox="1"/>
          <p:nvPr/>
        </p:nvSpPr>
        <p:spPr bwMode="gray">
          <a:xfrm>
            <a:off x="9013822" y="5682185"/>
            <a:ext cx="1979188" cy="246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1350" dirty="0"/>
              <a:t>(1 x 1) </a:t>
            </a:r>
            <a:r>
              <a:rPr lang="en-GB" sz="1350" dirty="0">
                <a:sym typeface="Wingdings" panose="05000000000000000000" pitchFamily="2" charset="2"/>
              </a:rPr>
              <a:t> </a:t>
            </a:r>
            <a:r>
              <a:rPr lang="en-GB" sz="1350" dirty="0"/>
              <a:t>(m x  K</a:t>
            </a:r>
            <a:r>
              <a:rPr lang="en-GB" sz="1350" baseline="-25000" dirty="0"/>
              <a:t>2</a:t>
            </a:r>
            <a:r>
              <a:rPr lang="en-GB" sz="1350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4D7A59-D9F5-4BD8-824C-D537631F080E}"/>
              </a:ext>
            </a:extLst>
          </p:cNvPr>
          <p:cNvSpPr txBox="1"/>
          <p:nvPr/>
        </p:nvSpPr>
        <p:spPr bwMode="gray">
          <a:xfrm>
            <a:off x="9063341" y="3536414"/>
            <a:ext cx="2279150" cy="6540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MSE: mean square error</a:t>
            </a:r>
          </a:p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Y:       </a:t>
            </a:r>
            <a:r>
              <a:rPr lang="en-GB" dirty="0" err="1"/>
              <a:t>Zielwert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AA68A2-41BF-40A4-9BBE-859258157AB4}"/>
              </a:ext>
            </a:extLst>
          </p:cNvPr>
          <p:cNvSpPr txBox="1"/>
          <p:nvPr/>
        </p:nvSpPr>
        <p:spPr bwMode="gray">
          <a:xfrm>
            <a:off x="369334" y="1932645"/>
            <a:ext cx="7784066" cy="10526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sz="2400" dirty="0"/>
              <a:t>Gegeben: Training Set = [X, Y]</a:t>
            </a:r>
          </a:p>
          <a:p>
            <a:pPr>
              <a:lnSpc>
                <a:spcPts val="2100"/>
              </a:lnSpc>
              <a:spcAft>
                <a:spcPts val="900"/>
              </a:spcAft>
            </a:pPr>
            <a:endParaRPr lang="de-DE" sz="2400" dirty="0"/>
          </a:p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2400" dirty="0"/>
              <a:t>Aufgabe: </a:t>
            </a:r>
            <a:r>
              <a:rPr lang="en-GB" sz="2400" dirty="0" err="1"/>
              <a:t>Minimiere</a:t>
            </a:r>
            <a:r>
              <a:rPr lang="en-GB" sz="2400" dirty="0"/>
              <a:t> </a:t>
            </a:r>
            <a:r>
              <a:rPr lang="en-GB" sz="2400" i="1" dirty="0"/>
              <a:t>Loss</a:t>
            </a:r>
            <a:r>
              <a:rPr lang="en-GB" sz="2400" dirty="0"/>
              <a:t> </a:t>
            </a:r>
            <a:r>
              <a:rPr lang="en-GB" sz="2400" dirty="0" err="1"/>
              <a:t>über</a:t>
            </a:r>
            <a:r>
              <a:rPr lang="en-GB" sz="2400" dirty="0"/>
              <a:t> </a:t>
            </a:r>
            <a:r>
              <a:rPr lang="de-DE" sz="2400" dirty="0"/>
              <a:t>W</a:t>
            </a:r>
            <a:r>
              <a:rPr lang="de-DE" sz="2400" baseline="-25000" dirty="0"/>
              <a:t>1</a:t>
            </a:r>
            <a:r>
              <a:rPr lang="de-DE" sz="2400" dirty="0"/>
              <a:t> und W</a:t>
            </a:r>
            <a:r>
              <a:rPr lang="de-DE" sz="2400" baseline="-25000" dirty="0"/>
              <a:t>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F1B868-43EA-4079-A7D6-9703F7B1A10D}"/>
              </a:ext>
            </a:extLst>
          </p:cNvPr>
          <p:cNvSpPr/>
          <p:nvPr/>
        </p:nvSpPr>
        <p:spPr bwMode="gray">
          <a:xfrm>
            <a:off x="2246049" y="3286266"/>
            <a:ext cx="854284" cy="685681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GB" sz="2400" dirty="0">
                <a:solidFill>
                  <a:schemeClr val="tx1"/>
                </a:solidFill>
              </a:rPr>
              <a:t>W</a:t>
            </a:r>
            <a:r>
              <a:rPr lang="en-GB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0B61324-4DBE-48F4-93F1-D6FCAF2C08F8}"/>
              </a:ext>
            </a:extLst>
          </p:cNvPr>
          <p:cNvSpPr/>
          <p:nvPr/>
        </p:nvSpPr>
        <p:spPr bwMode="gray">
          <a:xfrm>
            <a:off x="7235320" y="3318417"/>
            <a:ext cx="854284" cy="653530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GB" sz="2400" dirty="0">
                <a:solidFill>
                  <a:schemeClr val="tx1"/>
                </a:solidFill>
              </a:rPr>
              <a:t>W</a:t>
            </a:r>
            <a:r>
              <a:rPr lang="en-GB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6D04761-E433-4462-B0F6-73E1BD5022FF}"/>
              </a:ext>
            </a:extLst>
          </p:cNvPr>
          <p:cNvCxnSpPr>
            <a:cxnSpLocks/>
            <a:stCxn id="27" idx="4"/>
            <a:endCxn id="73" idx="0"/>
          </p:cNvCxnSpPr>
          <p:nvPr/>
        </p:nvCxnSpPr>
        <p:spPr bwMode="gray">
          <a:xfrm>
            <a:off x="2673191" y="3971947"/>
            <a:ext cx="0" cy="3030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6E043FE-9248-44D3-90C7-334763D80AB5}"/>
              </a:ext>
            </a:extLst>
          </p:cNvPr>
          <p:cNvCxnSpPr>
            <a:cxnSpLocks/>
            <a:stCxn id="28" idx="4"/>
            <a:endCxn id="74" idx="0"/>
          </p:cNvCxnSpPr>
          <p:nvPr/>
        </p:nvCxnSpPr>
        <p:spPr bwMode="gray">
          <a:xfrm>
            <a:off x="7662462" y="3971947"/>
            <a:ext cx="0" cy="3030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9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B8963-830E-43D7-81C1-82F5705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Linear Regression</a:t>
            </a:r>
            <a:endParaRPr lang="en-GB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DD4257F-A4F4-41DC-A1D8-CDCDF7DC97CF}"/>
              </a:ext>
            </a:extLst>
          </p:cNvPr>
          <p:cNvSpPr/>
          <p:nvPr/>
        </p:nvSpPr>
        <p:spPr>
          <a:xfrm>
            <a:off x="2076450" y="4402733"/>
            <a:ext cx="1651000" cy="654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Linear</a:t>
            </a:r>
            <a:endParaRPr lang="en-GB" baseline="300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6CFE649-480E-48D1-B0BA-FBF2C59D842E}"/>
              </a:ext>
            </a:extLst>
          </p:cNvPr>
          <p:cNvSpPr/>
          <p:nvPr/>
        </p:nvSpPr>
        <p:spPr>
          <a:xfrm>
            <a:off x="597482" y="4402733"/>
            <a:ext cx="1071520" cy="654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 = X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9609D93-E93A-4DCA-B837-A98F0B46CF4C}"/>
              </a:ext>
            </a:extLst>
          </p:cNvPr>
          <p:cNvSpPr/>
          <p:nvPr/>
        </p:nvSpPr>
        <p:spPr>
          <a:xfrm>
            <a:off x="4066126" y="4402733"/>
            <a:ext cx="1651000" cy="654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MSE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DDA58E-3C52-4690-BD56-1D1D63411010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1669002" y="4729758"/>
            <a:ext cx="40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314BECA-231E-4F9A-B4FE-EB42C7874A2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727450" y="4729758"/>
            <a:ext cx="338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DE67DE5-6E85-4E1D-952F-8856CB72780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901950" y="4098331"/>
            <a:ext cx="0" cy="30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11F81B38-6088-4257-AD20-C79A233F0637}"/>
              </a:ext>
            </a:extLst>
          </p:cNvPr>
          <p:cNvSpPr/>
          <p:nvPr/>
        </p:nvSpPr>
        <p:spPr>
          <a:xfrm>
            <a:off x="2520950" y="3444281"/>
            <a:ext cx="762000" cy="654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6279A69-C0CF-4C39-AFAB-F81E05690CBC}"/>
              </a:ext>
            </a:extLst>
          </p:cNvPr>
          <p:cNvSpPr/>
          <p:nvPr/>
        </p:nvSpPr>
        <p:spPr>
          <a:xfrm>
            <a:off x="907001" y="1690688"/>
            <a:ext cx="341632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X : m x n </a:t>
            </a:r>
          </a:p>
          <a:p>
            <a:r>
              <a:rPr lang="en-GB" dirty="0"/>
              <a:t>W : K x n</a:t>
            </a:r>
          </a:p>
          <a:p>
            <a:r>
              <a:rPr lang="en-GB" dirty="0"/>
              <a:t>Y = XW</a:t>
            </a:r>
            <a:r>
              <a:rPr lang="en-GB" baseline="30000" dirty="0"/>
              <a:t>T</a:t>
            </a:r>
            <a:r>
              <a:rPr lang="en-GB" dirty="0"/>
              <a:t>  : (m x n) (n x K) </a:t>
            </a:r>
            <a:r>
              <a:rPr lang="en-GB" dirty="0">
                <a:sym typeface="Wingdings" panose="05000000000000000000" pitchFamily="2" charset="2"/>
              </a:rPr>
              <a:t> (m x K)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Minimize </a:t>
            </a:r>
            <a:r>
              <a:rPr lang="en-GB" i="1" dirty="0">
                <a:sym typeface="Wingdings" panose="05000000000000000000" pitchFamily="2" charset="2"/>
              </a:rPr>
              <a:t>loss</a:t>
            </a:r>
            <a:r>
              <a:rPr lang="en-GB" dirty="0">
                <a:sym typeface="Wingdings" panose="05000000000000000000" pitchFamily="2" charset="2"/>
              </a:rPr>
              <a:t> over W!</a:t>
            </a:r>
            <a:endParaRPr lang="en-GB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5E35F1E-0F3A-4FC2-B818-88F5B1FDF049}"/>
              </a:ext>
            </a:extLst>
          </p:cNvPr>
          <p:cNvSpPr/>
          <p:nvPr/>
        </p:nvSpPr>
        <p:spPr>
          <a:xfrm>
            <a:off x="6901401" y="1690688"/>
            <a:ext cx="24255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m: number of samples</a:t>
            </a:r>
            <a:br>
              <a:rPr lang="en-GB" dirty="0"/>
            </a:br>
            <a:r>
              <a:rPr lang="en-GB" dirty="0"/>
              <a:t>n: number of features</a:t>
            </a:r>
          </a:p>
          <a:p>
            <a:r>
              <a:rPr lang="en-GB" dirty="0"/>
              <a:t>K: number of categories</a:t>
            </a: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DA4A19D1-944C-4168-9C8F-933DFCEBD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401" y="2854861"/>
            <a:ext cx="4337791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linear = torch.nn.</a:t>
            </a:r>
            <a:r>
              <a:rPr lang="de-DE" altLang="de-DE" sz="1400" b="1" noProof="1">
                <a:solidFill>
                  <a:srgbClr val="080808"/>
                </a:solidFill>
                <a:latin typeface="JetBrains Mono"/>
              </a:rPr>
              <a:t>Linear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(n, K)          # random value for W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x = torch.tensor(…)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y = torch.tensor(…)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target criterion = torch.nn.</a:t>
            </a:r>
            <a:r>
              <a:rPr lang="de-DE" altLang="de-DE" sz="1400" b="1" noProof="1">
                <a:solidFill>
                  <a:srgbClr val="080808"/>
                </a:solidFill>
                <a:latin typeface="JetBrains Mono"/>
              </a:rPr>
              <a:t>MSELoss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()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optimizer = torch.optim.</a:t>
            </a:r>
            <a:r>
              <a:rPr lang="de-DE" altLang="de-DE" sz="1400" b="1" noProof="1">
                <a:solidFill>
                  <a:srgbClr val="080808"/>
                </a:solidFill>
                <a:latin typeface="JetBrains Mono"/>
              </a:rPr>
              <a:t>SGD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(model.parameters(), </a:t>
            </a:r>
            <a:r>
              <a:rPr lang="de-DE" altLang="de-DE" sz="1400" noProof="1">
                <a:solidFill>
                  <a:srgbClr val="660099"/>
                </a:solidFill>
                <a:latin typeface="JetBrains Mono"/>
              </a:rPr>
              <a:t>lr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=eta)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for 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i </a:t>
            </a: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in </a:t>
            </a:r>
            <a:r>
              <a:rPr lang="de-DE" altLang="de-DE" sz="1400" noProof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(n_iteration):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x1 = linear(x)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loss = criterion(x1, y)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</a:t>
            </a: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if </a:t>
            </a:r>
            <a:r>
              <a:rPr lang="de-DE" altLang="de-DE" sz="1400" noProof="1">
                <a:solidFill>
                  <a:srgbClr val="000080"/>
                </a:solidFill>
                <a:latin typeface="JetBrains Mono"/>
              </a:rPr>
              <a:t>abs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(loss) &lt; epsilon: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break</a:t>
            </a:r>
            <a:br>
              <a:rPr lang="de-DE" altLang="de-DE" sz="1400" b="1" noProof="1">
                <a:solidFill>
                  <a:srgbClr val="00428C"/>
                </a:solidFill>
                <a:latin typeface="JetBrains Mono"/>
              </a:rPr>
            </a:br>
            <a:r>
              <a:rPr lang="de-DE" altLang="de-DE" sz="1400" b="1" noProof="1">
                <a:solidFill>
                  <a:srgbClr val="00428C"/>
                </a:solidFill>
                <a:latin typeface="JetBrains Mono"/>
              </a:rPr>
              <a:t>    </a:t>
            </a: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optimizer.zero_grad()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loss.backward()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optimizer.step()</a:t>
            </a:r>
            <a:br>
              <a:rPr lang="de-DE" altLang="de-DE" sz="1400" noProof="1">
                <a:solidFill>
                  <a:srgbClr val="080808"/>
                </a:solidFill>
                <a:latin typeface="JetBrains Mono"/>
              </a:rPr>
            </a:br>
            <a:r>
              <a:rPr lang="de-DE" altLang="de-DE" sz="1400" noProof="1">
                <a:solidFill>
                  <a:srgbClr val="080808"/>
                </a:solidFill>
                <a:latin typeface="JetBrains Mono"/>
              </a:rPr>
              <a:t>    </a:t>
            </a:r>
            <a:endParaRPr lang="de-DE" altLang="de-DE" sz="3200" noProof="1">
              <a:latin typeface="Arial" panose="020B0604020202020204" pitchFamily="34" charset="0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90D7C4DF-C24E-4C0D-858D-BB69E164F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3566597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BC1677C-D58A-4B15-97AB-903F131FD864}"/>
              </a:ext>
            </a:extLst>
          </p:cNvPr>
          <p:cNvSpPr txBox="1"/>
          <p:nvPr/>
        </p:nvSpPr>
        <p:spPr bwMode="gray">
          <a:xfrm>
            <a:off x="2386584" y="5293989"/>
            <a:ext cx="952184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dirty="0"/>
              <a:t> = X</a:t>
            </a:r>
            <a:r>
              <a:rPr lang="en-GB" baseline="-25000" dirty="0"/>
              <a:t>0</a:t>
            </a:r>
            <a:r>
              <a:rPr lang="en-GB" dirty="0"/>
              <a:t> W</a:t>
            </a:r>
            <a:r>
              <a:rPr lang="en-GB" baseline="30000" dirty="0"/>
              <a:t>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802E14-15AE-47B3-8A1B-46E0FCDC6C92}"/>
              </a:ext>
            </a:extLst>
          </p:cNvPr>
          <p:cNvSpPr txBox="1"/>
          <p:nvPr/>
        </p:nvSpPr>
        <p:spPr bwMode="gray">
          <a:xfrm>
            <a:off x="500124" y="5293989"/>
            <a:ext cx="540212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X</a:t>
            </a:r>
            <a:r>
              <a:rPr lang="en-GB" baseline="-25000" dirty="0"/>
              <a:t>0</a:t>
            </a:r>
            <a:r>
              <a:rPr lang="en-GB" dirty="0"/>
              <a:t> = X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6F27BA7-DBD5-4967-8DA3-833501E466CC}"/>
              </a:ext>
            </a:extLst>
          </p:cNvPr>
          <p:cNvSpPr txBox="1"/>
          <p:nvPr/>
        </p:nvSpPr>
        <p:spPr bwMode="gray">
          <a:xfrm>
            <a:off x="4278708" y="5304551"/>
            <a:ext cx="1803379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Loss = || X</a:t>
            </a:r>
            <a:r>
              <a:rPr lang="en-GB" baseline="-25000" dirty="0"/>
              <a:t>1   </a:t>
            </a:r>
            <a:r>
              <a:rPr lang="en-GB" dirty="0"/>
              <a:t>- Y ||</a:t>
            </a:r>
            <a:r>
              <a:rPr lang="en-GB" baseline="30000" dirty="0"/>
              <a:t>2</a:t>
            </a:r>
            <a:r>
              <a:rPr lang="en-GB" baseline="-25000" dirty="0"/>
              <a:t> </a:t>
            </a:r>
            <a:endParaRPr lang="en-GB" baseline="30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3359-8C3C-4141-859A-65DD41DFD66E}"/>
              </a:ext>
            </a:extLst>
          </p:cNvPr>
          <p:cNvSpPr txBox="1"/>
          <p:nvPr/>
        </p:nvSpPr>
        <p:spPr bwMode="gray">
          <a:xfrm>
            <a:off x="607106" y="5865668"/>
            <a:ext cx="487313" cy="2476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1350" dirty="0"/>
              <a:t>(m x n)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8BB0E19-4174-4568-B127-961C5EB78BAC}"/>
              </a:ext>
            </a:extLst>
          </p:cNvPr>
          <p:cNvSpPr txBox="1"/>
          <p:nvPr/>
        </p:nvSpPr>
        <p:spPr bwMode="gray">
          <a:xfrm>
            <a:off x="2076450" y="5866390"/>
            <a:ext cx="2299047" cy="246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1350" dirty="0"/>
              <a:t>(m x K) </a:t>
            </a:r>
            <a:r>
              <a:rPr lang="en-GB" sz="1350" dirty="0">
                <a:sym typeface="Wingdings" panose="05000000000000000000" pitchFamily="2" charset="2"/>
              </a:rPr>
              <a:t> </a:t>
            </a:r>
            <a:r>
              <a:rPr lang="en-GB" sz="1350" dirty="0"/>
              <a:t>(m x n) (n x  K)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548D08A-4331-4E01-999D-E8C4E73F8475}"/>
              </a:ext>
            </a:extLst>
          </p:cNvPr>
          <p:cNvSpPr txBox="1"/>
          <p:nvPr/>
        </p:nvSpPr>
        <p:spPr bwMode="gray">
          <a:xfrm>
            <a:off x="4268370" y="5863357"/>
            <a:ext cx="1979188" cy="246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1350" dirty="0"/>
              <a:t>(1 x 1) </a:t>
            </a:r>
            <a:r>
              <a:rPr lang="en-GB" sz="1350" dirty="0">
                <a:sym typeface="Wingdings" panose="05000000000000000000" pitchFamily="2" charset="2"/>
              </a:rPr>
              <a:t> </a:t>
            </a:r>
            <a:r>
              <a:rPr lang="en-GB" sz="1350" dirty="0"/>
              <a:t>(m x  K)</a:t>
            </a:r>
          </a:p>
        </p:txBody>
      </p:sp>
    </p:spTree>
    <p:extLst>
      <p:ext uri="{BB962C8B-B14F-4D97-AF65-F5344CB8AC3E}">
        <p14:creationId xmlns:p14="http://schemas.microsoft.com/office/powerpoint/2010/main" val="46919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E27143-A053-494A-85E6-CB2D9007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QAware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3D36CC-E5C1-1F43-82CF-DBFA614A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324-BCD4-4D1F-96B3-4FF5401E250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23A8EC-3CF0-DF46-AC4A-244274F7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15" y="360374"/>
            <a:ext cx="11488500" cy="917841"/>
          </a:xfrm>
        </p:spPr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4634D0A-5712-4E5C-B4EC-973DA69BA297}"/>
              </a:ext>
            </a:extLst>
          </p:cNvPr>
          <p:cNvSpPr/>
          <p:nvPr/>
        </p:nvSpPr>
        <p:spPr bwMode="gray">
          <a:xfrm>
            <a:off x="392735" y="3525744"/>
            <a:ext cx="685681" cy="685681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GB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FEFC6C6F-BC62-4ACC-9F91-D330EBCEC621}"/>
              </a:ext>
            </a:extLst>
          </p:cNvPr>
          <p:cNvSpPr/>
          <p:nvPr/>
        </p:nvSpPr>
        <p:spPr bwMode="gray">
          <a:xfrm>
            <a:off x="4265241" y="3525744"/>
            <a:ext cx="1850346" cy="685681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GB" sz="2400" dirty="0" err="1">
                <a:solidFill>
                  <a:schemeClr val="tx1"/>
                </a:solidFill>
              </a:rPr>
              <a:t>Softmax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BB96F84-89B8-4FE9-A5DB-5225B19A40BB}"/>
              </a:ext>
            </a:extLst>
          </p:cNvPr>
          <p:cNvSpPr/>
          <p:nvPr/>
        </p:nvSpPr>
        <p:spPr bwMode="gray">
          <a:xfrm>
            <a:off x="1810386" y="3525744"/>
            <a:ext cx="1385828" cy="685681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GB" sz="24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E6EC6082-F211-473E-8312-4B7BE931F358}"/>
              </a:ext>
            </a:extLst>
          </p:cNvPr>
          <p:cNvSpPr/>
          <p:nvPr/>
        </p:nvSpPr>
        <p:spPr bwMode="gray">
          <a:xfrm>
            <a:off x="6799657" y="3525744"/>
            <a:ext cx="1385828" cy="685681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GB" sz="2400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16B6A2-589B-4412-947F-9A4FC63B5453}"/>
              </a:ext>
            </a:extLst>
          </p:cNvPr>
          <p:cNvSpPr txBox="1"/>
          <p:nvPr/>
        </p:nvSpPr>
        <p:spPr bwMode="gray">
          <a:xfrm>
            <a:off x="1891098" y="4385939"/>
            <a:ext cx="952184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dirty="0"/>
              <a:t> = X</a:t>
            </a:r>
            <a:r>
              <a:rPr lang="en-GB" baseline="-25000" dirty="0"/>
              <a:t>0</a:t>
            </a:r>
            <a:r>
              <a:rPr lang="en-GB" dirty="0"/>
              <a:t> W</a:t>
            </a:r>
            <a:r>
              <a:rPr lang="en-GB" baseline="30000" dirty="0"/>
              <a:t>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BCFE6B9-BE28-4076-94D9-FAF94A6E0A38}"/>
              </a:ext>
            </a:extLst>
          </p:cNvPr>
          <p:cNvSpPr txBox="1"/>
          <p:nvPr/>
        </p:nvSpPr>
        <p:spPr bwMode="gray">
          <a:xfrm>
            <a:off x="330233" y="4385939"/>
            <a:ext cx="540212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X</a:t>
            </a:r>
            <a:r>
              <a:rPr lang="en-GB" baseline="-25000" dirty="0"/>
              <a:t>0</a:t>
            </a:r>
            <a:r>
              <a:rPr lang="en-GB" dirty="0"/>
              <a:t> = X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0E590E95-0258-4A3B-9220-C61FE837DAA2}"/>
              </a:ext>
            </a:extLst>
          </p:cNvPr>
          <p:cNvSpPr txBox="1"/>
          <p:nvPr/>
        </p:nvSpPr>
        <p:spPr bwMode="gray">
          <a:xfrm>
            <a:off x="4350597" y="4385939"/>
            <a:ext cx="1511119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X</a:t>
            </a:r>
            <a:r>
              <a:rPr lang="en-GB" baseline="-25000" dirty="0"/>
              <a:t>2</a:t>
            </a:r>
            <a:r>
              <a:rPr lang="en-GB" dirty="0"/>
              <a:t> = </a:t>
            </a:r>
            <a:r>
              <a:rPr lang="en-GB" dirty="0" err="1"/>
              <a:t>softmax</a:t>
            </a:r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)</a:t>
            </a:r>
            <a:endParaRPr lang="en-GB" baseline="300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0C4F38A-C04A-4AC6-949D-A5402BC08A98}"/>
              </a:ext>
            </a:extLst>
          </p:cNvPr>
          <p:cNvSpPr txBox="1"/>
          <p:nvPr/>
        </p:nvSpPr>
        <p:spPr bwMode="gray">
          <a:xfrm>
            <a:off x="6654646" y="4421728"/>
            <a:ext cx="2890663" cy="269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Loss = cross correlation(X</a:t>
            </a:r>
            <a:r>
              <a:rPr lang="en-GB" baseline="-25000" dirty="0"/>
              <a:t>2   </a:t>
            </a:r>
            <a:r>
              <a:rPr lang="en-GB" dirty="0"/>
              <a:t>- Y)</a:t>
            </a:r>
            <a:r>
              <a:rPr lang="en-GB" baseline="-25000" dirty="0"/>
              <a:t> </a:t>
            </a:r>
            <a:endParaRPr lang="en-GB" baseline="30000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32585F8-05EE-4949-A243-B0EC7F844C14}"/>
              </a:ext>
            </a:extLst>
          </p:cNvPr>
          <p:cNvCxnSpPr>
            <a:cxnSpLocks/>
            <a:stCxn id="2" idx="6"/>
            <a:endCxn id="73" idx="2"/>
          </p:cNvCxnSpPr>
          <p:nvPr/>
        </p:nvCxnSpPr>
        <p:spPr bwMode="gray">
          <a:xfrm>
            <a:off x="1078416" y="3868585"/>
            <a:ext cx="73197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A6319AA9-F77C-4395-8010-10D5EF0EFC83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 bwMode="gray">
          <a:xfrm>
            <a:off x="6115587" y="3868585"/>
            <a:ext cx="68407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FC1A5812-E423-498F-8323-5A2ACE0A3F8B}"/>
              </a:ext>
            </a:extLst>
          </p:cNvPr>
          <p:cNvCxnSpPr>
            <a:cxnSpLocks/>
            <a:stCxn id="73" idx="6"/>
            <a:endCxn id="72" idx="2"/>
          </p:cNvCxnSpPr>
          <p:nvPr/>
        </p:nvCxnSpPr>
        <p:spPr bwMode="gray">
          <a:xfrm>
            <a:off x="3196213" y="3868585"/>
            <a:ext cx="106902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FCC6563A-735C-486A-A23F-305EF040E8DD}"/>
              </a:ext>
            </a:extLst>
          </p:cNvPr>
          <p:cNvSpPr txBox="1"/>
          <p:nvPr/>
        </p:nvSpPr>
        <p:spPr bwMode="gray">
          <a:xfrm>
            <a:off x="437215" y="4957618"/>
            <a:ext cx="487313" cy="2476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1350" dirty="0"/>
              <a:t>(m x n)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BD02802D-2CAB-4F8D-9B67-0278470F88D4}"/>
              </a:ext>
            </a:extLst>
          </p:cNvPr>
          <p:cNvSpPr txBox="1"/>
          <p:nvPr/>
        </p:nvSpPr>
        <p:spPr bwMode="gray">
          <a:xfrm>
            <a:off x="1707419" y="4958340"/>
            <a:ext cx="2299047" cy="246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1350" dirty="0"/>
              <a:t>(m x K</a:t>
            </a:r>
            <a:r>
              <a:rPr lang="en-GB" sz="1350" baseline="-25000" dirty="0"/>
              <a:t>1</a:t>
            </a:r>
            <a:r>
              <a:rPr lang="en-GB" sz="1350" dirty="0"/>
              <a:t>) </a:t>
            </a:r>
            <a:r>
              <a:rPr lang="en-GB" sz="1350" dirty="0">
                <a:sym typeface="Wingdings" panose="05000000000000000000" pitchFamily="2" charset="2"/>
              </a:rPr>
              <a:t> </a:t>
            </a:r>
            <a:r>
              <a:rPr lang="en-GB" sz="1350" dirty="0"/>
              <a:t>(m x n) (n x  K)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A5AF851A-BC41-4332-B8DE-575DEC233419}"/>
              </a:ext>
            </a:extLst>
          </p:cNvPr>
          <p:cNvSpPr txBox="1"/>
          <p:nvPr/>
        </p:nvSpPr>
        <p:spPr bwMode="gray">
          <a:xfrm>
            <a:off x="4363859" y="4958340"/>
            <a:ext cx="1979188" cy="246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1350" dirty="0"/>
              <a:t>(m x  K) </a:t>
            </a:r>
            <a:r>
              <a:rPr lang="en-GB" sz="1350" dirty="0">
                <a:sym typeface="Wingdings" panose="05000000000000000000" pitchFamily="2" charset="2"/>
              </a:rPr>
              <a:t> </a:t>
            </a:r>
            <a:r>
              <a:rPr lang="en-GB" sz="1350" dirty="0"/>
              <a:t>(m x  K)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736ACEF-23BD-4A54-A826-1CE8212225EB}"/>
              </a:ext>
            </a:extLst>
          </p:cNvPr>
          <p:cNvSpPr txBox="1"/>
          <p:nvPr/>
        </p:nvSpPr>
        <p:spPr bwMode="gray">
          <a:xfrm>
            <a:off x="6799657" y="4968674"/>
            <a:ext cx="1979188" cy="246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1350" dirty="0"/>
              <a:t>(1 x 1) </a:t>
            </a:r>
            <a:r>
              <a:rPr lang="en-GB" sz="1350" dirty="0">
                <a:sym typeface="Wingdings" panose="05000000000000000000" pitchFamily="2" charset="2"/>
              </a:rPr>
              <a:t> </a:t>
            </a:r>
            <a:r>
              <a:rPr lang="en-GB" sz="1350" dirty="0"/>
              <a:t>(m x  K)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4D7A59-D9F5-4BD8-824C-D537631F080E}"/>
              </a:ext>
            </a:extLst>
          </p:cNvPr>
          <p:cNvSpPr txBox="1"/>
          <p:nvPr/>
        </p:nvSpPr>
        <p:spPr bwMode="gray">
          <a:xfrm>
            <a:off x="6709050" y="2551770"/>
            <a:ext cx="1916037" cy="6540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CC: cross correlation</a:t>
            </a:r>
          </a:p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dirty="0"/>
              <a:t>Y:       </a:t>
            </a:r>
            <a:r>
              <a:rPr lang="en-GB" dirty="0" err="1"/>
              <a:t>Zielwert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AA68A2-41BF-40A4-9BBE-859258157AB4}"/>
              </a:ext>
            </a:extLst>
          </p:cNvPr>
          <p:cNvSpPr txBox="1"/>
          <p:nvPr/>
        </p:nvSpPr>
        <p:spPr bwMode="gray">
          <a:xfrm>
            <a:off x="543099" y="1579953"/>
            <a:ext cx="7784066" cy="283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en-GB" sz="2400" dirty="0"/>
              <a:t>Aufgabe: </a:t>
            </a:r>
            <a:r>
              <a:rPr lang="en-GB" sz="2400" dirty="0" err="1"/>
              <a:t>Minimiere</a:t>
            </a:r>
            <a:r>
              <a:rPr lang="en-GB" sz="2400" dirty="0"/>
              <a:t> </a:t>
            </a:r>
            <a:r>
              <a:rPr lang="en-GB" sz="2400" i="1" dirty="0"/>
              <a:t>Loss</a:t>
            </a:r>
            <a:r>
              <a:rPr lang="en-GB" sz="2400" dirty="0"/>
              <a:t> </a:t>
            </a:r>
            <a:r>
              <a:rPr lang="en-GB" sz="2400" dirty="0" err="1"/>
              <a:t>über</a:t>
            </a:r>
            <a:r>
              <a:rPr lang="en-GB" sz="2400" dirty="0"/>
              <a:t> </a:t>
            </a:r>
            <a:r>
              <a:rPr lang="de-DE" sz="2400" dirty="0"/>
              <a:t>W!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F1B868-43EA-4079-A7D6-9703F7B1A10D}"/>
              </a:ext>
            </a:extLst>
          </p:cNvPr>
          <p:cNvSpPr/>
          <p:nvPr/>
        </p:nvSpPr>
        <p:spPr bwMode="gray">
          <a:xfrm>
            <a:off x="2076158" y="2536966"/>
            <a:ext cx="854284" cy="685681"/>
          </a:xfrm>
          <a:prstGeom prst="ellipse">
            <a:avLst/>
          </a:prstGeom>
          <a:solidFill>
            <a:schemeClr val="bg1"/>
          </a:solidFill>
          <a:ln w="12700">
            <a:solidFill>
              <a:srgbClr val="28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GB" sz="2400" dirty="0">
                <a:solidFill>
                  <a:schemeClr val="tx1"/>
                </a:solidFill>
              </a:rPr>
              <a:t>W</a:t>
            </a:r>
            <a:endParaRPr lang="en-GB" sz="2400" baseline="-2500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6D04761-E433-4462-B0F6-73E1BD5022FF}"/>
              </a:ext>
            </a:extLst>
          </p:cNvPr>
          <p:cNvCxnSpPr>
            <a:cxnSpLocks/>
            <a:stCxn id="27" idx="4"/>
            <a:endCxn id="73" idx="0"/>
          </p:cNvCxnSpPr>
          <p:nvPr/>
        </p:nvCxnSpPr>
        <p:spPr bwMode="gray">
          <a:xfrm>
            <a:off x="2503300" y="3222647"/>
            <a:ext cx="0" cy="3030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D135CDA-F3C9-499B-A834-A6521E5C4790}"/>
              </a:ext>
            </a:extLst>
          </p:cNvPr>
          <p:cNvSpPr txBox="1"/>
          <p:nvPr/>
        </p:nvSpPr>
        <p:spPr bwMode="gray">
          <a:xfrm>
            <a:off x="7083354" y="467202"/>
            <a:ext cx="5028749" cy="10387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m = 4 = Anzahl der Messungen (</a:t>
            </a:r>
            <a:r>
              <a:rPr lang="de-DE" dirty="0" err="1"/>
              <a:t>samples</a:t>
            </a:r>
            <a:r>
              <a:rPr lang="de-DE" dirty="0"/>
              <a:t>); riesengroß!</a:t>
            </a:r>
          </a:p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n = 3 = Anzahl der Input-Werte (</a:t>
            </a:r>
            <a:r>
              <a:rPr lang="de-DE" dirty="0" err="1"/>
              <a:t>features</a:t>
            </a:r>
            <a:r>
              <a:rPr lang="de-DE" dirty="0"/>
              <a:t>)</a:t>
            </a:r>
          </a:p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K = 3 = Anzahl der </a:t>
            </a:r>
            <a:r>
              <a:rPr lang="de-DE" dirty="0" err="1"/>
              <a:t>output</a:t>
            </a:r>
            <a:r>
              <a:rPr lang="de-DE" dirty="0"/>
              <a:t>-Werte (</a:t>
            </a:r>
            <a:r>
              <a:rPr lang="de-DE" dirty="0" err="1"/>
              <a:t>categories</a:t>
            </a:r>
            <a:r>
              <a:rPr lang="de-D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304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909687-C5E3-744F-BE0F-3B49E8DB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B2E4-28BF-45B9-9D3F-720794DE9904}" type="datetime1">
              <a:rPr lang="de-DE" smtClean="0"/>
              <a:pPr/>
              <a:t>01.07.2020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C00AA4-8D4D-5E47-98C5-805954F9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QAware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3B87B7-D594-6E48-B774-BBFB7561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324-BCD4-4D1F-96B3-4FF5401E250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B4F653C-6C56-FA4F-9CF7-55FE72C5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lernt ein Neuronales Netz?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0BC2AA-E2B9-E944-A07F-314787178493}"/>
              </a:ext>
            </a:extLst>
          </p:cNvPr>
          <p:cNvSpPr/>
          <p:nvPr/>
        </p:nvSpPr>
        <p:spPr bwMode="gray">
          <a:xfrm>
            <a:off x="718375" y="2612923"/>
            <a:ext cx="662438" cy="662437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de-DE" sz="1200" dirty="0" err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63289CD-B277-A042-AA7E-DAC387415694}"/>
              </a:ext>
            </a:extLst>
          </p:cNvPr>
          <p:cNvSpPr txBox="1"/>
          <p:nvPr/>
        </p:nvSpPr>
        <p:spPr bwMode="gray">
          <a:xfrm>
            <a:off x="985675" y="2848642"/>
            <a:ext cx="151472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2E3A4-2900-CE40-ABBB-E242D222061B}"/>
              </a:ext>
            </a:extLst>
          </p:cNvPr>
          <p:cNvSpPr/>
          <p:nvPr/>
        </p:nvSpPr>
        <p:spPr bwMode="gray">
          <a:xfrm>
            <a:off x="758124" y="3889881"/>
            <a:ext cx="662438" cy="662437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de-DE" sz="1200" dirty="0" err="1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480CD-0F67-B948-8B7E-9824D5CF675F}"/>
              </a:ext>
            </a:extLst>
          </p:cNvPr>
          <p:cNvSpPr txBox="1"/>
          <p:nvPr/>
        </p:nvSpPr>
        <p:spPr bwMode="gray">
          <a:xfrm>
            <a:off x="1025423" y="4125600"/>
            <a:ext cx="151472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83ABE6-BDA7-0649-8711-9FD1CB86EB06}"/>
              </a:ext>
            </a:extLst>
          </p:cNvPr>
          <p:cNvSpPr/>
          <p:nvPr/>
        </p:nvSpPr>
        <p:spPr bwMode="gray">
          <a:xfrm>
            <a:off x="3411413" y="3082876"/>
            <a:ext cx="662438" cy="662437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de-DE" sz="1200" dirty="0" err="1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0FF382-E810-9244-87E2-EFC5564B5030}"/>
              </a:ext>
            </a:extLst>
          </p:cNvPr>
          <p:cNvSpPr txBox="1"/>
          <p:nvPr/>
        </p:nvSpPr>
        <p:spPr bwMode="gray">
          <a:xfrm>
            <a:off x="3678712" y="3318594"/>
            <a:ext cx="151472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04F306-351F-6342-B5C6-DDB4D225C1CC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 bwMode="gray">
          <a:xfrm>
            <a:off x="1380814" y="2944142"/>
            <a:ext cx="2030599" cy="469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AD61C87-D65B-4240-ACD2-BD27D511D85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 bwMode="gray">
          <a:xfrm flipV="1">
            <a:off x="1420562" y="3414094"/>
            <a:ext cx="1990851" cy="80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48861A7-1946-E447-97C2-D06956A5DD31}"/>
              </a:ext>
            </a:extLst>
          </p:cNvPr>
          <p:cNvCxnSpPr>
            <a:stCxn id="12" idx="6"/>
          </p:cNvCxnSpPr>
          <p:nvPr/>
        </p:nvCxnSpPr>
        <p:spPr bwMode="gray">
          <a:xfrm>
            <a:off x="4073851" y="3414094"/>
            <a:ext cx="12934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8D282FC-746D-EF43-BF8A-7014DC115240}"/>
              </a:ext>
            </a:extLst>
          </p:cNvPr>
          <p:cNvSpPr txBox="1"/>
          <p:nvPr/>
        </p:nvSpPr>
        <p:spPr bwMode="gray">
          <a:xfrm>
            <a:off x="5549870" y="3275360"/>
            <a:ext cx="1382965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 err="1">
                <a:solidFill>
                  <a:srgbClr val="FF0000"/>
                </a:solidFill>
              </a:rPr>
              <a:t>output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error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2043EAE-7F99-5C42-911B-685B7A153C40}"/>
              </a:ext>
            </a:extLst>
          </p:cNvPr>
          <p:cNvSpPr txBox="1"/>
          <p:nvPr/>
        </p:nvSpPr>
        <p:spPr bwMode="gray">
          <a:xfrm rot="784464">
            <a:off x="1579254" y="2852208"/>
            <a:ext cx="1382965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W</a:t>
            </a:r>
            <a:r>
              <a:rPr lang="de-DE" sz="1200" dirty="0"/>
              <a:t>1,1 </a:t>
            </a:r>
            <a:r>
              <a:rPr lang="de-DE" dirty="0"/>
              <a:t>= 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9BB7C2-718A-284C-9497-BAAF29B35678}"/>
              </a:ext>
            </a:extLst>
          </p:cNvPr>
          <p:cNvSpPr txBox="1"/>
          <p:nvPr/>
        </p:nvSpPr>
        <p:spPr bwMode="gray">
          <a:xfrm rot="20410769">
            <a:off x="1508604" y="3570247"/>
            <a:ext cx="1382965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/>
              <a:t>W</a:t>
            </a:r>
            <a:r>
              <a:rPr lang="de-DE" sz="1200" dirty="0"/>
              <a:t>2,1 </a:t>
            </a:r>
            <a:r>
              <a:rPr lang="de-DE" dirty="0"/>
              <a:t>= 1</a:t>
            </a:r>
          </a:p>
        </p:txBody>
      </p:sp>
      <p:sp>
        <p:nvSpPr>
          <p:cNvPr id="34" name="Bogen 33">
            <a:extLst>
              <a:ext uri="{FF2B5EF4-FFF2-40B4-BE49-F238E27FC236}">
                <a16:creationId xmlns:a16="http://schemas.microsoft.com/office/drawing/2014/main" id="{457753B8-C047-9749-9DC4-44B98883603C}"/>
              </a:ext>
            </a:extLst>
          </p:cNvPr>
          <p:cNvSpPr/>
          <p:nvPr/>
        </p:nvSpPr>
        <p:spPr bwMode="gray">
          <a:xfrm>
            <a:off x="2415987" y="2440819"/>
            <a:ext cx="3826921" cy="662437"/>
          </a:xfrm>
          <a:prstGeom prst="arc">
            <a:avLst>
              <a:gd name="adj1" fmla="val 10848893"/>
              <a:gd name="adj2" fmla="val 21527319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9695CA66-69A0-3148-B4CF-6E2F2FCA549C}"/>
              </a:ext>
            </a:extLst>
          </p:cNvPr>
          <p:cNvSpPr/>
          <p:nvPr/>
        </p:nvSpPr>
        <p:spPr bwMode="gray">
          <a:xfrm rot="10800000">
            <a:off x="2411020" y="3732147"/>
            <a:ext cx="3826921" cy="662437"/>
          </a:xfrm>
          <a:prstGeom prst="arc">
            <a:avLst>
              <a:gd name="adj1" fmla="val 10848893"/>
              <a:gd name="adj2" fmla="val 21527319"/>
            </a:avLst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78546D7-B342-1540-999C-B63DFC021412}"/>
              </a:ext>
            </a:extLst>
          </p:cNvPr>
          <p:cNvSpPr txBox="1"/>
          <p:nvPr/>
        </p:nvSpPr>
        <p:spPr bwMode="gray">
          <a:xfrm>
            <a:off x="4170330" y="2093532"/>
            <a:ext cx="1382965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4845EF0-8A9F-D64D-AF08-1568B10DBECC}"/>
              </a:ext>
            </a:extLst>
          </p:cNvPr>
          <p:cNvSpPr txBox="1"/>
          <p:nvPr/>
        </p:nvSpPr>
        <p:spPr bwMode="gray">
          <a:xfrm>
            <a:off x="4170330" y="4580191"/>
            <a:ext cx="1382965" cy="269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100"/>
              </a:lnSpc>
              <a:spcAft>
                <a:spcPts val="900"/>
              </a:spcAft>
            </a:pPr>
            <a:r>
              <a:rPr lang="de-DE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01B80A7-9406-DC4E-9086-182EC9175B17}"/>
              </a:ext>
            </a:extLst>
          </p:cNvPr>
          <p:cNvSpPr txBox="1"/>
          <p:nvPr/>
        </p:nvSpPr>
        <p:spPr bwMode="gray">
          <a:xfrm>
            <a:off x="7424300" y="2230558"/>
            <a:ext cx="3577466" cy="23852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96960" indent="-296960">
              <a:lnSpc>
                <a:spcPts val="2100"/>
              </a:lnSpc>
              <a:spcAft>
                <a:spcPts val="900"/>
              </a:spcAft>
              <a:buBlip>
                <a:blip r:embed="rId2"/>
              </a:buBlip>
            </a:pPr>
            <a:r>
              <a:rPr lang="de-DE" dirty="0"/>
              <a:t>Der Fehler muss rückwärts durch das Netz popagiert werden, um die Gewichte zu bestimmen.</a:t>
            </a:r>
          </a:p>
          <a:p>
            <a:pPr marL="296960" indent="-296960">
              <a:lnSpc>
                <a:spcPts val="2100"/>
              </a:lnSpc>
              <a:spcAft>
                <a:spcPts val="900"/>
              </a:spcAft>
              <a:buBlip>
                <a:blip r:embed="rId2"/>
              </a:buBlip>
            </a:pPr>
            <a:r>
              <a:rPr lang="de-DE" dirty="0"/>
              <a:t>In den Gewichten ist das Gedächtnis des Netzes gespeichert.</a:t>
            </a:r>
          </a:p>
          <a:p>
            <a:pPr marL="296960" indent="-296960">
              <a:lnSpc>
                <a:spcPts val="2100"/>
              </a:lnSpc>
              <a:spcAft>
                <a:spcPts val="900"/>
              </a:spcAft>
              <a:buBlip>
                <a:blip r:embed="rId2"/>
              </a:buBlip>
            </a:pPr>
            <a:r>
              <a:rPr lang="de-DE" dirty="0"/>
              <a:t>Dieses Vorgehen wird als </a:t>
            </a:r>
            <a:r>
              <a:rPr lang="de-DE" b="1" dirty="0"/>
              <a:t>Backpropagation</a:t>
            </a:r>
            <a:r>
              <a:rPr lang="de-DE" dirty="0"/>
              <a:t> bezeichnet</a:t>
            </a:r>
          </a:p>
        </p:txBody>
      </p:sp>
    </p:spTree>
    <p:extLst>
      <p:ext uri="{BB962C8B-B14F-4D97-AF65-F5344CB8AC3E}">
        <p14:creationId xmlns:p14="http://schemas.microsoft.com/office/powerpoint/2010/main" val="413461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2509</Words>
  <Application>Microsoft Office PowerPoint</Application>
  <PresentationFormat>Breitbild</PresentationFormat>
  <Paragraphs>421</Paragraphs>
  <Slides>26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JetBrains Mono</vt:lpstr>
      <vt:lpstr>Lucida Console</vt:lpstr>
      <vt:lpstr>Office</vt:lpstr>
      <vt:lpstr>Neuronal Networks</vt:lpstr>
      <vt:lpstr>Libraries</vt:lpstr>
      <vt:lpstr>What Neuronal Networks Look Like</vt:lpstr>
      <vt:lpstr>W ist die Matrix der Gewichte, X ist die Inputmatrix und Xhidden ist der Input für Layer 2.</vt:lpstr>
      <vt:lpstr>Die Sigmoid-Funktion (Aktivierungsfunktion) wird auf jedes Element von Xhidden angewendet. So erhält man den Output Ohidden als Input für Layer 3.</vt:lpstr>
      <vt:lpstr>Dasselbe in einer kompakten Notation, die direkt  zur Pytorch-Implementierung führt.    </vt:lpstr>
      <vt:lpstr>Linear Regression</vt:lpstr>
      <vt:lpstr>Logistic Regression   </vt:lpstr>
      <vt:lpstr>Wie lernt ein Neuronales Netz?</vt:lpstr>
      <vt:lpstr>Verbindungen mit einem höheren Gewicht hatten einen größeren Einfluss auf den Output Error. Daher wird der Fehler proportional bei der Bestimmung der neuen Gewichte angewendet. </vt:lpstr>
      <vt:lpstr>Calculus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Classifiers</vt:lpstr>
      <vt:lpstr>Recurrent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Siedersleben</dc:creator>
  <cp:lastModifiedBy>Johannes Siedersleben</cp:lastModifiedBy>
  <cp:revision>59</cp:revision>
  <dcterms:created xsi:type="dcterms:W3CDTF">2020-05-18T14:27:34Z</dcterms:created>
  <dcterms:modified xsi:type="dcterms:W3CDTF">2020-07-01T09:08:20Z</dcterms:modified>
</cp:coreProperties>
</file>