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58" r:id="rId6"/>
    <p:sldId id="266" r:id="rId7"/>
    <p:sldId id="267" r:id="rId8"/>
    <p:sldId id="261" r:id="rId9"/>
    <p:sldId id="273" r:id="rId10"/>
    <p:sldId id="274" r:id="rId11"/>
    <p:sldId id="275" r:id="rId12"/>
    <p:sldId id="262" r:id="rId13"/>
    <p:sldId id="264" r:id="rId14"/>
    <p:sldId id="259" r:id="rId15"/>
    <p:sldId id="272" r:id="rId16"/>
    <p:sldId id="269" r:id="rId17"/>
    <p:sldId id="270" r:id="rId18"/>
    <p:sldId id="268" r:id="rId19"/>
    <p:sldId id="276" r:id="rId20"/>
    <p:sldId id="271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voor</a:t>
            </a:r>
            <a:r>
              <a:rPr lang="en-US" dirty="0"/>
              <a:t> Diract-IT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566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Modulair</a:t>
            </a:r>
            <a:r>
              <a:rPr lang="en-US" dirty="0"/>
              <a:t> </a:t>
            </a:r>
            <a:r>
              <a:rPr lang="en-US" dirty="0" err="1"/>
              <a:t>microframework</a:t>
            </a:r>
            <a:endParaRPr lang="en-US" dirty="0"/>
          </a:p>
          <a:p>
            <a:pPr lvl="1"/>
            <a:r>
              <a:rPr lang="en-US" dirty="0" err="1"/>
              <a:t>Valt</a:t>
            </a:r>
            <a:r>
              <a:rPr lang="en-US" dirty="0"/>
              <a:t>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laden</a:t>
            </a:r>
          </a:p>
          <a:p>
            <a:r>
              <a:rPr lang="en-US" dirty="0" err="1"/>
              <a:t>Betreft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/>
              <a:t> de View</a:t>
            </a:r>
            <a:endParaRPr lang="en-US" dirty="0"/>
          </a:p>
          <a:p>
            <a:r>
              <a:rPr lang="en-US" dirty="0" err="1"/>
              <a:t>Documentatie</a:t>
            </a:r>
            <a:r>
              <a:rPr lang="en-US" dirty="0"/>
              <a:t> die </a:t>
            </a:r>
            <a:r>
              <a:rPr lang="en-US" dirty="0" err="1"/>
              <a:t>snel</a:t>
            </a:r>
            <a:r>
              <a:rPr lang="en-US" dirty="0"/>
              <a:t> door de </a:t>
            </a:r>
            <a:r>
              <a:rPr lang="en-US" dirty="0" err="1"/>
              <a:t>bocht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(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representative </a:t>
            </a:r>
            <a:r>
              <a:rPr lang="en-US" dirty="0" err="1"/>
              <a:t>mixen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Minder </a:t>
            </a:r>
            <a:r>
              <a:rPr lang="en-US" dirty="0" err="1"/>
              <a:t>overzicht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microframework</a:t>
            </a:r>
            <a:endParaRPr lang="en-US" dirty="0"/>
          </a:p>
          <a:p>
            <a:r>
              <a:rPr lang="en-US" dirty="0"/>
              <a:t>Left-pad incident</a:t>
            </a:r>
          </a:p>
          <a:p>
            <a:endParaRPr lang="en-US" dirty="0"/>
          </a:p>
        </p:txBody>
      </p:sp>
      <p:pic>
        <p:nvPicPr>
          <p:cNvPr id="2050" name="Picture 2" descr="https://upload.wikimedia.org/wikipedia/commons/thumb/5/57/React.js_logo.svg/2000px-React.js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08" y="87414"/>
            <a:ext cx="1608094" cy="16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3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Sterke</a:t>
            </a:r>
            <a:r>
              <a:rPr lang="en-US" dirty="0"/>
              <a:t> </a:t>
            </a:r>
            <a:r>
              <a:rPr lang="en-US" dirty="0" err="1"/>
              <a:t>ondersteuning</a:t>
            </a:r>
            <a:r>
              <a:rPr lang="en-US" dirty="0"/>
              <a:t> door community</a:t>
            </a:r>
          </a:p>
          <a:p>
            <a:pPr lvl="1"/>
            <a:r>
              <a:rPr lang="en-US" dirty="0" err="1"/>
              <a:t>Veel</a:t>
            </a:r>
            <a:r>
              <a:rPr lang="en-US" dirty="0"/>
              <a:t> libraries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extensies</a:t>
            </a:r>
            <a:r>
              <a:rPr lang="en-US" dirty="0"/>
              <a:t> </a:t>
            </a:r>
            <a:r>
              <a:rPr lang="en-US" dirty="0" err="1"/>
              <a:t>beschikbaar</a:t>
            </a:r>
            <a:endParaRPr lang="en-US" dirty="0"/>
          </a:p>
          <a:p>
            <a:r>
              <a:rPr lang="en-US" dirty="0" err="1"/>
              <a:t>Architectureel</a:t>
            </a:r>
            <a:r>
              <a:rPr lang="en-US" dirty="0"/>
              <a:t> </a:t>
            </a:r>
            <a:r>
              <a:rPr lang="en-US" dirty="0" err="1"/>
              <a:t>sterk</a:t>
            </a:r>
            <a:endParaRPr lang="en-US" dirty="0"/>
          </a:p>
          <a:p>
            <a:pPr lvl="1"/>
            <a:r>
              <a:rPr lang="en-US" dirty="0"/>
              <a:t>MVC + modules + dependency injection +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Angular2</a:t>
            </a:r>
          </a:p>
          <a:p>
            <a:pPr lvl="1"/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microframework</a:t>
            </a:r>
            <a:endParaRPr lang="en-US" dirty="0"/>
          </a:p>
          <a:p>
            <a:pPr lvl="1"/>
            <a:r>
              <a:rPr lang="en-US" dirty="0"/>
              <a:t>Community libraries </a:t>
            </a:r>
            <a:r>
              <a:rPr lang="en-US" dirty="0" err="1"/>
              <a:t>en</a:t>
            </a:r>
            <a:r>
              <a:rPr lang="en-US" dirty="0"/>
              <a:t> packages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matig</a:t>
            </a:r>
            <a:r>
              <a:rPr lang="en-US" dirty="0"/>
              <a:t> over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Angular2</a:t>
            </a:r>
          </a:p>
          <a:p>
            <a:pPr lvl="1"/>
            <a:endParaRPr lang="nl-NL" dirty="0"/>
          </a:p>
        </p:txBody>
      </p:sp>
      <p:pic>
        <p:nvPicPr>
          <p:cNvPr id="1028" name="Picture 4" descr="https://avatars0.githubusercontent.com/u/139426?v=3&amp;s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02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1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476463"/>
            <a:ext cx="8596668" cy="4564900"/>
          </a:xfrm>
        </p:spPr>
        <p:txBody>
          <a:bodyPr/>
          <a:lstStyle/>
          <a:p>
            <a:r>
              <a:rPr lang="en-US" dirty="0" err="1"/>
              <a:t>Kolommen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rijen</a:t>
            </a:r>
            <a:endParaRPr lang="en-US" dirty="0"/>
          </a:p>
          <a:p>
            <a:pPr lvl="1"/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per </a:t>
            </a:r>
            <a:r>
              <a:rPr lang="en-US" dirty="0" err="1"/>
              <a:t>beeldschermafmeting</a:t>
            </a:r>
            <a:r>
              <a:rPr lang="en-US" dirty="0"/>
              <a:t> </a:t>
            </a:r>
            <a:r>
              <a:rPr lang="en-US" dirty="0" err="1"/>
              <a:t>beschikbaar</a:t>
            </a:r>
            <a:endParaRPr lang="en-US" dirty="0"/>
          </a:p>
          <a:p>
            <a:pPr lvl="1"/>
            <a:r>
              <a:rPr lang="en-US" dirty="0" err="1"/>
              <a:t>Kleinste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eerst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071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Uiterlijk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627465"/>
            <a:ext cx="8596668" cy="4413898"/>
          </a:xfrm>
        </p:spPr>
        <p:txBody>
          <a:bodyPr/>
          <a:lstStyle/>
          <a:p>
            <a:r>
              <a:rPr lang="en-US" dirty="0" err="1"/>
              <a:t>Simpel</a:t>
            </a:r>
            <a:r>
              <a:rPr lang="en-US" dirty="0"/>
              <a:t>, </a:t>
            </a:r>
            <a:r>
              <a:rPr lang="en-US" dirty="0" err="1"/>
              <a:t>overzichtelijk</a:t>
            </a:r>
            <a:r>
              <a:rPr lang="en-US" dirty="0"/>
              <a:t> </a:t>
            </a:r>
            <a:r>
              <a:rPr lang="en-US" dirty="0" err="1"/>
              <a:t>uiterlijk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868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Keuze</a:t>
            </a:r>
            <a:r>
              <a:rPr lang="en-US" dirty="0"/>
              <a:t> CSS framework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Moet responsive </a:t>
            </a:r>
            <a:r>
              <a:rPr lang="en-US" dirty="0" err="1"/>
              <a:t>ondersteunen</a:t>
            </a:r>
            <a:endParaRPr lang="en-US" dirty="0"/>
          </a:p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complex </a:t>
            </a:r>
            <a:r>
              <a:rPr lang="en-US" dirty="0" err="1"/>
              <a:t>voor</a:t>
            </a:r>
            <a:r>
              <a:rPr lang="en-US" dirty="0"/>
              <a:t> back-end </a:t>
            </a:r>
            <a:r>
              <a:rPr lang="en-US" dirty="0" err="1"/>
              <a:t>ontwikkelaars</a:t>
            </a:r>
            <a:endParaRPr lang="en-US" dirty="0"/>
          </a:p>
          <a:p>
            <a:r>
              <a:rPr lang="en-US" dirty="0"/>
              <a:t>Brede </a:t>
            </a:r>
            <a:r>
              <a:rPr lang="en-US" dirty="0" err="1"/>
              <a:t>ondersteuning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</a:t>
            </a: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partijen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Allemaal</a:t>
            </a:r>
            <a:r>
              <a:rPr lang="en-US" dirty="0"/>
              <a:t> responsive (row -&gt; col)</a:t>
            </a:r>
          </a:p>
          <a:p>
            <a:endParaRPr lang="en-US" dirty="0"/>
          </a:p>
          <a:p>
            <a:r>
              <a:rPr lang="en-US" dirty="0"/>
              <a:t>Google Material Design</a:t>
            </a:r>
          </a:p>
          <a:p>
            <a:r>
              <a:rPr lang="en-US" dirty="0" err="1"/>
              <a:t>Zurb</a:t>
            </a:r>
            <a:r>
              <a:rPr lang="en-US" dirty="0"/>
              <a:t> Foundation</a:t>
            </a:r>
          </a:p>
          <a:p>
            <a:r>
              <a:rPr lang="en-US" dirty="0"/>
              <a:t>Metro UI CSS</a:t>
            </a:r>
          </a:p>
          <a:p>
            <a:r>
              <a:rPr lang="en-US" dirty="0"/>
              <a:t>Bootstrap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60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Design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Sterk</a:t>
            </a:r>
            <a:r>
              <a:rPr lang="en-US" dirty="0"/>
              <a:t> in het </a:t>
            </a:r>
            <a:r>
              <a:rPr lang="en-US" dirty="0" err="1"/>
              <a:t>maken</a:t>
            </a:r>
            <a:r>
              <a:rPr lang="en-US" dirty="0"/>
              <a:t> van mobile-first </a:t>
            </a:r>
            <a:r>
              <a:rPr lang="en-US" dirty="0" err="1"/>
              <a:t>applicaties</a:t>
            </a:r>
            <a:endParaRPr lang="en-US" dirty="0"/>
          </a:p>
          <a:p>
            <a:r>
              <a:rPr lang="en-US" dirty="0" err="1"/>
              <a:t>Mooi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overzichtelijk</a:t>
            </a:r>
            <a:endParaRPr lang="en-US" dirty="0"/>
          </a:p>
          <a:p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integraties</a:t>
            </a:r>
            <a:r>
              <a:rPr lang="en-US" dirty="0"/>
              <a:t> met AngularJS</a:t>
            </a:r>
          </a:p>
          <a:p>
            <a:endParaRPr lang="en-US" dirty="0"/>
          </a:p>
          <a:p>
            <a:r>
              <a:rPr lang="en-US" dirty="0" err="1"/>
              <a:t>Uitgesproken</a:t>
            </a:r>
            <a:r>
              <a:rPr lang="en-US" dirty="0"/>
              <a:t> Google </a:t>
            </a:r>
            <a:r>
              <a:rPr lang="en-US" dirty="0" err="1"/>
              <a:t>uiterlijk</a:t>
            </a:r>
            <a:endParaRPr lang="en-US" dirty="0"/>
          </a:p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makkelijk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passen</a:t>
            </a:r>
            <a:r>
              <a:rPr lang="en-US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552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Zurb</a:t>
            </a:r>
            <a:r>
              <a:rPr lang="en-US" dirty="0"/>
              <a:t> Foundation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Zeer</a:t>
            </a:r>
            <a:r>
              <a:rPr lang="en-US" dirty="0"/>
              <a:t> </a:t>
            </a:r>
            <a:r>
              <a:rPr lang="en-US" dirty="0" err="1"/>
              <a:t>aanpasbaar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mooi</a:t>
            </a:r>
            <a:endParaRPr lang="en-US" dirty="0"/>
          </a:p>
          <a:p>
            <a:r>
              <a:rPr lang="en-US" dirty="0" err="1"/>
              <a:t>Gelimiteerde</a:t>
            </a:r>
            <a:r>
              <a:rPr lang="en-US" dirty="0"/>
              <a:t> </a:t>
            </a:r>
            <a:r>
              <a:rPr lang="en-US" dirty="0" err="1"/>
              <a:t>ondersteuning</a:t>
            </a:r>
            <a:r>
              <a:rPr lang="en-US" dirty="0"/>
              <a:t> in community </a:t>
            </a:r>
            <a:r>
              <a:rPr lang="en-US" dirty="0" err="1"/>
              <a:t>en</a:t>
            </a:r>
            <a:r>
              <a:rPr lang="en-US" dirty="0"/>
              <a:t> consultancy</a:t>
            </a:r>
          </a:p>
          <a:p>
            <a:r>
              <a:rPr lang="en-US" dirty="0" err="1"/>
              <a:t>Gelimiteerde</a:t>
            </a:r>
            <a:r>
              <a:rPr lang="en-US" dirty="0"/>
              <a:t> </a:t>
            </a:r>
            <a:r>
              <a:rPr lang="en-US" dirty="0" err="1"/>
              <a:t>integraties</a:t>
            </a:r>
            <a:r>
              <a:rPr lang="en-US" dirty="0"/>
              <a:t> met JavaScript framework</a:t>
            </a:r>
          </a:p>
          <a:p>
            <a:endParaRPr lang="en-US" dirty="0"/>
          </a:p>
          <a:p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gericht</a:t>
            </a:r>
            <a:r>
              <a:rPr lang="en-US" dirty="0"/>
              <a:t> op </a:t>
            </a:r>
            <a:r>
              <a:rPr lang="en-US" dirty="0" err="1"/>
              <a:t>uiterlijk</a:t>
            </a:r>
            <a:endParaRPr lang="en-US" dirty="0"/>
          </a:p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Diract-IT </a:t>
            </a:r>
            <a:r>
              <a:rPr lang="en-US" dirty="0" err="1"/>
              <a:t>huisstijl</a:t>
            </a:r>
            <a:r>
              <a:rPr lang="en-US" dirty="0"/>
              <a:t> word </a:t>
            </a:r>
            <a:r>
              <a:rPr lang="en-US" dirty="0" err="1"/>
              <a:t>aangemeten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26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 UI CSS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huisstijl</a:t>
            </a:r>
            <a:endParaRPr lang="en-US" dirty="0"/>
          </a:p>
          <a:p>
            <a:r>
              <a:rPr lang="en-US" dirty="0"/>
              <a:t>Out-of-the-box erg </a:t>
            </a:r>
            <a:r>
              <a:rPr lang="en-US" dirty="0" err="1"/>
              <a:t>aantrekkelijk</a:t>
            </a:r>
            <a:r>
              <a:rPr lang="en-US" dirty="0"/>
              <a:t> </a:t>
            </a:r>
            <a:r>
              <a:rPr lang="en-US" dirty="0" err="1"/>
              <a:t>uiterlijk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ondersteuning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JavaScript framework</a:t>
            </a:r>
          </a:p>
          <a:p>
            <a:r>
              <a:rPr lang="en-US" dirty="0" err="1"/>
              <a:t>Valt</a:t>
            </a:r>
            <a:r>
              <a:rPr lang="en-US" dirty="0"/>
              <a:t> </a:t>
            </a:r>
            <a:r>
              <a:rPr lang="en-US" dirty="0" err="1"/>
              <a:t>moeilijk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passen</a:t>
            </a:r>
            <a:endParaRPr lang="en-US" dirty="0"/>
          </a:p>
          <a:p>
            <a:r>
              <a:rPr lang="en-US" dirty="0" err="1"/>
              <a:t>Voorbeeldjes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responsive</a:t>
            </a:r>
          </a:p>
          <a:p>
            <a:r>
              <a:rPr lang="en-US" dirty="0" err="1"/>
              <a:t>Weinig</a:t>
            </a:r>
            <a:r>
              <a:rPr lang="en-US" dirty="0"/>
              <a:t> </a:t>
            </a:r>
            <a:r>
              <a:rPr lang="en-US" dirty="0" err="1"/>
              <a:t>ondersteuning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046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features van </a:t>
            </a: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partijen</a:t>
            </a:r>
            <a:endParaRPr lang="en-US" dirty="0"/>
          </a:p>
          <a:p>
            <a:r>
              <a:rPr lang="en-US" dirty="0" err="1"/>
              <a:t>Uiterlijk</a:t>
            </a:r>
            <a:r>
              <a:rPr lang="en-US" dirty="0"/>
              <a:t> van bootstrap </a:t>
            </a:r>
            <a:r>
              <a:rPr lang="en-US" dirty="0" err="1"/>
              <a:t>valt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passen</a:t>
            </a:r>
            <a:r>
              <a:rPr lang="en-US" dirty="0"/>
              <a:t> met templates van </a:t>
            </a:r>
            <a:r>
              <a:rPr lang="en-US" dirty="0" err="1"/>
              <a:t>derden</a:t>
            </a:r>
            <a:endParaRPr lang="en-US" dirty="0"/>
          </a:p>
          <a:p>
            <a:pPr lvl="1"/>
            <a:r>
              <a:rPr lang="en-US" dirty="0" err="1"/>
              <a:t>Imitaties</a:t>
            </a:r>
            <a:r>
              <a:rPr lang="en-US" dirty="0"/>
              <a:t> van Metro </a:t>
            </a:r>
            <a:r>
              <a:rPr lang="en-US" dirty="0" err="1"/>
              <a:t>en</a:t>
            </a:r>
            <a:r>
              <a:rPr lang="en-US" dirty="0"/>
              <a:t> Material Design</a:t>
            </a:r>
          </a:p>
          <a:p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integraties</a:t>
            </a:r>
            <a:r>
              <a:rPr lang="en-US" dirty="0"/>
              <a:t> met AngularJS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imports</a:t>
            </a:r>
          </a:p>
          <a:p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mindere</a:t>
            </a:r>
            <a:r>
              <a:rPr lang="en-US" dirty="0"/>
              <a:t> </a:t>
            </a:r>
            <a:r>
              <a:rPr lang="en-US" dirty="0" err="1"/>
              <a:t>eigenschappen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Uiteindelijke</a:t>
            </a:r>
            <a:r>
              <a:rPr lang="en-US" dirty="0"/>
              <a:t> </a:t>
            </a:r>
            <a:r>
              <a:rPr lang="en-US" dirty="0" err="1"/>
              <a:t>keuze</a:t>
            </a:r>
            <a:r>
              <a:rPr lang="en-US" dirty="0"/>
              <a:t> </a:t>
            </a:r>
            <a:r>
              <a:rPr lang="en-US" dirty="0" err="1"/>
              <a:t>wegens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eigenschappen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4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Renderen van de pagina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568741"/>
            <a:ext cx="8596668" cy="4472621"/>
          </a:xfrm>
        </p:spPr>
        <p:txBody>
          <a:bodyPr>
            <a:normAutofit/>
          </a:bodyPr>
          <a:lstStyle/>
          <a:p>
            <a:r>
              <a:rPr lang="nl-NL" dirty="0"/>
              <a:t>Waar wordt pagina opgebouwd</a:t>
            </a:r>
          </a:p>
          <a:p>
            <a:pPr lvl="1"/>
            <a:r>
              <a:rPr lang="nl-NL" dirty="0"/>
              <a:t>Echte server-side bestaat bijna niet meer</a:t>
            </a:r>
          </a:p>
          <a:p>
            <a:pPr lvl="1"/>
            <a:r>
              <a:rPr lang="nl-NL" dirty="0"/>
              <a:t>Server-side + veel Ajax</a:t>
            </a:r>
          </a:p>
          <a:p>
            <a:pPr lvl="1"/>
            <a:r>
              <a:rPr lang="nl-NL" dirty="0"/>
              <a:t>Template en Data kunnen worden gemixt</a:t>
            </a:r>
          </a:p>
          <a:p>
            <a:pPr lvl="1"/>
            <a:endParaRPr lang="nl-NL" dirty="0"/>
          </a:p>
          <a:p>
            <a:r>
              <a:rPr lang="nl-NL" dirty="0"/>
              <a:t>Pure client-side</a:t>
            </a:r>
          </a:p>
          <a:p>
            <a:pPr lvl="1"/>
            <a:r>
              <a:rPr lang="nl-NL" dirty="0"/>
              <a:t>Exclusief AJAX calls</a:t>
            </a:r>
          </a:p>
          <a:p>
            <a:pPr lvl="2"/>
            <a:r>
              <a:rPr lang="nl-NL" dirty="0"/>
              <a:t>Uitzondering voor de eerste pagina</a:t>
            </a:r>
          </a:p>
          <a:p>
            <a:pPr lvl="1"/>
            <a:r>
              <a:rPr lang="nl-NL" dirty="0"/>
              <a:t>Duidelijke scheiding tussen Templates en Data; betere </a:t>
            </a:r>
            <a:r>
              <a:rPr lang="nl-NL" dirty="0" err="1"/>
              <a:t>caching</a:t>
            </a:r>
            <a:endParaRPr lang="nl-NL" dirty="0"/>
          </a:p>
          <a:p>
            <a:pPr lvl="1"/>
            <a:r>
              <a:rPr lang="nl-NL" dirty="0"/>
              <a:t>Moeite met SEO en Analytics t.o.v. Server-side; events moeten met script worden geïnjecteerd</a:t>
            </a:r>
          </a:p>
          <a:p>
            <a:pPr marL="0" indent="0">
              <a:buNone/>
            </a:pPr>
            <a:r>
              <a:rPr lang="nl-NL" dirty="0"/>
              <a:t>Altijd Index.html</a:t>
            </a:r>
          </a:p>
        </p:txBody>
      </p:sp>
    </p:spTree>
    <p:extLst>
      <p:ext uri="{BB962C8B-B14F-4D97-AF65-F5344CB8AC3E}">
        <p14:creationId xmlns:p14="http://schemas.microsoft.com/office/powerpoint/2010/main" val="66983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324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pro’s</a:t>
            </a:r>
            <a:endParaRPr lang="nl-NL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95467"/>
              </p:ext>
            </p:extLst>
          </p:nvPr>
        </p:nvGraphicFramePr>
        <p:xfrm>
          <a:off x="677334" y="1270000"/>
          <a:ext cx="10496802" cy="339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934">
                  <a:extLst>
                    <a:ext uri="{9D8B030D-6E8A-4147-A177-3AD203B41FA5}">
                      <a16:colId xmlns:a16="http://schemas.microsoft.com/office/drawing/2014/main" val="1572340515"/>
                    </a:ext>
                  </a:extLst>
                </a:gridCol>
                <a:gridCol w="3498934">
                  <a:extLst>
                    <a:ext uri="{9D8B030D-6E8A-4147-A177-3AD203B41FA5}">
                      <a16:colId xmlns:a16="http://schemas.microsoft.com/office/drawing/2014/main" val="3391754998"/>
                    </a:ext>
                  </a:extLst>
                </a:gridCol>
                <a:gridCol w="3498934">
                  <a:extLst>
                    <a:ext uri="{9D8B030D-6E8A-4147-A177-3AD203B41FA5}">
                      <a16:colId xmlns:a16="http://schemas.microsoft.com/office/drawing/2014/main" val="2739207498"/>
                    </a:ext>
                  </a:extLst>
                </a:gridCol>
              </a:tblGrid>
              <a:tr h="369848">
                <a:tc>
                  <a:txBody>
                    <a:bodyPr/>
                    <a:lstStyle/>
                    <a:p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Server-side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Client-side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extLst>
                  <a:ext uri="{0D108BD9-81ED-4DB2-BD59-A6C34878D82A}">
                    <a16:rowId xmlns:a16="http://schemas.microsoft.com/office/drawing/2014/main" val="611276421"/>
                  </a:ext>
                </a:extLst>
              </a:tr>
              <a:tr h="369848">
                <a:tc>
                  <a:txBody>
                    <a:bodyPr/>
                    <a:lstStyle/>
                    <a:p>
                      <a:r>
                        <a:rPr lang="en-US" sz="1800" dirty="0" err="1"/>
                        <a:t>Snelheid</a:t>
                      </a:r>
                      <a:r>
                        <a:rPr lang="en-US" sz="1800" dirty="0"/>
                        <a:t> van laden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Snelle</a:t>
                      </a:r>
                      <a:r>
                        <a:rPr lang="en-US" sz="1800" dirty="0"/>
                        <a:t> boot </a:t>
                      </a:r>
                      <a:r>
                        <a:rPr lang="en-US" sz="1800" dirty="0" err="1"/>
                        <a:t>bij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eerste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keer</a:t>
                      </a:r>
                      <a:r>
                        <a:rPr lang="en-US" sz="1800" baseline="0" dirty="0"/>
                        <a:t> laden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Snelle</a:t>
                      </a:r>
                      <a:r>
                        <a:rPr lang="en-US" sz="1800" dirty="0"/>
                        <a:t> boot </a:t>
                      </a:r>
                      <a:r>
                        <a:rPr lang="en-US" sz="1800" dirty="0" err="1"/>
                        <a:t>bij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meerdere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pagina’s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extLst>
                  <a:ext uri="{0D108BD9-81ED-4DB2-BD59-A6C34878D82A}">
                    <a16:rowId xmlns:a16="http://schemas.microsoft.com/office/drawing/2014/main" val="1432823105"/>
                  </a:ext>
                </a:extLst>
              </a:tr>
              <a:tr h="369848">
                <a:tc>
                  <a:txBody>
                    <a:bodyPr/>
                    <a:lstStyle/>
                    <a:p>
                      <a:r>
                        <a:rPr lang="en-US" sz="1800" dirty="0"/>
                        <a:t>Resource-efficiency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Efficient </a:t>
                      </a:r>
                      <a:r>
                        <a:rPr lang="en-US" sz="1800" dirty="0" err="1"/>
                        <a:t>voor</a:t>
                      </a:r>
                      <a:r>
                        <a:rPr lang="en-US" sz="1800" dirty="0"/>
                        <a:t> clients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Efficient </a:t>
                      </a:r>
                      <a:r>
                        <a:rPr lang="en-US" sz="1800" dirty="0" err="1"/>
                        <a:t>voor</a:t>
                      </a:r>
                      <a:r>
                        <a:rPr lang="en-US" sz="1800" dirty="0"/>
                        <a:t> server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extLst>
                  <a:ext uri="{0D108BD9-81ED-4DB2-BD59-A6C34878D82A}">
                    <a16:rowId xmlns:a16="http://schemas.microsoft.com/office/drawing/2014/main" val="383096383"/>
                  </a:ext>
                </a:extLst>
              </a:tr>
              <a:tr h="369848">
                <a:tc>
                  <a:txBody>
                    <a:bodyPr/>
                    <a:lstStyle/>
                    <a:p>
                      <a:r>
                        <a:rPr lang="en-US" sz="1800" dirty="0"/>
                        <a:t>Caching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Scheiding</a:t>
                      </a:r>
                      <a:r>
                        <a:rPr lang="en-US" sz="1800" dirty="0"/>
                        <a:t> data / template </a:t>
                      </a:r>
                      <a:r>
                        <a:rPr lang="en-US" sz="1800" dirty="0" err="1"/>
                        <a:t>maakt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moeilijkheden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Duidelijke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scheiding</a:t>
                      </a:r>
                      <a:r>
                        <a:rPr lang="en-US" sz="1800" dirty="0"/>
                        <a:t> data /template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extLst>
                  <a:ext uri="{0D108BD9-81ED-4DB2-BD59-A6C34878D82A}">
                    <a16:rowId xmlns:a16="http://schemas.microsoft.com/office/drawing/2014/main" val="2130681050"/>
                  </a:ext>
                </a:extLst>
              </a:tr>
              <a:tr h="369848">
                <a:tc>
                  <a:txBody>
                    <a:bodyPr/>
                    <a:lstStyle/>
                    <a:p>
                      <a:r>
                        <a:rPr lang="en-US" sz="1800" dirty="0" err="1"/>
                        <a:t>Duidelijke</a:t>
                      </a:r>
                      <a:r>
                        <a:rPr lang="en-US" sz="1800" dirty="0"/>
                        <a:t> 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endParaRPr lang="nl-NL" sz="1800"/>
                    </a:p>
                  </a:txBody>
                  <a:tcPr marL="91195" marR="91195" marT="45598" marB="45598"/>
                </a:tc>
                <a:extLst>
                  <a:ext uri="{0D108BD9-81ED-4DB2-BD59-A6C34878D82A}">
                    <a16:rowId xmlns:a16="http://schemas.microsoft.com/office/drawing/2014/main" val="4031846859"/>
                  </a:ext>
                </a:extLst>
              </a:tr>
              <a:tr h="369848">
                <a:tc>
                  <a:txBody>
                    <a:bodyPr/>
                    <a:lstStyle/>
                    <a:p>
                      <a:r>
                        <a:rPr lang="en-US" sz="1800" dirty="0"/>
                        <a:t>WebAPI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Nee ( </a:t>
                      </a:r>
                      <a:r>
                        <a:rPr lang="en-US" sz="1800" dirty="0" err="1"/>
                        <a:t>moet</a:t>
                      </a:r>
                      <a:r>
                        <a:rPr lang="en-US" sz="1800" dirty="0"/>
                        <a:t> apart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worden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onderhouden</a:t>
                      </a:r>
                      <a:r>
                        <a:rPr lang="en-US" sz="1800" dirty="0"/>
                        <a:t>)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Ja</a:t>
                      </a:r>
                      <a:endParaRPr lang="nl-NL" sz="1800" dirty="0"/>
                    </a:p>
                  </a:txBody>
                  <a:tcPr marL="91195" marR="91195" marT="45598" marB="45598"/>
                </a:tc>
                <a:extLst>
                  <a:ext uri="{0D108BD9-81ED-4DB2-BD59-A6C34878D82A}">
                    <a16:rowId xmlns:a16="http://schemas.microsoft.com/office/drawing/2014/main" val="4186414383"/>
                  </a:ext>
                </a:extLst>
              </a:tr>
              <a:tr h="369848">
                <a:tc>
                  <a:txBody>
                    <a:bodyPr/>
                    <a:lstStyle/>
                    <a:p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endParaRPr lang="nl-NL" sz="1800" dirty="0"/>
                    </a:p>
                  </a:txBody>
                  <a:tcPr marL="91195" marR="91195" marT="45598" marB="45598"/>
                </a:tc>
                <a:tc>
                  <a:txBody>
                    <a:bodyPr/>
                    <a:lstStyle/>
                    <a:p>
                      <a:endParaRPr lang="nl-NL" sz="1800" dirty="0"/>
                    </a:p>
                  </a:txBody>
                  <a:tcPr marL="91195" marR="91195" marT="45598" marB="45598"/>
                </a:tc>
                <a:extLst>
                  <a:ext uri="{0D108BD9-81ED-4DB2-BD59-A6C34878D82A}">
                    <a16:rowId xmlns:a16="http://schemas.microsoft.com/office/drawing/2014/main" val="428985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33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REST; </a:t>
            </a:r>
            <a:r>
              <a:rPr lang="nl-NL" dirty="0" err="1"/>
              <a:t>REpresentative</a:t>
            </a:r>
            <a:r>
              <a:rPr lang="nl-NL" dirty="0"/>
              <a:t> State Transfer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Staat van de applicatie word door client bijgehouden</a:t>
            </a:r>
          </a:p>
          <a:p>
            <a:pPr lvl="1"/>
            <a:r>
              <a:rPr lang="nl-NL" dirty="0"/>
              <a:t>geen sessies op de server</a:t>
            </a:r>
          </a:p>
          <a:p>
            <a:r>
              <a:rPr lang="nl-NL" dirty="0"/>
              <a:t>Dicht tegen HTTP protocol</a:t>
            </a:r>
          </a:p>
          <a:p>
            <a:pPr lvl="1"/>
            <a:r>
              <a:rPr lang="nl-NL" dirty="0"/>
              <a:t>GET, POST, PUT, DELETE</a:t>
            </a:r>
          </a:p>
          <a:p>
            <a:r>
              <a:rPr lang="nl-NL" dirty="0"/>
              <a:t>Laagdrempelig</a:t>
            </a:r>
          </a:p>
          <a:p>
            <a:pPr lvl="1"/>
            <a:r>
              <a:rPr lang="nl-NL" dirty="0"/>
              <a:t>HTTP </a:t>
            </a:r>
            <a:r>
              <a:rPr lang="nl-NL" dirty="0" err="1"/>
              <a:t>clients</a:t>
            </a:r>
            <a:r>
              <a:rPr lang="nl-NL" dirty="0"/>
              <a:t> voor elk platform</a:t>
            </a:r>
          </a:p>
          <a:p>
            <a:r>
              <a:rPr lang="nl-NL" dirty="0"/>
              <a:t>Gericht op Hypermedia</a:t>
            </a:r>
          </a:p>
          <a:p>
            <a:pPr lvl="1"/>
            <a:r>
              <a:rPr lang="nl-NL" dirty="0"/>
              <a:t>RPC trap</a:t>
            </a:r>
          </a:p>
          <a:p>
            <a:r>
              <a:rPr lang="nl-NL" dirty="0"/>
              <a:t>Scheiding tussen Resource en </a:t>
            </a:r>
            <a:r>
              <a:rPr lang="nl-NL" dirty="0" err="1"/>
              <a:t>Representation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389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HATEOAS;  Hypermedia as Engine of Application State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Zonder Hypermedia geen state-transfer</a:t>
            </a:r>
          </a:p>
          <a:p>
            <a:pPr lvl="1"/>
            <a:r>
              <a:rPr lang="nl-NL" dirty="0"/>
              <a:t>Kan zonder, maar losse documentatie vereist</a:t>
            </a:r>
          </a:p>
          <a:p>
            <a:pPr lvl="1"/>
            <a:r>
              <a:rPr lang="nl-NL" dirty="0"/>
              <a:t>Veel gebruikers = hoge kwaliteitsstandaard voor documentatie</a:t>
            </a:r>
          </a:p>
          <a:p>
            <a:endParaRPr lang="nl-NL" dirty="0"/>
          </a:p>
          <a:p>
            <a:r>
              <a:rPr lang="nl-NL" dirty="0"/>
              <a:t>Voordeel	 	minder (interne) ondersteuning hoeven te verlenen</a:t>
            </a:r>
          </a:p>
          <a:p>
            <a:r>
              <a:rPr lang="en-US" dirty="0" err="1"/>
              <a:t>Nadeel</a:t>
            </a:r>
            <a:r>
              <a:rPr lang="en-US" dirty="0"/>
              <a:t>	 	</a:t>
            </a:r>
            <a:r>
              <a:rPr lang="en-US" dirty="0" err="1"/>
              <a:t>relatief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effort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weinig</a:t>
            </a:r>
            <a:r>
              <a:rPr lang="en-US" dirty="0"/>
              <a:t> </a:t>
            </a:r>
            <a:r>
              <a:rPr lang="en-US" dirty="0" err="1"/>
              <a:t>winst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30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Diract-IT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uitdagingen</a:t>
            </a:r>
            <a:endParaRPr lang="en-US" dirty="0"/>
          </a:p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ervaringen</a:t>
            </a:r>
            <a:endParaRPr lang="en-US" dirty="0"/>
          </a:p>
          <a:p>
            <a:r>
              <a:rPr lang="en-US" dirty="0" err="1"/>
              <a:t>Klanten</a:t>
            </a:r>
            <a:r>
              <a:rPr lang="en-US" dirty="0"/>
              <a:t> </a:t>
            </a:r>
            <a:r>
              <a:rPr lang="en-US" dirty="0" err="1"/>
              <a:t>werven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093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Bredere</a:t>
            </a:r>
            <a:r>
              <a:rPr lang="en-US" dirty="0"/>
              <a:t> </a:t>
            </a:r>
            <a:r>
              <a:rPr lang="en-US" dirty="0" err="1"/>
              <a:t>gebruikersbasis</a:t>
            </a:r>
            <a:r>
              <a:rPr lang="en-US" dirty="0"/>
              <a:t> door </a:t>
            </a:r>
            <a:r>
              <a:rPr lang="en-US" dirty="0" err="1"/>
              <a:t>serviceopzet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Internationale</a:t>
            </a:r>
            <a:r>
              <a:rPr lang="en-US" dirty="0"/>
              <a:t> </a:t>
            </a:r>
            <a:r>
              <a:rPr lang="en-US" dirty="0" err="1"/>
              <a:t>gebruikers</a:t>
            </a:r>
            <a:endParaRPr lang="en-US" dirty="0"/>
          </a:p>
          <a:p>
            <a:r>
              <a:rPr lang="en-US" dirty="0" err="1"/>
              <a:t>Kwantitatief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gebruikers</a:t>
            </a:r>
            <a:endParaRPr lang="en-US" dirty="0"/>
          </a:p>
          <a:p>
            <a:pPr lvl="1"/>
            <a:r>
              <a:rPr lang="en-US" dirty="0"/>
              <a:t>Server-loads</a:t>
            </a:r>
          </a:p>
          <a:p>
            <a:r>
              <a:rPr lang="en-US" dirty="0" err="1"/>
              <a:t>Kwalitatief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gebruikers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516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</a:t>
            </a:r>
            <a:r>
              <a:rPr lang="en-US" dirty="0" err="1"/>
              <a:t>definitie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front-end die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faciliteren</a:t>
            </a:r>
            <a:endParaRPr lang="en-US" dirty="0"/>
          </a:p>
          <a:p>
            <a:endParaRPr lang="en-US" dirty="0"/>
          </a:p>
          <a:p>
            <a:r>
              <a:rPr lang="en-US" dirty="0"/>
              <a:t>Back-end code in C# &amp; ASP.NET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98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devices </a:t>
            </a:r>
            <a:r>
              <a:rPr lang="nl-NL" dirty="0"/>
              <a:t>en</a:t>
            </a:r>
            <a:r>
              <a:rPr lang="en-US" dirty="0"/>
              <a:t> mobile </a:t>
            </a:r>
            <a:r>
              <a:rPr lang="nl-NL" dirty="0"/>
              <a:t>gebruik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543575"/>
            <a:ext cx="8596668" cy="4497788"/>
          </a:xfrm>
        </p:spPr>
        <p:txBody>
          <a:bodyPr/>
          <a:lstStyle/>
          <a:p>
            <a:r>
              <a:rPr lang="nl-NL" dirty="0"/>
              <a:t>Gebruikersmodel op basis van PACMAD</a:t>
            </a:r>
          </a:p>
          <a:p>
            <a:pPr lvl="1"/>
            <a:r>
              <a:rPr lang="nl-NL" dirty="0"/>
              <a:t>People at </a:t>
            </a:r>
            <a:r>
              <a:rPr lang="nl-NL" dirty="0" err="1"/>
              <a:t>the</a:t>
            </a:r>
            <a:r>
              <a:rPr lang="nl-NL" dirty="0"/>
              <a:t> Centre of Mobile Application Development</a:t>
            </a:r>
          </a:p>
          <a:p>
            <a:pPr lvl="2"/>
            <a:r>
              <a:rPr lang="nl-NL" dirty="0"/>
              <a:t>Uitbreiding op </a:t>
            </a:r>
            <a:r>
              <a:rPr lang="nl-NL" dirty="0" err="1"/>
              <a:t>Nielsen</a:t>
            </a:r>
            <a:r>
              <a:rPr lang="nl-NL" dirty="0"/>
              <a:t> model voor </a:t>
            </a:r>
            <a:r>
              <a:rPr lang="nl-NL" dirty="0" err="1"/>
              <a:t>Usability</a:t>
            </a:r>
            <a:endParaRPr lang="nl-NL" dirty="0"/>
          </a:p>
          <a:p>
            <a:pPr lvl="2"/>
            <a:endParaRPr lang="nl-NL" dirty="0"/>
          </a:p>
          <a:p>
            <a:pPr lvl="1"/>
            <a:r>
              <a:rPr lang="nl-NL" dirty="0"/>
              <a:t>Nadruk op Effectiviteit, Efficiëntie en </a:t>
            </a:r>
            <a:r>
              <a:rPr lang="nl-NL" dirty="0" err="1"/>
              <a:t>Satisfaction</a:t>
            </a:r>
            <a:endParaRPr lang="nl-NL" dirty="0"/>
          </a:p>
          <a:p>
            <a:pPr lvl="2"/>
            <a:r>
              <a:rPr lang="nl-NL" dirty="0"/>
              <a:t>Zijn zonder gebruikersonderzoek goed te gebruiken</a:t>
            </a:r>
          </a:p>
          <a:p>
            <a:pPr lvl="2"/>
            <a:endParaRPr lang="nl-NL" dirty="0"/>
          </a:p>
          <a:p>
            <a:pPr lvl="1"/>
            <a:r>
              <a:rPr lang="nl-NL" dirty="0"/>
              <a:t> Leerbaarheid, onthoudbaarheid foutafhandeling en Cognitieve Lading </a:t>
            </a:r>
          </a:p>
          <a:p>
            <a:pPr lvl="2"/>
            <a:r>
              <a:rPr lang="nl-NL" dirty="0"/>
              <a:t>Moeilijk zonder gebruikers-onderzoek in te zetten</a:t>
            </a:r>
          </a:p>
        </p:txBody>
      </p:sp>
    </p:spTree>
    <p:extLst>
      <p:ext uri="{BB962C8B-B14F-4D97-AF65-F5344CB8AC3E}">
        <p14:creationId xmlns:p14="http://schemas.microsoft.com/office/powerpoint/2010/main" val="322298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Nieuwe ontwikkelingen in </a:t>
            </a:r>
            <a:r>
              <a:rPr lang="nl-NL" dirty="0" err="1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V8 </a:t>
            </a:r>
            <a:r>
              <a:rPr lang="nl-NL" dirty="0" err="1"/>
              <a:t>JavaScript</a:t>
            </a:r>
            <a:r>
              <a:rPr lang="nl-NL" dirty="0"/>
              <a:t> engine</a:t>
            </a:r>
          </a:p>
          <a:p>
            <a:pPr lvl="1"/>
            <a:r>
              <a:rPr lang="nl-NL" dirty="0"/>
              <a:t>NodeJS</a:t>
            </a:r>
          </a:p>
          <a:p>
            <a:r>
              <a:rPr lang="nl-NL" dirty="0" err="1"/>
              <a:t>JavaScript</a:t>
            </a:r>
            <a:r>
              <a:rPr lang="nl-NL" dirty="0"/>
              <a:t> word gecompileerd, niet geïnterpreteerd </a:t>
            </a:r>
          </a:p>
          <a:p>
            <a:r>
              <a:rPr lang="nl-NL" dirty="0"/>
              <a:t>Betere integraties met native resources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85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Keuze</a:t>
            </a:r>
            <a:r>
              <a:rPr lang="en-US" dirty="0"/>
              <a:t> SPA framework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Ondersteund een data-grid</a:t>
            </a:r>
          </a:p>
          <a:p>
            <a:r>
              <a:rPr lang="nl-NL" dirty="0"/>
              <a:t>Community ondersteuning </a:t>
            </a:r>
          </a:p>
          <a:p>
            <a:r>
              <a:rPr lang="nl-NL" dirty="0"/>
              <a:t>Integraties met CSS-Framework (later beter behandeld)</a:t>
            </a:r>
          </a:p>
          <a:p>
            <a:r>
              <a:rPr lang="nl-NL" dirty="0"/>
              <a:t>Versimpelt het ontwikkelproces</a:t>
            </a:r>
          </a:p>
          <a:p>
            <a:pPr lvl="1"/>
            <a:r>
              <a:rPr lang="nl-NL" dirty="0"/>
              <a:t>Begrijpelijk voor backend ontwikkelaars</a:t>
            </a:r>
          </a:p>
          <a:p>
            <a:pPr lvl="1"/>
            <a:r>
              <a:rPr lang="nl-NL" dirty="0" err="1"/>
              <a:t>Idiot-proofing</a:t>
            </a: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517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Ext.JS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Veruit</a:t>
            </a:r>
            <a:r>
              <a:rPr lang="en-US" dirty="0"/>
              <a:t> het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datagrid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geavanceerde</a:t>
            </a:r>
            <a:r>
              <a:rPr lang="en-US" dirty="0"/>
              <a:t> data-</a:t>
            </a:r>
            <a:r>
              <a:rPr lang="en-US" dirty="0" err="1"/>
              <a:t>visualisaties</a:t>
            </a:r>
            <a:endParaRPr lang="en-US" dirty="0"/>
          </a:p>
          <a:p>
            <a:pPr lvl="1"/>
            <a:r>
              <a:rPr lang="en-US" dirty="0" err="1"/>
              <a:t>Grafiekjes</a:t>
            </a:r>
            <a:endParaRPr lang="en-US" dirty="0"/>
          </a:p>
          <a:p>
            <a:r>
              <a:rPr lang="en-US" dirty="0"/>
              <a:t>Layout-manager</a:t>
            </a:r>
          </a:p>
          <a:p>
            <a:endParaRPr lang="en-US" dirty="0"/>
          </a:p>
          <a:p>
            <a:r>
              <a:rPr lang="en-US" dirty="0"/>
              <a:t>Minder </a:t>
            </a:r>
            <a:r>
              <a:rPr lang="en-US" dirty="0" err="1"/>
              <a:t>grote</a:t>
            </a:r>
            <a:r>
              <a:rPr lang="en-US" dirty="0"/>
              <a:t> community</a:t>
            </a:r>
          </a:p>
          <a:p>
            <a:pPr lvl="1"/>
            <a:r>
              <a:rPr lang="en-US" dirty="0" err="1"/>
              <a:t>Inclusief</a:t>
            </a:r>
            <a:r>
              <a:rPr lang="en-US" dirty="0"/>
              <a:t> libraries van </a:t>
            </a:r>
            <a:r>
              <a:rPr lang="en-US" dirty="0" err="1"/>
              <a:t>derden</a:t>
            </a:r>
            <a:endParaRPr lang="en-US" dirty="0"/>
          </a:p>
          <a:p>
            <a:r>
              <a:rPr lang="en-US" dirty="0"/>
              <a:t>Layout-manager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mobile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realiseren</a:t>
            </a:r>
            <a:endParaRPr lang="en-US" dirty="0"/>
          </a:p>
          <a:p>
            <a:r>
              <a:rPr lang="en-US" dirty="0" err="1"/>
              <a:t>Breekt</a:t>
            </a:r>
            <a:r>
              <a:rPr lang="en-US" dirty="0"/>
              <a:t> de JavaScript garbage-collector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3074" name="Picture 2" descr="http://www.ideecloud.com/wp-content/uploads/2013/10/logo-EXTJS-senc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402" y="133350"/>
            <a:ext cx="1371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959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577</Words>
  <Application>Microsoft Office PowerPoint</Application>
  <PresentationFormat>Breedbeeld</PresentationFormat>
  <Paragraphs>163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Front-end voor Diract-IT</vt:lpstr>
      <vt:lpstr>Inleiding</vt:lpstr>
      <vt:lpstr>Diract-IT</vt:lpstr>
      <vt:lpstr>Bredere gebruikersbasis door serviceopzet</vt:lpstr>
      <vt:lpstr>Project-definitie</vt:lpstr>
      <vt:lpstr>Mobile devices en mobile gebruik</vt:lpstr>
      <vt:lpstr>Nieuwe ontwikkelingen in JavaScript</vt:lpstr>
      <vt:lpstr>Keuze SPA framework</vt:lpstr>
      <vt:lpstr>Ext.JS</vt:lpstr>
      <vt:lpstr>React</vt:lpstr>
      <vt:lpstr>AngularJS</vt:lpstr>
      <vt:lpstr>Responsive</vt:lpstr>
      <vt:lpstr>Uiterlijk</vt:lpstr>
      <vt:lpstr>Keuze CSS framework</vt:lpstr>
      <vt:lpstr>Material Design</vt:lpstr>
      <vt:lpstr>Zurb Foundation</vt:lpstr>
      <vt:lpstr>Metro UI CSS</vt:lpstr>
      <vt:lpstr>Bootstrap</vt:lpstr>
      <vt:lpstr>Renderen van de pagina</vt:lpstr>
      <vt:lpstr>Rendering pro’s</vt:lpstr>
      <vt:lpstr>REST; REpresentative State Transfer</vt:lpstr>
      <vt:lpstr>HATEOAS;  Hypermedia as Engine of Application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voor concentrator</dc:title>
  <dc:creator>Sieger Falkena</dc:creator>
  <cp:lastModifiedBy>Sieger Falkena</cp:lastModifiedBy>
  <cp:revision>21</cp:revision>
  <dcterms:created xsi:type="dcterms:W3CDTF">2016-06-14T09:56:35Z</dcterms:created>
  <dcterms:modified xsi:type="dcterms:W3CDTF">2016-06-14T13:37:41Z</dcterms:modified>
</cp:coreProperties>
</file>