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6896" autoAdjust="0"/>
  </p:normalViewPr>
  <p:slideViewPr>
    <p:cSldViewPr snapToGrid="0">
      <p:cViewPr varScale="1">
        <p:scale>
          <a:sx n="58" d="100"/>
          <a:sy n="58" d="100"/>
        </p:scale>
        <p:origin x="163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9DF61-7725-4655-B0D3-23AABC476B7E}"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41656-56C8-4475-A930-79211BF04800}" type="slidenum">
              <a:rPr lang="en-US" smtClean="0"/>
              <a:t>‹#›</a:t>
            </a:fld>
            <a:endParaRPr lang="en-US"/>
          </a:p>
        </p:txBody>
      </p:sp>
    </p:spTree>
    <p:extLst>
      <p:ext uri="{BB962C8B-B14F-4D97-AF65-F5344CB8AC3E}">
        <p14:creationId xmlns:p14="http://schemas.microsoft.com/office/powerpoint/2010/main" val="205593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PTC had been on the “Most-Wanted” list from the previous Railway regulating body, the NTSB, from 1990 until the enactment of the RSA in 2008 which mandated that PTC be installed on nearly 60,000 miles of track by end of Calendar year 2015 (Peters, 2012). PTC is defined in federal law as a “system designed to prevent train-to-train collisions, overspeed derailments, incursions into established work zone limits, and the movement of a train through a switch left in the wrong position” (Peters 2012). While the federal government has no legislation regarding technical implementation, most railways utilize embedded sensors in the track which send information via analog radio signals to the train operators to inform them of upcoming signals and circumstances, and the PTC system can then override the train engineer in the event of human error (Peters, 2012).</a:t>
            </a:r>
          </a:p>
          <a:p>
            <a:pPr marL="0" indent="0">
              <a:buFontTx/>
              <a:buNone/>
            </a:pPr>
            <a:endParaRPr lang="en-US" dirty="0"/>
          </a:p>
          <a:p>
            <a:pPr marL="0" indent="0">
              <a:buFontTx/>
              <a:buNone/>
            </a:pPr>
            <a:r>
              <a:rPr lang="en-US" dirty="0"/>
              <a:t>Between 1996 and 2015, 19 accidents were determined to be preventable using PTC technology. These accidents resulted in 84 deaths, 1,307 injuries, and millions of dollars in damages (</a:t>
            </a:r>
            <a:r>
              <a:rPr lang="en-US" dirty="0" err="1"/>
              <a:t>Khashe</a:t>
            </a:r>
            <a:r>
              <a:rPr lang="en-US" dirty="0"/>
              <a:t> et al, 2019). While PTC cannot prevent all failures, it provides a “critical redundancy” (</a:t>
            </a:r>
            <a:r>
              <a:rPr lang="en-US" dirty="0" err="1"/>
              <a:t>Khashe</a:t>
            </a:r>
            <a:r>
              <a:rPr lang="en-US" dirty="0"/>
              <a:t> et al, 2019), and there is the potential to expand PTC capabilities in the future (Peters 2012). By quantifying not only the effectiveness of the PTC implementation, but the patterns of accidents that it is and is not associated with preventing, a clearer picture can be drawn of what can be done to further improve the safety of railway systems.</a:t>
            </a:r>
          </a:p>
        </p:txBody>
      </p:sp>
      <p:sp>
        <p:nvSpPr>
          <p:cNvPr id="4" name="Slide Number Placeholder 3"/>
          <p:cNvSpPr>
            <a:spLocks noGrp="1"/>
          </p:cNvSpPr>
          <p:nvPr>
            <p:ph type="sldNum" sz="quarter" idx="5"/>
          </p:nvPr>
        </p:nvSpPr>
        <p:spPr/>
        <p:txBody>
          <a:bodyPr/>
          <a:lstStyle/>
          <a:p>
            <a:fld id="{84E41656-56C8-4475-A930-79211BF04800}" type="slidenum">
              <a:rPr lang="en-US" smtClean="0"/>
              <a:t>1</a:t>
            </a:fld>
            <a:endParaRPr lang="en-US"/>
          </a:p>
        </p:txBody>
      </p:sp>
    </p:spTree>
    <p:extLst>
      <p:ext uri="{BB962C8B-B14F-4D97-AF65-F5344CB8AC3E}">
        <p14:creationId xmlns:p14="http://schemas.microsoft.com/office/powerpoint/2010/main" val="413081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41656-56C8-4475-A930-79211BF04800}" type="slidenum">
              <a:rPr lang="en-US" smtClean="0"/>
              <a:t>5</a:t>
            </a:fld>
            <a:endParaRPr lang="en-US"/>
          </a:p>
        </p:txBody>
      </p:sp>
    </p:spTree>
    <p:extLst>
      <p:ext uri="{BB962C8B-B14F-4D97-AF65-F5344CB8AC3E}">
        <p14:creationId xmlns:p14="http://schemas.microsoft.com/office/powerpoint/2010/main" val="102897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41656-56C8-4475-A930-79211BF04800}" type="slidenum">
              <a:rPr lang="en-US" smtClean="0"/>
              <a:t>7</a:t>
            </a:fld>
            <a:endParaRPr lang="en-US"/>
          </a:p>
        </p:txBody>
      </p:sp>
    </p:spTree>
    <p:extLst>
      <p:ext uri="{BB962C8B-B14F-4D97-AF65-F5344CB8AC3E}">
        <p14:creationId xmlns:p14="http://schemas.microsoft.com/office/powerpoint/2010/main" val="214446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E41656-56C8-4475-A930-79211BF04800}" type="slidenum">
              <a:rPr lang="en-US" smtClean="0"/>
              <a:t>9</a:t>
            </a:fld>
            <a:endParaRPr lang="en-US"/>
          </a:p>
        </p:txBody>
      </p:sp>
    </p:spTree>
    <p:extLst>
      <p:ext uri="{BB962C8B-B14F-4D97-AF65-F5344CB8AC3E}">
        <p14:creationId xmlns:p14="http://schemas.microsoft.com/office/powerpoint/2010/main" val="252278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53B2-8269-71C4-1A49-9775B7C410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33690-EC54-640F-3C5F-C96A83664D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555852-AE76-58F4-0495-EE9166A4F4F3}"/>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5" name="Footer Placeholder 4">
            <a:extLst>
              <a:ext uri="{FF2B5EF4-FFF2-40B4-BE49-F238E27FC236}">
                <a16:creationId xmlns:a16="http://schemas.microsoft.com/office/drawing/2014/main" id="{A2B05B7B-550F-89B1-6EB6-3F1F69B2F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1ADC9-AA78-1E62-04D0-ED7DD0147574}"/>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73128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4A28-BFE0-828D-8DE3-701A62117C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DD2811-C78C-F30D-29D9-14D3A14A8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6A75A-95D8-02FF-6D89-504EB95D2D1F}"/>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5" name="Footer Placeholder 4">
            <a:extLst>
              <a:ext uri="{FF2B5EF4-FFF2-40B4-BE49-F238E27FC236}">
                <a16:creationId xmlns:a16="http://schemas.microsoft.com/office/drawing/2014/main" id="{FE43826F-ADC2-AB91-26FD-E27F0C542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626BD-8DD3-ECC9-7675-D46A9B0C597E}"/>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267456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7869F-AA37-8DF1-E5BC-967F6ABC5E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6972CD-A666-716F-184F-32AEFF566A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E6A8F-2B5D-6792-E1ED-6A21FFA85858}"/>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5" name="Footer Placeholder 4">
            <a:extLst>
              <a:ext uri="{FF2B5EF4-FFF2-40B4-BE49-F238E27FC236}">
                <a16:creationId xmlns:a16="http://schemas.microsoft.com/office/drawing/2014/main" id="{8576018C-DC17-2C73-B958-203873445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7E580-F968-870B-5065-4B1839F915B7}"/>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65764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F5B1-EDE3-B936-3CEE-8E85E207B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A58B9-D03E-8AE9-3AAD-E855A67650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260CA-CE6B-A7C3-8E45-A001B7A197B2}"/>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5" name="Footer Placeholder 4">
            <a:extLst>
              <a:ext uri="{FF2B5EF4-FFF2-40B4-BE49-F238E27FC236}">
                <a16:creationId xmlns:a16="http://schemas.microsoft.com/office/drawing/2014/main" id="{A228DE30-B11A-0614-2373-F90D1F2B6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E5E69-3135-C3CD-D997-91399785B055}"/>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136613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2A24-A5D8-5795-1A8B-57B6C6CC7C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525DCE-0B88-766A-F164-A29E29A05D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F7B95-F805-43C8-7947-F35C4FCAE3F8}"/>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5" name="Footer Placeholder 4">
            <a:extLst>
              <a:ext uri="{FF2B5EF4-FFF2-40B4-BE49-F238E27FC236}">
                <a16:creationId xmlns:a16="http://schemas.microsoft.com/office/drawing/2014/main" id="{00DDD663-26DB-F5FE-31BC-0405E2DD7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048E4-F433-9E29-6F11-F47A51BA8A86}"/>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219783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7591-DEE1-8884-42E5-A96D9A60E9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89F814-1B1E-9220-F003-4316C92CA9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D28EDA-0FAC-AE20-253A-259439A713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48495-0A02-4BDB-7F4B-A60989DB129D}"/>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6" name="Footer Placeholder 5">
            <a:extLst>
              <a:ext uri="{FF2B5EF4-FFF2-40B4-BE49-F238E27FC236}">
                <a16:creationId xmlns:a16="http://schemas.microsoft.com/office/drawing/2014/main" id="{4D5CC810-357B-9A50-2E5D-C02B64927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A36AC-9345-0360-C539-EEAD1038887D}"/>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187882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6D87-ED77-8470-C6E5-F7193DC04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97C8FF-A2BD-1AFF-730F-A3C2DFA1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E72B2B-6AE8-632E-4FA6-342F1D180D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280D92-F9A7-0B28-F1CD-611EC9B50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F93E3-9BB3-9BEE-3968-4B703A2A0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A5211E-E6F0-BD6B-AC36-813F36299DAB}"/>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8" name="Footer Placeholder 7">
            <a:extLst>
              <a:ext uri="{FF2B5EF4-FFF2-40B4-BE49-F238E27FC236}">
                <a16:creationId xmlns:a16="http://schemas.microsoft.com/office/drawing/2014/main" id="{394C4D40-0DDF-D5E0-0B8B-FAC1E80645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B8A446-0901-645D-6CF9-817C1B07A17A}"/>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189145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699B-0341-72E6-34CB-DC5FDD79E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1B1E6-4B56-A735-F7FE-8F0558CB0798}"/>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4" name="Footer Placeholder 3">
            <a:extLst>
              <a:ext uri="{FF2B5EF4-FFF2-40B4-BE49-F238E27FC236}">
                <a16:creationId xmlns:a16="http://schemas.microsoft.com/office/drawing/2014/main" id="{2DF5F0D0-DC84-63F8-B9F9-4EA04E46B7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0B27BC-B8DD-524C-DE8F-0D720FFFF885}"/>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292852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7308D-FEDA-3201-D40D-217CC06160A5}"/>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3" name="Footer Placeholder 2">
            <a:extLst>
              <a:ext uri="{FF2B5EF4-FFF2-40B4-BE49-F238E27FC236}">
                <a16:creationId xmlns:a16="http://schemas.microsoft.com/office/drawing/2014/main" id="{40F09A43-B88B-BEC7-3004-7287B6F3C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A7F99-795B-E3C0-A7E9-320910253E80}"/>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368870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CE37-1C9E-D333-3010-634F74A14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34597E-0FF6-2C51-026E-D1CEDBFB6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FC6A0-6896-FF87-E1BD-66711AD43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1D54-AC63-A2E2-381D-80795B1D1558}"/>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6" name="Footer Placeholder 5">
            <a:extLst>
              <a:ext uri="{FF2B5EF4-FFF2-40B4-BE49-F238E27FC236}">
                <a16:creationId xmlns:a16="http://schemas.microsoft.com/office/drawing/2014/main" id="{02440B3B-46BA-0876-8196-577D0E5E1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13BE4-5396-8A49-AC34-2034777C3066}"/>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205402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3AE3-B218-7364-54F4-5C3DE0588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9C5393-DF1E-2BD1-09AD-25AED80CA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A4EEDD-7A42-DC02-41B9-2217D4C28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B9C5FA-6F35-3A82-3E69-F5564DFCC83E}"/>
              </a:ext>
            </a:extLst>
          </p:cNvPr>
          <p:cNvSpPr>
            <a:spLocks noGrp="1"/>
          </p:cNvSpPr>
          <p:nvPr>
            <p:ph type="dt" sz="half" idx="10"/>
          </p:nvPr>
        </p:nvSpPr>
        <p:spPr/>
        <p:txBody>
          <a:bodyPr/>
          <a:lstStyle/>
          <a:p>
            <a:fld id="{47FF128C-953F-4022-82B8-AAB1691A7AEF}" type="datetimeFigureOut">
              <a:rPr lang="en-US" smtClean="0"/>
              <a:t>6/28/2022</a:t>
            </a:fld>
            <a:endParaRPr lang="en-US"/>
          </a:p>
        </p:txBody>
      </p:sp>
      <p:sp>
        <p:nvSpPr>
          <p:cNvPr id="6" name="Footer Placeholder 5">
            <a:extLst>
              <a:ext uri="{FF2B5EF4-FFF2-40B4-BE49-F238E27FC236}">
                <a16:creationId xmlns:a16="http://schemas.microsoft.com/office/drawing/2014/main" id="{0F0CEBDF-A04D-B8ED-4244-8DF438672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E476D-A8A2-C507-7381-44C8F41075E4}"/>
              </a:ext>
            </a:extLst>
          </p:cNvPr>
          <p:cNvSpPr>
            <a:spLocks noGrp="1"/>
          </p:cNvSpPr>
          <p:nvPr>
            <p:ph type="sldNum" sz="quarter" idx="12"/>
          </p:nvPr>
        </p:nvSpPr>
        <p:spPr/>
        <p:txBody>
          <a:bodyPr/>
          <a:lstStyle/>
          <a:p>
            <a:fld id="{D42268C3-2CDE-4227-8A75-016099181028}" type="slidenum">
              <a:rPr lang="en-US" smtClean="0"/>
              <a:t>‹#›</a:t>
            </a:fld>
            <a:endParaRPr lang="en-US"/>
          </a:p>
        </p:txBody>
      </p:sp>
    </p:spTree>
    <p:extLst>
      <p:ext uri="{BB962C8B-B14F-4D97-AF65-F5344CB8AC3E}">
        <p14:creationId xmlns:p14="http://schemas.microsoft.com/office/powerpoint/2010/main" val="52871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FB2AB-F6EA-DD9A-D294-E152729DF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4BCC5-9149-C66B-F7A5-E32F5E870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01260-DFB6-4914-B898-C515E73A3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F128C-953F-4022-82B8-AAB1691A7AEF}" type="datetimeFigureOut">
              <a:rPr lang="en-US" smtClean="0"/>
              <a:t>6/28/2022</a:t>
            </a:fld>
            <a:endParaRPr lang="en-US"/>
          </a:p>
        </p:txBody>
      </p:sp>
      <p:sp>
        <p:nvSpPr>
          <p:cNvPr id="5" name="Footer Placeholder 4">
            <a:extLst>
              <a:ext uri="{FF2B5EF4-FFF2-40B4-BE49-F238E27FC236}">
                <a16:creationId xmlns:a16="http://schemas.microsoft.com/office/drawing/2014/main" id="{A74D5337-8651-8BDB-69E8-712CE253D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E43D65-EFB3-16F5-F79E-0E344A23A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268C3-2CDE-4227-8A75-016099181028}" type="slidenum">
              <a:rPr lang="en-US" smtClean="0"/>
              <a:t>‹#›</a:t>
            </a:fld>
            <a:endParaRPr lang="en-US"/>
          </a:p>
        </p:txBody>
      </p:sp>
    </p:spTree>
    <p:extLst>
      <p:ext uri="{BB962C8B-B14F-4D97-AF65-F5344CB8AC3E}">
        <p14:creationId xmlns:p14="http://schemas.microsoft.com/office/powerpoint/2010/main" val="1660550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629B-BF89-93AA-52C9-34B1640CF5BE}"/>
              </a:ext>
            </a:extLst>
          </p:cNvPr>
          <p:cNvSpPr>
            <a:spLocks noGrp="1"/>
          </p:cNvSpPr>
          <p:nvPr>
            <p:ph type="title"/>
          </p:nvPr>
        </p:nvSpPr>
        <p:spPr/>
        <p:txBody>
          <a:bodyPr/>
          <a:lstStyle/>
          <a:p>
            <a:r>
              <a:rPr lang="en-US" dirty="0"/>
              <a:t>Positive Train Control (PTC)</a:t>
            </a:r>
          </a:p>
        </p:txBody>
      </p:sp>
      <p:pic>
        <p:nvPicPr>
          <p:cNvPr id="5" name="Content Placeholder 4">
            <a:extLst>
              <a:ext uri="{FF2B5EF4-FFF2-40B4-BE49-F238E27FC236}">
                <a16:creationId xmlns:a16="http://schemas.microsoft.com/office/drawing/2014/main" id="{82513BE6-4376-B909-1622-B4A2AEF6EA51}"/>
              </a:ext>
            </a:extLst>
          </p:cNvPr>
          <p:cNvPicPr>
            <a:picLocks noGrp="1" noChangeAspect="1"/>
          </p:cNvPicPr>
          <p:nvPr>
            <p:ph idx="1"/>
          </p:nvPr>
        </p:nvPicPr>
        <p:blipFill rotWithShape="1">
          <a:blip r:embed="rId3"/>
          <a:srcRect b="12102"/>
          <a:stretch/>
        </p:blipFill>
        <p:spPr>
          <a:xfrm>
            <a:off x="2321170" y="1416469"/>
            <a:ext cx="7890462" cy="4675146"/>
          </a:xfrm>
        </p:spPr>
      </p:pic>
      <p:sp>
        <p:nvSpPr>
          <p:cNvPr id="6" name="TextBox 5">
            <a:extLst>
              <a:ext uri="{FF2B5EF4-FFF2-40B4-BE49-F238E27FC236}">
                <a16:creationId xmlns:a16="http://schemas.microsoft.com/office/drawing/2014/main" id="{A34BE9C6-E84D-A3D4-C92A-7174BE9770EF}"/>
              </a:ext>
            </a:extLst>
          </p:cNvPr>
          <p:cNvSpPr txBox="1"/>
          <p:nvPr/>
        </p:nvSpPr>
        <p:spPr>
          <a:xfrm>
            <a:off x="2585318" y="6348173"/>
            <a:ext cx="6058722" cy="369332"/>
          </a:xfrm>
          <a:prstGeom prst="rect">
            <a:avLst/>
          </a:prstGeom>
          <a:noFill/>
        </p:spPr>
        <p:txBody>
          <a:bodyPr wrap="square" rtlCol="0">
            <a:spAutoFit/>
          </a:bodyPr>
          <a:lstStyle/>
          <a:p>
            <a:r>
              <a:rPr lang="en-US" dirty="0"/>
              <a:t>Image Source: Peters, 2012</a:t>
            </a:r>
          </a:p>
        </p:txBody>
      </p:sp>
    </p:spTree>
    <p:extLst>
      <p:ext uri="{BB962C8B-B14F-4D97-AF65-F5344CB8AC3E}">
        <p14:creationId xmlns:p14="http://schemas.microsoft.com/office/powerpoint/2010/main" val="3552322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7C12-37C4-EFCE-7B61-824B006E7286}"/>
              </a:ext>
            </a:extLst>
          </p:cNvPr>
          <p:cNvSpPr>
            <a:spLocks noGrp="1"/>
          </p:cNvSpPr>
          <p:nvPr>
            <p:ph type="title"/>
          </p:nvPr>
        </p:nvSpPr>
        <p:spPr/>
        <p:txBody>
          <a:bodyPr/>
          <a:lstStyle/>
          <a:p>
            <a:r>
              <a:rPr lang="en-US" dirty="0"/>
              <a:t>Questions / TODO:</a:t>
            </a:r>
          </a:p>
        </p:txBody>
      </p:sp>
      <p:sp>
        <p:nvSpPr>
          <p:cNvPr id="3" name="Content Placeholder 2">
            <a:extLst>
              <a:ext uri="{FF2B5EF4-FFF2-40B4-BE49-F238E27FC236}">
                <a16:creationId xmlns:a16="http://schemas.microsoft.com/office/drawing/2014/main" id="{7672852B-FDB2-8A5D-605D-AA63BC4F0ADF}"/>
              </a:ext>
            </a:extLst>
          </p:cNvPr>
          <p:cNvSpPr>
            <a:spLocks noGrp="1"/>
          </p:cNvSpPr>
          <p:nvPr>
            <p:ph idx="1"/>
          </p:nvPr>
        </p:nvSpPr>
        <p:spPr/>
        <p:txBody>
          <a:bodyPr/>
          <a:lstStyle/>
          <a:p>
            <a:r>
              <a:rPr lang="en-US" dirty="0"/>
              <a:t>Add slide highlighting recent tragedy?</a:t>
            </a:r>
          </a:p>
          <a:p>
            <a:r>
              <a:rPr lang="en-US" dirty="0"/>
              <a:t>Add news articles to bibliography</a:t>
            </a:r>
          </a:p>
          <a:p>
            <a:r>
              <a:rPr lang="en-US" dirty="0"/>
              <a:t>Add summary graphs of accidents over time and Accidents since 2016 with and without PTC</a:t>
            </a:r>
          </a:p>
          <a:p>
            <a:endParaRPr lang="en-US" dirty="0"/>
          </a:p>
          <a:p>
            <a:endParaRPr lang="en-US" dirty="0"/>
          </a:p>
        </p:txBody>
      </p:sp>
    </p:spTree>
    <p:extLst>
      <p:ext uri="{BB962C8B-B14F-4D97-AF65-F5344CB8AC3E}">
        <p14:creationId xmlns:p14="http://schemas.microsoft.com/office/powerpoint/2010/main" val="425179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AFD2-0463-FA1B-BC59-D2918A113B60}"/>
              </a:ext>
            </a:extLst>
          </p:cNvPr>
          <p:cNvSpPr>
            <a:spLocks noGrp="1"/>
          </p:cNvSpPr>
          <p:nvPr>
            <p:ph type="title"/>
          </p:nvPr>
        </p:nvSpPr>
        <p:spPr/>
        <p:txBody>
          <a:bodyPr/>
          <a:lstStyle/>
          <a:p>
            <a:r>
              <a:rPr lang="en-US" dirty="0"/>
              <a:t>What affect has PTC had on railroad accidents since their installation?</a:t>
            </a:r>
          </a:p>
        </p:txBody>
      </p:sp>
      <p:sp>
        <p:nvSpPr>
          <p:cNvPr id="3" name="Title 1">
            <a:extLst>
              <a:ext uri="{FF2B5EF4-FFF2-40B4-BE49-F238E27FC236}">
                <a16:creationId xmlns:a16="http://schemas.microsoft.com/office/drawing/2014/main" id="{49D53639-FF6F-00C7-8BF6-8EE7D85DC8D4}"/>
              </a:ext>
            </a:extLst>
          </p:cNvPr>
          <p:cNvSpPr txBox="1">
            <a:spLocks/>
          </p:cNvSpPr>
          <p:nvPr/>
        </p:nvSpPr>
        <p:spPr>
          <a:xfrm>
            <a:off x="838200" y="2234491"/>
            <a:ext cx="10515600" cy="13255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Can a predictive model be generated to identify accidents which could have been prevented using PTC to proactively address high-risk conditions and situations?</a:t>
            </a:r>
          </a:p>
        </p:txBody>
      </p:sp>
    </p:spTree>
    <p:extLst>
      <p:ext uri="{BB962C8B-B14F-4D97-AF65-F5344CB8AC3E}">
        <p14:creationId xmlns:p14="http://schemas.microsoft.com/office/powerpoint/2010/main" val="83868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C807-6729-CEAA-64D1-5E87CC8F6CC8}"/>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AD9B946F-D05E-291F-AFE8-BEE794670D42}"/>
              </a:ext>
            </a:extLst>
          </p:cNvPr>
          <p:cNvSpPr>
            <a:spLocks noGrp="1"/>
          </p:cNvSpPr>
          <p:nvPr>
            <p:ph sz="half" idx="1"/>
          </p:nvPr>
        </p:nvSpPr>
        <p:spPr/>
        <p:txBody>
          <a:bodyPr/>
          <a:lstStyle/>
          <a:p>
            <a:r>
              <a:rPr lang="en-US" dirty="0"/>
              <a:t>Data over time</a:t>
            </a:r>
          </a:p>
          <a:p>
            <a:r>
              <a:rPr lang="en-US" dirty="0"/>
              <a:t>42,551,002 non-empty data points in total</a:t>
            </a:r>
          </a:p>
          <a:p>
            <a:r>
              <a:rPr lang="en-US" dirty="0"/>
              <a:t>186 attributes</a:t>
            </a:r>
          </a:p>
          <a:p>
            <a:r>
              <a:rPr lang="en-US" dirty="0"/>
              <a:t>436541 records</a:t>
            </a:r>
          </a:p>
        </p:txBody>
      </p:sp>
      <p:sp>
        <p:nvSpPr>
          <p:cNvPr id="4" name="Content Placeholder 3">
            <a:extLst>
              <a:ext uri="{FF2B5EF4-FFF2-40B4-BE49-F238E27FC236}">
                <a16:creationId xmlns:a16="http://schemas.microsoft.com/office/drawing/2014/main" id="{5E330C40-E17D-1F68-D9B2-054F8D2A2DF5}"/>
              </a:ext>
            </a:extLst>
          </p:cNvPr>
          <p:cNvSpPr>
            <a:spLocks noGrp="1"/>
          </p:cNvSpPr>
          <p:nvPr>
            <p:ph sz="half" idx="2"/>
          </p:nvPr>
        </p:nvSpPr>
        <p:spPr/>
        <p:txBody>
          <a:bodyPr/>
          <a:lstStyle/>
          <a:p>
            <a:r>
              <a:rPr lang="en-US" dirty="0"/>
              <a:t>PTC vs Non-PTC</a:t>
            </a:r>
          </a:p>
        </p:txBody>
      </p:sp>
    </p:spTree>
    <p:extLst>
      <p:ext uri="{BB962C8B-B14F-4D97-AF65-F5344CB8AC3E}">
        <p14:creationId xmlns:p14="http://schemas.microsoft.com/office/powerpoint/2010/main" val="156262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3E00-586B-8C21-F8DD-E9B138D8FD9E}"/>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9028930-2912-9A5E-5B32-744F569220B2}"/>
              </a:ext>
            </a:extLst>
          </p:cNvPr>
          <p:cNvSpPr>
            <a:spLocks noGrp="1"/>
          </p:cNvSpPr>
          <p:nvPr>
            <p:ph idx="1"/>
          </p:nvPr>
        </p:nvSpPr>
        <p:spPr/>
        <p:txBody>
          <a:bodyPr/>
          <a:lstStyle/>
          <a:p>
            <a:r>
              <a:rPr lang="en-US" dirty="0"/>
              <a:t>Correct for inconsistent encoding</a:t>
            </a:r>
          </a:p>
          <a:p>
            <a:r>
              <a:rPr lang="en-US" dirty="0"/>
              <a:t>Address missing values for each attribute</a:t>
            </a:r>
          </a:p>
          <a:p>
            <a:r>
              <a:rPr lang="en-US" dirty="0"/>
              <a:t>Tools</a:t>
            </a:r>
          </a:p>
          <a:p>
            <a:pPr lvl="1"/>
            <a:r>
              <a:rPr lang="en-US" dirty="0"/>
              <a:t>Pandas functions to identify and fill null attributes</a:t>
            </a:r>
          </a:p>
          <a:p>
            <a:pPr lvl="1"/>
            <a:r>
              <a:rPr lang="en-US" dirty="0"/>
              <a:t>Evaluate unique encodings using pandas, re-encode with </a:t>
            </a:r>
            <a:r>
              <a:rPr lang="en-US" dirty="0" err="1"/>
              <a:t>sklearn</a:t>
            </a:r>
            <a:r>
              <a:rPr lang="en-US" dirty="0"/>
              <a:t> if needed, if performance is slow consider one hot encoding</a:t>
            </a:r>
          </a:p>
        </p:txBody>
      </p:sp>
    </p:spTree>
    <p:extLst>
      <p:ext uri="{BB962C8B-B14F-4D97-AF65-F5344CB8AC3E}">
        <p14:creationId xmlns:p14="http://schemas.microsoft.com/office/powerpoint/2010/main" val="103813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57C2-A224-C3EE-55D4-C4088FC57268}"/>
              </a:ext>
            </a:extLst>
          </p:cNvPr>
          <p:cNvSpPr>
            <a:spLocks noGrp="1"/>
          </p:cNvSpPr>
          <p:nvPr>
            <p:ph type="title"/>
          </p:nvPr>
        </p:nvSpPr>
        <p:spPr/>
        <p:txBody>
          <a:bodyPr/>
          <a:lstStyle/>
          <a:p>
            <a:r>
              <a:rPr lang="en-US" dirty="0"/>
              <a:t>Data Integration</a:t>
            </a:r>
          </a:p>
        </p:txBody>
      </p:sp>
      <p:sp>
        <p:nvSpPr>
          <p:cNvPr id="3" name="Content Placeholder 2">
            <a:extLst>
              <a:ext uri="{FF2B5EF4-FFF2-40B4-BE49-F238E27FC236}">
                <a16:creationId xmlns:a16="http://schemas.microsoft.com/office/drawing/2014/main" id="{7C619B29-1ADD-B1CE-71DB-AAD27AF65249}"/>
              </a:ext>
            </a:extLst>
          </p:cNvPr>
          <p:cNvSpPr>
            <a:spLocks noGrp="1"/>
          </p:cNvSpPr>
          <p:nvPr>
            <p:ph sz="half" idx="1"/>
          </p:nvPr>
        </p:nvSpPr>
        <p:spPr/>
        <p:txBody>
          <a:bodyPr/>
          <a:lstStyle/>
          <a:p>
            <a:r>
              <a:rPr lang="en-US" dirty="0"/>
              <a:t>Detailed accident reports?</a:t>
            </a:r>
          </a:p>
          <a:p>
            <a:r>
              <a:rPr lang="en-US" dirty="0"/>
              <a:t>Tools?</a:t>
            </a:r>
          </a:p>
        </p:txBody>
      </p:sp>
      <p:sp>
        <p:nvSpPr>
          <p:cNvPr id="4" name="Content Placeholder 3">
            <a:extLst>
              <a:ext uri="{FF2B5EF4-FFF2-40B4-BE49-F238E27FC236}">
                <a16:creationId xmlns:a16="http://schemas.microsoft.com/office/drawing/2014/main" id="{FEB615C2-885B-6960-C778-9850A9687C6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55299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AE81-E978-DD0A-1D3E-85FD39BBBC2A}"/>
              </a:ext>
            </a:extLst>
          </p:cNvPr>
          <p:cNvSpPr>
            <a:spLocks noGrp="1"/>
          </p:cNvSpPr>
          <p:nvPr>
            <p:ph type="title"/>
          </p:nvPr>
        </p:nvSpPr>
        <p:spPr/>
        <p:txBody>
          <a:bodyPr/>
          <a:lstStyle/>
          <a:p>
            <a:r>
              <a:rPr lang="en-US" dirty="0"/>
              <a:t>Data Reduction</a:t>
            </a:r>
          </a:p>
        </p:txBody>
      </p:sp>
      <p:sp>
        <p:nvSpPr>
          <p:cNvPr id="3" name="Content Placeholder 2">
            <a:extLst>
              <a:ext uri="{FF2B5EF4-FFF2-40B4-BE49-F238E27FC236}">
                <a16:creationId xmlns:a16="http://schemas.microsoft.com/office/drawing/2014/main" id="{D34C9AFD-7BD0-7317-BA9E-DA517EA610A0}"/>
              </a:ext>
            </a:extLst>
          </p:cNvPr>
          <p:cNvSpPr>
            <a:spLocks noGrp="1"/>
          </p:cNvSpPr>
          <p:nvPr>
            <p:ph idx="1"/>
          </p:nvPr>
        </p:nvSpPr>
        <p:spPr/>
        <p:txBody>
          <a:bodyPr/>
          <a:lstStyle/>
          <a:p>
            <a:r>
              <a:rPr lang="en-US" dirty="0"/>
              <a:t>Some domain “expert” choices – minor vs major</a:t>
            </a:r>
          </a:p>
          <a:p>
            <a:r>
              <a:rPr lang="en-US" dirty="0"/>
              <a:t>Tools?</a:t>
            </a:r>
          </a:p>
        </p:txBody>
      </p:sp>
    </p:spTree>
    <p:extLst>
      <p:ext uri="{BB962C8B-B14F-4D97-AF65-F5344CB8AC3E}">
        <p14:creationId xmlns:p14="http://schemas.microsoft.com/office/powerpoint/2010/main" val="132413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A871-ECD6-D474-CF03-4EF857B62FD8}"/>
              </a:ext>
            </a:extLst>
          </p:cNvPr>
          <p:cNvSpPr>
            <a:spLocks noGrp="1"/>
          </p:cNvSpPr>
          <p:nvPr>
            <p:ph type="title"/>
          </p:nvPr>
        </p:nvSpPr>
        <p:spPr/>
        <p:txBody>
          <a:bodyPr/>
          <a:lstStyle/>
          <a:p>
            <a:r>
              <a:rPr lang="en-US" dirty="0"/>
              <a:t>Data Transformation	</a:t>
            </a:r>
          </a:p>
        </p:txBody>
      </p:sp>
      <p:sp>
        <p:nvSpPr>
          <p:cNvPr id="3" name="Content Placeholder 2">
            <a:extLst>
              <a:ext uri="{FF2B5EF4-FFF2-40B4-BE49-F238E27FC236}">
                <a16:creationId xmlns:a16="http://schemas.microsoft.com/office/drawing/2014/main" id="{39534A5A-99A6-2E46-FAF9-77E7A0D40526}"/>
              </a:ext>
            </a:extLst>
          </p:cNvPr>
          <p:cNvSpPr>
            <a:spLocks noGrp="1"/>
          </p:cNvSpPr>
          <p:nvPr>
            <p:ph idx="1"/>
          </p:nvPr>
        </p:nvSpPr>
        <p:spPr/>
        <p:txBody>
          <a:bodyPr/>
          <a:lstStyle/>
          <a:p>
            <a:r>
              <a:rPr lang="en-US" dirty="0"/>
              <a:t>Generate plots for each attribute</a:t>
            </a:r>
          </a:p>
          <a:p>
            <a:r>
              <a:rPr lang="en-US" dirty="0"/>
              <a:t>Are any attributes noisy? </a:t>
            </a:r>
          </a:p>
          <a:p>
            <a:r>
              <a:rPr lang="en-US" dirty="0"/>
              <a:t>Should they be smoothed or normalized or discretized?</a:t>
            </a:r>
          </a:p>
          <a:p>
            <a:r>
              <a:rPr lang="en-US" dirty="0"/>
              <a:t>Concept Hierarchy Generation</a:t>
            </a:r>
          </a:p>
          <a:p>
            <a:r>
              <a:rPr lang="en-US" dirty="0"/>
              <a:t>Tools?</a:t>
            </a:r>
          </a:p>
        </p:txBody>
      </p:sp>
    </p:spTree>
    <p:extLst>
      <p:ext uri="{BB962C8B-B14F-4D97-AF65-F5344CB8AC3E}">
        <p14:creationId xmlns:p14="http://schemas.microsoft.com/office/powerpoint/2010/main" val="130575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66F4-7AB5-0E9F-C411-9D3B59045B48}"/>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3340221-0A60-5A84-D056-AE0845CFA628}"/>
              </a:ext>
            </a:extLst>
          </p:cNvPr>
          <p:cNvSpPr>
            <a:spLocks noGrp="1"/>
          </p:cNvSpPr>
          <p:nvPr>
            <p:ph idx="1"/>
          </p:nvPr>
        </p:nvSpPr>
        <p:spPr/>
        <p:txBody>
          <a:bodyPr>
            <a:normAutofit fontScale="92500" lnSpcReduction="10000"/>
          </a:bodyPr>
          <a:lstStyle/>
          <a:p>
            <a:r>
              <a:rPr lang="en-US" dirty="0"/>
              <a:t>Frequent itemset generation FIG to identify frequent patterns associated with PTC vs Non-PTC accidents</a:t>
            </a:r>
          </a:p>
          <a:p>
            <a:pPr lvl="1"/>
            <a:r>
              <a:rPr lang="en-US" dirty="0"/>
              <a:t>Support, confidence, lift</a:t>
            </a:r>
          </a:p>
          <a:p>
            <a:r>
              <a:rPr lang="en-US" dirty="0"/>
              <a:t>Random forest RI for non-black-box identification of conditions which could lead to an accident preventable by PTC, and ones which require further intervention</a:t>
            </a:r>
          </a:p>
          <a:p>
            <a:pPr lvl="1"/>
            <a:r>
              <a:rPr lang="en-US" dirty="0"/>
              <a:t>80-20 sampling split without replacement</a:t>
            </a:r>
          </a:p>
          <a:p>
            <a:pPr lvl="1"/>
            <a:r>
              <a:rPr lang="en-US" dirty="0"/>
              <a:t>In tandem with bagging</a:t>
            </a:r>
          </a:p>
          <a:p>
            <a:pPr lvl="1"/>
            <a:r>
              <a:rPr lang="en-US" dirty="0"/>
              <a:t>Will also handle attribute selection</a:t>
            </a:r>
          </a:p>
          <a:p>
            <a:pPr lvl="1"/>
            <a:r>
              <a:rPr lang="en-US" dirty="0"/>
              <a:t>Accuracy, sensitivity, precision, specificity, F1, Fb</a:t>
            </a:r>
          </a:p>
          <a:p>
            <a:r>
              <a:rPr lang="en-US" dirty="0"/>
              <a:t>Generating an if-then rule-base model from decision trees</a:t>
            </a:r>
          </a:p>
          <a:p>
            <a:pPr lvl="1"/>
            <a:r>
              <a:rPr lang="en-US" dirty="0"/>
              <a:t>Rule pruning</a:t>
            </a:r>
          </a:p>
        </p:txBody>
      </p:sp>
    </p:spTree>
    <p:extLst>
      <p:ext uri="{BB962C8B-B14F-4D97-AF65-F5344CB8AC3E}">
        <p14:creationId xmlns:p14="http://schemas.microsoft.com/office/powerpoint/2010/main" val="309451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9C74-2F9E-6D0A-5ACD-18A878AA897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F4C205E-20D3-B0E0-7539-00450A72D2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1345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549</Words>
  <Application>Microsoft Office PowerPoint</Application>
  <PresentationFormat>Widescreen</PresentationFormat>
  <Paragraphs>50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Positive Train Control (PTC)</vt:lpstr>
      <vt:lpstr>What affect has PTC had on railroad accidents since their installation?</vt:lpstr>
      <vt:lpstr>Data Overview</vt:lpstr>
      <vt:lpstr>Data Cleaning</vt:lpstr>
      <vt:lpstr>Data Integration</vt:lpstr>
      <vt:lpstr>Data Reduction</vt:lpstr>
      <vt:lpstr>Data Transformation </vt:lpstr>
      <vt:lpstr>Evaluation</vt:lpstr>
      <vt:lpstr>References</vt:lpstr>
      <vt:lpstr>Questions / 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Katrina Siegfried</dc:creator>
  <cp:lastModifiedBy>Katrina Siegfried</cp:lastModifiedBy>
  <cp:revision>3</cp:revision>
  <dcterms:created xsi:type="dcterms:W3CDTF">2022-06-28T14:05:25Z</dcterms:created>
  <dcterms:modified xsi:type="dcterms:W3CDTF">2022-06-28T15:31:11Z</dcterms:modified>
</cp:coreProperties>
</file>