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1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6922-5B01-4550-AC37-DF33678F90A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3462-64EC-4046-A0B7-8EBB5750A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3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Bookman Old Style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BFD072E-2FE3-424C-B980-62786C794D17}" type="datetime1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6/29/2022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04C71A4-8F27-4669-8735-4C5F3C2B8EC8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Click to edit Master title style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404040"/>
                </a:solidFill>
                <a:latin typeface="Franklin Gothic Book"/>
              </a:rPr>
              <a:t>Click to 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00" b="0" strike="noStrike" spc="-1">
                <a:solidFill>
                  <a:srgbClr val="404040"/>
                </a:solidFill>
                <a:latin typeface="Franklin Gothic Book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Fifth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474712B-75A1-4BC3-AC79-96FE9734A0BD}" type="datetime1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6/29/2022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ACEF643-AE30-45E0-AA2F-B641CF8A6C41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fetydata.fra.dot.gov/OfficeofSafety/publicsite/DownloadCrossingInventoryData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4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3" descr="Close-up of intersecting railway tracks"/>
          <p:cNvPicPr/>
          <p:nvPr/>
        </p:nvPicPr>
        <p:blipFill>
          <a:blip r:embed="rId2"/>
          <a:srcRect b="157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Rectangle 45"/>
          <p:cNvSpPr/>
          <p:nvPr/>
        </p:nvSpPr>
        <p:spPr>
          <a:xfrm>
            <a:off x="0" y="2207520"/>
            <a:ext cx="12191760" cy="31618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52">
                <a:solidFill>
                  <a:srgbClr val="FFFFFF"/>
                </a:solidFill>
                <a:latin typeface="Bookman Old Style"/>
              </a:rPr>
              <a:t>Analysis of the Effects of Regulation on Railroad Safety</a:t>
            </a:r>
            <a:endParaRPr lang="en-US" sz="5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64508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FFFFFF"/>
                </a:solidFill>
                <a:latin typeface="Franklin Gothic Book"/>
              </a:rPr>
              <a:t>Kai Liao, Katrina Siegfried, Andrew smith – Group 17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" name="Straight Connector 47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Rectangle 49"/>
          <p:cNvSpPr/>
          <p:nvPr/>
        </p:nvSpPr>
        <p:spPr>
          <a:xfrm>
            <a:off x="-2160" y="6400800"/>
            <a:ext cx="12188520" cy="4568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0000"/>
                </a:srgbClr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Evaluation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35F01F2-4125-2034-5F79-288C8E055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616713"/>
              </p:ext>
            </p:extLst>
          </p:nvPr>
        </p:nvGraphicFramePr>
        <p:xfrm>
          <a:off x="345233" y="2034073"/>
          <a:ext cx="11695397" cy="3897446"/>
        </p:xfrm>
        <a:graphic>
          <a:graphicData uri="http://schemas.openxmlformats.org/drawingml/2006/table">
            <a:tbl>
              <a:tblPr/>
              <a:tblGrid>
                <a:gridCol w="176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8188">
                  <a:extLst>
                    <a:ext uri="{9D8B030D-6E8A-4147-A177-3AD203B41FA5}">
                      <a16:colId xmlns:a16="http://schemas.microsoft.com/office/drawing/2014/main" val="1845616469"/>
                    </a:ext>
                  </a:extLst>
                </a:gridCol>
                <a:gridCol w="1329612">
                  <a:extLst>
                    <a:ext uri="{9D8B030D-6E8A-4147-A177-3AD203B41FA5}">
                      <a16:colId xmlns:a16="http://schemas.microsoft.com/office/drawing/2014/main" val="4002455906"/>
                    </a:ext>
                  </a:extLst>
                </a:gridCol>
                <a:gridCol w="467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Method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Question Addressed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Evaluation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Decision Tree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Random Forest RI with bagging, will also help with attribute selection, use to generate if-then rule based model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PTC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80-20 train/test split, sampling without replacement; accuracy, sensitivity, precision, specificity, F1, Fb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FP-Growth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Explore vertical format to expedite itemset generation; rule pruning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PTC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Support, lift, confidence, </a:t>
                      </a:r>
                      <a:r>
                        <a:rPr lang="el-GR" sz="1800" b="0" strike="noStrike" spc="-1" dirty="0">
                          <a:latin typeface="Arial"/>
                        </a:rPr>
                        <a:t>Χ</a:t>
                      </a:r>
                      <a:r>
                        <a:rPr lang="en-US" sz="1800" b="0" strike="noStrike" spc="-1" dirty="0">
                          <a:latin typeface="Arial"/>
                        </a:rPr>
                        <a:t>2,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Kulczynski</a:t>
                      </a:r>
                      <a:r>
                        <a:rPr lang="en-US" sz="1800" b="0" strike="noStrike" spc="-1" dirty="0">
                          <a:latin typeface="Arial"/>
                        </a:rPr>
                        <a:t> measure, cosine; final selection of measure dependent on performance on data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Chi-Square Analysis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11518"/>
                  </a:ext>
                </a:extLst>
              </a:tr>
              <a:tr h="433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Apriori</a:t>
                      </a:r>
                      <a:r>
                        <a:rPr lang="en-US" sz="1800" b="0" strike="noStrike" spc="-1" dirty="0">
                          <a:latin typeface="Arial"/>
                        </a:rPr>
                        <a:t> Algorithm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864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Project Description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Accidents at highway-railroad intersections cause tremendous losses of lives and resources. This project aims to consider the impacts of new regulations, locations of intersections, and the characteristics/topography of intersections to determine which features promote safety and which features do not.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404040"/>
                </a:solidFill>
                <a:latin typeface="Franklin Gothic Book"/>
              </a:rPr>
              <a:t>Effects of Positive Train Control (PTC) Regulation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404040"/>
                </a:solidFill>
                <a:latin typeface="Franklin Gothic Book"/>
              </a:rPr>
              <a:t>Accident Analysis by Location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dirty="0">
                <a:solidFill>
                  <a:srgbClr val="404040"/>
                </a:solidFill>
                <a:latin typeface="Franklin Gothic Book"/>
              </a:rPr>
              <a:t>Effects of Intersection Characteristics</a:t>
            </a:r>
            <a:endParaRPr lang="en-US" sz="15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Prior Work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98" name="Table 4"/>
          <p:cNvGraphicFramePr/>
          <p:nvPr>
            <p:extLst>
              <p:ext uri="{D42A27DB-BD31-4B8C-83A1-F6EECF244321}">
                <p14:modId xmlns:p14="http://schemas.microsoft.com/office/powerpoint/2010/main" val="594077423"/>
              </p:ext>
            </p:extLst>
          </p:nvPr>
        </p:nvGraphicFramePr>
        <p:xfrm>
          <a:off x="1096920" y="2108160"/>
          <a:ext cx="10058040" cy="3566160"/>
        </p:xfrm>
        <a:graphic>
          <a:graphicData uri="http://schemas.openxmlformats.org/drawingml/2006/table">
            <a:tbl>
              <a:tblPr/>
              <a:tblGrid>
                <a:gridCol w="240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9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Analysis of Causes of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Major Train Derailment and Their Effect on Accident Rates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Liu et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al. (2012)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Identify the causes of train accidents and their effect on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accidents rates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Transportation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railroads FRA U.S gov. data , (2001–2010 dataset)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Weka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tool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Chi-square analysis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Text Mining the Contributors to Rail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Accidents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Brown et al. (2016) 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Discussed severity of road accident survey.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FRA dataset, from 2001 to 2012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Weka tool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text mining techniques, random forests, partial least squares, latent Dirichlet allocation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Prior Work (cont.)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00" name="Table 4"/>
          <p:cNvGraphicFramePr/>
          <p:nvPr>
            <p:extLst>
              <p:ext uri="{D42A27DB-BD31-4B8C-83A1-F6EECF244321}">
                <p14:modId xmlns:p14="http://schemas.microsoft.com/office/powerpoint/2010/main" val="2742067255"/>
              </p:ext>
            </p:extLst>
          </p:nvPr>
        </p:nvGraphicFramePr>
        <p:xfrm>
          <a:off x="1096920" y="2108160"/>
          <a:ext cx="10058040" cy="3566160"/>
        </p:xfrm>
        <a:graphic>
          <a:graphicData uri="http://schemas.openxmlformats.org/drawingml/2006/table">
            <a:tbl>
              <a:tblPr/>
              <a:tblGrid>
                <a:gridCol w="26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Identifying vehicle driver injury severity factors at highway-railway grade crossings using data mining algorithms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Ghomi et al. (2017)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Identify injury of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drivers in factors of highway-railway grade crossing.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U.S (FRA) accident dataset the period of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2006–2013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STATA13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software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package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tool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Chi-square analysis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Analyzing the Train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Accident Injuries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using Mining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Techniques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Nireesa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et al. (2017)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Describe techniques to identify characteristics of accident.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11 years 2001 to 2012 rail accidents U.S. 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Weka tool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Association rules,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Apriori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algorithm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Prior Work (cont.)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00" name="Table 4"/>
          <p:cNvGraphicFramePr/>
          <p:nvPr>
            <p:extLst>
              <p:ext uri="{D42A27DB-BD31-4B8C-83A1-F6EECF244321}">
                <p14:modId xmlns:p14="http://schemas.microsoft.com/office/powerpoint/2010/main" val="4253997388"/>
              </p:ext>
            </p:extLst>
          </p:nvPr>
        </p:nvGraphicFramePr>
        <p:xfrm>
          <a:off x="1096920" y="2108160"/>
          <a:ext cx="10058040" cy="3200400"/>
        </p:xfrm>
        <a:graphic>
          <a:graphicData uri="http://schemas.openxmlformats.org/drawingml/2006/table">
            <a:tbl>
              <a:tblPr/>
              <a:tblGrid>
                <a:gridCol w="26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Human and Organizational Factors of Positive Train Control Safety System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Khashe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et al. (2019)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Examining PTC implementation success using organizational safety method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U.S (FRA) accident dataset the period of 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1996–2015 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General statistical methods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High Reliability Organizing (HRO)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 Novel Data Mining Approach for Analysis of Accident Paths and Performance Assessment of Risk Control Systems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Singh et al. (2020)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Analyze accident paths from incident data and assess performance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Occupational accidents in a steel manufacturing plant in India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Python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Temporal-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frequen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-, elevated-severity-, and high-impact itemset generation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25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Dataset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US Department of Transportation – Federal Railroad Administration – Office of Railroad Safety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Highway-Rail Crossing Database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186 Attributes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436,498 Entries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42,567,011 non-empty entries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Collection of all Reports from all US Highway-Rail incidents between 1970-May 2022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u="sng" strike="noStrike" spc="-1" dirty="0">
                <a:solidFill>
                  <a:srgbClr val="5EB2EA"/>
                </a:solidFill>
                <a:uFillTx/>
                <a:latin typeface="Franklin Gothic Book"/>
                <a:hlinkClick r:id="rId3"/>
              </a:rPr>
              <a:t>https://safetydata.fra.dot.gov/OfficeofSafety/publicsite/DownloadCrossingInventoryData.aspx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All members have the data downloaded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Proposed Work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Data Cleaning:</a:t>
            </a: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2"/>
          <a:stretch/>
        </p:blipFill>
        <p:spPr>
          <a:xfrm>
            <a:off x="3650040" y="2108160"/>
            <a:ext cx="7505280" cy="3285360"/>
          </a:xfrm>
          <a:prstGeom prst="rect">
            <a:avLst/>
          </a:prstGeom>
          <a:ln w="0">
            <a:noFill/>
          </a:ln>
        </p:spPr>
      </p:pic>
      <p:sp>
        <p:nvSpPr>
          <p:cNvPr id="106" name="Oval 5"/>
          <p:cNvSpPr/>
          <p:nvPr/>
        </p:nvSpPr>
        <p:spPr>
          <a:xfrm>
            <a:off x="9619920" y="3219120"/>
            <a:ext cx="447480" cy="122184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Oval 8"/>
          <p:cNvSpPr/>
          <p:nvPr/>
        </p:nvSpPr>
        <p:spPr>
          <a:xfrm>
            <a:off x="3650040" y="2621880"/>
            <a:ext cx="1229400" cy="93564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Box 11"/>
          <p:cNvSpPr/>
          <p:nvPr/>
        </p:nvSpPr>
        <p:spPr>
          <a:xfrm>
            <a:off x="1097280" y="2565454"/>
            <a:ext cx="244800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Correct spelling in narratives, make all letters capital.</a:t>
            </a:r>
            <a:b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</a:br>
            <a:endParaRPr lang="en-US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Ensure all attributes don’t have duplicate items representing the same thing</a:t>
            </a:r>
            <a:b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</a:br>
            <a:endParaRPr lang="en-US" sz="18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Address missing values for each attribute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Proposed Work (cont.)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83163" y="2108159"/>
            <a:ext cx="11178074" cy="4125664"/>
          </a:xfrm>
          <a:prstGeom prst="rect">
            <a:avLst/>
          </a:prstGeom>
          <a:noFill/>
          <a:ln w="0">
            <a:noFill/>
          </a:ln>
        </p:spPr>
        <p:txBody>
          <a:bodyPr lIns="0" rIns="0" numCol="3" spcCol="18288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Data Preprocessing:</a:t>
            </a: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PTC implementation: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spc="-1" dirty="0">
                <a:solidFill>
                  <a:srgbClr val="404040"/>
                </a:solidFill>
                <a:latin typeface="Franklin Gothic Book"/>
              </a:rPr>
              <a:t> Data reduction using domain “expert” selections.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spc="-1" dirty="0">
                <a:solidFill>
                  <a:srgbClr val="404040"/>
                </a:solidFill>
                <a:latin typeface="Franklin Gothic Book"/>
              </a:rPr>
              <a:t> Data transformation by selectively smoothing, normalizing, discretizing data as needed; concept hierarchy generation to mine at different abstraction values; vertical format for FP-growth; one-hot encoding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Crossing Location: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Fill in blanks with identical placeholders or inferred data (if possible). 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Verify identical formatting for all nominal values, and choose relevant orders for ordinal values.</a:t>
            </a: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Crossing Characteristics:</a:t>
            </a: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Specify crossing characteristic attributes as necessary attributes to compare to.</a:t>
            </a: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Remove irrelevant administrative and  reserved attributes.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Tools to Use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85000" lnSpcReduction="20000"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2400" b="1" strike="noStrike" spc="-1" dirty="0">
                <a:solidFill>
                  <a:srgbClr val="404040"/>
                </a:solidFill>
                <a:latin typeface="Franklin Gothic Book"/>
              </a:rPr>
              <a:t>Tools:</a:t>
            </a: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Weka tool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Python toolboxes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Pandas: data cleaning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spc="-1" dirty="0" err="1">
                <a:solidFill>
                  <a:srgbClr val="404040"/>
                </a:solidFill>
                <a:latin typeface="Franklin Gothic Book"/>
              </a:rPr>
              <a:t>N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umpy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data transformation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Sklearn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fix encoding if needed (one-hot), test-train split, random forest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pyspark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fp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-growth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2400" b="1" strike="noStrike" spc="-1" dirty="0">
                <a:solidFill>
                  <a:srgbClr val="404040"/>
                </a:solidFill>
                <a:latin typeface="Franklin Gothic Book"/>
              </a:rPr>
              <a:t>Methods:</a:t>
            </a: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Decision Trees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spc="-1" dirty="0">
                <a:solidFill>
                  <a:srgbClr val="404040"/>
                </a:solidFill>
                <a:latin typeface="Franklin Gothic Book"/>
              </a:rPr>
              <a:t>FP-Growth</a:t>
            </a:r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Chi-square analysis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latin typeface="Franklin Gothic Book"/>
              </a:rPr>
              <a:t>Apriori</a:t>
            </a: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 algorithm</a:t>
            </a:r>
          </a:p>
          <a:p>
            <a:pPr marL="0" indent="-2559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{AF2A5A58-BF5B-4E5E-8987-2BD3E9695F22}tf22712842_win32</Template>
  <TotalTime>410</TotalTime>
  <Words>740</Words>
  <Application>Microsoft Office PowerPoint</Application>
  <PresentationFormat>Widescreen</PresentationFormat>
  <Paragraphs>138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StarSymbol</vt:lpstr>
      <vt:lpstr>Symbol</vt:lpstr>
      <vt:lpstr>Times New Roman</vt:lpstr>
      <vt:lpstr>Wingdings</vt:lpstr>
      <vt:lpstr>Office Theme</vt:lpstr>
      <vt:lpstr>Office Theme</vt:lpstr>
      <vt:lpstr>Analysis of the Effects of Regulation on Railroad Safety</vt:lpstr>
      <vt:lpstr>Project Description</vt:lpstr>
      <vt:lpstr>Prior Work</vt:lpstr>
      <vt:lpstr>Prior Work (cont.)</vt:lpstr>
      <vt:lpstr>Prior Work (cont.)</vt:lpstr>
      <vt:lpstr>Dataset</vt:lpstr>
      <vt:lpstr>Proposed Work</vt:lpstr>
      <vt:lpstr>Proposed Work (cont.)</vt:lpstr>
      <vt:lpstr>Tools to Use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Effects of Regulation on Railroad Safety</dc:title>
  <dc:subject/>
  <dc:creator>Andrew Smith</dc:creator>
  <dc:description/>
  <cp:lastModifiedBy>Katrina Siegfried</cp:lastModifiedBy>
  <cp:revision>5</cp:revision>
  <dcterms:created xsi:type="dcterms:W3CDTF">2022-06-23T21:44:50Z</dcterms:created>
  <dcterms:modified xsi:type="dcterms:W3CDTF">2022-06-29T16:49:51Z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r8>9</vt:r8>
  </property>
</Properties>
</file>