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FD072E-2FE3-424C-B980-62786C794D17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06/25/2022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4C71A4-8F27-4669-8735-4C5F3C2B8EC8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432000" indent="-3240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74712B-75A1-4BC3-AC79-96FE9734A0BD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06/25/2022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CEF643-AE30-45E0-AA2F-B641CF8A6C41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afetydata.fra.dot.gov/OfficeofSafety/publicsite/DownloadCrossingInventoryData.aspx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3" descr="Close-up of intersecting railway tracks"/>
          <p:cNvPicPr/>
          <p:nvPr/>
        </p:nvPicPr>
        <p:blipFill>
          <a:blip r:embed="rId1"/>
          <a:srcRect l="0" t="0" r="0"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45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ffffff"/>
                </a:solidFill>
                <a:latin typeface="Bookman Old Style"/>
              </a:rPr>
              <a:t>Analysis of the Effects of Regulation on Railroad Safety</a:t>
            </a:r>
            <a:endParaRPr b="0" lang="en-US" sz="5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ffffff"/>
                </a:solidFill>
                <a:latin typeface="Franklin Gothic Book"/>
              </a:rPr>
              <a:t>Kai Liao, Katrina Siegfried, Andrew smith – Group 17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Rectangle 49"/>
          <p:cNvSpPr/>
          <p:nvPr/>
        </p:nvSpPr>
        <p:spPr>
          <a:xfrm>
            <a:off x="-2160" y="6400800"/>
            <a:ext cx="12188520" cy="4568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Project Description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Prior Work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98" name="Table 4"/>
          <p:cNvGraphicFramePr/>
          <p:nvPr/>
        </p:nvGraphicFramePr>
        <p:xfrm>
          <a:off x="1096920" y="2108160"/>
          <a:ext cx="10057680" cy="4451400"/>
        </p:xfrm>
        <a:graphic>
          <a:graphicData uri="http://schemas.openxmlformats.org/drawingml/2006/table">
            <a:tbl>
              <a:tblPr/>
              <a:tblGrid>
                <a:gridCol w="2409480"/>
                <a:gridCol w="976320"/>
                <a:gridCol w="1979640"/>
                <a:gridCol w="1757520"/>
                <a:gridCol w="745560"/>
                <a:gridCol w="2189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Analysis of Causes of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Major Train Derailment and Their Effect on Accident Rates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Liu et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al. (2012)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Identify the causes of train accidents and their effect on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accidents rates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Transportation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railroads FRA U.S gov. data , (2001–2010 dataset)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Weka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the Contributors to Rail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Accidents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Brown et al. (2016)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Discussed severity of road accident survey.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FRA dataset, from 2001 to 2012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techniques, random forests, partial least squares, latent Dirichlet allocation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Prior Work (cont.)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/>
        </p:nvGraphicFramePr>
        <p:xfrm>
          <a:off x="1096920" y="2108160"/>
          <a:ext cx="10057680" cy="3997800"/>
        </p:xfrm>
        <a:graphic>
          <a:graphicData uri="http://schemas.openxmlformats.org/drawingml/2006/table">
            <a:tbl>
              <a:tblPr/>
              <a:tblGrid>
                <a:gridCol w="2658240"/>
                <a:gridCol w="905400"/>
                <a:gridCol w="2006280"/>
                <a:gridCol w="1571040"/>
                <a:gridCol w="1020600"/>
                <a:gridCol w="18964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Identifying vehicle driver injury severity factors at highway-railway grade crossings using data mining algorithms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Ghomi et al. (2017)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Identify injury of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drivers in factors of highway-railway grade crossing.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2006–2013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STATA13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software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package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Analyzing the Train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Accident Injuries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using Mining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Nireesa et al. (2017)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Describe techniques to identify characteristics of accident.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11 years 2001 to 2012 rail accidents U.S. Data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Association rules,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Apriori algorithm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Dataset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US Department of Transportation – Federal Railroad Administration – Office of Railroad Safety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Highway-Rail Crossing Database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186 Attributes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436,498 Entries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42,567,011 non-empty entries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Collection of all Reports from all US Highway-Rail incidents between 1970-May 2022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 u="sng">
                <a:solidFill>
                  <a:srgbClr val="5eb2ea"/>
                </a:solidFill>
                <a:uFillTx/>
                <a:latin typeface="Franklin Gothic Book"/>
                <a:hlinkClick r:id="rId1"/>
              </a:rPr>
              <a:t>https://safetydata.fra.dot.gov/OfficeofSafety/publicsite/DownloadCrossingInventoryData.aspx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All members have the data downloaded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Proposed Work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1900" spc="-1" strike="noStrike">
                <a:solidFill>
                  <a:srgbClr val="404040"/>
                </a:solidFill>
                <a:latin typeface="Franklin Gothic Book"/>
              </a:rPr>
              <a:t>Data Cleaning: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3650040" y="2108160"/>
            <a:ext cx="7505280" cy="3285360"/>
          </a:xfrm>
          <a:prstGeom prst="rect">
            <a:avLst/>
          </a:prstGeom>
          <a:ln w="0">
            <a:noFill/>
          </a:ln>
        </p:spPr>
      </p:pic>
      <p:sp>
        <p:nvSpPr>
          <p:cNvPr id="106" name="Oval 5"/>
          <p:cNvSpPr/>
          <p:nvPr/>
        </p:nvSpPr>
        <p:spPr>
          <a:xfrm>
            <a:off x="9619920" y="3219120"/>
            <a:ext cx="447480" cy="12218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val 8"/>
          <p:cNvSpPr/>
          <p:nvPr/>
        </p:nvSpPr>
        <p:spPr>
          <a:xfrm>
            <a:off x="3650040" y="2621880"/>
            <a:ext cx="1229400" cy="9356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Box 11"/>
          <p:cNvSpPr/>
          <p:nvPr/>
        </p:nvSpPr>
        <p:spPr>
          <a:xfrm>
            <a:off x="1097280" y="2724480"/>
            <a:ext cx="24480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Correct spelling in narratives, make all letters capital.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Ensure all attributes don’t have duplicate items representing the same thing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Proposed Work (cont.)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numCol="3" spcCol="0"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1900" spc="-1" strike="noStrike">
                <a:solidFill>
                  <a:srgbClr val="404040"/>
                </a:solidFill>
                <a:latin typeface="Franklin Gothic Book"/>
              </a:rPr>
              <a:t>Data Preprocessing: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PTC implementation: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Crossing Location: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Fill in blanks with identical placeholders or inferred data (if possible).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Verify identical formatting for all nominal values, and choose relevant orders for ordinal values.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Crossing Characteristics: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Specify crossing characteristic attributes as necessary attributes to compare to.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Remove irrelevant administrative and  reserved attributes.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Tools to Use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latin typeface="Franklin Gothic Book"/>
              </a:rPr>
              <a:t>Tools: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Weka tool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Python toolboxes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latin typeface="Franklin Gothic Book"/>
              </a:rPr>
              <a:t>Methods: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Decision Tree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Chi-square analysis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Apriori algorithm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Evaluation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325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2022-06-23T21:44:50Z</dcterms:created>
  <dc:creator>Andrew Smith</dc:creator>
  <dc:description/>
  <dc:language>en-US</dc:language>
  <cp:lastModifiedBy/>
  <dcterms:modified xsi:type="dcterms:W3CDTF">2022-06-25T17:20:26Z</dcterms:modified>
  <cp:revision>4</cp:revision>
  <dc:subject/>
  <dc:title>Analysis of the Effects of Regulation on Railroad Safety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