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4" r:id="rId8"/>
    <p:sldId id="305" r:id="rId9"/>
    <p:sldId id="306" r:id="rId10"/>
    <p:sldId id="307" r:id="rId11"/>
    <p:sldId id="309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afetydata.fra.dot.gov/OfficeofSafety/publicsite/DownloadCrossingInventoryData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intersecting railway tracks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Analysis of the Effects of Regulation on Railroad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Kai Liao, Katrina Siegfried, Andrew smith – Group 17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C9C5-F9BC-E081-3AB8-6E1F6F38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0771-2F01-ADBA-B286-CF5807BF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184C-4B68-521A-B92D-C53681A0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1D218E-3361-DA90-D9CD-6DEB1BC12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57837"/>
              </p:ext>
            </p:extLst>
          </p:nvPr>
        </p:nvGraphicFramePr>
        <p:xfrm>
          <a:off x="1096963" y="2108200"/>
          <a:ext cx="10058400" cy="35661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409717">
                  <a:extLst>
                    <a:ext uri="{9D8B030D-6E8A-4147-A177-3AD203B41FA5}">
                      <a16:colId xmlns:a16="http://schemas.microsoft.com/office/drawing/2014/main" val="4128836547"/>
                    </a:ext>
                  </a:extLst>
                </a:gridCol>
                <a:gridCol w="976543">
                  <a:extLst>
                    <a:ext uri="{9D8B030D-6E8A-4147-A177-3AD203B41FA5}">
                      <a16:colId xmlns:a16="http://schemas.microsoft.com/office/drawing/2014/main" val="390889397"/>
                    </a:ext>
                  </a:extLst>
                </a:gridCol>
                <a:gridCol w="1979721">
                  <a:extLst>
                    <a:ext uri="{9D8B030D-6E8A-4147-A177-3AD203B41FA5}">
                      <a16:colId xmlns:a16="http://schemas.microsoft.com/office/drawing/2014/main" val="3042494302"/>
                    </a:ext>
                  </a:extLst>
                </a:gridCol>
                <a:gridCol w="1757778">
                  <a:extLst>
                    <a:ext uri="{9D8B030D-6E8A-4147-A177-3AD203B41FA5}">
                      <a16:colId xmlns:a16="http://schemas.microsoft.com/office/drawing/2014/main" val="1675845678"/>
                    </a:ext>
                  </a:extLst>
                </a:gridCol>
                <a:gridCol w="745725">
                  <a:extLst>
                    <a:ext uri="{9D8B030D-6E8A-4147-A177-3AD203B41FA5}">
                      <a16:colId xmlns:a16="http://schemas.microsoft.com/office/drawing/2014/main" val="1796273719"/>
                    </a:ext>
                  </a:extLst>
                </a:gridCol>
                <a:gridCol w="2188916">
                  <a:extLst>
                    <a:ext uri="{9D8B030D-6E8A-4147-A177-3AD203B41FA5}">
                      <a16:colId xmlns:a16="http://schemas.microsoft.com/office/drawing/2014/main" val="514225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Performed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1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 of Causes of </a:t>
                      </a:r>
                    </a:p>
                    <a:p>
                      <a:r>
                        <a:rPr lang="en-US" dirty="0"/>
                        <a:t>Major Train Derailment and Their Effect on Accident Rates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Liu et </a:t>
                      </a:r>
                    </a:p>
                    <a:p>
                      <a:r>
                        <a:rPr lang="en-US" dirty="0"/>
                        <a:t>al. (2012)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the causes of train accidents and their effect on </a:t>
                      </a:r>
                    </a:p>
                    <a:p>
                      <a:r>
                        <a:rPr lang="en-US" dirty="0"/>
                        <a:t>accidents rates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Transportation </a:t>
                      </a:r>
                    </a:p>
                    <a:p>
                      <a:r>
                        <a:rPr lang="en-US" dirty="0"/>
                        <a:t>railroads FRA U.S gov. data , (2001–2010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Weka </a:t>
                      </a:r>
                    </a:p>
                    <a:p>
                      <a:r>
                        <a:rPr lang="en-US" dirty="0"/>
                        <a:t>tool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Chi-square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Mining the Contributors to Rail </a:t>
                      </a:r>
                    </a:p>
                    <a:p>
                      <a:r>
                        <a:rPr lang="en-US" dirty="0"/>
                        <a:t>Accidents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 et al. (2016)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Discussed severity of road accident survey.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 dataset, from 2001 to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Weka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mining techniques, random forests, partial least squares, latent Dirichlet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2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184C-4B68-521A-B92D-C53681A0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1D218E-3361-DA90-D9CD-6DEB1BC12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13655"/>
              </p:ext>
            </p:extLst>
          </p:nvPr>
        </p:nvGraphicFramePr>
        <p:xfrm>
          <a:off x="1096963" y="2108200"/>
          <a:ext cx="10058400" cy="35661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58291">
                  <a:extLst>
                    <a:ext uri="{9D8B030D-6E8A-4147-A177-3AD203B41FA5}">
                      <a16:colId xmlns:a16="http://schemas.microsoft.com/office/drawing/2014/main" val="4128836547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390889397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3042494302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675845678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1796273719"/>
                    </a:ext>
                  </a:extLst>
                </a:gridCol>
                <a:gridCol w="1895953">
                  <a:extLst>
                    <a:ext uri="{9D8B030D-6E8A-4147-A177-3AD203B41FA5}">
                      <a16:colId xmlns:a16="http://schemas.microsoft.com/office/drawing/2014/main" val="514225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Performed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1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Identifying vehicle driver injury severity factors at highway-railway grade crossings using data mining algorithms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Ghomi</a:t>
                      </a:r>
                      <a:r>
                        <a:rPr lang="en-US" dirty="0"/>
                        <a:t> et al. (2017)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injury of </a:t>
                      </a:r>
                    </a:p>
                    <a:p>
                      <a:r>
                        <a:rPr lang="en-US" dirty="0"/>
                        <a:t>drivers in factors of highway-railway grade crossing.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U.S (FRA) accident dataset the period of </a:t>
                      </a:r>
                    </a:p>
                    <a:p>
                      <a:r>
                        <a:rPr lang="en-US" dirty="0"/>
                        <a:t>2006–2013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STATA13 </a:t>
                      </a:r>
                    </a:p>
                    <a:p>
                      <a:r>
                        <a:rPr lang="en-US" dirty="0"/>
                        <a:t>software </a:t>
                      </a:r>
                    </a:p>
                    <a:p>
                      <a:r>
                        <a:rPr lang="en-US" dirty="0"/>
                        <a:t>package </a:t>
                      </a:r>
                    </a:p>
                    <a:p>
                      <a:r>
                        <a:rPr lang="en-US" dirty="0"/>
                        <a:t>tool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Chi-square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Analyzing the Train </a:t>
                      </a:r>
                    </a:p>
                    <a:p>
                      <a:r>
                        <a:rPr lang="en-US" dirty="0"/>
                        <a:t>Accident Injuries </a:t>
                      </a:r>
                    </a:p>
                    <a:p>
                      <a:r>
                        <a:rPr lang="en-US" dirty="0"/>
                        <a:t>using Mining </a:t>
                      </a:r>
                    </a:p>
                    <a:p>
                      <a:r>
                        <a:rPr lang="en-US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Nireesa</a:t>
                      </a:r>
                      <a:r>
                        <a:rPr lang="fr-FR" dirty="0"/>
                        <a:t> et al. (2017)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techniques to identify characteristics of accident.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years 2001 to 2012 rail accidents U.S.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Weka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rules, </a:t>
                      </a:r>
                    </a:p>
                    <a:p>
                      <a:r>
                        <a:rPr lang="en-US" dirty="0" err="1"/>
                        <a:t>Apriori</a:t>
                      </a:r>
                      <a:r>
                        <a:rPr lang="en-US" dirty="0"/>
                        <a:t> algorithm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2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8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DB33-B7E0-9F2E-23A7-297A4450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EDD7-5F6B-29D7-1C07-4BD15CB9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Department of Transportation – Federal Railroad Administration – Office of Railroad Safety</a:t>
            </a:r>
          </a:p>
          <a:p>
            <a:r>
              <a:rPr lang="en-US" dirty="0"/>
              <a:t>Highway-Rail Crossing Database</a:t>
            </a:r>
          </a:p>
          <a:p>
            <a:pPr lvl="1"/>
            <a:r>
              <a:rPr lang="en-US" dirty="0"/>
              <a:t>186 Attributes</a:t>
            </a:r>
          </a:p>
          <a:p>
            <a:pPr lvl="1"/>
            <a:r>
              <a:rPr lang="en-US" dirty="0"/>
              <a:t>436,498 Entries</a:t>
            </a:r>
          </a:p>
          <a:p>
            <a:pPr lvl="1"/>
            <a:r>
              <a:rPr lang="en-US" dirty="0"/>
              <a:t>42,567,011 non-empty entries</a:t>
            </a:r>
          </a:p>
          <a:p>
            <a:r>
              <a:rPr lang="en-US" dirty="0"/>
              <a:t>Collection of all Reports from all US Highway-Rail incidents between 1970-May 2022</a:t>
            </a:r>
          </a:p>
          <a:p>
            <a:r>
              <a:rPr lang="en-US" dirty="0">
                <a:hlinkClick r:id="rId2"/>
              </a:rPr>
              <a:t>https://safetydata.fra.dot.gov/OfficeofSafety/publicsite/DownloadCrossingInventoryData.aspx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 members have the data downloaded</a:t>
            </a:r>
          </a:p>
        </p:txBody>
      </p:sp>
    </p:spTree>
    <p:extLst>
      <p:ext uri="{BB962C8B-B14F-4D97-AF65-F5344CB8AC3E}">
        <p14:creationId xmlns:p14="http://schemas.microsoft.com/office/powerpoint/2010/main" val="96726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FCA9-49D4-9051-8E8B-56CC64E0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9717-98B7-7942-9F80-ED8B9D4F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Cleaning: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2DF85-49A2-B9B7-E199-7CB8B08C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80" y="2108201"/>
            <a:ext cx="7505700" cy="32856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747E55-0265-090F-D02A-6A84C37293A1}"/>
              </a:ext>
            </a:extLst>
          </p:cNvPr>
          <p:cNvSpPr/>
          <p:nvPr/>
        </p:nvSpPr>
        <p:spPr>
          <a:xfrm>
            <a:off x="9619860" y="3219061"/>
            <a:ext cx="447871" cy="1222310"/>
          </a:xfrm>
          <a:prstGeom prst="ellipse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95D7C8-A08E-EA22-3962-D19EE2506803}"/>
              </a:ext>
            </a:extLst>
          </p:cNvPr>
          <p:cNvSpPr/>
          <p:nvPr/>
        </p:nvSpPr>
        <p:spPr>
          <a:xfrm>
            <a:off x="3649980" y="2621901"/>
            <a:ext cx="1229930" cy="936171"/>
          </a:xfrm>
          <a:prstGeom prst="ellipse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26D01-0C74-2084-9E87-66E5FE71ABB3}"/>
              </a:ext>
            </a:extLst>
          </p:cNvPr>
          <p:cNvSpPr txBox="1"/>
          <p:nvPr/>
        </p:nvSpPr>
        <p:spPr>
          <a:xfrm>
            <a:off x="1097280" y="2724539"/>
            <a:ext cx="24483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Correct spelling in narratives, make all letters capital.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Ensure all attributes don’t have duplicate items representing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63455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D0D6-FD6A-BE05-A7C4-98F242B9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C7BB-503F-15C7-B3DC-887F2B27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b="1" dirty="0"/>
              <a:t>Data Preprocessing:</a:t>
            </a:r>
          </a:p>
          <a:p>
            <a:r>
              <a:rPr lang="en-US" dirty="0"/>
              <a:t>PTC implementation: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Crossing Location: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Crossing Characteristics: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crossing characteristic attributes as necessary attributes to compare to.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irrelevant administrative and  reserved attributes.</a:t>
            </a:r>
          </a:p>
        </p:txBody>
      </p:sp>
    </p:spTree>
    <p:extLst>
      <p:ext uri="{BB962C8B-B14F-4D97-AF65-F5344CB8AC3E}">
        <p14:creationId xmlns:p14="http://schemas.microsoft.com/office/powerpoint/2010/main" val="147441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D0D6-FD6A-BE05-A7C4-98F242B9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C7BB-503F-15C7-B3DC-887F2B27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Tools:</a:t>
            </a:r>
          </a:p>
          <a:p>
            <a:pPr lvl="1"/>
            <a:r>
              <a:rPr lang="en-US" sz="2000" dirty="0"/>
              <a:t>Weka tool</a:t>
            </a:r>
          </a:p>
          <a:p>
            <a:pPr lvl="1"/>
            <a:r>
              <a:rPr lang="en-US" sz="2000" dirty="0"/>
              <a:t>Python toolboxes</a:t>
            </a:r>
          </a:p>
          <a:p>
            <a:r>
              <a:rPr lang="en-US" sz="2400" b="1" dirty="0"/>
              <a:t>Methods:</a:t>
            </a:r>
          </a:p>
          <a:p>
            <a:pPr lvl="1"/>
            <a:r>
              <a:rPr lang="en-US" sz="2000" dirty="0"/>
              <a:t>Decision Tree</a:t>
            </a:r>
          </a:p>
          <a:p>
            <a:pPr lvl="1"/>
            <a:r>
              <a:rPr lang="en-US" sz="2000" dirty="0"/>
              <a:t>Chi-square analysis</a:t>
            </a:r>
          </a:p>
          <a:p>
            <a:pPr lvl="1"/>
            <a:r>
              <a:rPr lang="en-US" sz="2000" dirty="0" err="1"/>
              <a:t>Apriori</a:t>
            </a:r>
            <a:r>
              <a:rPr lang="en-US" sz="2000" dirty="0"/>
              <a:t> algorithm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89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401-24EF-70C9-C342-77A5C5BC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4963-9F2B-1C79-31BD-99661C98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79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{AF2A5A58-BF5B-4E5E-8987-2BD3E9695F22}tf22712842_win32</Template>
  <TotalTime>316</TotalTime>
  <Words>370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Analysis of the Effects of Regulation on Railroad Safety</vt:lpstr>
      <vt:lpstr>Project Description</vt:lpstr>
      <vt:lpstr>Prior Work</vt:lpstr>
      <vt:lpstr>Prior Work (cont.)</vt:lpstr>
      <vt:lpstr>Dataset</vt:lpstr>
      <vt:lpstr>Proposed Work</vt:lpstr>
      <vt:lpstr>Proposed Work (cont.)</vt:lpstr>
      <vt:lpstr>Tools to Use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Effects of Regulation on Railroad Safety</dc:title>
  <dc:creator>Andrew Smith</dc:creator>
  <cp:lastModifiedBy>Andrew Smith</cp:lastModifiedBy>
  <cp:revision>2</cp:revision>
  <dcterms:created xsi:type="dcterms:W3CDTF">2022-06-23T21:44:50Z</dcterms:created>
  <dcterms:modified xsi:type="dcterms:W3CDTF">2022-06-24T03:35:37Z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