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4"/>
  </p:notesMasterIdLst>
  <p:sldIdLst>
    <p:sldId id="256" r:id="rId3"/>
    <p:sldId id="257" r:id="rId4"/>
    <p:sldId id="266" r:id="rId5"/>
    <p:sldId id="258" r:id="rId6"/>
    <p:sldId id="259" r:id="rId7"/>
    <p:sldId id="265" r:id="rId8"/>
    <p:sldId id="260" r:id="rId9"/>
    <p:sldId id="261" r:id="rId10"/>
    <p:sldId id="262" r:id="rId11"/>
    <p:sldId id="263" r:id="rId12"/>
    <p:sldId id="264" r:id="rId13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88C3BB-2A47-4368-9E60-F3A30A64E0CF}" v="7" dt="2022-06-29T21:54:11.5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2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Smith" userId="a230094f7e38d513" providerId="LiveId" clId="{6188C3BB-2A47-4368-9E60-F3A30A64E0CF}"/>
    <pc:docChg chg="undo custSel addSld delSld modSld">
      <pc:chgData name="Andrew Smith" userId="a230094f7e38d513" providerId="LiveId" clId="{6188C3BB-2A47-4368-9E60-F3A30A64E0CF}" dt="2022-06-29T22:06:41.533" v="640" actId="1076"/>
      <pc:docMkLst>
        <pc:docMk/>
      </pc:docMkLst>
      <pc:sldChg chg="addSp modSp mod">
        <pc:chgData name="Andrew Smith" userId="a230094f7e38d513" providerId="LiveId" clId="{6188C3BB-2A47-4368-9E60-F3A30A64E0CF}" dt="2022-06-29T21:41:18.460" v="21" actId="113"/>
        <pc:sldMkLst>
          <pc:docMk/>
          <pc:sldMk cId="0" sldId="258"/>
        </pc:sldMkLst>
        <pc:spChg chg="add mod">
          <ac:chgData name="Andrew Smith" userId="a230094f7e38d513" providerId="LiveId" clId="{6188C3BB-2A47-4368-9E60-F3A30A64E0CF}" dt="2022-06-29T21:41:03.684" v="19"/>
          <ac:spMkLst>
            <pc:docMk/>
            <pc:sldMk cId="0" sldId="258"/>
            <ac:spMk id="4" creationId="{F2802F9F-09AF-063B-0B75-D2C922DF8BEB}"/>
          </ac:spMkLst>
        </pc:spChg>
        <pc:graphicFrameChg chg="modGraphic">
          <ac:chgData name="Andrew Smith" userId="a230094f7e38d513" providerId="LiveId" clId="{6188C3BB-2A47-4368-9E60-F3A30A64E0CF}" dt="2022-06-29T21:41:18.460" v="21" actId="113"/>
          <ac:graphicFrameMkLst>
            <pc:docMk/>
            <pc:sldMk cId="0" sldId="258"/>
            <ac:graphicFrameMk id="98" creationId="{00000000-0000-0000-0000-000000000000}"/>
          </ac:graphicFrameMkLst>
        </pc:graphicFrameChg>
      </pc:sldChg>
      <pc:sldChg chg="addSp modSp mod">
        <pc:chgData name="Andrew Smith" userId="a230094f7e38d513" providerId="LiveId" clId="{6188C3BB-2A47-4368-9E60-F3A30A64E0CF}" dt="2022-06-29T21:41:28.455" v="23" actId="113"/>
        <pc:sldMkLst>
          <pc:docMk/>
          <pc:sldMk cId="0" sldId="259"/>
        </pc:sldMkLst>
        <pc:spChg chg="add mod">
          <ac:chgData name="Andrew Smith" userId="a230094f7e38d513" providerId="LiveId" clId="{6188C3BB-2A47-4368-9E60-F3A30A64E0CF}" dt="2022-06-29T21:41:01.563" v="18" actId="1076"/>
          <ac:spMkLst>
            <pc:docMk/>
            <pc:sldMk cId="0" sldId="259"/>
            <ac:spMk id="4" creationId="{CD1AD674-D2D3-AEA4-7309-BAAAFF9F0C86}"/>
          </ac:spMkLst>
        </pc:spChg>
        <pc:graphicFrameChg chg="modGraphic">
          <ac:chgData name="Andrew Smith" userId="a230094f7e38d513" providerId="LiveId" clId="{6188C3BB-2A47-4368-9E60-F3A30A64E0CF}" dt="2022-06-29T21:41:28.455" v="23" actId="113"/>
          <ac:graphicFrameMkLst>
            <pc:docMk/>
            <pc:sldMk cId="0" sldId="259"/>
            <ac:graphicFrameMk id="100" creationId="{00000000-0000-0000-0000-000000000000}"/>
          </ac:graphicFrameMkLst>
        </pc:graphicFrameChg>
      </pc:sldChg>
      <pc:sldChg chg="modSp mod">
        <pc:chgData name="Andrew Smith" userId="a230094f7e38d513" providerId="LiveId" clId="{6188C3BB-2A47-4368-9E60-F3A30A64E0CF}" dt="2022-06-29T20:55:20.134" v="7" actId="20577"/>
        <pc:sldMkLst>
          <pc:docMk/>
          <pc:sldMk cId="0" sldId="262"/>
        </pc:sldMkLst>
        <pc:spChg chg="mod">
          <ac:chgData name="Andrew Smith" userId="a230094f7e38d513" providerId="LiveId" clId="{6188C3BB-2A47-4368-9E60-F3A30A64E0CF}" dt="2022-06-29T20:55:20.134" v="7" actId="20577"/>
          <ac:spMkLst>
            <pc:docMk/>
            <pc:sldMk cId="0" sldId="262"/>
            <ac:spMk id="110" creationId="{00000000-0000-0000-0000-000000000000}"/>
          </ac:spMkLst>
        </pc:spChg>
      </pc:sldChg>
      <pc:sldChg chg="modSp mod">
        <pc:chgData name="Andrew Smith" userId="a230094f7e38d513" providerId="LiveId" clId="{6188C3BB-2A47-4368-9E60-F3A30A64E0CF}" dt="2022-06-29T22:06:33.548" v="639" actId="27636"/>
        <pc:sldMkLst>
          <pc:docMk/>
          <pc:sldMk cId="0" sldId="263"/>
        </pc:sldMkLst>
        <pc:spChg chg="mod">
          <ac:chgData name="Andrew Smith" userId="a230094f7e38d513" providerId="LiveId" clId="{6188C3BB-2A47-4368-9E60-F3A30A64E0CF}" dt="2022-06-29T22:06:33.548" v="639" actId="27636"/>
          <ac:spMkLst>
            <pc:docMk/>
            <pc:sldMk cId="0" sldId="263"/>
            <ac:spMk id="112" creationId="{00000000-0000-0000-0000-000000000000}"/>
          </ac:spMkLst>
        </pc:spChg>
      </pc:sldChg>
      <pc:sldChg chg="modSp mod">
        <pc:chgData name="Andrew Smith" userId="a230094f7e38d513" providerId="LiveId" clId="{6188C3BB-2A47-4368-9E60-F3A30A64E0CF}" dt="2022-06-29T22:06:41.533" v="640" actId="1076"/>
        <pc:sldMkLst>
          <pc:docMk/>
          <pc:sldMk cId="0" sldId="264"/>
        </pc:sldMkLst>
        <pc:graphicFrameChg chg="mod modGraphic">
          <ac:chgData name="Andrew Smith" userId="a230094f7e38d513" providerId="LiveId" clId="{6188C3BB-2A47-4368-9E60-F3A30A64E0CF}" dt="2022-06-29T22:06:41.533" v="640" actId="1076"/>
          <ac:graphicFrameMkLst>
            <pc:docMk/>
            <pc:sldMk cId="0" sldId="264"/>
            <ac:graphicFrameMk id="6" creationId="{235F01F2-4125-2034-5F79-288C8E05535C}"/>
          </ac:graphicFrameMkLst>
        </pc:graphicFrameChg>
      </pc:sldChg>
      <pc:sldChg chg="addSp delSp modSp mod">
        <pc:chgData name="Andrew Smith" userId="a230094f7e38d513" providerId="LiveId" clId="{6188C3BB-2A47-4368-9E60-F3A30A64E0CF}" dt="2022-06-29T21:40:52.439" v="16" actId="478"/>
        <pc:sldMkLst>
          <pc:docMk/>
          <pc:sldMk cId="3010258703" sldId="265"/>
        </pc:sldMkLst>
        <pc:spChg chg="add del mod">
          <ac:chgData name="Andrew Smith" userId="a230094f7e38d513" providerId="LiveId" clId="{6188C3BB-2A47-4368-9E60-F3A30A64E0CF}" dt="2022-06-29T21:40:52.439" v="16" actId="478"/>
          <ac:spMkLst>
            <pc:docMk/>
            <pc:sldMk cId="3010258703" sldId="265"/>
            <ac:spMk id="2" creationId="{A0C59A47-3248-5BA8-F1DC-ED6D321163E6}"/>
          </ac:spMkLst>
        </pc:spChg>
        <pc:graphicFrameChg chg="mod modGraphic">
          <ac:chgData name="Andrew Smith" userId="a230094f7e38d513" providerId="LiveId" clId="{6188C3BB-2A47-4368-9E60-F3A30A64E0CF}" dt="2022-06-29T21:40:24.567" v="10"/>
          <ac:graphicFrameMkLst>
            <pc:docMk/>
            <pc:sldMk cId="3010258703" sldId="265"/>
            <ac:graphicFrameMk id="100" creationId="{00000000-0000-0000-0000-000000000000}"/>
          </ac:graphicFrameMkLst>
        </pc:graphicFrameChg>
      </pc:sldChg>
      <pc:sldChg chg="new del">
        <pc:chgData name="Andrew Smith" userId="a230094f7e38d513" providerId="LiveId" clId="{6188C3BB-2A47-4368-9E60-F3A30A64E0CF}" dt="2022-06-29T21:51:03.057" v="25" actId="47"/>
        <pc:sldMkLst>
          <pc:docMk/>
          <pc:sldMk cId="440965572" sldId="266"/>
        </pc:sldMkLst>
      </pc:sldChg>
      <pc:sldChg chg="addSp delSp modSp add mod modClrScheme chgLayout">
        <pc:chgData name="Andrew Smith" userId="a230094f7e38d513" providerId="LiveId" clId="{6188C3BB-2A47-4368-9E60-F3A30A64E0CF}" dt="2022-06-29T22:01:48.998" v="632" actId="20577"/>
        <pc:sldMkLst>
          <pc:docMk/>
          <pc:sldMk cId="2092358413" sldId="266"/>
        </pc:sldMkLst>
        <pc:spChg chg="add mod">
          <ac:chgData name="Andrew Smith" userId="a230094f7e38d513" providerId="LiveId" clId="{6188C3BB-2A47-4368-9E60-F3A30A64E0CF}" dt="2022-06-29T21:53:57.286" v="114" actId="2711"/>
          <ac:spMkLst>
            <pc:docMk/>
            <pc:sldMk cId="2092358413" sldId="266"/>
            <ac:spMk id="4" creationId="{5930F361-E052-B82B-75F4-F65798DDD2FA}"/>
          </ac:spMkLst>
        </pc:spChg>
        <pc:spChg chg="add del mod">
          <ac:chgData name="Andrew Smith" userId="a230094f7e38d513" providerId="LiveId" clId="{6188C3BB-2A47-4368-9E60-F3A30A64E0CF}" dt="2022-06-29T21:54:56.362" v="189" actId="478"/>
          <ac:spMkLst>
            <pc:docMk/>
            <pc:sldMk cId="2092358413" sldId="266"/>
            <ac:spMk id="6" creationId="{36328279-AA88-EF28-30B2-7F0AA57382AF}"/>
          </ac:spMkLst>
        </pc:spChg>
        <pc:spChg chg="add mod">
          <ac:chgData name="Andrew Smith" userId="a230094f7e38d513" providerId="LiveId" clId="{6188C3BB-2A47-4368-9E60-F3A30A64E0CF}" dt="2022-06-29T21:54:50.636" v="187" actId="20577"/>
          <ac:spMkLst>
            <pc:docMk/>
            <pc:sldMk cId="2092358413" sldId="266"/>
            <ac:spMk id="8" creationId="{CC130B3A-4885-A61E-0ACD-D0CD2179B411}"/>
          </ac:spMkLst>
        </pc:spChg>
        <pc:spChg chg="del mod">
          <ac:chgData name="Andrew Smith" userId="a230094f7e38d513" providerId="LiveId" clId="{6188C3BB-2A47-4368-9E60-F3A30A64E0CF}" dt="2022-06-29T21:54:54.499" v="188" actId="478"/>
          <ac:spMkLst>
            <pc:docMk/>
            <pc:sldMk cId="2092358413" sldId="266"/>
            <ac:spMk id="95" creationId="{00000000-0000-0000-0000-000000000000}"/>
          </ac:spMkLst>
        </pc:spChg>
        <pc:spChg chg="add mod">
          <ac:chgData name="Andrew Smith" userId="a230094f7e38d513" providerId="LiveId" clId="{6188C3BB-2A47-4368-9E60-F3A30A64E0CF}" dt="2022-06-29T22:01:48.998" v="632" actId="20577"/>
          <ac:spMkLst>
            <pc:docMk/>
            <pc:sldMk cId="2092358413" sldId="266"/>
            <ac:spMk id="96" creationId="{00000000-0000-0000-0000-000000000000}"/>
          </ac:spMkLst>
        </pc:spChg>
        <pc:spChg chg="del mod replId">
          <ac:chgData name="Andrew Smith" userId="a230094f7e38d513" providerId="LiveId" clId="{6188C3BB-2A47-4368-9E60-F3A30A64E0CF}" dt="2022-06-29T21:53:19.699" v="68" actId="26606"/>
          <ac:spMkLst>
            <pc:docMk/>
            <pc:sldMk cId="2092358413" sldId="266"/>
            <ac:spMk id="98" creationId="{00000000-0000-0000-0000-000000000000}"/>
          </ac:spMkLst>
        </pc:spChg>
        <pc:picChg chg="add mod">
          <ac:chgData name="Andrew Smith" userId="a230094f7e38d513" providerId="LiveId" clId="{6188C3BB-2A47-4368-9E60-F3A30A64E0CF}" dt="2022-06-29T21:53:19.699" v="68" actId="26606"/>
          <ac:picMkLst>
            <pc:docMk/>
            <pc:sldMk cId="2092358413" sldId="266"/>
            <ac:picMk id="3" creationId="{0A4692B4-3C9E-085C-F458-EDF53A661C3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B6922-5B01-4550-AC37-DF33678F90A8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B3462-64EC-4046-A0B7-8EBB5750A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91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CB3462-64EC-4046-A0B7-8EBB5750AD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83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CB3462-64EC-4046-A0B7-8EBB5750AD9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533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1005804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1097280" y="4072320"/>
            <a:ext cx="1005804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25140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1097280" y="407232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251400" y="407232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4498200" y="210816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7899120" y="210816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1097280" y="407232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4498200" y="407232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7899120" y="407232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908240" cy="376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6251400" y="2108160"/>
            <a:ext cx="4908240" cy="376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251400" y="2108160"/>
            <a:ext cx="4908240" cy="376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1097280" y="407232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908240" cy="376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5140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251400" y="407232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5140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1097280" y="4072320"/>
            <a:ext cx="1005804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1005804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1097280" y="4072320"/>
            <a:ext cx="1005804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625140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1097280" y="407232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6251400" y="407232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4498200" y="210816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7899120" y="210816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/>
          </p:nvPr>
        </p:nvSpPr>
        <p:spPr>
          <a:xfrm>
            <a:off x="1097280" y="407232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/>
          </p:nvPr>
        </p:nvSpPr>
        <p:spPr>
          <a:xfrm>
            <a:off x="4498200" y="407232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/>
          </p:nvPr>
        </p:nvSpPr>
        <p:spPr>
          <a:xfrm>
            <a:off x="7899120" y="407232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908240" cy="376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51400" y="2108160"/>
            <a:ext cx="4908240" cy="376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51400" y="2108160"/>
            <a:ext cx="4908240" cy="376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1097280" y="407232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908240" cy="376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5140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251400" y="407232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5140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1097280" y="4072320"/>
            <a:ext cx="1005804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 hidden="1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 w="158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Straight Connector 9"/>
          <p:cNvSpPr/>
          <p:nvPr/>
        </p:nvSpPr>
        <p:spPr>
          <a:xfrm>
            <a:off x="1193400" y="1897200"/>
            <a:ext cx="9966960" cy="360"/>
          </a:xfrm>
          <a:prstGeom prst="line">
            <a:avLst/>
          </a:prstGeom>
          <a:ln w="12600">
            <a:solidFill>
              <a:srgbClr val="4040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Rectangle 9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 w="158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8000" b="0" strike="noStrike" spc="-52">
                <a:solidFill>
                  <a:srgbClr val="262626"/>
                </a:solidFill>
                <a:latin typeface="Bookman Old Style"/>
              </a:rPr>
              <a:t>Click to edit Master title style</a:t>
            </a:r>
            <a:endParaRPr lang="en-US" sz="80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" name="Straight Connector 8"/>
          <p:cNvSpPr/>
          <p:nvPr/>
        </p:nvSpPr>
        <p:spPr>
          <a:xfrm>
            <a:off x="1207440" y="4474440"/>
            <a:ext cx="9875520" cy="360"/>
          </a:xfrm>
          <a:prstGeom prst="line">
            <a:avLst/>
          </a:prstGeom>
          <a:ln w="12600">
            <a:solidFill>
              <a:srgbClr val="4040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PlaceHolder 2"/>
          <p:cNvSpPr>
            <a:spLocks noGrp="1"/>
          </p:cNvSpPr>
          <p:nvPr>
            <p:ph type="dt"/>
          </p:nvPr>
        </p:nvSpPr>
        <p:spPr>
          <a:xfrm>
            <a:off x="8218440" y="6446880"/>
            <a:ext cx="258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BFD072E-2FE3-424C-B980-62786C794D17}" type="datetime1">
              <a:rPr lang="en-US" sz="800" b="0" strike="noStrike" spc="-1">
                <a:solidFill>
                  <a:srgbClr val="FFFFFF"/>
                </a:solidFill>
                <a:latin typeface="Franklin Gothic Book"/>
              </a:rPr>
              <a:t>6/29/2022</a:t>
            </a:fld>
            <a:endParaRPr lang="en-US" sz="800" b="0" strike="noStrike" spc="-1"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ftr"/>
          </p:nvPr>
        </p:nvSpPr>
        <p:spPr>
          <a:xfrm>
            <a:off x="1097280" y="6446880"/>
            <a:ext cx="6818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sldNum"/>
          </p:nvPr>
        </p:nvSpPr>
        <p:spPr>
          <a:xfrm>
            <a:off x="10993680" y="6446880"/>
            <a:ext cx="779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C04C71A4-8F27-4669-8735-4C5F3C2B8EC8}" type="slidenum">
              <a:rPr lang="en-US" sz="800" b="0" strike="noStrike" spc="-1">
                <a:solidFill>
                  <a:srgbClr val="FFFFFF"/>
                </a:solidFill>
                <a:latin typeface="Franklin Gothic Book"/>
              </a:rPr>
              <a:t>‹#›</a:t>
            </a:fld>
            <a:endParaRPr lang="en-US" sz="800" b="0" strike="noStrike" spc="-1">
              <a:latin typeface="Times New Roman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00" b="0" strike="noStrike" spc="-1">
                <a:solidFill>
                  <a:srgbClr val="404040"/>
                </a:solidFill>
                <a:latin typeface="Franklin Gothic Book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300" b="0" strike="noStrike" spc="-1">
                <a:solidFill>
                  <a:srgbClr val="404040"/>
                </a:solidFill>
                <a:latin typeface="Franklin Gothic Book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00" b="0" strike="noStrike" spc="-1">
                <a:solidFill>
                  <a:srgbClr val="404040"/>
                </a:solidFill>
                <a:latin typeface="Franklin Gothic Book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300" b="0" strike="noStrike" spc="-1">
                <a:solidFill>
                  <a:srgbClr val="404040"/>
                </a:solidFill>
                <a:latin typeface="Franklin Gothic Book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Franklin Gothic Book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Franklin Gothic Book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Franklin Gothic Book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6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 w="158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Straight Connector 9"/>
          <p:cNvSpPr/>
          <p:nvPr/>
        </p:nvSpPr>
        <p:spPr>
          <a:xfrm>
            <a:off x="1193400" y="1897200"/>
            <a:ext cx="9966960" cy="360"/>
          </a:xfrm>
          <a:prstGeom prst="line">
            <a:avLst/>
          </a:prstGeom>
          <a:ln w="12600">
            <a:solidFill>
              <a:srgbClr val="4040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700" b="0" strike="noStrike" spc="-52">
                <a:solidFill>
                  <a:srgbClr val="404040"/>
                </a:solidFill>
                <a:latin typeface="Bookman Old Style"/>
              </a:rPr>
              <a:t>Click to edit Master title style</a:t>
            </a:r>
            <a:endParaRPr lang="en-US" sz="47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lstStyle/>
          <a:p>
            <a:pPr marL="432000" indent="-32400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00" b="0" strike="noStrike" spc="-1">
                <a:solidFill>
                  <a:srgbClr val="404040"/>
                </a:solidFill>
                <a:latin typeface="Franklin Gothic Book"/>
              </a:rPr>
              <a:t>Click to edit Master text styles</a:t>
            </a:r>
          </a:p>
          <a:p>
            <a:pPr marL="864000" lvl="1" indent="-3240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700" b="0" strike="noStrike" spc="-1">
                <a:solidFill>
                  <a:srgbClr val="404040"/>
                </a:solidFill>
                <a:latin typeface="Franklin Gothic Book"/>
              </a:rPr>
              <a:t>Second level</a:t>
            </a:r>
          </a:p>
          <a:p>
            <a:pPr marL="1296000" lvl="2" indent="-2880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00" b="0" strike="noStrike" spc="-1">
                <a:solidFill>
                  <a:srgbClr val="404040"/>
                </a:solidFill>
                <a:latin typeface="Franklin Gothic Book"/>
              </a:rPr>
              <a:t>Third level</a:t>
            </a:r>
          </a:p>
          <a:p>
            <a:pPr marL="1728000" lvl="3" indent="-2160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300" b="0" strike="noStrike" spc="-1">
                <a:solidFill>
                  <a:srgbClr val="404040"/>
                </a:solidFill>
                <a:latin typeface="Franklin Gothic Book"/>
              </a:rPr>
              <a:t>Fourth level</a:t>
            </a:r>
          </a:p>
          <a:p>
            <a:pPr marL="2160000" lvl="4" indent="-2160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00" b="0" strike="noStrike" spc="-1">
                <a:solidFill>
                  <a:srgbClr val="404040"/>
                </a:solidFill>
                <a:latin typeface="Franklin Gothic Book"/>
              </a:rPr>
              <a:t>Fifth level</a:t>
            </a:r>
          </a:p>
        </p:txBody>
      </p:sp>
      <p:sp>
        <p:nvSpPr>
          <p:cNvPr id="49" name="PlaceHolder 3"/>
          <p:cNvSpPr>
            <a:spLocks noGrp="1"/>
          </p:cNvSpPr>
          <p:nvPr>
            <p:ph type="dt"/>
          </p:nvPr>
        </p:nvSpPr>
        <p:spPr>
          <a:xfrm>
            <a:off x="8218440" y="6446880"/>
            <a:ext cx="258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474712B-75A1-4BC3-AC79-96FE9734A0BD}" type="datetime1">
              <a:rPr lang="en-US" sz="800" b="0" strike="noStrike" spc="-1">
                <a:solidFill>
                  <a:srgbClr val="FFFFFF"/>
                </a:solidFill>
                <a:latin typeface="Franklin Gothic Book"/>
              </a:rPr>
              <a:t>6/29/2022</a:t>
            </a:fld>
            <a:endParaRPr lang="en-US" sz="800" b="0" strike="noStrike" spc="-1"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ftr"/>
          </p:nvPr>
        </p:nvSpPr>
        <p:spPr>
          <a:xfrm>
            <a:off x="1097280" y="6446880"/>
            <a:ext cx="6818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sldNum"/>
          </p:nvPr>
        </p:nvSpPr>
        <p:spPr>
          <a:xfrm>
            <a:off x="10993680" y="6446880"/>
            <a:ext cx="779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2ACEF643-AE30-45E0-AA2F-B641CF8A6C41}" type="slidenum">
              <a:rPr lang="en-US" sz="800" b="0" strike="noStrike" spc="-1">
                <a:solidFill>
                  <a:srgbClr val="FFFFFF"/>
                </a:solidFill>
                <a:latin typeface="Franklin Gothic Book"/>
              </a:rPr>
              <a:t>‹#›</a:t>
            </a:fld>
            <a:endParaRPr lang="en-US" sz="8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afetydata.fra.dot.gov/OfficeofSafety/publicsite/DownloadCrossingInventoryData.asp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43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000000"/>
          </a:solidFill>
          <a:ln w="158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9" name="Picture 3" descr="Close-up of intersecting railway tracks"/>
          <p:cNvPicPr/>
          <p:nvPr/>
        </p:nvPicPr>
        <p:blipFill>
          <a:blip r:embed="rId2"/>
          <a:srcRect b="15729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90" name="Rectangle 45"/>
          <p:cNvSpPr/>
          <p:nvPr/>
        </p:nvSpPr>
        <p:spPr>
          <a:xfrm>
            <a:off x="0" y="2207520"/>
            <a:ext cx="12191760" cy="3161880"/>
          </a:xfrm>
          <a:prstGeom prst="rect">
            <a:avLst/>
          </a:prstGeom>
          <a:gradFill rotWithShape="0"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lin ang="16200000"/>
          </a:gradFill>
          <a:ln w="158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b="0" strike="noStrike" spc="-52">
                <a:solidFill>
                  <a:srgbClr val="FFFFFF"/>
                </a:solidFill>
                <a:latin typeface="Bookman Old Style"/>
              </a:rPr>
              <a:t>Analysis of the Effects of Regulation on Railroad Safety</a:t>
            </a:r>
            <a:endParaRPr lang="en-US" sz="54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1100160" y="4645080"/>
            <a:ext cx="10058040" cy="1142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r>
              <a:rPr lang="en-US" sz="2400" b="0" strike="noStrike" cap="all" spc="199">
                <a:solidFill>
                  <a:srgbClr val="FFFFFF"/>
                </a:solidFill>
                <a:latin typeface="Franklin Gothic Book"/>
              </a:rPr>
              <a:t>Kai Liao, Katrina Siegfried, Andrew smith – Group 17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3" name="Straight Connector 47"/>
          <p:cNvSpPr/>
          <p:nvPr/>
        </p:nvSpPr>
        <p:spPr>
          <a:xfrm>
            <a:off x="1207440" y="4474440"/>
            <a:ext cx="9875520" cy="360"/>
          </a:xfrm>
          <a:prstGeom prst="line">
            <a:avLst/>
          </a:prstGeom>
          <a:ln w="1260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Rectangle 49"/>
          <p:cNvSpPr/>
          <p:nvPr/>
        </p:nvSpPr>
        <p:spPr>
          <a:xfrm>
            <a:off x="-2160" y="6400800"/>
            <a:ext cx="12188520" cy="456840"/>
          </a:xfrm>
          <a:prstGeom prst="rect">
            <a:avLst/>
          </a:prstGeom>
          <a:gradFill rotWithShape="0"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40000"/>
                </a:srgbClr>
              </a:gs>
            </a:gsLst>
            <a:lin ang="5400000"/>
          </a:gradFill>
          <a:ln w="158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700" b="0" strike="noStrike" spc="-52" dirty="0">
                <a:solidFill>
                  <a:srgbClr val="404040"/>
                </a:solidFill>
                <a:latin typeface="Bookman Old Style"/>
              </a:rPr>
              <a:t>Tools to Use</a:t>
            </a:r>
            <a:endParaRPr lang="en-US" sz="4700" b="0" strike="noStrike" spc="-1" dirty="0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rmAutofit lnSpcReduction="10000"/>
          </a:bodyPr>
          <a:lstStyle/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C7016"/>
              </a:buClr>
              <a:buFont typeface="Calibri"/>
              <a:buChar char=" "/>
            </a:pPr>
            <a:r>
              <a:rPr lang="en-US" sz="2400" b="1" strike="noStrike" spc="-1" dirty="0">
                <a:solidFill>
                  <a:srgbClr val="404040"/>
                </a:solidFill>
                <a:latin typeface="Franklin Gothic Book"/>
              </a:rPr>
              <a:t>Tools:</a:t>
            </a:r>
            <a:endParaRPr lang="en-US" sz="2400" b="0" strike="noStrike" spc="-1" dirty="0">
              <a:solidFill>
                <a:srgbClr val="404040"/>
              </a:solidFill>
              <a:latin typeface="Franklin Gothic Book"/>
            </a:endParaRPr>
          </a:p>
          <a:p>
            <a:pPr marL="384120" lvl="1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lang="en-US" sz="2000" b="0" strike="noStrike" spc="-1" dirty="0">
                <a:solidFill>
                  <a:srgbClr val="404040"/>
                </a:solidFill>
                <a:latin typeface="Franklin Gothic Book"/>
              </a:rPr>
              <a:t>Weka tool</a:t>
            </a:r>
          </a:p>
          <a:p>
            <a:pPr marL="384120" lvl="1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lang="en-US" sz="2000" b="0" strike="noStrike" spc="-1" dirty="0">
                <a:solidFill>
                  <a:srgbClr val="404040"/>
                </a:solidFill>
                <a:latin typeface="Franklin Gothic Book"/>
              </a:rPr>
              <a:t>Python toolboxes</a:t>
            </a:r>
          </a:p>
          <a:p>
            <a:pPr marL="841320" lvl="2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lang="en-US" sz="1600" b="0" strike="noStrike" spc="-1" dirty="0">
                <a:solidFill>
                  <a:srgbClr val="404040"/>
                </a:solidFill>
                <a:latin typeface="Franklin Gothic Book"/>
              </a:rPr>
              <a:t>Pandas: data cleaning</a:t>
            </a:r>
          </a:p>
          <a:p>
            <a:pPr marL="841320" lvl="2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lang="en-US" sz="1600" spc="-1" dirty="0" err="1">
                <a:solidFill>
                  <a:srgbClr val="404040"/>
                </a:solidFill>
                <a:latin typeface="Franklin Gothic Book"/>
              </a:rPr>
              <a:t>N</a:t>
            </a:r>
            <a:r>
              <a:rPr lang="en-US" sz="1600" b="0" strike="noStrike" spc="-1" dirty="0" err="1">
                <a:solidFill>
                  <a:srgbClr val="404040"/>
                </a:solidFill>
                <a:latin typeface="Franklin Gothic Book"/>
              </a:rPr>
              <a:t>umpy</a:t>
            </a:r>
            <a:r>
              <a:rPr lang="en-US" sz="1600" spc="-1" dirty="0">
                <a:solidFill>
                  <a:srgbClr val="404040"/>
                </a:solidFill>
                <a:latin typeface="Franklin Gothic Book"/>
              </a:rPr>
              <a:t>: </a:t>
            </a:r>
            <a:r>
              <a:rPr lang="en-US" sz="1600" b="0" strike="noStrike" spc="-1" dirty="0">
                <a:solidFill>
                  <a:srgbClr val="404040"/>
                </a:solidFill>
                <a:latin typeface="Franklin Gothic Book"/>
              </a:rPr>
              <a:t>data transformation</a:t>
            </a:r>
          </a:p>
          <a:p>
            <a:pPr marL="841320" lvl="2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lang="en-US" sz="1600" b="0" strike="noStrike" spc="-1" dirty="0" err="1">
                <a:solidFill>
                  <a:srgbClr val="404040"/>
                </a:solidFill>
                <a:latin typeface="Franklin Gothic Book"/>
              </a:rPr>
              <a:t>Sklearn</a:t>
            </a:r>
            <a:r>
              <a:rPr lang="en-US" sz="1600" spc="-1" dirty="0">
                <a:solidFill>
                  <a:srgbClr val="404040"/>
                </a:solidFill>
                <a:latin typeface="Franklin Gothic Book"/>
              </a:rPr>
              <a:t>: </a:t>
            </a:r>
            <a:r>
              <a:rPr lang="en-US" sz="1600" b="0" strike="noStrike" spc="-1" dirty="0">
                <a:solidFill>
                  <a:srgbClr val="404040"/>
                </a:solidFill>
                <a:latin typeface="Franklin Gothic Book"/>
              </a:rPr>
              <a:t>fix encoding if needed (one-hot), test-train split, random forest</a:t>
            </a:r>
          </a:p>
          <a:p>
            <a:pPr marL="841320" lvl="2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lang="en-US" sz="1600" b="0" strike="noStrike" spc="-1" dirty="0" err="1">
                <a:solidFill>
                  <a:srgbClr val="404040"/>
                </a:solidFill>
                <a:latin typeface="Franklin Gothic Book"/>
              </a:rPr>
              <a:t>pyspark</a:t>
            </a:r>
            <a:r>
              <a:rPr lang="en-US" sz="1600" spc="-1" dirty="0">
                <a:solidFill>
                  <a:srgbClr val="404040"/>
                </a:solidFill>
                <a:latin typeface="Franklin Gothic Book"/>
              </a:rPr>
              <a:t>: </a:t>
            </a:r>
            <a:r>
              <a:rPr lang="en-US" sz="1600" b="0" strike="noStrike" spc="-1" dirty="0" err="1">
                <a:solidFill>
                  <a:srgbClr val="404040"/>
                </a:solidFill>
                <a:latin typeface="Franklin Gothic Book"/>
              </a:rPr>
              <a:t>fp</a:t>
            </a:r>
            <a:r>
              <a:rPr lang="en-US" sz="1600" b="0" strike="noStrike" spc="-1" dirty="0">
                <a:solidFill>
                  <a:srgbClr val="404040"/>
                </a:solidFill>
                <a:latin typeface="Franklin Gothic Book"/>
              </a:rPr>
              <a:t>-growth</a:t>
            </a:r>
          </a:p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C7016"/>
              </a:buClr>
              <a:buFont typeface="Calibri"/>
              <a:buChar char=" "/>
            </a:pPr>
            <a:r>
              <a:rPr lang="en-US" sz="2400" b="1" strike="noStrike" spc="-1" dirty="0">
                <a:solidFill>
                  <a:srgbClr val="404040"/>
                </a:solidFill>
                <a:latin typeface="Franklin Gothic Book"/>
              </a:rPr>
              <a:t>Methods:</a:t>
            </a:r>
            <a:endParaRPr lang="en-US" sz="2400" b="0" strike="noStrike" spc="-1" dirty="0">
              <a:solidFill>
                <a:srgbClr val="404040"/>
              </a:solidFill>
              <a:latin typeface="Franklin Gothic Book"/>
            </a:endParaRPr>
          </a:p>
          <a:p>
            <a:pPr marL="384120" lvl="1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lang="en-US" sz="2000" b="0" strike="noStrike" spc="-1" dirty="0">
                <a:solidFill>
                  <a:srgbClr val="404040"/>
                </a:solidFill>
                <a:latin typeface="Franklin Gothic Book"/>
              </a:rPr>
              <a:t>Decision Trees</a:t>
            </a:r>
          </a:p>
          <a:p>
            <a:pPr marL="384120" lvl="1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lang="en-US" sz="2000" spc="-1" dirty="0">
                <a:solidFill>
                  <a:srgbClr val="404040"/>
                </a:solidFill>
                <a:latin typeface="Franklin Gothic Book"/>
              </a:rPr>
              <a:t>FP-Growth</a:t>
            </a:r>
            <a:endParaRPr lang="en-US" sz="2000" b="0" strike="noStrike" spc="-1" dirty="0">
              <a:solidFill>
                <a:srgbClr val="404040"/>
              </a:solidFill>
              <a:latin typeface="Franklin Gothic Book"/>
            </a:endParaRPr>
          </a:p>
          <a:p>
            <a:pPr marL="0" indent="-25596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endParaRPr lang="en-US" sz="2400" b="0" strike="noStrike" spc="-1" dirty="0">
              <a:solidFill>
                <a:srgbClr val="404040"/>
              </a:solidFill>
              <a:latin typeface="Franklin Gothic Book"/>
            </a:endParaRPr>
          </a:p>
          <a:p>
            <a:endParaRPr lang="en-US" sz="2000" b="0" strike="noStrike" spc="-1" dirty="0">
              <a:solidFill>
                <a:srgbClr val="404040"/>
              </a:solidFill>
              <a:latin typeface="Franklin Gothic Boo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700" b="0" strike="noStrike" spc="-52">
                <a:solidFill>
                  <a:srgbClr val="404040"/>
                </a:solidFill>
                <a:latin typeface="Bookman Old Style"/>
              </a:rPr>
              <a:t>Evaluation</a:t>
            </a:r>
            <a:endParaRPr lang="en-US" sz="47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235F01F2-4125-2034-5F79-288C8E0553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7524610"/>
              </p:ext>
            </p:extLst>
          </p:nvPr>
        </p:nvGraphicFramePr>
        <p:xfrm>
          <a:off x="1097280" y="2212977"/>
          <a:ext cx="10365785" cy="2617237"/>
        </p:xfrm>
        <a:graphic>
          <a:graphicData uri="http://schemas.openxmlformats.org/drawingml/2006/table">
            <a:tbl>
              <a:tblPr/>
              <a:tblGrid>
                <a:gridCol w="1763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8188">
                  <a:extLst>
                    <a:ext uri="{9D8B030D-6E8A-4147-A177-3AD203B41FA5}">
                      <a16:colId xmlns:a16="http://schemas.microsoft.com/office/drawing/2014/main" val="1845616469"/>
                    </a:ext>
                  </a:extLst>
                </a:gridCol>
                <a:gridCol w="4674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74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 dirty="0">
                          <a:solidFill>
                            <a:srgbClr val="FFFFFF"/>
                          </a:solidFill>
                          <a:latin typeface="Franklin Gothic Book"/>
                        </a:rPr>
                        <a:t>Method</a:t>
                      </a:r>
                      <a:endParaRPr lang="en-US" sz="18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CE8D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chemeClr val="bg1"/>
                          </a:solidFill>
                          <a:latin typeface="Arial"/>
                        </a:rPr>
                        <a:t>Details</a:t>
                      </a: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8D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 dirty="0">
                          <a:solidFill>
                            <a:srgbClr val="FFFFFF"/>
                          </a:solidFill>
                          <a:latin typeface="Franklin Gothic Book"/>
                        </a:rPr>
                        <a:t>Evaluation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8D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53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Decision Tree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Random Forest RI with bagging, will also help with attribute selection, use to generate if-then rule based model</a:t>
                      </a:r>
                    </a:p>
                  </a:txBody>
                  <a:tcPr>
                    <a:lnT w="25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1800" b="0" strike="noStrike" kern="1200" spc="-1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80-20 train/test split, sampling without replacement; accuracy, sensitivity, precision, specificity, F1, Fb</a:t>
                      </a:r>
                    </a:p>
                  </a:txBody>
                  <a:tcPr>
                    <a:lnT w="25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50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FP-Growth</a:t>
                      </a: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Explore vertical format to expedite itemset generation; rule pruning</a:t>
                      </a:r>
                    </a:p>
                  </a:txBody>
                  <a:tcPr>
                    <a:lnT w="25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Support, lift, confidence, </a:t>
                      </a:r>
                      <a:r>
                        <a:rPr lang="el-GR" sz="1800" b="0" strike="noStrike" spc="-1" dirty="0">
                          <a:latin typeface="Arial"/>
                        </a:rPr>
                        <a:t>Χ</a:t>
                      </a:r>
                      <a:r>
                        <a:rPr lang="en-US" sz="1800" b="0" strike="noStrike" spc="-1" dirty="0">
                          <a:latin typeface="Arial"/>
                        </a:rPr>
                        <a:t>2, </a:t>
                      </a:r>
                      <a:r>
                        <a:rPr lang="en-US" sz="1800" b="0" strike="noStrike" spc="-1" dirty="0" err="1">
                          <a:latin typeface="Arial"/>
                        </a:rPr>
                        <a:t>Kulczynski</a:t>
                      </a:r>
                      <a:r>
                        <a:rPr lang="en-US" sz="1800" b="0" strike="noStrike" spc="-1" dirty="0">
                          <a:latin typeface="Arial"/>
                        </a:rPr>
                        <a:t> measure, cosine; final selection of measure dependent on performance on data</a:t>
                      </a:r>
                    </a:p>
                  </a:txBody>
                  <a:tcPr>
                    <a:lnT w="25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700" b="0" strike="noStrike" spc="-52" dirty="0">
                <a:solidFill>
                  <a:srgbClr val="404040"/>
                </a:solidFill>
                <a:latin typeface="Bookman Old Style"/>
              </a:rPr>
              <a:t>Project Description</a:t>
            </a:r>
            <a:endParaRPr lang="en-US" sz="4700" b="0" strike="noStrike" spc="-1" dirty="0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numCol="1" spcCol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00" b="0" strike="noStrike" spc="-1" dirty="0">
                <a:solidFill>
                  <a:srgbClr val="404040"/>
                </a:solidFill>
                <a:latin typeface="Franklin Gothic Book"/>
              </a:rPr>
              <a:t>Accidents at highway-railroad intersections cause tremendous losses of lives and resources. This project aims to consider the impacts of new regulations, locations of intersections, and the characteristics/topography of intersections to determine which features promote safety and which features do not. </a:t>
            </a:r>
          </a:p>
          <a:p>
            <a:pPr marL="889200" lvl="1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 dirty="0">
                <a:solidFill>
                  <a:srgbClr val="404040"/>
                </a:solidFill>
                <a:latin typeface="Franklin Gothic Book"/>
              </a:rPr>
              <a:t>Effects of Positive Train Control (PTC) Regulation</a:t>
            </a:r>
          </a:p>
          <a:p>
            <a:pPr marL="889200" lvl="1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 dirty="0">
                <a:solidFill>
                  <a:srgbClr val="404040"/>
                </a:solidFill>
                <a:latin typeface="Franklin Gothic Book"/>
              </a:rPr>
              <a:t>Accident Analysis by Location</a:t>
            </a:r>
          </a:p>
          <a:p>
            <a:pPr marL="889200" lvl="1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spc="-1" dirty="0">
                <a:solidFill>
                  <a:srgbClr val="404040"/>
                </a:solidFill>
                <a:latin typeface="Franklin Gothic Book"/>
              </a:rPr>
              <a:t>Effects of Intersection Characteristics</a:t>
            </a:r>
            <a:endParaRPr lang="en-US" sz="1500" b="0" strike="noStrike" spc="-1" dirty="0">
              <a:solidFill>
                <a:srgbClr val="404040"/>
              </a:solidFill>
              <a:latin typeface="Franklin Gothic Boo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2"/>
          <p:cNvSpPr>
            <a:spLocks noGrp="1"/>
          </p:cNvSpPr>
          <p:nvPr>
            <p:ph type="title"/>
          </p:nvPr>
        </p:nvSpPr>
        <p:spPr>
          <a:xfrm>
            <a:off x="1097280" y="2108160"/>
            <a:ext cx="4908240" cy="3760560"/>
          </a:xfrm>
        </p:spPr>
        <p:txBody>
          <a:bodyPr lIns="0" rIns="0" numCol="1" spcCol="0" anchor="t">
            <a:norm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1800" b="0" strike="noStrike" spc="-1" dirty="0">
                <a:solidFill>
                  <a:srgbClr val="404040"/>
                </a:solidFill>
              </a:rPr>
              <a:t>June 27, 2022: An Amtrak passenger train struck a dump truck in rural Missouri crossing a </a:t>
            </a:r>
            <a:r>
              <a:rPr lang="en-US" sz="1800" spc="-1" dirty="0">
                <a:solidFill>
                  <a:srgbClr val="404040"/>
                </a:solidFill>
              </a:rPr>
              <a:t>passive</a:t>
            </a:r>
            <a:r>
              <a:rPr lang="en-US" sz="1800" b="0" strike="noStrike" spc="-1" dirty="0">
                <a:solidFill>
                  <a:srgbClr val="404040"/>
                </a:solidFill>
              </a:rPr>
              <a:t> intersection with no crossing bars, lights and bells.</a:t>
            </a:r>
            <a:br>
              <a:rPr lang="en-US" sz="1800" b="0" strike="noStrike" spc="-1" dirty="0">
                <a:solidFill>
                  <a:srgbClr val="404040"/>
                </a:solidFill>
              </a:rPr>
            </a:br>
            <a:br>
              <a:rPr lang="en-US" sz="1800" b="0" strike="noStrike" spc="-1" dirty="0">
                <a:solidFill>
                  <a:srgbClr val="404040"/>
                </a:solidFill>
              </a:rPr>
            </a:br>
            <a:r>
              <a:rPr lang="en-US" sz="1800" b="0" strike="noStrike" spc="-1" dirty="0">
                <a:solidFill>
                  <a:srgbClr val="404040"/>
                </a:solidFill>
              </a:rPr>
              <a:t>Several trains and locomotives derailed, 150 people were injured, and 4 killed.</a:t>
            </a:r>
            <a:br>
              <a:rPr lang="en-US" sz="1800" b="0" strike="noStrike" spc="-1" dirty="0">
                <a:solidFill>
                  <a:srgbClr val="404040"/>
                </a:solidFill>
              </a:rPr>
            </a:br>
            <a:br>
              <a:rPr lang="en-US" sz="1800" b="0" strike="noStrike" spc="-1" dirty="0">
                <a:solidFill>
                  <a:srgbClr val="404040"/>
                </a:solidFill>
              </a:rPr>
            </a:br>
            <a:r>
              <a:rPr lang="en-US" sz="1800" b="0" strike="noStrike" spc="-1" dirty="0">
                <a:solidFill>
                  <a:srgbClr val="404040"/>
                </a:solidFill>
              </a:rPr>
              <a:t>Cost of implementing active restraints would have been $400,000.</a:t>
            </a:r>
            <a:br>
              <a:rPr lang="en-US" sz="1800" b="0" strike="noStrike" spc="-1" dirty="0">
                <a:solidFill>
                  <a:srgbClr val="404040"/>
                </a:solidFill>
              </a:rPr>
            </a:br>
            <a:br>
              <a:rPr lang="en-US" sz="1800" b="0" strike="noStrike" spc="-1" dirty="0">
                <a:solidFill>
                  <a:srgbClr val="404040"/>
                </a:solidFill>
              </a:rPr>
            </a:br>
            <a:r>
              <a:rPr lang="en-US" sz="1800" b="0" strike="noStrike" spc="-1" dirty="0">
                <a:solidFill>
                  <a:srgbClr val="404040"/>
                </a:solidFill>
              </a:rPr>
              <a:t>There are 130,000 passive railroad crossings nationwide.</a:t>
            </a:r>
            <a:br>
              <a:rPr lang="en-US" sz="1800" b="0" strike="noStrike" spc="-1" dirty="0">
                <a:solidFill>
                  <a:srgbClr val="404040"/>
                </a:solidFill>
              </a:rPr>
            </a:br>
            <a:br>
              <a:rPr lang="en-US" sz="1800" b="0" strike="noStrike" spc="-1" dirty="0">
                <a:solidFill>
                  <a:srgbClr val="404040"/>
                </a:solidFill>
              </a:rPr>
            </a:br>
            <a:r>
              <a:rPr lang="en-US" sz="1800" b="0" strike="noStrike" spc="-1" dirty="0">
                <a:solidFill>
                  <a:srgbClr val="404040"/>
                </a:solidFill>
              </a:rPr>
              <a:t>	</a:t>
            </a:r>
            <a:endParaRPr lang="en-US" b="0" strike="noStrike" spc="-1" dirty="0">
              <a:solidFill>
                <a:srgbClr val="404040"/>
              </a:solidFill>
            </a:endParaRPr>
          </a:p>
        </p:txBody>
      </p:sp>
      <p:pic>
        <p:nvPicPr>
          <p:cNvPr id="3" name="Picture 2" descr="A train on the railway tracks&#10;&#10;Description automatically generated with low confidence">
            <a:extLst>
              <a:ext uri="{FF2B5EF4-FFF2-40B4-BE49-F238E27FC236}">
                <a16:creationId xmlns:a16="http://schemas.microsoft.com/office/drawing/2014/main" id="{0A4692B4-3C9E-085C-F458-EDF53A661C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22" r="15863" b="2"/>
          <a:stretch/>
        </p:blipFill>
        <p:spPr>
          <a:xfrm>
            <a:off x="6251400" y="2108160"/>
            <a:ext cx="4908240" cy="3760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30F361-E052-B82B-75F4-F65798DDD2FA}"/>
              </a:ext>
            </a:extLst>
          </p:cNvPr>
          <p:cNvSpPr txBox="1"/>
          <p:nvPr/>
        </p:nvSpPr>
        <p:spPr>
          <a:xfrm>
            <a:off x="6251400" y="5943600"/>
            <a:ext cx="490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ranklin Gothic Book" panose="020B0503020102020204" pitchFamily="34" charset="0"/>
              </a:rPr>
              <a:t>© Tribune News Service via Getty Images</a:t>
            </a:r>
          </a:p>
        </p:txBody>
      </p:sp>
      <p:sp>
        <p:nvSpPr>
          <p:cNvPr id="8" name="PlaceHolder 1">
            <a:extLst>
              <a:ext uri="{FF2B5EF4-FFF2-40B4-BE49-F238E27FC236}">
                <a16:creationId xmlns:a16="http://schemas.microsoft.com/office/drawing/2014/main" id="{CC130B3A-4885-A61E-0ACD-D0CD2179B411}"/>
              </a:ext>
            </a:extLst>
          </p:cNvPr>
          <p:cNvSpPr txBox="1">
            <a:spLocks/>
          </p:cNvSpPr>
          <p:nvPr/>
        </p:nvSpPr>
        <p:spPr>
          <a:xfrm>
            <a:off x="1249680" y="4389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700" spc="-52" dirty="0">
                <a:solidFill>
                  <a:srgbClr val="404040"/>
                </a:solidFill>
                <a:latin typeface="Bookman Old Style"/>
              </a:rPr>
              <a:t>Project Relevance</a:t>
            </a:r>
            <a:endParaRPr lang="en-US" sz="4700" spc="-1" dirty="0">
              <a:solidFill>
                <a:srgbClr val="000000"/>
              </a:solidFill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2092358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700" b="0" strike="noStrike" spc="-52">
                <a:solidFill>
                  <a:srgbClr val="404040"/>
                </a:solidFill>
                <a:latin typeface="Bookman Old Style"/>
              </a:rPr>
              <a:t>Prior Work</a:t>
            </a:r>
            <a:endParaRPr lang="en-US" sz="47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graphicFrame>
        <p:nvGraphicFramePr>
          <p:cNvPr id="98" name="Table 4"/>
          <p:cNvGraphicFramePr/>
          <p:nvPr>
            <p:extLst>
              <p:ext uri="{D42A27DB-BD31-4B8C-83A1-F6EECF244321}">
                <p14:modId xmlns:p14="http://schemas.microsoft.com/office/powerpoint/2010/main" val="3528120671"/>
              </p:ext>
            </p:extLst>
          </p:nvPr>
        </p:nvGraphicFramePr>
        <p:xfrm>
          <a:off x="1096920" y="2108160"/>
          <a:ext cx="10058040" cy="3566160"/>
        </p:xfrm>
        <a:graphic>
          <a:graphicData uri="http://schemas.openxmlformats.org/drawingml/2006/table">
            <a:tbl>
              <a:tblPr/>
              <a:tblGrid>
                <a:gridCol w="2409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6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9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7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5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895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Franklin Gothic Book"/>
                        </a:rPr>
                        <a:t>Paper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CE8D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Franklin Gothic Book"/>
                        </a:rPr>
                        <a:t>Author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CE8D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Franklin Gothic Book"/>
                        </a:rPr>
                        <a:t>Work Performed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CE8D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Franklin Gothic Book"/>
                        </a:rPr>
                        <a:t>Data Set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CE8D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Franklin Gothic Book"/>
                        </a:rPr>
                        <a:t>Tools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CE8D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Franklin Gothic Book"/>
                        </a:rPr>
                        <a:t>Methods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CE8D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Franklin Gothic Book"/>
                        </a:rPr>
                        <a:t>Analysis of Causes of 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Franklin Gothic Book"/>
                        </a:rPr>
                        <a:t>Major Train Derailment and Their Effect on Accident Rates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Franklin Gothic Book"/>
                        </a:rPr>
                        <a:t>Liu et 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Franklin Gothic Book"/>
                        </a:rPr>
                        <a:t>al. (2012) 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Franklin Gothic Book"/>
                        </a:rPr>
                        <a:t>Identify the causes of train accidents and their effect on 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Franklin Gothic Book"/>
                        </a:rPr>
                        <a:t>accidents rates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Franklin Gothic Book"/>
                        </a:rPr>
                        <a:t>Transportation 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Franklin Gothic Book"/>
                        </a:rPr>
                        <a:t>railroads FRA U.S gov. data , (2001–2010 dataset)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Franklin Gothic Book"/>
                        </a:rPr>
                        <a:t>Weka 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Franklin Gothic Book"/>
                        </a:rPr>
                        <a:t>tool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Franklin Gothic Book"/>
                        </a:rPr>
                        <a:t>Chi-square analysis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Text Mining the Contributors to Rail </a:t>
                      </a:r>
                      <a:endParaRPr lang="en-US" sz="18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Accidents 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Brown et al. (2016) 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Franklin Gothic Book"/>
                        </a:rPr>
                        <a:t>Discussed severity of road accident survey.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Franklin Gothic Book"/>
                        </a:rPr>
                        <a:t>FRA dataset, from 2001 to 2012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Franklin Gothic Book"/>
                        </a:rPr>
                        <a:t>Weka tool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text mining techniques, random forests, partial least squares, latent Dirichlet allocation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802F9F-09AF-063B-0B75-D2C922DF8BEB}"/>
              </a:ext>
            </a:extLst>
          </p:cNvPr>
          <p:cNvSpPr txBox="1"/>
          <p:nvPr/>
        </p:nvSpPr>
        <p:spPr>
          <a:xfrm>
            <a:off x="1037040" y="5674320"/>
            <a:ext cx="11032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pc="-1" dirty="0" err="1">
                <a:latin typeface="Franklin Gothic Book" panose="020B0503020102020204" pitchFamily="34" charset="0"/>
              </a:rPr>
              <a:t>Bala</a:t>
            </a:r>
            <a:r>
              <a:rPr lang="en-US" sz="1600" spc="-1" dirty="0">
                <a:latin typeface="Franklin Gothic Book" panose="020B0503020102020204" pitchFamily="34" charset="0"/>
              </a:rPr>
              <a:t>, Manju &amp; Bhasin, </a:t>
            </a:r>
            <a:r>
              <a:rPr lang="en-US" sz="1600" spc="-1" dirty="0" err="1">
                <a:latin typeface="Franklin Gothic Book" panose="020B0503020102020204" pitchFamily="34" charset="0"/>
              </a:rPr>
              <a:t>Anshu</a:t>
            </a:r>
            <a:r>
              <a:rPr lang="en-US" sz="1600" spc="-1" dirty="0">
                <a:latin typeface="Franklin Gothic Book" panose="020B0503020102020204" pitchFamily="34" charset="0"/>
              </a:rPr>
              <a:t>. (2018). A Review on Analysis of Railway Traffic Accident with Data Mining Techniques. International Journal of Computer Sciences and Engineering. 6. 1251-1256. 10.26438/</a:t>
            </a:r>
            <a:r>
              <a:rPr lang="en-US" sz="1600" spc="-1" dirty="0" err="1">
                <a:latin typeface="Franklin Gothic Book" panose="020B0503020102020204" pitchFamily="34" charset="0"/>
              </a:rPr>
              <a:t>ijcse</a:t>
            </a:r>
            <a:r>
              <a:rPr lang="en-US" sz="1600" spc="-1" dirty="0">
                <a:latin typeface="Franklin Gothic Book" panose="020B0503020102020204" pitchFamily="34" charset="0"/>
              </a:rPr>
              <a:t>/v6i6.12511256.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700" b="0" strike="noStrike" spc="-52">
                <a:solidFill>
                  <a:srgbClr val="404040"/>
                </a:solidFill>
                <a:latin typeface="Bookman Old Style"/>
              </a:rPr>
              <a:t>Prior Work (cont.)</a:t>
            </a:r>
            <a:endParaRPr lang="en-US" sz="47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graphicFrame>
        <p:nvGraphicFramePr>
          <p:cNvPr id="100" name="Table 4"/>
          <p:cNvGraphicFramePr/>
          <p:nvPr>
            <p:extLst>
              <p:ext uri="{D42A27DB-BD31-4B8C-83A1-F6EECF244321}">
                <p14:modId xmlns:p14="http://schemas.microsoft.com/office/powerpoint/2010/main" val="1736147047"/>
              </p:ext>
            </p:extLst>
          </p:nvPr>
        </p:nvGraphicFramePr>
        <p:xfrm>
          <a:off x="1096920" y="2108160"/>
          <a:ext cx="10058040" cy="3566160"/>
        </p:xfrm>
        <a:graphic>
          <a:graphicData uri="http://schemas.openxmlformats.org/drawingml/2006/table">
            <a:tbl>
              <a:tblPr/>
              <a:tblGrid>
                <a:gridCol w="2658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6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1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964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Franklin Gothic Book"/>
                        </a:rPr>
                        <a:t>Paper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CE8D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Franklin Gothic Book"/>
                        </a:rPr>
                        <a:t>Author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CE8D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Franklin Gothic Book"/>
                        </a:rPr>
                        <a:t>Work Performed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CE8D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Franklin Gothic Book"/>
                        </a:rPr>
                        <a:t>Data Set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CE8D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Franklin Gothic Book"/>
                        </a:rPr>
                        <a:t>Tools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CE8D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Franklin Gothic Book"/>
                        </a:rPr>
                        <a:t>Methods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CE8D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Identifying vehicle driver injury severity factors at highway-railway grade crossings using data mining algorithms 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Franklin Gothic Book"/>
                        </a:rPr>
                        <a:t>Ghomi et al. (2017) 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Identify injury of </a:t>
                      </a:r>
                      <a:endParaRPr lang="en-US" sz="18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drivers in factors of highway-railway grade crossing. 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Franklin Gothic Book"/>
                        </a:rPr>
                        <a:t>U.S (FRA) accident dataset the period of 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Franklin Gothic Book"/>
                        </a:rPr>
                        <a:t>2006–2013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Franklin Gothic Book"/>
                        </a:rPr>
                        <a:t>STATA13 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Franklin Gothic Book"/>
                        </a:rPr>
                        <a:t>software 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Franklin Gothic Book"/>
                        </a:rPr>
                        <a:t>package 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Franklin Gothic Book"/>
                        </a:rPr>
                        <a:t>tool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Franklin Gothic Book"/>
                        </a:rPr>
                        <a:t>Chi-square analysis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Analyzing the Train </a:t>
                      </a:r>
                      <a:endParaRPr lang="en-US" sz="18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Accident Injuries </a:t>
                      </a:r>
                      <a:endParaRPr lang="en-US" sz="18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using Mining </a:t>
                      </a:r>
                      <a:endParaRPr lang="en-US" sz="18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Techniques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strike="noStrike" spc="-1" dirty="0" err="1">
                          <a:solidFill>
                            <a:srgbClr val="000000"/>
                          </a:solidFill>
                          <a:latin typeface="Franklin Gothic Book"/>
                        </a:rPr>
                        <a:t>Nireesa</a:t>
                      </a:r>
                      <a:r>
                        <a:rPr lang="fr-FR" sz="16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 et al. (2017)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 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Franklin Gothic Book"/>
                        </a:rPr>
                        <a:t>Describe techniques to identify characteristics of accident.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Franklin Gothic Book"/>
                        </a:rPr>
                        <a:t>11 years 2001 to 2012 rail accidents U.S. Data set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Franklin Gothic Book"/>
                        </a:rPr>
                        <a:t>Weka tool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Association rules, </a:t>
                      </a:r>
                      <a:endParaRPr lang="en-US" sz="18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 err="1">
                          <a:solidFill>
                            <a:srgbClr val="000000"/>
                          </a:solidFill>
                          <a:latin typeface="Franklin Gothic Book"/>
                        </a:rPr>
                        <a:t>Apriori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 algorithm 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D1AD674-D2D3-AEA4-7309-BAAAFF9F0C86}"/>
              </a:ext>
            </a:extLst>
          </p:cNvPr>
          <p:cNvSpPr txBox="1"/>
          <p:nvPr/>
        </p:nvSpPr>
        <p:spPr>
          <a:xfrm>
            <a:off x="1037040" y="5674320"/>
            <a:ext cx="11032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pc="-1" dirty="0" err="1">
                <a:latin typeface="Franklin Gothic Book" panose="020B0503020102020204" pitchFamily="34" charset="0"/>
              </a:rPr>
              <a:t>Bala</a:t>
            </a:r>
            <a:r>
              <a:rPr lang="en-US" sz="1600" spc="-1" dirty="0">
                <a:latin typeface="Franklin Gothic Book" panose="020B0503020102020204" pitchFamily="34" charset="0"/>
              </a:rPr>
              <a:t>, Manju &amp; Bhasin, </a:t>
            </a:r>
            <a:r>
              <a:rPr lang="en-US" sz="1600" spc="-1" dirty="0" err="1">
                <a:latin typeface="Franklin Gothic Book" panose="020B0503020102020204" pitchFamily="34" charset="0"/>
              </a:rPr>
              <a:t>Anshu</a:t>
            </a:r>
            <a:r>
              <a:rPr lang="en-US" sz="1600" spc="-1" dirty="0">
                <a:latin typeface="Franklin Gothic Book" panose="020B0503020102020204" pitchFamily="34" charset="0"/>
              </a:rPr>
              <a:t>. (2018). A Review on Analysis of Railway Traffic Accident with Data Mining Techniques. International Journal of Computer Sciences and Engineering. 6. 1251-1256. 10.26438/</a:t>
            </a:r>
            <a:r>
              <a:rPr lang="en-US" sz="1600" spc="-1" dirty="0" err="1">
                <a:latin typeface="Franklin Gothic Book" panose="020B0503020102020204" pitchFamily="34" charset="0"/>
              </a:rPr>
              <a:t>ijcse</a:t>
            </a:r>
            <a:r>
              <a:rPr lang="en-US" sz="1600" spc="-1" dirty="0">
                <a:latin typeface="Franklin Gothic Book" panose="020B0503020102020204" pitchFamily="34" charset="0"/>
              </a:rPr>
              <a:t>/v6i6.12511256.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700" b="0" strike="noStrike" spc="-52">
                <a:solidFill>
                  <a:srgbClr val="404040"/>
                </a:solidFill>
                <a:latin typeface="Bookman Old Style"/>
              </a:rPr>
              <a:t>Prior Work (cont.)</a:t>
            </a:r>
            <a:endParaRPr lang="en-US" sz="47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graphicFrame>
        <p:nvGraphicFramePr>
          <p:cNvPr id="100" name="Table 4"/>
          <p:cNvGraphicFramePr/>
          <p:nvPr>
            <p:extLst>
              <p:ext uri="{D42A27DB-BD31-4B8C-83A1-F6EECF244321}">
                <p14:modId xmlns:p14="http://schemas.microsoft.com/office/powerpoint/2010/main" val="3533733970"/>
              </p:ext>
            </p:extLst>
          </p:nvPr>
        </p:nvGraphicFramePr>
        <p:xfrm>
          <a:off x="1096920" y="2108160"/>
          <a:ext cx="10058040" cy="3200400"/>
        </p:xfrm>
        <a:graphic>
          <a:graphicData uri="http://schemas.openxmlformats.org/drawingml/2006/table">
            <a:tbl>
              <a:tblPr/>
              <a:tblGrid>
                <a:gridCol w="2658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6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1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964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strike="noStrike" spc="-1" dirty="0">
                          <a:solidFill>
                            <a:srgbClr val="FFFFFF"/>
                          </a:solidFill>
                          <a:latin typeface="Franklin Gothic Book"/>
                        </a:rPr>
                        <a:t>Paper</a:t>
                      </a:r>
                      <a:endParaRPr lang="en-US" sz="16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CE8D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strike="noStrike" spc="-1">
                          <a:solidFill>
                            <a:srgbClr val="FFFFFF"/>
                          </a:solidFill>
                          <a:latin typeface="Franklin Gothic Book"/>
                        </a:rPr>
                        <a:t>Author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CE8D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strike="noStrike" spc="-1">
                          <a:solidFill>
                            <a:srgbClr val="FFFFFF"/>
                          </a:solidFill>
                          <a:latin typeface="Franklin Gothic Book"/>
                        </a:rPr>
                        <a:t>Work Performed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CE8D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strike="noStrike" spc="-1">
                          <a:solidFill>
                            <a:srgbClr val="FFFFFF"/>
                          </a:solidFill>
                          <a:latin typeface="Franklin Gothic Book"/>
                        </a:rPr>
                        <a:t>Data Set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CE8D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strike="noStrike" spc="-1">
                          <a:solidFill>
                            <a:srgbClr val="FFFFFF"/>
                          </a:solidFill>
                          <a:latin typeface="Franklin Gothic Book"/>
                        </a:rPr>
                        <a:t>Tools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CE8D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strike="noStrike" spc="-1">
                          <a:solidFill>
                            <a:srgbClr val="FFFFFF"/>
                          </a:solidFill>
                          <a:latin typeface="Franklin Gothic Book"/>
                        </a:rPr>
                        <a:t>Methods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CE8D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Human and Organizational Factors of Positive Train Control Safety System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 dirty="0" err="1">
                          <a:solidFill>
                            <a:srgbClr val="000000"/>
                          </a:solidFill>
                          <a:latin typeface="Franklin Gothic Book"/>
                        </a:rPr>
                        <a:t>Khashe</a:t>
                      </a:r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 et al. (2019)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Examining PTC implementation success using organizational safety method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U.S (FRA) accident dataset the period of </a:t>
                      </a:r>
                      <a:endParaRPr lang="en-US" sz="16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1996–2015 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General statistical methods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High Reliability Organizing (HRO)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A Novel Data Mining Approach for Analysis of Accident Paths and Performance Assessment of Risk Control Systems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4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Singh et al. (2020)</a:t>
                      </a:r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 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latin typeface="Franklin Gothic Book" panose="020B0503020102020204" pitchFamily="34" charset="0"/>
                        </a:rPr>
                        <a:t>Analyze accident paths from incident data and assess performance</a:t>
                      </a: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Occupational accidents in a steel manufacturing plant in India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Python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Temporal- frequent-, elevated-severity-, and high-impact itemset generation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0258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700" b="0" strike="noStrike" spc="-52">
                <a:solidFill>
                  <a:srgbClr val="404040"/>
                </a:solidFill>
                <a:latin typeface="Bookman Old Style"/>
              </a:rPr>
              <a:t>Dataset</a:t>
            </a:r>
            <a:endParaRPr lang="en-US" sz="47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lstStyle/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C7016"/>
              </a:buClr>
              <a:buFont typeface="Calibri"/>
              <a:buChar char=" "/>
            </a:pPr>
            <a:r>
              <a:rPr lang="en-US" sz="1900" b="0" strike="noStrike" spc="-1" dirty="0">
                <a:solidFill>
                  <a:srgbClr val="404040"/>
                </a:solidFill>
                <a:latin typeface="Franklin Gothic Book"/>
              </a:rPr>
              <a:t>US Department of Transportation – Federal Railroad Administration – Office of Railroad Safety</a:t>
            </a:r>
          </a:p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C7016"/>
              </a:buClr>
              <a:buFont typeface="Calibri"/>
              <a:buChar char=" "/>
            </a:pPr>
            <a:r>
              <a:rPr lang="en-US" sz="1900" b="0" strike="noStrike" spc="-1" dirty="0">
                <a:solidFill>
                  <a:srgbClr val="404040"/>
                </a:solidFill>
                <a:latin typeface="Franklin Gothic Book"/>
              </a:rPr>
              <a:t>Highway-Rail Crossing Database</a:t>
            </a:r>
          </a:p>
          <a:p>
            <a:pPr marL="384120" lvl="1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lang="en-US" sz="1700" b="0" strike="noStrike" spc="-1" dirty="0">
                <a:solidFill>
                  <a:srgbClr val="404040"/>
                </a:solidFill>
                <a:latin typeface="Franklin Gothic Book"/>
              </a:rPr>
              <a:t>186 Attributes</a:t>
            </a:r>
          </a:p>
          <a:p>
            <a:pPr marL="384120" lvl="1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lang="en-US" sz="1700" b="0" strike="noStrike" spc="-1" dirty="0">
                <a:solidFill>
                  <a:srgbClr val="404040"/>
                </a:solidFill>
                <a:latin typeface="Franklin Gothic Book"/>
              </a:rPr>
              <a:t>436,498 Entries</a:t>
            </a:r>
          </a:p>
          <a:p>
            <a:pPr marL="384120" lvl="1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lang="en-US" sz="1700" b="0" strike="noStrike" spc="-1" dirty="0">
                <a:solidFill>
                  <a:srgbClr val="404040"/>
                </a:solidFill>
                <a:latin typeface="Franklin Gothic Book"/>
              </a:rPr>
              <a:t>42,567,011 non-empty entries</a:t>
            </a:r>
          </a:p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C7016"/>
              </a:buClr>
              <a:buFont typeface="Calibri"/>
              <a:buChar char=" "/>
            </a:pPr>
            <a:r>
              <a:rPr lang="en-US" sz="1900" b="0" strike="noStrike" spc="-1" dirty="0">
                <a:solidFill>
                  <a:srgbClr val="404040"/>
                </a:solidFill>
                <a:latin typeface="Franklin Gothic Book"/>
              </a:rPr>
              <a:t>Collection of all Reports from all US Highway-Rail incidents between 1970-May 2022</a:t>
            </a:r>
          </a:p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C7016"/>
              </a:buClr>
              <a:buFont typeface="Calibri"/>
              <a:buChar char=" "/>
            </a:pPr>
            <a:r>
              <a:rPr lang="en-US" sz="1900" b="0" u="sng" strike="noStrike" spc="-1" dirty="0">
                <a:solidFill>
                  <a:srgbClr val="5EB2EA"/>
                </a:solidFill>
                <a:uFillTx/>
                <a:latin typeface="Franklin Gothic Book"/>
                <a:hlinkClick r:id="rId3"/>
              </a:rPr>
              <a:t>https://safetydata.fra.dot.gov/OfficeofSafety/publicsite/DownloadCrossingInventoryData.aspx</a:t>
            </a:r>
            <a:r>
              <a:rPr lang="en-US" sz="1900" b="0" strike="noStrike" spc="-1" dirty="0">
                <a:solidFill>
                  <a:srgbClr val="404040"/>
                </a:solidFill>
                <a:latin typeface="Franklin Gothic Book"/>
              </a:rPr>
              <a:t> </a:t>
            </a:r>
          </a:p>
          <a:p>
            <a:pPr marL="384120" lvl="1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lang="en-US" sz="1700" b="0" strike="noStrike" spc="-1" dirty="0">
                <a:solidFill>
                  <a:srgbClr val="404040"/>
                </a:solidFill>
                <a:latin typeface="Franklin Gothic Book"/>
              </a:rPr>
              <a:t>All members have the data downloaded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700" b="0" strike="noStrike" spc="-52">
                <a:solidFill>
                  <a:srgbClr val="404040"/>
                </a:solidFill>
                <a:latin typeface="Bookman Old Style"/>
              </a:rPr>
              <a:t>Proposed Work</a:t>
            </a:r>
            <a:endParaRPr lang="en-US" sz="47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lstStyle/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C7016"/>
              </a:buClr>
              <a:buFont typeface="Calibri"/>
              <a:buChar char=" "/>
            </a:pPr>
            <a:r>
              <a:rPr lang="en-US" sz="1900" b="1" strike="noStrike" spc="-1" dirty="0">
                <a:solidFill>
                  <a:srgbClr val="404040"/>
                </a:solidFill>
                <a:latin typeface="Franklin Gothic Book"/>
              </a:rPr>
              <a:t>Data Cleaning:</a:t>
            </a:r>
            <a:endParaRPr lang="en-US" sz="1900" b="0" strike="noStrike" spc="-1" dirty="0">
              <a:solidFill>
                <a:srgbClr val="404040"/>
              </a:solidFill>
              <a:latin typeface="Franklin Gothic Book"/>
            </a:endParaRPr>
          </a:p>
        </p:txBody>
      </p:sp>
      <p:pic>
        <p:nvPicPr>
          <p:cNvPr id="105" name="Picture 4"/>
          <p:cNvPicPr/>
          <p:nvPr/>
        </p:nvPicPr>
        <p:blipFill>
          <a:blip r:embed="rId2"/>
          <a:stretch/>
        </p:blipFill>
        <p:spPr>
          <a:xfrm>
            <a:off x="3650040" y="2108160"/>
            <a:ext cx="7505280" cy="3285360"/>
          </a:xfrm>
          <a:prstGeom prst="rect">
            <a:avLst/>
          </a:prstGeom>
          <a:ln w="0">
            <a:noFill/>
          </a:ln>
        </p:spPr>
      </p:pic>
      <p:sp>
        <p:nvSpPr>
          <p:cNvPr id="106" name="Oval 5"/>
          <p:cNvSpPr/>
          <p:nvPr/>
        </p:nvSpPr>
        <p:spPr>
          <a:xfrm>
            <a:off x="9619920" y="3219120"/>
            <a:ext cx="447480" cy="1221840"/>
          </a:xfrm>
          <a:prstGeom prst="ellipse">
            <a:avLst/>
          </a:prstGeom>
          <a:noFill/>
          <a:ln w="38160">
            <a:solidFill>
              <a:srgbClr val="BC950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Oval 8"/>
          <p:cNvSpPr/>
          <p:nvPr/>
        </p:nvSpPr>
        <p:spPr>
          <a:xfrm>
            <a:off x="3650040" y="2621880"/>
            <a:ext cx="1229400" cy="935640"/>
          </a:xfrm>
          <a:prstGeom prst="ellipse">
            <a:avLst/>
          </a:prstGeom>
          <a:noFill/>
          <a:ln w="38160">
            <a:solidFill>
              <a:srgbClr val="BC950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TextBox 11"/>
          <p:cNvSpPr/>
          <p:nvPr/>
        </p:nvSpPr>
        <p:spPr>
          <a:xfrm>
            <a:off x="1097280" y="2565454"/>
            <a:ext cx="2448000" cy="369186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800" b="0" strike="noStrike" spc="-1" dirty="0">
                <a:solidFill>
                  <a:srgbClr val="000000"/>
                </a:solidFill>
                <a:latin typeface="Franklin Gothic Book"/>
              </a:rPr>
              <a:t>Correct spelling in narratives, make all letters capital.</a:t>
            </a:r>
            <a:br>
              <a:rPr lang="en-US" sz="1800" b="0" strike="noStrike" spc="-1" dirty="0">
                <a:solidFill>
                  <a:srgbClr val="000000"/>
                </a:solidFill>
                <a:latin typeface="Franklin Gothic Book"/>
              </a:rPr>
            </a:br>
            <a:endParaRPr lang="en-US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800" b="0" strike="noStrike" spc="-1" dirty="0">
                <a:solidFill>
                  <a:srgbClr val="000000"/>
                </a:solidFill>
                <a:latin typeface="Franklin Gothic Book"/>
              </a:rPr>
              <a:t>Ensure all attributes don’t have duplicate items representing the same thing</a:t>
            </a:r>
            <a:br>
              <a:rPr lang="en-US" sz="1800" b="0" strike="noStrike" spc="-1" dirty="0">
                <a:solidFill>
                  <a:srgbClr val="000000"/>
                </a:solidFill>
                <a:latin typeface="Franklin Gothic Book"/>
              </a:rPr>
            </a:br>
            <a:endParaRPr lang="en-US" sz="1800" b="0" strike="noStrike" spc="-1" dirty="0">
              <a:solidFill>
                <a:srgbClr val="000000"/>
              </a:solidFill>
              <a:latin typeface="Franklin Gothic Book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800" b="0" strike="noStrike" spc="-1" dirty="0">
                <a:solidFill>
                  <a:srgbClr val="000000"/>
                </a:solidFill>
                <a:latin typeface="Franklin Gothic Book"/>
              </a:rPr>
              <a:t>Address missing values for each attribute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700" b="0" strike="noStrike" spc="-52">
                <a:solidFill>
                  <a:srgbClr val="404040"/>
                </a:solidFill>
                <a:latin typeface="Bookman Old Style"/>
              </a:rPr>
              <a:t>Proposed Work (cont.)</a:t>
            </a:r>
            <a:endParaRPr lang="en-US" sz="47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583163" y="2108159"/>
            <a:ext cx="11178074" cy="4125664"/>
          </a:xfrm>
          <a:prstGeom prst="rect">
            <a:avLst/>
          </a:prstGeom>
          <a:noFill/>
          <a:ln w="0">
            <a:noFill/>
          </a:ln>
        </p:spPr>
        <p:txBody>
          <a:bodyPr lIns="0" rIns="0" numCol="3" spcCol="182880" anchor="t">
            <a:noAutofit/>
          </a:bodyPr>
          <a:lstStyle/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C7016"/>
              </a:buClr>
              <a:buFont typeface="Calibri"/>
              <a:buChar char=" "/>
            </a:pPr>
            <a:r>
              <a:rPr lang="en-US" sz="1900" b="1" strike="noStrike" spc="-1" dirty="0">
                <a:solidFill>
                  <a:srgbClr val="404040"/>
                </a:solidFill>
                <a:latin typeface="Franklin Gothic Book"/>
              </a:rPr>
              <a:t>Data Preprocessing:</a:t>
            </a:r>
            <a:endParaRPr lang="en-US" sz="1900" b="0" strike="noStrike" spc="-1" dirty="0">
              <a:solidFill>
                <a:srgbClr val="404040"/>
              </a:solidFill>
              <a:latin typeface="Franklin Gothic Book"/>
            </a:endParaRPr>
          </a:p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C7016"/>
              </a:buClr>
              <a:buFont typeface="Calibri"/>
              <a:buChar char=" "/>
            </a:pPr>
            <a:r>
              <a:rPr lang="en-US" sz="1900" b="0" strike="noStrike" spc="-1" dirty="0">
                <a:solidFill>
                  <a:srgbClr val="404040"/>
                </a:solidFill>
                <a:latin typeface="Franklin Gothic Book"/>
              </a:rPr>
              <a:t>PTC implementation:</a:t>
            </a:r>
          </a:p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C7016"/>
              </a:buClr>
              <a:buFont typeface="StarSymbol"/>
              <a:buAutoNum type="arabicPeriod"/>
            </a:pPr>
            <a:r>
              <a:rPr lang="en-US" sz="1900" spc="-1" dirty="0">
                <a:solidFill>
                  <a:srgbClr val="404040"/>
                </a:solidFill>
                <a:latin typeface="Franklin Gothic Book"/>
              </a:rPr>
              <a:t> Data reduction using domain “expert” selections.</a:t>
            </a:r>
          </a:p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C7016"/>
              </a:buClr>
              <a:buFont typeface="StarSymbol"/>
              <a:buAutoNum type="arabicPeriod"/>
            </a:pPr>
            <a:r>
              <a:rPr lang="en-US" sz="1900" spc="-1" dirty="0">
                <a:solidFill>
                  <a:srgbClr val="404040"/>
                </a:solidFill>
                <a:latin typeface="Franklin Gothic Book"/>
              </a:rPr>
              <a:t> Data transformation by selectively smoothing, normalizing, discretizing data as needed; concept hierarchy generation to mine at different abstraction values; vertical format for FP-growth; one-hot encoding</a:t>
            </a:r>
          </a:p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C7016"/>
              </a:buClr>
              <a:buFont typeface="Calibri"/>
              <a:buChar char=" "/>
            </a:pPr>
            <a:endParaRPr lang="en-US" sz="1900" b="0" strike="noStrike" spc="-1" dirty="0">
              <a:solidFill>
                <a:srgbClr val="404040"/>
              </a:solidFill>
              <a:latin typeface="Franklin Gothic Book"/>
            </a:endParaRPr>
          </a:p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C7016"/>
              </a:buClr>
              <a:buFont typeface="Calibri"/>
              <a:buChar char=" "/>
            </a:pPr>
            <a:r>
              <a:rPr lang="en-US" sz="1900" b="0" strike="noStrike" spc="-1" dirty="0">
                <a:solidFill>
                  <a:srgbClr val="404040"/>
                </a:solidFill>
                <a:latin typeface="Franklin Gothic Book"/>
              </a:rPr>
              <a:t>Crossing Location:</a:t>
            </a:r>
          </a:p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C7016"/>
              </a:buClr>
              <a:buFont typeface="StarSymbol"/>
              <a:buAutoNum type="arabicPeriod"/>
            </a:pPr>
            <a:r>
              <a:rPr lang="en-US" sz="1900" b="0" strike="noStrike" spc="-1" dirty="0">
                <a:solidFill>
                  <a:srgbClr val="404040"/>
                </a:solidFill>
                <a:latin typeface="Franklin Gothic Book"/>
              </a:rPr>
              <a:t> Fill in blanks with identical placeholders or inferred data (if possible). </a:t>
            </a:r>
          </a:p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C7016"/>
              </a:buClr>
              <a:buFont typeface="StarSymbol"/>
              <a:buAutoNum type="arabicPeriod"/>
            </a:pPr>
            <a:r>
              <a:rPr lang="en-US" sz="1900" b="0" strike="noStrike" spc="-1" dirty="0">
                <a:solidFill>
                  <a:srgbClr val="404040"/>
                </a:solidFill>
                <a:latin typeface="Franklin Gothic Book"/>
              </a:rPr>
              <a:t> Verify identical formatting for all nominal values, and choose relevant orders for ordinal values.</a:t>
            </a:r>
          </a:p>
          <a:p>
            <a:pPr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</a:pPr>
            <a:endParaRPr lang="en-US" sz="1900" b="0" strike="noStrike" spc="-1" dirty="0">
              <a:solidFill>
                <a:srgbClr val="404040"/>
              </a:solidFill>
              <a:latin typeface="Franklin Gothic Book"/>
            </a:endParaRPr>
          </a:p>
          <a:p>
            <a:pPr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</a:pPr>
            <a:endParaRPr lang="en-US" sz="1900" b="0" strike="noStrike" spc="-1" dirty="0">
              <a:solidFill>
                <a:srgbClr val="404040"/>
              </a:solidFill>
              <a:latin typeface="Franklin Gothic Book"/>
            </a:endParaRPr>
          </a:p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C7016"/>
              </a:buClr>
              <a:buFont typeface="Calibri"/>
              <a:buChar char=" "/>
            </a:pPr>
            <a:r>
              <a:rPr lang="en-US" sz="1900" b="0" strike="noStrike" spc="-1" dirty="0">
                <a:solidFill>
                  <a:srgbClr val="404040"/>
                </a:solidFill>
                <a:latin typeface="Franklin Gothic Book"/>
              </a:rPr>
              <a:t>Crossing Characteristics:</a:t>
            </a:r>
          </a:p>
          <a:p>
            <a:pPr marL="457200" indent="-45720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C7016"/>
              </a:buClr>
              <a:buFont typeface="StarSymbol"/>
              <a:buAutoNum type="arabicPeriod"/>
            </a:pPr>
            <a:r>
              <a:rPr lang="en-US" sz="1900" b="0" strike="noStrike" spc="-1" dirty="0">
                <a:solidFill>
                  <a:srgbClr val="404040"/>
                </a:solidFill>
                <a:latin typeface="Franklin Gothic Book"/>
              </a:rPr>
              <a:t>Specify crossing characteristic attributes as necessary attributes to compare to.</a:t>
            </a:r>
          </a:p>
          <a:p>
            <a:pPr marL="457200" indent="-45720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C7016"/>
              </a:buClr>
              <a:buFont typeface="StarSymbol"/>
              <a:buAutoNum type="arabicPeriod"/>
            </a:pPr>
            <a:r>
              <a:rPr lang="en-US" sz="1900" b="0" strike="noStrike" spc="-1" dirty="0">
                <a:solidFill>
                  <a:srgbClr val="404040"/>
                </a:solidFill>
                <a:latin typeface="Franklin Gothic Book"/>
              </a:rPr>
              <a:t>Remove irrelevant administrative and reserved attributes.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{AF2A5A58-BF5B-4E5E-8987-2BD3E9695F22}tf22712842_win32</Template>
  <TotalTime>552</TotalTime>
  <Words>893</Words>
  <Application>Microsoft Office PowerPoint</Application>
  <PresentationFormat>Widescreen</PresentationFormat>
  <Paragraphs>136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Bookman Old Style</vt:lpstr>
      <vt:lpstr>Calibri</vt:lpstr>
      <vt:lpstr>Franklin Gothic Book</vt:lpstr>
      <vt:lpstr>StarSymbol</vt:lpstr>
      <vt:lpstr>Symbol</vt:lpstr>
      <vt:lpstr>Times New Roman</vt:lpstr>
      <vt:lpstr>Wingdings</vt:lpstr>
      <vt:lpstr>Office Theme</vt:lpstr>
      <vt:lpstr>Office Theme</vt:lpstr>
      <vt:lpstr>Analysis of the Effects of Regulation on Railroad Safety</vt:lpstr>
      <vt:lpstr>Project Description</vt:lpstr>
      <vt:lpstr>June 27, 2022: An Amtrak passenger train struck a dump truck in rural Missouri crossing a passive intersection with no crossing bars, lights and bells.  Several trains and locomotives derailed, 150 people were injured, and 4 killed.  Cost of implementing active restraints would have been $400,000.  There are 130,000 passive railroad crossings nationwide.   </vt:lpstr>
      <vt:lpstr>Prior Work</vt:lpstr>
      <vt:lpstr>Prior Work (cont.)</vt:lpstr>
      <vt:lpstr>Prior Work (cont.)</vt:lpstr>
      <vt:lpstr>Dataset</vt:lpstr>
      <vt:lpstr>Proposed Work</vt:lpstr>
      <vt:lpstr>Proposed Work (cont.)</vt:lpstr>
      <vt:lpstr>Tools to Use</vt:lpstr>
      <vt:lpstr>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the Effects of Regulation on Railroad Safety</dc:title>
  <dc:subject/>
  <dc:creator>Andrew Smith</dc:creator>
  <dc:description/>
  <cp:lastModifiedBy>Andrew Smith</cp:lastModifiedBy>
  <cp:revision>5</cp:revision>
  <dcterms:created xsi:type="dcterms:W3CDTF">2022-06-23T21:44:50Z</dcterms:created>
  <dcterms:modified xsi:type="dcterms:W3CDTF">2022-06-29T22:06:42Z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PresentationFormat">
    <vt:lpwstr>Widescreen</vt:lpwstr>
  </property>
  <property fmtid="{D5CDD505-2E9C-101B-9397-08002B2CF9AE}" pid="4" name="Slides">
    <vt:r8>9</vt:r8>
  </property>
</Properties>
</file>