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69D4-74EE-4DF7-94B2-2A715BFE1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C77151-7C5A-490C-9623-4F6326550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FC223-3606-4B94-B700-09196F1221E4}"/>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5" name="Footer Placeholder 4">
            <a:extLst>
              <a:ext uri="{FF2B5EF4-FFF2-40B4-BE49-F238E27FC236}">
                <a16:creationId xmlns:a16="http://schemas.microsoft.com/office/drawing/2014/main" id="{A37FDE5C-A8D8-4CFB-92DA-0A538C4EE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81BFD-D7D1-429A-877D-B11092F3756F}"/>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111288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DF41-42E7-4287-951C-3247A1300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344D9-DAE3-4D43-83E0-CEE741EC8C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0F3D3-A296-4D1D-B7E1-A44AD8A0897E}"/>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5" name="Footer Placeholder 4">
            <a:extLst>
              <a:ext uri="{FF2B5EF4-FFF2-40B4-BE49-F238E27FC236}">
                <a16:creationId xmlns:a16="http://schemas.microsoft.com/office/drawing/2014/main" id="{C37C6BB0-0027-4C92-8AFD-B08268300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AD999-7E50-4FC3-B335-5A462D4C70B8}"/>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347945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EA7C5-889D-48D5-8DDF-060B7504D5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43736-6A91-4E58-B119-FE04F0F573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B4ED1-E4AB-440D-86DE-EE400B359A2E}"/>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5" name="Footer Placeholder 4">
            <a:extLst>
              <a:ext uri="{FF2B5EF4-FFF2-40B4-BE49-F238E27FC236}">
                <a16:creationId xmlns:a16="http://schemas.microsoft.com/office/drawing/2014/main" id="{BC96079D-A83D-4B05-A7C5-3DDFF56F3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F5322-9B20-4992-A3CD-4895F6F90F95}"/>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281591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C5F5-23D8-4F96-95CB-5DD138A9A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F2DA0-EF01-4C14-92B2-7BD5EFC2CA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8D103-EFCF-45E8-9062-CF0527D52ACB}"/>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5" name="Footer Placeholder 4">
            <a:extLst>
              <a:ext uri="{FF2B5EF4-FFF2-40B4-BE49-F238E27FC236}">
                <a16:creationId xmlns:a16="http://schemas.microsoft.com/office/drawing/2014/main" id="{277C5FED-333A-4ECB-947D-8F6A52B0B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711DF-6363-4A06-8720-9B7904954C95}"/>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359424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73CA-A155-4C98-ADC7-31424B072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2AB994-368E-46A9-9758-A6ECF3514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4BB86C-D04D-4FCA-A042-4A56BB7881F7}"/>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5" name="Footer Placeholder 4">
            <a:extLst>
              <a:ext uri="{FF2B5EF4-FFF2-40B4-BE49-F238E27FC236}">
                <a16:creationId xmlns:a16="http://schemas.microsoft.com/office/drawing/2014/main" id="{BC0F23E5-F495-4B4D-936D-3C9D92513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2AAE5-E5CD-4BE9-B743-7E40C5CC3517}"/>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262872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D67A-2B06-45AB-BBF1-1BC7B43B2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4E426-D37F-4500-B478-C8BDC97FCB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BEFFF-F14D-4425-9F77-E7DF024FFD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DA3B02-803E-4E22-B738-41C1F4171420}"/>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6" name="Footer Placeholder 5">
            <a:extLst>
              <a:ext uri="{FF2B5EF4-FFF2-40B4-BE49-F238E27FC236}">
                <a16:creationId xmlns:a16="http://schemas.microsoft.com/office/drawing/2014/main" id="{DA7913EC-A365-4F3B-B292-E4F109DC4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42D2E-5060-47FF-B63B-A060AD60021D}"/>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111919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14E8-C2C2-450F-ACE6-43F1F7E25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5B2A3-2FB0-417D-927F-6C33785F7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FD48EF-D71E-4745-86D4-FA6B81F638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19C0E-28FA-465C-BFD8-B6BDA90A9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17A6CD-F70A-4102-88AE-54DA98692C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5243B-F53A-4039-A59E-F1C8361B4EFA}"/>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8" name="Footer Placeholder 7">
            <a:extLst>
              <a:ext uri="{FF2B5EF4-FFF2-40B4-BE49-F238E27FC236}">
                <a16:creationId xmlns:a16="http://schemas.microsoft.com/office/drawing/2014/main" id="{4C30206B-50F1-45E5-BB71-0C3FCF043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FCFC4-0EC4-4D9E-98CF-283FA91552DE}"/>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232671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F3FA-7348-443A-82D6-4CF272A56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89368-299A-4C8A-A01D-7A13B6B429F7}"/>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4" name="Footer Placeholder 3">
            <a:extLst>
              <a:ext uri="{FF2B5EF4-FFF2-40B4-BE49-F238E27FC236}">
                <a16:creationId xmlns:a16="http://schemas.microsoft.com/office/drawing/2014/main" id="{6B59591F-FFC6-4068-8C73-D0270BCF3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A1FEB5-7505-4B69-A088-9ECF2C01C409}"/>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22952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CEC4B3-3C31-4B79-A986-C01996D72B7E}"/>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3" name="Footer Placeholder 2">
            <a:extLst>
              <a:ext uri="{FF2B5EF4-FFF2-40B4-BE49-F238E27FC236}">
                <a16:creationId xmlns:a16="http://schemas.microsoft.com/office/drawing/2014/main" id="{EF66E1BC-920D-4624-BDD6-E22C86F88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E72909-934B-4B84-8AA2-F9302EFAE3AF}"/>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379245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9969-C23B-4AB6-A9D8-D7FE9D240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FC97B5-C646-4F8F-A39C-3796640A3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7E0D6-FA33-4ED6-A375-C369A252B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001D00-6F98-4F15-BB26-F00BB23259AE}"/>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6" name="Footer Placeholder 5">
            <a:extLst>
              <a:ext uri="{FF2B5EF4-FFF2-40B4-BE49-F238E27FC236}">
                <a16:creationId xmlns:a16="http://schemas.microsoft.com/office/drawing/2014/main" id="{F3B2E98E-582D-4295-B83F-292E8B30B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18359-C4C3-4FB5-9204-75A8B681BB96}"/>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246124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86C2-7FE7-4037-ABE1-86FD93653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7D2EEC-2934-430F-9E2D-A98B2655B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8C4662-C4C6-4D99-81F9-4B0B46C95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CE74C6-B460-4968-81AD-05FF12D89704}"/>
              </a:ext>
            </a:extLst>
          </p:cNvPr>
          <p:cNvSpPr>
            <a:spLocks noGrp="1"/>
          </p:cNvSpPr>
          <p:nvPr>
            <p:ph type="dt" sz="half" idx="10"/>
          </p:nvPr>
        </p:nvSpPr>
        <p:spPr/>
        <p:txBody>
          <a:bodyPr/>
          <a:lstStyle/>
          <a:p>
            <a:fld id="{1C9B7354-BA01-471C-9D7B-6DE4521BD3C2}" type="datetimeFigureOut">
              <a:rPr lang="en-US" smtClean="0"/>
              <a:t>4/8/2024</a:t>
            </a:fld>
            <a:endParaRPr lang="en-US"/>
          </a:p>
        </p:txBody>
      </p:sp>
      <p:sp>
        <p:nvSpPr>
          <p:cNvPr id="6" name="Footer Placeholder 5">
            <a:extLst>
              <a:ext uri="{FF2B5EF4-FFF2-40B4-BE49-F238E27FC236}">
                <a16:creationId xmlns:a16="http://schemas.microsoft.com/office/drawing/2014/main" id="{AB199150-5DC4-4A9F-91D3-376706EEA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C6856-A139-4C6D-8FBA-C8DF404EEEA7}"/>
              </a:ext>
            </a:extLst>
          </p:cNvPr>
          <p:cNvSpPr>
            <a:spLocks noGrp="1"/>
          </p:cNvSpPr>
          <p:nvPr>
            <p:ph type="sldNum" sz="quarter" idx="12"/>
          </p:nvPr>
        </p:nvSpPr>
        <p:spPr/>
        <p:txBody>
          <a:bodyPr/>
          <a:lstStyle/>
          <a:p>
            <a:fld id="{A28364B7-90F7-4F8B-990B-CEF688F16267}" type="slidenum">
              <a:rPr lang="en-US" smtClean="0"/>
              <a:t>‹#›</a:t>
            </a:fld>
            <a:endParaRPr lang="en-US"/>
          </a:p>
        </p:txBody>
      </p:sp>
    </p:spTree>
    <p:extLst>
      <p:ext uri="{BB962C8B-B14F-4D97-AF65-F5344CB8AC3E}">
        <p14:creationId xmlns:p14="http://schemas.microsoft.com/office/powerpoint/2010/main" val="396623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99758-0EF0-4704-8A15-53F622EBB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5E1136-79A5-4B61-8BE9-0C5851426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2CFB-D9E8-408F-AE51-D8DE91BB3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B7354-BA01-471C-9D7B-6DE4521BD3C2}" type="datetimeFigureOut">
              <a:rPr lang="en-US" smtClean="0"/>
              <a:t>4/8/2024</a:t>
            </a:fld>
            <a:endParaRPr lang="en-US"/>
          </a:p>
        </p:txBody>
      </p:sp>
      <p:sp>
        <p:nvSpPr>
          <p:cNvPr id="5" name="Footer Placeholder 4">
            <a:extLst>
              <a:ext uri="{FF2B5EF4-FFF2-40B4-BE49-F238E27FC236}">
                <a16:creationId xmlns:a16="http://schemas.microsoft.com/office/drawing/2014/main" id="{AF6A42E2-0D34-4356-BAD8-DBAC4D69C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5371F-DE8E-416A-A785-01C292C0F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364B7-90F7-4F8B-990B-CEF688F16267}" type="slidenum">
              <a:rPr lang="en-US" smtClean="0"/>
              <a:t>‹#›</a:t>
            </a:fld>
            <a:endParaRPr lang="en-US"/>
          </a:p>
        </p:txBody>
      </p:sp>
    </p:spTree>
    <p:extLst>
      <p:ext uri="{BB962C8B-B14F-4D97-AF65-F5344CB8AC3E}">
        <p14:creationId xmlns:p14="http://schemas.microsoft.com/office/powerpoint/2010/main" val="165378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E542-7FE3-4B14-ACFE-7C4585E26742}"/>
              </a:ext>
            </a:extLst>
          </p:cNvPr>
          <p:cNvSpPr>
            <a:spLocks noGrp="1"/>
          </p:cNvSpPr>
          <p:nvPr>
            <p:ph type="ctrTitle"/>
          </p:nvPr>
        </p:nvSpPr>
        <p:spPr/>
        <p:txBody>
          <a:bodyPr/>
          <a:lstStyle/>
          <a:p>
            <a:r>
              <a:rPr lang="en-US" dirty="0"/>
              <a:t>Singleton Design Pattern</a:t>
            </a:r>
          </a:p>
        </p:txBody>
      </p:sp>
      <p:sp>
        <p:nvSpPr>
          <p:cNvPr id="3" name="Subtitle 2">
            <a:extLst>
              <a:ext uri="{FF2B5EF4-FFF2-40B4-BE49-F238E27FC236}">
                <a16:creationId xmlns:a16="http://schemas.microsoft.com/office/drawing/2014/main" id="{243CECF1-D274-4D6E-86A2-FF5A8D5CD3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828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C5D9-AD3D-4160-B653-FA377A8411A3}"/>
              </a:ext>
            </a:extLst>
          </p:cNvPr>
          <p:cNvSpPr>
            <a:spLocks noGrp="1"/>
          </p:cNvSpPr>
          <p:nvPr>
            <p:ph type="title"/>
          </p:nvPr>
        </p:nvSpPr>
        <p:spPr/>
        <p:txBody>
          <a:bodyPr/>
          <a:lstStyle/>
          <a:p>
            <a:r>
              <a:rPr lang="en-US" dirty="0"/>
              <a:t>Singleton Implementation Considerations</a:t>
            </a:r>
          </a:p>
        </p:txBody>
      </p:sp>
      <p:sp>
        <p:nvSpPr>
          <p:cNvPr id="3" name="Content Placeholder 2">
            <a:extLst>
              <a:ext uri="{FF2B5EF4-FFF2-40B4-BE49-F238E27FC236}">
                <a16:creationId xmlns:a16="http://schemas.microsoft.com/office/drawing/2014/main" id="{B72FBA80-892E-40AC-B0E6-63E0B09FEE94}"/>
              </a:ext>
            </a:extLst>
          </p:cNvPr>
          <p:cNvSpPr>
            <a:spLocks noGrp="1"/>
          </p:cNvSpPr>
          <p:nvPr>
            <p:ph idx="1"/>
          </p:nvPr>
        </p:nvSpPr>
        <p:spPr/>
        <p:txBody>
          <a:bodyPr>
            <a:normAutofit/>
          </a:bodyPr>
          <a:lstStyle/>
          <a:p>
            <a:r>
              <a:rPr lang="en-US" dirty="0"/>
              <a:t>Implementing the Singleton pattern using </a:t>
            </a:r>
            <a:r>
              <a:rPr lang="en-US" dirty="0" err="1"/>
              <a:t>enums</a:t>
            </a:r>
            <a:r>
              <a:rPr lang="en-US" dirty="0"/>
              <a:t> in Java provides a clean, effective, and thread-safe way to ensure that a class is instantiated only once. Its simplicity and robustness make it an attractive choice for many situations.</a:t>
            </a:r>
          </a:p>
          <a:p>
            <a:endParaRPr lang="en-US" dirty="0"/>
          </a:p>
          <a:p>
            <a:r>
              <a:rPr lang="en-US" dirty="0"/>
              <a:t>While this approach is elegant and efficient, it works best when the singleton does not need to inherit from another class (since </a:t>
            </a:r>
            <a:r>
              <a:rPr lang="en-US" dirty="0" err="1"/>
              <a:t>enums</a:t>
            </a:r>
            <a:r>
              <a:rPr lang="en-US" dirty="0"/>
              <a:t> cannot extend classes). It's also worth noting that this pattern might not be suitable for all scenarios, especially those requiring lazy initialization or extensive inheritance hierarchies.</a:t>
            </a:r>
          </a:p>
          <a:p>
            <a:endParaRPr lang="en-US" dirty="0"/>
          </a:p>
        </p:txBody>
      </p:sp>
    </p:spTree>
    <p:extLst>
      <p:ext uri="{BB962C8B-B14F-4D97-AF65-F5344CB8AC3E}">
        <p14:creationId xmlns:p14="http://schemas.microsoft.com/office/powerpoint/2010/main" val="364439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EAE3-2124-4786-A465-EFBFD9CD77C9}"/>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2C349DE5-CBDA-4974-B493-0FBB5528B720}"/>
              </a:ext>
            </a:extLst>
          </p:cNvPr>
          <p:cNvSpPr>
            <a:spLocks noGrp="1"/>
          </p:cNvSpPr>
          <p:nvPr>
            <p:ph idx="1"/>
          </p:nvPr>
        </p:nvSpPr>
        <p:spPr/>
        <p:txBody>
          <a:bodyPr>
            <a:normAutofit/>
          </a:bodyPr>
          <a:lstStyle/>
          <a:p>
            <a:r>
              <a:rPr lang="en-US" sz="3200" dirty="0"/>
              <a:t>a design pattern that restricts the instantiation of a class to one "single" instance across the application.</a:t>
            </a:r>
          </a:p>
        </p:txBody>
      </p:sp>
    </p:spTree>
    <p:extLst>
      <p:ext uri="{BB962C8B-B14F-4D97-AF65-F5344CB8AC3E}">
        <p14:creationId xmlns:p14="http://schemas.microsoft.com/office/powerpoint/2010/main" val="308783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3AEC-12E4-4D24-9114-099740F28BD3}"/>
              </a:ext>
            </a:extLst>
          </p:cNvPr>
          <p:cNvSpPr>
            <a:spLocks noGrp="1"/>
          </p:cNvSpPr>
          <p:nvPr>
            <p:ph type="title"/>
          </p:nvPr>
        </p:nvSpPr>
        <p:spPr/>
        <p:txBody>
          <a:bodyPr/>
          <a:lstStyle/>
          <a:p>
            <a:r>
              <a:rPr lang="en-US" dirty="0"/>
              <a:t>Key Characteristics</a:t>
            </a:r>
          </a:p>
        </p:txBody>
      </p:sp>
      <p:sp>
        <p:nvSpPr>
          <p:cNvPr id="3" name="Content Placeholder 2">
            <a:extLst>
              <a:ext uri="{FF2B5EF4-FFF2-40B4-BE49-F238E27FC236}">
                <a16:creationId xmlns:a16="http://schemas.microsoft.com/office/drawing/2014/main" id="{E559C1A4-11E6-4312-9205-98D16DEC5449}"/>
              </a:ext>
            </a:extLst>
          </p:cNvPr>
          <p:cNvSpPr>
            <a:spLocks noGrp="1"/>
          </p:cNvSpPr>
          <p:nvPr>
            <p:ph idx="1"/>
          </p:nvPr>
        </p:nvSpPr>
        <p:spPr/>
        <p:txBody>
          <a:bodyPr/>
          <a:lstStyle/>
          <a:p>
            <a:r>
              <a:rPr lang="en-US" dirty="0"/>
              <a:t>Single instance</a:t>
            </a:r>
          </a:p>
          <a:p>
            <a:r>
              <a:rPr lang="en-US" dirty="0"/>
              <a:t>Global access</a:t>
            </a:r>
          </a:p>
        </p:txBody>
      </p:sp>
    </p:spTree>
    <p:extLst>
      <p:ext uri="{BB962C8B-B14F-4D97-AF65-F5344CB8AC3E}">
        <p14:creationId xmlns:p14="http://schemas.microsoft.com/office/powerpoint/2010/main" val="245488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0933-6B21-40A5-B2F0-50F340D62490}"/>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6CC1FD2-11A9-477F-AA8C-E5F5B01F8594}"/>
              </a:ext>
            </a:extLst>
          </p:cNvPr>
          <p:cNvSpPr>
            <a:spLocks noGrp="1"/>
          </p:cNvSpPr>
          <p:nvPr>
            <p:ph idx="1"/>
          </p:nvPr>
        </p:nvSpPr>
        <p:spPr/>
        <p:txBody>
          <a:bodyPr/>
          <a:lstStyle/>
          <a:p>
            <a:r>
              <a:rPr lang="en-US" b="1" dirty="0"/>
              <a:t>Use Cases:</a:t>
            </a:r>
            <a:r>
              <a:rPr lang="en-US" dirty="0"/>
              <a:t> Describe scenarios and examples where the Singleton pattern is useful, highlighting its benefits in ensuring consistent access to resources.</a:t>
            </a:r>
          </a:p>
        </p:txBody>
      </p:sp>
    </p:spTree>
    <p:extLst>
      <p:ext uri="{BB962C8B-B14F-4D97-AF65-F5344CB8AC3E}">
        <p14:creationId xmlns:p14="http://schemas.microsoft.com/office/powerpoint/2010/main" val="397316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1828-9E84-48AD-A089-043565FA21D4}"/>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D410F9E4-F10E-4B54-A9F1-E2FF429F3263}"/>
              </a:ext>
            </a:extLst>
          </p:cNvPr>
          <p:cNvSpPr>
            <a:spLocks noGrp="1"/>
          </p:cNvSpPr>
          <p:nvPr>
            <p:ph idx="1"/>
          </p:nvPr>
        </p:nvSpPr>
        <p:spPr/>
        <p:txBody>
          <a:bodyPr/>
          <a:lstStyle/>
          <a:p>
            <a:r>
              <a:rPr lang="en-US" b="1" dirty="0"/>
              <a:t>Pros: </a:t>
            </a:r>
          </a:p>
          <a:p>
            <a:pPr lvl="1"/>
            <a:r>
              <a:rPr lang="en-US" dirty="0"/>
              <a:t>Controlled resource access, </a:t>
            </a:r>
          </a:p>
          <a:p>
            <a:pPr lvl="1"/>
            <a:r>
              <a:rPr lang="en-US" dirty="0"/>
              <a:t>Reduced memory footprint</a:t>
            </a:r>
          </a:p>
          <a:p>
            <a:r>
              <a:rPr lang="en-US" b="1" dirty="0"/>
              <a:t>Cons</a:t>
            </a:r>
            <a:r>
              <a:rPr lang="en-US" dirty="0"/>
              <a:t>:  </a:t>
            </a:r>
          </a:p>
          <a:p>
            <a:pPr lvl="1"/>
            <a:r>
              <a:rPr lang="en-US" dirty="0"/>
              <a:t>Global state management complexity, </a:t>
            </a:r>
          </a:p>
          <a:p>
            <a:pPr lvl="1"/>
            <a:r>
              <a:rPr lang="en-US" dirty="0"/>
              <a:t>Testing challenges</a:t>
            </a:r>
          </a:p>
        </p:txBody>
      </p:sp>
    </p:spTree>
    <p:extLst>
      <p:ext uri="{BB962C8B-B14F-4D97-AF65-F5344CB8AC3E}">
        <p14:creationId xmlns:p14="http://schemas.microsoft.com/office/powerpoint/2010/main" val="345222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2F10-C97F-449E-B62C-9741C1282245}"/>
              </a:ext>
            </a:extLst>
          </p:cNvPr>
          <p:cNvSpPr>
            <a:spLocks noGrp="1"/>
          </p:cNvSpPr>
          <p:nvPr>
            <p:ph type="title"/>
          </p:nvPr>
        </p:nvSpPr>
        <p:spPr/>
        <p:txBody>
          <a:bodyPr/>
          <a:lstStyle/>
          <a:p>
            <a:r>
              <a:rPr lang="en-US" dirty="0"/>
              <a:t>Implementation Strategies</a:t>
            </a:r>
          </a:p>
        </p:txBody>
      </p:sp>
      <p:sp>
        <p:nvSpPr>
          <p:cNvPr id="3" name="Content Placeholder 2">
            <a:extLst>
              <a:ext uri="{FF2B5EF4-FFF2-40B4-BE49-F238E27FC236}">
                <a16:creationId xmlns:a16="http://schemas.microsoft.com/office/drawing/2014/main" id="{0F0FACAA-E269-4F26-9D74-CE1D387FCBD9}"/>
              </a:ext>
            </a:extLst>
          </p:cNvPr>
          <p:cNvSpPr>
            <a:spLocks noGrp="1"/>
          </p:cNvSpPr>
          <p:nvPr>
            <p:ph idx="1"/>
          </p:nvPr>
        </p:nvSpPr>
        <p:spPr/>
        <p:txBody>
          <a:bodyPr>
            <a:normAutofit fontScale="55000" lnSpcReduction="20000"/>
          </a:bodyPr>
          <a:lstStyle/>
          <a:p>
            <a:r>
              <a:rPr lang="en-US" dirty="0"/>
              <a:t>Eager Initialization </a:t>
            </a:r>
          </a:p>
          <a:p>
            <a:pPr lvl="1"/>
            <a:r>
              <a:rPr lang="en-US" dirty="0"/>
              <a:t>Created during loading of the class</a:t>
            </a:r>
          </a:p>
          <a:p>
            <a:pPr lvl="1"/>
            <a:r>
              <a:rPr lang="en-US" dirty="0"/>
              <a:t>Thread-safe</a:t>
            </a:r>
          </a:p>
          <a:p>
            <a:pPr lvl="1"/>
            <a:r>
              <a:rPr lang="en-US" dirty="0"/>
              <a:t>Use </a:t>
            </a:r>
            <a:r>
              <a:rPr lang="en-US" dirty="0" err="1"/>
              <a:t>readResolve</a:t>
            </a:r>
            <a:r>
              <a:rPr lang="en-US" dirty="0"/>
              <a:t>() to ensure deserialization</a:t>
            </a:r>
          </a:p>
          <a:p>
            <a:pPr lvl="1"/>
            <a:r>
              <a:rPr lang="en-US" dirty="0"/>
              <a:t>Low reflection attack resistance</a:t>
            </a:r>
          </a:p>
          <a:p>
            <a:r>
              <a:rPr lang="en-US" dirty="0"/>
              <a:t>Lazy Initialization </a:t>
            </a:r>
          </a:p>
          <a:p>
            <a:pPr lvl="1"/>
            <a:r>
              <a:rPr lang="en-US" dirty="0"/>
              <a:t>Not Thread-safe</a:t>
            </a:r>
          </a:p>
          <a:p>
            <a:pPr lvl="1"/>
            <a:r>
              <a:rPr lang="en-US" dirty="0"/>
              <a:t>Use </a:t>
            </a:r>
            <a:r>
              <a:rPr lang="en-US" dirty="0" err="1"/>
              <a:t>readResolve</a:t>
            </a:r>
            <a:r>
              <a:rPr lang="en-US" dirty="0"/>
              <a:t>() to ensure deserialization</a:t>
            </a:r>
          </a:p>
          <a:p>
            <a:pPr lvl="1"/>
            <a:r>
              <a:rPr lang="en-US" dirty="0"/>
              <a:t>Low reflection attack resistance</a:t>
            </a:r>
          </a:p>
          <a:p>
            <a:pPr marL="457200" lvl="1" indent="0">
              <a:buNone/>
            </a:pPr>
            <a:endParaRPr lang="en-US" dirty="0"/>
          </a:p>
          <a:p>
            <a:r>
              <a:rPr lang="en-US" dirty="0"/>
              <a:t>Bill Pugh implementation </a:t>
            </a:r>
          </a:p>
          <a:p>
            <a:pPr lvl="1"/>
            <a:r>
              <a:rPr lang="en-US" dirty="0"/>
              <a:t>A Lazy initialization</a:t>
            </a:r>
          </a:p>
          <a:p>
            <a:pPr lvl="1"/>
            <a:r>
              <a:rPr lang="en-US" dirty="0"/>
              <a:t>Thread-safe</a:t>
            </a:r>
          </a:p>
          <a:p>
            <a:pPr lvl="1"/>
            <a:r>
              <a:rPr lang="en-US" dirty="0"/>
              <a:t>Use </a:t>
            </a:r>
            <a:r>
              <a:rPr lang="en-US" dirty="0" err="1"/>
              <a:t>readResolve</a:t>
            </a:r>
            <a:r>
              <a:rPr lang="en-US" dirty="0"/>
              <a:t>() to ensure deserialization</a:t>
            </a:r>
          </a:p>
          <a:p>
            <a:pPr lvl="1"/>
            <a:r>
              <a:rPr lang="en-US" dirty="0"/>
              <a:t>Low reflection resistance </a:t>
            </a:r>
          </a:p>
          <a:p>
            <a:r>
              <a:rPr lang="en-US" dirty="0" err="1"/>
              <a:t>Enum</a:t>
            </a:r>
            <a:r>
              <a:rPr lang="en-US" dirty="0"/>
              <a:t> Singleton (More modern and robust)</a:t>
            </a:r>
          </a:p>
          <a:p>
            <a:pPr lvl="1"/>
            <a:r>
              <a:rPr lang="en-US" dirty="0"/>
              <a:t>An eager initialization, initialized at class-loading</a:t>
            </a:r>
          </a:p>
          <a:p>
            <a:pPr lvl="1"/>
            <a:r>
              <a:rPr lang="en-US" dirty="0"/>
              <a:t>Thread-safe</a:t>
            </a:r>
          </a:p>
          <a:p>
            <a:pPr lvl="1"/>
            <a:r>
              <a:rPr lang="en-US" dirty="0"/>
              <a:t>Deserialization by design</a:t>
            </a:r>
          </a:p>
          <a:p>
            <a:pPr lvl="1"/>
            <a:r>
              <a:rPr lang="en-US" dirty="0"/>
              <a:t>High reflection attack resistance.</a:t>
            </a:r>
          </a:p>
          <a:p>
            <a:pPr marL="457200" lvl="1" indent="0">
              <a:buNone/>
            </a:pPr>
            <a:endParaRPr lang="en-US" dirty="0"/>
          </a:p>
        </p:txBody>
      </p:sp>
    </p:spTree>
    <p:extLst>
      <p:ext uri="{BB962C8B-B14F-4D97-AF65-F5344CB8AC3E}">
        <p14:creationId xmlns:p14="http://schemas.microsoft.com/office/powerpoint/2010/main" val="211076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13CA-FAFF-498C-8A79-5C4FEB4ACB3F}"/>
              </a:ext>
            </a:extLst>
          </p:cNvPr>
          <p:cNvSpPr>
            <a:spLocks noGrp="1"/>
          </p:cNvSpPr>
          <p:nvPr>
            <p:ph type="title"/>
          </p:nvPr>
        </p:nvSpPr>
        <p:spPr/>
        <p:txBody>
          <a:bodyPr/>
          <a:lstStyle/>
          <a:p>
            <a:r>
              <a:rPr lang="en-US" dirty="0"/>
              <a:t>More on </a:t>
            </a:r>
            <a:r>
              <a:rPr lang="en-US" dirty="0" err="1"/>
              <a:t>Enum</a:t>
            </a:r>
            <a:r>
              <a:rPr lang="en-US" dirty="0"/>
              <a:t>-based Singleton (1):</a:t>
            </a:r>
          </a:p>
        </p:txBody>
      </p:sp>
      <p:sp>
        <p:nvSpPr>
          <p:cNvPr id="3" name="Content Placeholder 2">
            <a:extLst>
              <a:ext uri="{FF2B5EF4-FFF2-40B4-BE49-F238E27FC236}">
                <a16:creationId xmlns:a16="http://schemas.microsoft.com/office/drawing/2014/main" id="{A508D6FD-6896-4871-A50C-F28E058F4777}"/>
              </a:ext>
            </a:extLst>
          </p:cNvPr>
          <p:cNvSpPr>
            <a:spLocks noGrp="1"/>
          </p:cNvSpPr>
          <p:nvPr>
            <p:ph idx="1"/>
          </p:nvPr>
        </p:nvSpPr>
        <p:spPr/>
        <p:txBody>
          <a:bodyPr/>
          <a:lstStyle/>
          <a:p>
            <a:r>
              <a:rPr lang="en-US" dirty="0"/>
              <a:t>The state of the </a:t>
            </a:r>
            <a:r>
              <a:rPr lang="en-US" u="sng" dirty="0" err="1"/>
              <a:t>enum</a:t>
            </a:r>
            <a:r>
              <a:rPr lang="en-US" dirty="0"/>
              <a:t> (any fields it has) is not restored to the values it had at the time of serialization. Instead, when you </a:t>
            </a:r>
            <a:r>
              <a:rPr lang="en-US" u="sng" dirty="0"/>
              <a:t>deserialize</a:t>
            </a:r>
            <a:r>
              <a:rPr lang="en-US" dirty="0"/>
              <a:t> the </a:t>
            </a:r>
            <a:r>
              <a:rPr lang="en-US" u="sng" dirty="0" err="1"/>
              <a:t>enum</a:t>
            </a:r>
            <a:r>
              <a:rPr lang="en-US" dirty="0"/>
              <a:t>, you get the singleton instance in its current state in the JVM, which might not match the state it had when it was serialized. </a:t>
            </a:r>
          </a:p>
          <a:p>
            <a:r>
              <a:rPr lang="en-US" dirty="0"/>
              <a:t>This behavior is specific to </a:t>
            </a:r>
            <a:r>
              <a:rPr lang="en-US" u="sng" dirty="0" err="1"/>
              <a:t>enums</a:t>
            </a:r>
            <a:r>
              <a:rPr lang="en-US" dirty="0"/>
              <a:t> because of how </a:t>
            </a:r>
            <a:r>
              <a:rPr lang="en-US" u="sng" dirty="0" err="1"/>
              <a:t>enum</a:t>
            </a:r>
            <a:r>
              <a:rPr lang="en-US" u="sng" dirty="0"/>
              <a:t> deserialization</a:t>
            </a:r>
            <a:r>
              <a:rPr lang="en-US" dirty="0"/>
              <a:t> is handled to ensure that the singleton guarantee is met.</a:t>
            </a:r>
          </a:p>
          <a:p>
            <a:endParaRPr lang="en-US" dirty="0"/>
          </a:p>
        </p:txBody>
      </p:sp>
    </p:spTree>
    <p:extLst>
      <p:ext uri="{BB962C8B-B14F-4D97-AF65-F5344CB8AC3E}">
        <p14:creationId xmlns:p14="http://schemas.microsoft.com/office/powerpoint/2010/main" val="47314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80C2-3F5C-45E6-B078-8E3CAD66B0C6}"/>
              </a:ext>
            </a:extLst>
          </p:cNvPr>
          <p:cNvSpPr>
            <a:spLocks noGrp="1"/>
          </p:cNvSpPr>
          <p:nvPr>
            <p:ph type="title"/>
          </p:nvPr>
        </p:nvSpPr>
        <p:spPr/>
        <p:txBody>
          <a:bodyPr/>
          <a:lstStyle/>
          <a:p>
            <a:r>
              <a:rPr lang="en-US" dirty="0"/>
              <a:t>More on </a:t>
            </a:r>
            <a:r>
              <a:rPr lang="en-US" dirty="0" err="1"/>
              <a:t>Enum</a:t>
            </a:r>
            <a:r>
              <a:rPr lang="en-US" dirty="0"/>
              <a:t>-based Singleton (2):</a:t>
            </a:r>
          </a:p>
        </p:txBody>
      </p:sp>
      <p:sp>
        <p:nvSpPr>
          <p:cNvPr id="3" name="Content Placeholder 2">
            <a:extLst>
              <a:ext uri="{FF2B5EF4-FFF2-40B4-BE49-F238E27FC236}">
                <a16:creationId xmlns:a16="http://schemas.microsoft.com/office/drawing/2014/main" id="{880237B1-1928-4A62-867A-D10AD6FC6DD9}"/>
              </a:ext>
            </a:extLst>
          </p:cNvPr>
          <p:cNvSpPr>
            <a:spLocks noGrp="1"/>
          </p:cNvSpPr>
          <p:nvPr>
            <p:ph idx="1"/>
          </p:nvPr>
        </p:nvSpPr>
        <p:spPr/>
        <p:txBody>
          <a:bodyPr/>
          <a:lstStyle/>
          <a:p>
            <a:r>
              <a:rPr lang="en-US" dirty="0"/>
              <a:t>Why State Is Not Restored</a:t>
            </a:r>
          </a:p>
          <a:p>
            <a:r>
              <a:rPr lang="en-US" dirty="0"/>
              <a:t>The reason behind this design choice is to maintain the </a:t>
            </a:r>
            <a:r>
              <a:rPr lang="en-US" dirty="0" err="1"/>
              <a:t>enum's</a:t>
            </a:r>
            <a:r>
              <a:rPr lang="en-US" dirty="0"/>
              <a:t> identity guarantee above all else. </a:t>
            </a:r>
          </a:p>
          <a:p>
            <a:r>
              <a:rPr lang="en-US" dirty="0"/>
              <a:t>Ensuring that </a:t>
            </a:r>
            <a:r>
              <a:rPr lang="en-US" u="sng" dirty="0"/>
              <a:t>deserialized</a:t>
            </a:r>
            <a:r>
              <a:rPr lang="en-US" dirty="0"/>
              <a:t> </a:t>
            </a:r>
            <a:r>
              <a:rPr lang="en-US" u="sng" dirty="0" err="1"/>
              <a:t>enums</a:t>
            </a:r>
            <a:r>
              <a:rPr lang="en-US" dirty="0"/>
              <a:t> are resolved to the corresponding unique </a:t>
            </a:r>
            <a:r>
              <a:rPr lang="en-US" u="sng" dirty="0" err="1"/>
              <a:t>enum</a:t>
            </a:r>
            <a:r>
              <a:rPr lang="en-US" dirty="0"/>
              <a:t> constants in the JVM takes precedence over maintaining the transient state of the </a:t>
            </a:r>
            <a:r>
              <a:rPr lang="en-US" u="sng" dirty="0" err="1"/>
              <a:t>enum</a:t>
            </a:r>
            <a:r>
              <a:rPr lang="en-US" dirty="0"/>
              <a:t>. This is different from typical serialization where the goal is to preserve the object's state across serialization and </a:t>
            </a:r>
            <a:r>
              <a:rPr lang="en-US" u="sng" dirty="0"/>
              <a:t>deserialization</a:t>
            </a:r>
            <a:r>
              <a:rPr lang="en-US" dirty="0"/>
              <a:t>.</a:t>
            </a:r>
          </a:p>
          <a:p>
            <a:endParaRPr lang="en-US" dirty="0"/>
          </a:p>
        </p:txBody>
      </p:sp>
    </p:spTree>
    <p:extLst>
      <p:ext uri="{BB962C8B-B14F-4D97-AF65-F5344CB8AC3E}">
        <p14:creationId xmlns:p14="http://schemas.microsoft.com/office/powerpoint/2010/main" val="348341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ACF3-C033-499A-87EA-504153567BDE}"/>
              </a:ext>
            </a:extLst>
          </p:cNvPr>
          <p:cNvSpPr>
            <a:spLocks noGrp="1"/>
          </p:cNvSpPr>
          <p:nvPr>
            <p:ph type="title"/>
          </p:nvPr>
        </p:nvSpPr>
        <p:spPr/>
        <p:txBody>
          <a:bodyPr/>
          <a:lstStyle/>
          <a:p>
            <a:r>
              <a:rPr lang="en-US" dirty="0"/>
              <a:t>More on </a:t>
            </a:r>
            <a:r>
              <a:rPr lang="en-US" dirty="0" err="1"/>
              <a:t>Enum</a:t>
            </a:r>
            <a:r>
              <a:rPr lang="en-US" dirty="0"/>
              <a:t>-based Singleton (3):</a:t>
            </a:r>
          </a:p>
        </p:txBody>
      </p:sp>
      <p:sp>
        <p:nvSpPr>
          <p:cNvPr id="3" name="Content Placeholder 2">
            <a:extLst>
              <a:ext uri="{FF2B5EF4-FFF2-40B4-BE49-F238E27FC236}">
                <a16:creationId xmlns:a16="http://schemas.microsoft.com/office/drawing/2014/main" id="{D2E21C36-6EB2-4B5E-BCC2-39D69BBDCAF2}"/>
              </a:ext>
            </a:extLst>
          </p:cNvPr>
          <p:cNvSpPr>
            <a:spLocks noGrp="1"/>
          </p:cNvSpPr>
          <p:nvPr>
            <p:ph idx="1"/>
          </p:nvPr>
        </p:nvSpPr>
        <p:spPr/>
        <p:txBody>
          <a:bodyPr>
            <a:normAutofit lnSpcReduction="10000"/>
          </a:bodyPr>
          <a:lstStyle/>
          <a:p>
            <a:r>
              <a:rPr lang="en-US" dirty="0"/>
              <a:t>Workarounds and Considerations</a:t>
            </a:r>
          </a:p>
          <a:p>
            <a:r>
              <a:rPr lang="en-US" dirty="0"/>
              <a:t>If maintaining state across serialization and </a:t>
            </a:r>
            <a:r>
              <a:rPr lang="en-US" u="sng" dirty="0"/>
              <a:t>deserialization</a:t>
            </a:r>
            <a:r>
              <a:rPr lang="en-US" dirty="0"/>
              <a:t> is critical for your singleton, using an </a:t>
            </a:r>
            <a:r>
              <a:rPr lang="en-US" u="sng" dirty="0" err="1"/>
              <a:t>enum</a:t>
            </a:r>
            <a:r>
              <a:rPr lang="en-US" dirty="0"/>
              <a:t> may not be the best choice if you rely on serialization to persist and restore this state. You might consider other singleton implementation methods that allow for more control over the serialization process, such as implementing </a:t>
            </a:r>
            <a:r>
              <a:rPr lang="en-US" u="sng" dirty="0"/>
              <a:t>Serializable</a:t>
            </a:r>
            <a:r>
              <a:rPr lang="en-US" dirty="0"/>
              <a:t> in a class and using a </a:t>
            </a:r>
            <a:r>
              <a:rPr lang="en-US" dirty="0" err="1"/>
              <a:t>readResolve</a:t>
            </a:r>
            <a:r>
              <a:rPr lang="en-US" dirty="0"/>
              <a:t>() method to ensure the singleton property. </a:t>
            </a:r>
          </a:p>
          <a:p>
            <a:r>
              <a:rPr lang="en-US" dirty="0"/>
              <a:t>However, you'd need to manually handle thread safety and protect against multiple instantiation through reflection or </a:t>
            </a:r>
            <a:r>
              <a:rPr lang="en-US" u="sng" dirty="0"/>
              <a:t>deserialization</a:t>
            </a:r>
            <a:r>
              <a:rPr lang="en-US" dirty="0"/>
              <a:t>, which </a:t>
            </a:r>
            <a:r>
              <a:rPr lang="en-US" u="sng" dirty="0" err="1"/>
              <a:t>enums</a:t>
            </a:r>
            <a:r>
              <a:rPr lang="en-US" dirty="0"/>
              <a:t> inherently manage.</a:t>
            </a:r>
          </a:p>
          <a:p>
            <a:endParaRPr lang="en-US" dirty="0"/>
          </a:p>
        </p:txBody>
      </p:sp>
    </p:spTree>
    <p:extLst>
      <p:ext uri="{BB962C8B-B14F-4D97-AF65-F5344CB8AC3E}">
        <p14:creationId xmlns:p14="http://schemas.microsoft.com/office/powerpoint/2010/main" val="176483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516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Singleton Design Pattern</vt:lpstr>
      <vt:lpstr>Definition</vt:lpstr>
      <vt:lpstr>Key Characteristics</vt:lpstr>
      <vt:lpstr>Use Cases</vt:lpstr>
      <vt:lpstr>Pros and Cons</vt:lpstr>
      <vt:lpstr>Implementation Strategies</vt:lpstr>
      <vt:lpstr>More on Enum-based Singleton (1):</vt:lpstr>
      <vt:lpstr>More on Enum-based Singleton (2):</vt:lpstr>
      <vt:lpstr>More on Enum-based Singleton (3):</vt:lpstr>
      <vt:lpstr>Singleton Implementation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Design Pattern</dc:title>
  <dc:creator>Ben Chen</dc:creator>
  <cp:lastModifiedBy>Ben Chen</cp:lastModifiedBy>
  <cp:revision>10</cp:revision>
  <dcterms:created xsi:type="dcterms:W3CDTF">2024-04-03T14:29:44Z</dcterms:created>
  <dcterms:modified xsi:type="dcterms:W3CDTF">2024-04-08T14:27:36Z</dcterms:modified>
</cp:coreProperties>
</file>