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6" r:id="rId2"/>
    <p:sldId id="415" r:id="rId3"/>
    <p:sldId id="414" r:id="rId4"/>
    <p:sldId id="307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ler Jr, Michael James" initials="SJMJ" lastIdx="17" clrIdx="0">
    <p:extLst>
      <p:ext uri="{19B8F6BF-5375-455C-9EA6-DF929625EA0E}">
        <p15:presenceInfo xmlns:p15="http://schemas.microsoft.com/office/powerpoint/2012/main" userId="S::sielerjm@oregonstate.edu::7edeff3c-38ab-4ac3-a485-a5fc2ee9f5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BD"/>
    <a:srgbClr val="66C2A5"/>
    <a:srgbClr val="D95F00"/>
    <a:srgbClr val="945200"/>
    <a:srgbClr val="1B9E76"/>
    <a:srgbClr val="D53E4F"/>
    <a:srgbClr val="F46D43"/>
    <a:srgbClr val="FFBC74"/>
    <a:srgbClr val="FF3800"/>
    <a:srgbClr val="D73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3"/>
    <p:restoredTop sz="70899"/>
  </p:normalViewPr>
  <p:slideViewPr>
    <p:cSldViewPr snapToGrid="0" snapToObjects="1">
      <p:cViewPr varScale="1">
        <p:scale>
          <a:sx n="105" d="100"/>
          <a:sy n="105" d="100"/>
        </p:scale>
        <p:origin x="152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1:37:48.683" idx="1">
    <p:pos x="10" y="10"/>
    <p:text>Add a graphical abstract of project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78EE9-7118-ED42-B3A5-60D88F0CCE8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67E7-98C2-344B-B05F-1D106CF2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Today I will be presenting my research investigating the effects of different diets and pathogen exposure on the growth and development of gut microbiomes of zebrafish.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4E95A-90CE-1445-95B1-1C52E29313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5680-7109-A64D-ABFF-5B96859C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DF9A-822D-BE43-B00F-0FDCE494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17F9-1582-444F-980E-4E419A0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91D3-6688-BF4D-B677-77B7B584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393E-493B-BF41-B376-C2BC615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C0ED-C6FB-DF40-A375-8AFB2D90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A50D-2531-4A41-9F85-AE08EDC9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8E6B-00A2-9C46-88A4-3E41292F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2042-D315-8346-A699-AC3AC35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1975-6081-C848-9A38-23C06BB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6680A-1172-7648-8359-ED627561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2228-30A3-254C-842F-C577E0D7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D9A-C31F-8641-9208-9FF9898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41AB-A4BC-4B4E-8218-2D684CDE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1B82-A6C0-7542-AD80-0C1A6D7D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C809-D093-F04D-A851-59C1BA9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D73F09"/>
          </a:soli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7BFF-DA8C-9548-9C4E-248034C9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45996"/>
            <a:ext cx="11698664" cy="4630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AE8C-235D-CB4F-8F26-59AD2C49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130F-F5DE-BC4D-85F7-360990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D863-8D64-BE43-89AB-B730B7C3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9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FEEE-B04D-D44F-89E3-BD485C92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EDB7-B4EA-974C-9A9A-E94C0160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32FD-8D08-3B41-8E80-2C8831B4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2354-1BB6-7043-93DD-43D443B5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1315-154C-7A4C-AF8F-4FFD0F4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615C-716D-E243-B263-ABF8B652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3726-5D64-B34B-93A1-FBB6D96A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0657-807E-6746-AEB8-74134292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4FBD-ED39-5442-95E6-442E3D9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910F-5CA0-084F-841B-246254B4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2514-A728-8344-A585-B3CAB2E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556-1676-2744-820B-DC5AE25A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1B28-7BA3-3641-9D58-75BDA3F0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40E7-195D-1746-90E4-15534732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1B71D-BB42-F540-8445-E9EE262D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1BE16-F286-1648-9E04-B6E75A3A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0DBC2-8A7C-794B-A0BF-DAA614F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6F9A7-4484-BD4C-BB54-9A40A95B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FD57-2A1F-5F4D-8CCB-9AA4D03E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07AA-0CCC-E343-BED3-E4EB044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0091-89B0-974C-8985-4E5E39B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4B916-9DC7-2E46-B757-06A30465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31477-00F2-1347-A811-B02FC60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9D62-B528-DB42-BD2E-41B11FA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77F3-F9D4-4548-9FA2-06BD0195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9DCB-89BD-4940-A59C-480FA63E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92F-3E30-8441-802C-3B857E1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EA36-612F-584F-AD3C-E2EFCFBC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6754-D255-BE4B-9C90-35B39282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B70C-8B17-9E41-83D3-45EDC98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C2A9-6705-A94D-BAA4-A17F7BCB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D721-7B58-124C-8C63-3012C053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A72-5519-444D-86B2-740CAE6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693F-8D9A-F547-9272-98F95175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7C01-8334-654A-A505-4D94F763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80DA-ADA6-C142-A097-57DD511D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50BB-7DDB-014A-8434-FD948FD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5189-193B-F243-AB0D-37F9979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82E7-9CF1-3946-82CB-548A7BAA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F937-EA60-514C-BE79-6146E63C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8C3F-14E6-E443-A8B7-A7AAE429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E075-2F50-8D4E-9427-BFBFB217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A33F-BABC-7447-BFB9-C4E3CE7D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26CA81A-74A6-4142-9D7C-4F4D4EF2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25" y="358376"/>
            <a:ext cx="2815809" cy="9000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BDE2B-42FC-B74B-A259-05FE7C1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17061"/>
            <a:ext cx="2743200" cy="365125"/>
          </a:xfrm>
        </p:spPr>
        <p:txBody>
          <a:bodyPr/>
          <a:lstStyle/>
          <a:p>
            <a:fld id="{DE990E1F-9637-AB43-A342-48E6794A57A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34C5-76F6-E94A-B2A1-83E5A7516570}"/>
              </a:ext>
            </a:extLst>
          </p:cNvPr>
          <p:cNvSpPr/>
          <p:nvPr/>
        </p:nvSpPr>
        <p:spPr>
          <a:xfrm>
            <a:off x="19950" y="4455608"/>
            <a:ext cx="12192000" cy="1500061"/>
          </a:xfrm>
          <a:prstGeom prst="rect">
            <a:avLst/>
          </a:prstGeom>
          <a:solidFill>
            <a:srgbClr val="D73F09"/>
          </a:solidFill>
          <a:ln>
            <a:noFill/>
          </a:ln>
          <a:effectLst>
            <a:outerShdw blurRad="101600" dist="12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28831-D631-D744-848A-783C812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2" y="4455608"/>
            <a:ext cx="6740666" cy="1600200"/>
          </a:xfrm>
        </p:spPr>
        <p:txBody>
          <a:bodyPr anchor="ctr">
            <a:no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Effects of temperature on infection and the </a:t>
            </a:r>
            <a:b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gut microbiome</a:t>
            </a:r>
            <a:endParaRPr lang="en-US" sz="2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11F8CC-72C4-924F-967C-B7F4EC6E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229" y="4584650"/>
            <a:ext cx="4909169" cy="1342116"/>
          </a:xfrm>
        </p:spPr>
        <p:txBody>
          <a:bodyPr anchor="ctr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Sieler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Sharpton Lab</a:t>
            </a:r>
          </a:p>
          <a:p>
            <a:pPr algn="l"/>
            <a:fld id="{C9CCF379-07D4-2344-99AB-DA8936C6A146}" type="datetime4">
              <a:rPr lang="en-US" sz="180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7, 2022</a:t>
            </a:fld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8EA516-052E-7E4D-9FDB-E3710E23AB13}"/>
              </a:ext>
            </a:extLst>
          </p:cNvPr>
          <p:cNvCxnSpPr>
            <a:cxnSpLocks/>
          </p:cNvCxnSpPr>
          <p:nvPr/>
        </p:nvCxnSpPr>
        <p:spPr>
          <a:xfrm>
            <a:off x="7005881" y="4590477"/>
            <a:ext cx="0" cy="1272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D7E4C0-DE2A-AEEA-802A-02EBFFDF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70662" flipH="1">
            <a:off x="1258810" y="2783297"/>
            <a:ext cx="3237289" cy="1586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F449E-9F09-54B0-CCFE-F072B2FA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00000" flipH="1">
            <a:off x="3451654" y="2181864"/>
            <a:ext cx="3237289" cy="1586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F4E93-9985-7719-F25B-6F96F09D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51111">
            <a:off x="5016645" y="2486042"/>
            <a:ext cx="3237289" cy="15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0FCA4D-D032-70CA-717E-BB9CFA4CD46B}"/>
              </a:ext>
            </a:extLst>
          </p:cNvPr>
          <p:cNvGrpSpPr/>
          <p:nvPr/>
        </p:nvGrpSpPr>
        <p:grpSpPr>
          <a:xfrm>
            <a:off x="0" y="1690923"/>
            <a:ext cx="2774796" cy="1110103"/>
            <a:chOff x="0" y="2452862"/>
            <a:chExt cx="2774796" cy="1110103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D5A525B4-1EC6-2486-9F37-568ED20B695D}"/>
                </a:ext>
              </a:extLst>
            </p:cNvPr>
            <p:cNvSpPr/>
            <p:nvPr/>
          </p:nvSpPr>
          <p:spPr>
            <a:xfrm>
              <a:off x="1040786" y="2864741"/>
              <a:ext cx="557817" cy="3805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A99935-A341-A9D9-C462-6320C0A81C75}"/>
                </a:ext>
              </a:extLst>
            </p:cNvPr>
            <p:cNvGrpSpPr/>
            <p:nvPr/>
          </p:nvGrpSpPr>
          <p:grpSpPr>
            <a:xfrm>
              <a:off x="1504551" y="2781641"/>
              <a:ext cx="1270245" cy="781324"/>
              <a:chOff x="1518407" y="1665361"/>
              <a:chExt cx="1270245" cy="781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AB5A1C2-823C-2C09-9C90-AADECCAE8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2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871" y="1665361"/>
                <a:ext cx="1115781" cy="54673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53F357-3161-987E-4EA7-9FC6D657C390}"/>
                  </a:ext>
                </a:extLst>
              </p:cNvPr>
              <p:cNvSpPr txBox="1"/>
              <p:nvPr/>
            </p:nvSpPr>
            <p:spPr>
              <a:xfrm>
                <a:off x="1518407" y="2077353"/>
                <a:ext cx="120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(n = ~300)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5063A8-5B03-B7F0-1D5D-CDBB78DB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52862"/>
              <a:ext cx="1041402" cy="104140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B068FB-4183-712C-CB12-E1F770B8986E}"/>
              </a:ext>
            </a:extLst>
          </p:cNvPr>
          <p:cNvGrpSpPr/>
          <p:nvPr/>
        </p:nvGrpSpPr>
        <p:grpSpPr>
          <a:xfrm>
            <a:off x="2833943" y="1337825"/>
            <a:ext cx="674467" cy="1795570"/>
            <a:chOff x="2833943" y="1040942"/>
            <a:chExt cx="674467" cy="179557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4836113-BA69-3DBE-DB22-938107EA505E}"/>
                </a:ext>
              </a:extLst>
            </p:cNvPr>
            <p:cNvSpPr/>
            <p:nvPr/>
          </p:nvSpPr>
          <p:spPr>
            <a:xfrm rot="19800000">
              <a:off x="2885114" y="1040942"/>
              <a:ext cx="557818" cy="380532"/>
            </a:xfrm>
            <a:prstGeom prst="rightArrow">
              <a:avLst/>
            </a:prstGeom>
            <a:solidFill>
              <a:srgbClr val="3288B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DA13BBD-D70B-9E4E-F229-F544590DE2CC}"/>
                </a:ext>
              </a:extLst>
            </p:cNvPr>
            <p:cNvSpPr/>
            <p:nvPr/>
          </p:nvSpPr>
          <p:spPr>
            <a:xfrm>
              <a:off x="2950592" y="1758826"/>
              <a:ext cx="557818" cy="380532"/>
            </a:xfrm>
            <a:prstGeom prst="rightArrow">
              <a:avLst/>
            </a:prstGeom>
            <a:solidFill>
              <a:srgbClr val="66C2A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40BEC7C-DC48-D14F-48CB-67519A941F8B}"/>
                </a:ext>
              </a:extLst>
            </p:cNvPr>
            <p:cNvSpPr/>
            <p:nvPr/>
          </p:nvSpPr>
          <p:spPr>
            <a:xfrm rot="1800000">
              <a:off x="2833943" y="2455980"/>
              <a:ext cx="557818" cy="380532"/>
            </a:xfrm>
            <a:prstGeom prst="rightArrow">
              <a:avLst/>
            </a:prstGeom>
            <a:solidFill>
              <a:srgbClr val="D53E4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DEE58-AC5D-3567-CE74-A15C98427F2D}"/>
              </a:ext>
            </a:extLst>
          </p:cNvPr>
          <p:cNvGrpSpPr/>
          <p:nvPr/>
        </p:nvGrpSpPr>
        <p:grpSpPr>
          <a:xfrm>
            <a:off x="6534220" y="549937"/>
            <a:ext cx="1078812" cy="995958"/>
            <a:chOff x="5437544" y="203155"/>
            <a:chExt cx="1078812" cy="9959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CDEC88-5180-A049-4894-AF533063F8A5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22" name="&quot;No&quot; Symbol 21">
                <a:extLst>
                  <a:ext uri="{FF2B5EF4-FFF2-40B4-BE49-F238E27FC236}">
                    <a16:creationId xmlns:a16="http://schemas.microsoft.com/office/drawing/2014/main" id="{D5AE8B25-3B1D-9E50-3BFC-B82E68CB03E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23" name="Graphic 22" descr="Germ with solid fill">
                <a:extLst>
                  <a:ext uri="{FF2B5EF4-FFF2-40B4-BE49-F238E27FC236}">
                    <a16:creationId xmlns:a16="http://schemas.microsoft.com/office/drawing/2014/main" id="{02BCF396-B8FD-FAF1-5030-AE7B47AC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E50955-4018-8B58-62DC-CF1A426DAF2B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EC9CE4F0-EAA2-0834-6069-7F09D77FEA96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88F1CFE2-2C69-3E94-41E2-07E290B9B0E4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CBF024-B0A9-3F3A-A94B-D465CE5E7B3C}"/>
              </a:ext>
            </a:extLst>
          </p:cNvPr>
          <p:cNvGrpSpPr/>
          <p:nvPr/>
        </p:nvGrpSpPr>
        <p:grpSpPr>
          <a:xfrm>
            <a:off x="6534220" y="1656669"/>
            <a:ext cx="1078812" cy="995958"/>
            <a:chOff x="5437544" y="203155"/>
            <a:chExt cx="1078812" cy="9959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BD3F77-F5CF-632E-11BB-6F87E99D51D3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34" name="&quot;No&quot; Symbol 33">
                <a:extLst>
                  <a:ext uri="{FF2B5EF4-FFF2-40B4-BE49-F238E27FC236}">
                    <a16:creationId xmlns:a16="http://schemas.microsoft.com/office/drawing/2014/main" id="{D74DF338-9355-9046-1D0C-AA9DCA931B69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35" name="Graphic 34" descr="Germ with solid fill">
                <a:extLst>
                  <a:ext uri="{FF2B5EF4-FFF2-40B4-BE49-F238E27FC236}">
                    <a16:creationId xmlns:a16="http://schemas.microsoft.com/office/drawing/2014/main" id="{A97A193A-D0CB-5B0A-9EEE-D228CC58B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E62B4B-7AC6-5E79-D831-B5FF86153FF7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7DFB5AA6-910F-966B-05AC-5048F1BB60B2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45DA5F31-71C1-178E-F4AD-5AB5F074A4B9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E487CD-B12C-0B3D-FA98-79C22A29EEC1}"/>
              </a:ext>
            </a:extLst>
          </p:cNvPr>
          <p:cNvGrpSpPr/>
          <p:nvPr/>
        </p:nvGrpSpPr>
        <p:grpSpPr>
          <a:xfrm>
            <a:off x="6534220" y="2850925"/>
            <a:ext cx="1078812" cy="995958"/>
            <a:chOff x="5437544" y="203155"/>
            <a:chExt cx="1078812" cy="9959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98940DB-5DF2-4AC9-A88B-C8AAD68C5C64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41" name="&quot;No&quot; Symbol 40">
                <a:extLst>
                  <a:ext uri="{FF2B5EF4-FFF2-40B4-BE49-F238E27FC236}">
                    <a16:creationId xmlns:a16="http://schemas.microsoft.com/office/drawing/2014/main" id="{44D476D4-9233-AB37-4933-8106484C953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42" name="Graphic 41" descr="Germ with solid fill">
                <a:extLst>
                  <a:ext uri="{FF2B5EF4-FFF2-40B4-BE49-F238E27FC236}">
                    <a16:creationId xmlns:a16="http://schemas.microsoft.com/office/drawing/2014/main" id="{C6762DAA-2EE0-2AC8-3133-532DFB134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64A0DA-99D3-A376-1731-0479E0BC79AA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99017D6-8098-65CB-835E-5CB85A923E84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55BB2E6B-414A-DBEE-8051-7F2A1F063FE0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83B5AA-75C0-329E-A966-CE6B94451FB6}"/>
              </a:ext>
            </a:extLst>
          </p:cNvPr>
          <p:cNvSpPr txBox="1"/>
          <p:nvPr/>
        </p:nvSpPr>
        <p:spPr>
          <a:xfrm>
            <a:off x="7579414" y="465321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(n = ~50)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82F4A-A6C6-39AE-540A-AC11AD4013A7}"/>
              </a:ext>
            </a:extLst>
          </p:cNvPr>
          <p:cNvSpPr txBox="1"/>
          <p:nvPr/>
        </p:nvSpPr>
        <p:spPr>
          <a:xfrm>
            <a:off x="7579414" y="974570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Unexposed (n = ~50)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186561-2D30-DE49-7E52-005AEC12D749}"/>
              </a:ext>
            </a:extLst>
          </p:cNvPr>
          <p:cNvSpPr/>
          <p:nvPr/>
        </p:nvSpPr>
        <p:spPr>
          <a:xfrm>
            <a:off x="8689125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410F7604-4AFB-A170-87F1-B217135E8BED}"/>
              </a:ext>
            </a:extLst>
          </p:cNvPr>
          <p:cNvSpPr/>
          <p:nvPr/>
        </p:nvSpPr>
        <p:spPr>
          <a:xfrm>
            <a:off x="7855894" y="1923103"/>
            <a:ext cx="583850" cy="583138"/>
          </a:xfrm>
          <a:prstGeom prst="rightArrow">
            <a:avLst/>
          </a:prstGeom>
          <a:solidFill>
            <a:srgbClr val="9452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EBDBB2-8079-095A-B785-EA41A752CCEF}"/>
              </a:ext>
            </a:extLst>
          </p:cNvPr>
          <p:cNvSpPr/>
          <p:nvPr/>
        </p:nvSpPr>
        <p:spPr>
          <a:xfrm>
            <a:off x="9510170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9A20A-DA2A-DF31-A649-CF960C8084D1}"/>
              </a:ext>
            </a:extLst>
          </p:cNvPr>
          <p:cNvSpPr/>
          <p:nvPr/>
        </p:nvSpPr>
        <p:spPr>
          <a:xfrm>
            <a:off x="10330101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250CED-58AA-7932-1FE1-EB36B97C9075}"/>
              </a:ext>
            </a:extLst>
          </p:cNvPr>
          <p:cNvSpPr/>
          <p:nvPr/>
        </p:nvSpPr>
        <p:spPr>
          <a:xfrm>
            <a:off x="11077286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FD5D7A-E0BC-31F9-CB45-CB25CB1EB865}"/>
              </a:ext>
            </a:extLst>
          </p:cNvPr>
          <p:cNvGrpSpPr/>
          <p:nvPr/>
        </p:nvGrpSpPr>
        <p:grpSpPr>
          <a:xfrm>
            <a:off x="5461510" y="748376"/>
            <a:ext cx="1181098" cy="3160072"/>
            <a:chOff x="5461510" y="451493"/>
            <a:chExt cx="1181098" cy="316007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4000A97-6D2A-8595-F99A-15AEB9DAE4C8}"/>
                </a:ext>
              </a:extLst>
            </p:cNvPr>
            <p:cNvSpPr/>
            <p:nvPr/>
          </p:nvSpPr>
          <p:spPr>
            <a:xfrm>
              <a:off x="5463325" y="1591209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8D8956-6DF1-A216-A391-50FE02F9E3B4}"/>
                </a:ext>
              </a:extLst>
            </p:cNvPr>
            <p:cNvSpPr/>
            <p:nvPr/>
          </p:nvSpPr>
          <p:spPr>
            <a:xfrm>
              <a:off x="5499280" y="2688235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ECBD2C-B030-74CE-D66D-0C1D5E7732A7}"/>
                </a:ext>
              </a:extLst>
            </p:cNvPr>
            <p:cNvSpPr/>
            <p:nvPr/>
          </p:nvSpPr>
          <p:spPr>
            <a:xfrm>
              <a:off x="5461510" y="451493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9351C0-0889-9434-C5C9-0988DC9AD83C}"/>
              </a:ext>
            </a:extLst>
          </p:cNvPr>
          <p:cNvGrpSpPr/>
          <p:nvPr/>
        </p:nvGrpSpPr>
        <p:grpSpPr>
          <a:xfrm>
            <a:off x="5225995" y="945126"/>
            <a:ext cx="380996" cy="2574488"/>
            <a:chOff x="5225995" y="648243"/>
            <a:chExt cx="380996" cy="2574488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26ED5A6-459F-BC2F-4267-BB5D4B94028B}"/>
                </a:ext>
              </a:extLst>
            </p:cNvPr>
            <p:cNvSpPr/>
            <p:nvPr/>
          </p:nvSpPr>
          <p:spPr>
            <a:xfrm>
              <a:off x="5225995" y="648243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1F42F6D-BD43-5E3B-E838-AEA0081ABB4F}"/>
                </a:ext>
              </a:extLst>
            </p:cNvPr>
            <p:cNvSpPr/>
            <p:nvPr/>
          </p:nvSpPr>
          <p:spPr>
            <a:xfrm>
              <a:off x="5225995" y="182032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5211449C-53A1-B617-14A1-5B1DD6025097}"/>
                </a:ext>
              </a:extLst>
            </p:cNvPr>
            <p:cNvSpPr/>
            <p:nvPr/>
          </p:nvSpPr>
          <p:spPr>
            <a:xfrm>
              <a:off x="5225995" y="290824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D955332-64A1-F6F4-7AD8-5D112E040342}"/>
              </a:ext>
            </a:extLst>
          </p:cNvPr>
          <p:cNvSpPr txBox="1"/>
          <p:nvPr/>
        </p:nvSpPr>
        <p:spPr>
          <a:xfrm>
            <a:off x="5624861" y="3951867"/>
            <a:ext cx="204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sample &amp; </a:t>
            </a:r>
          </a:p>
          <a:p>
            <a:pPr algn="ctr"/>
            <a:r>
              <a:rPr lang="en-US" dirty="0"/>
              <a:t>pathogen exposure</a:t>
            </a:r>
          </a:p>
          <a:p>
            <a:pPr algn="ctr"/>
            <a:r>
              <a:rPr lang="en-US" dirty="0"/>
              <a:t>(Day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E02A53-7695-4E5C-4D7E-ED8A9E7EF397}"/>
              </a:ext>
            </a:extLst>
          </p:cNvPr>
          <p:cNvSpPr txBox="1"/>
          <p:nvPr/>
        </p:nvSpPr>
        <p:spPr>
          <a:xfrm>
            <a:off x="8360216" y="2488075"/>
            <a:ext cx="33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sampling</a:t>
            </a:r>
            <a:br>
              <a:rPr lang="en-US" dirty="0"/>
            </a:br>
            <a:r>
              <a:rPr lang="en-US" dirty="0"/>
              <a:t>(Days 14, 21, 28, 42)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E136C4-60FC-8A19-C3BB-896C02D1308D}"/>
              </a:ext>
            </a:extLst>
          </p:cNvPr>
          <p:cNvSpPr txBox="1"/>
          <p:nvPr/>
        </p:nvSpPr>
        <p:spPr>
          <a:xfrm>
            <a:off x="0" y="6270506"/>
            <a:ext cx="446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DPE = Days post exposure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50266D7F-F4F2-E92E-1465-8609B8732CBA}"/>
              </a:ext>
            </a:extLst>
          </p:cNvPr>
          <p:cNvSpPr/>
          <p:nvPr/>
        </p:nvSpPr>
        <p:spPr>
          <a:xfrm>
            <a:off x="337045" y="4945864"/>
            <a:ext cx="5459951" cy="6084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103F-F74E-636A-1915-682DC29D0EF7}"/>
              </a:ext>
            </a:extLst>
          </p:cNvPr>
          <p:cNvSpPr txBox="1"/>
          <p:nvPr/>
        </p:nvSpPr>
        <p:spPr>
          <a:xfrm>
            <a:off x="337046" y="5554324"/>
            <a:ext cx="51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Grown to 164 days old at 28, 32,  35°C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FFADEE8-8044-9E6D-2E50-990A726A3A89}"/>
              </a:ext>
            </a:extLst>
          </p:cNvPr>
          <p:cNvSpPr/>
          <p:nvPr/>
        </p:nvSpPr>
        <p:spPr>
          <a:xfrm>
            <a:off x="5896594" y="4945864"/>
            <a:ext cx="6038105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7AB1-55B4-3B70-3F1F-BFF150AFA649}"/>
              </a:ext>
            </a:extLst>
          </p:cNvPr>
          <p:cNvSpPr txBox="1"/>
          <p:nvPr/>
        </p:nvSpPr>
        <p:spPr>
          <a:xfrm>
            <a:off x="5522026" y="5468402"/>
            <a:ext cx="6038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P. </a:t>
            </a:r>
            <a:r>
              <a:rPr lang="en-US" sz="2000" dirty="0" err="1">
                <a:solidFill>
                  <a:sysClr val="windowText" lastClr="000000"/>
                </a:solidFill>
              </a:rPr>
              <a:t>capp</a:t>
            </a:r>
            <a:r>
              <a:rPr lang="en-US" sz="2000" dirty="0">
                <a:solidFill>
                  <a:sysClr val="windowText" lastClr="000000"/>
                </a:solidFill>
              </a:rPr>
              <a:t> exposure at 0 DPE &amp; 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fecal sampling 0, 14, 28, 42 DPE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8DFAE2-1E4B-7DE7-4C82-81D54E97B643}"/>
              </a:ext>
            </a:extLst>
          </p:cNvPr>
          <p:cNvGrpSpPr/>
          <p:nvPr/>
        </p:nvGrpSpPr>
        <p:grpSpPr>
          <a:xfrm>
            <a:off x="3679554" y="789233"/>
            <a:ext cx="1510219" cy="3365427"/>
            <a:chOff x="3679554" y="789233"/>
            <a:chExt cx="1510219" cy="336542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CF5C9-C45F-E05F-86EF-DE09A94FCBA1}"/>
                </a:ext>
              </a:extLst>
            </p:cNvPr>
            <p:cNvSpPr txBox="1"/>
            <p:nvPr/>
          </p:nvSpPr>
          <p:spPr>
            <a:xfrm>
              <a:off x="3959920" y="1284913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28°C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2FBAA-2BC8-FB9E-9094-2BE2CB6A314D}"/>
                </a:ext>
              </a:extLst>
            </p:cNvPr>
            <p:cNvSpPr txBox="1"/>
            <p:nvPr/>
          </p:nvSpPr>
          <p:spPr>
            <a:xfrm>
              <a:off x="3959920" y="2487912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32°C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6A0E4-4F58-05C5-52B8-438891BE93A1}"/>
                </a:ext>
              </a:extLst>
            </p:cNvPr>
            <p:cNvSpPr txBox="1"/>
            <p:nvPr/>
          </p:nvSpPr>
          <p:spPr>
            <a:xfrm>
              <a:off x="3959920" y="3578667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35°C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234F-145B-EAEA-55F0-2D70B1136137}"/>
                </a:ext>
              </a:extLst>
            </p:cNvPr>
            <p:cNvSpPr txBox="1"/>
            <p:nvPr/>
          </p:nvSpPr>
          <p:spPr>
            <a:xfrm>
              <a:off x="3954973" y="1506259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97)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FA209-9C34-EF60-A0C2-C239404A544E}"/>
                </a:ext>
              </a:extLst>
            </p:cNvPr>
            <p:cNvSpPr txBox="1"/>
            <p:nvPr/>
          </p:nvSpPr>
          <p:spPr>
            <a:xfrm>
              <a:off x="3954973" y="2718955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98)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81839-E8F6-F8B2-30C3-FFFC286C39A2}"/>
                </a:ext>
              </a:extLst>
            </p:cNvPr>
            <p:cNvSpPr txBox="1"/>
            <p:nvPr/>
          </p:nvSpPr>
          <p:spPr>
            <a:xfrm>
              <a:off x="3954973" y="3846883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95)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32B066-CEBE-31F7-6DDC-9614D9F77525}"/>
                </a:ext>
              </a:extLst>
            </p:cNvPr>
            <p:cNvGrpSpPr/>
            <p:nvPr/>
          </p:nvGrpSpPr>
          <p:grpSpPr>
            <a:xfrm>
              <a:off x="3679554" y="789233"/>
              <a:ext cx="1510219" cy="2988818"/>
              <a:chOff x="3679554" y="789233"/>
              <a:chExt cx="1510219" cy="2988818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9DFE8FB-0A21-2073-9325-F8BD344BC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9554" y="789233"/>
                <a:ext cx="1510219" cy="740007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BA6EFBE-0F15-FF65-3558-9022CA2C5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9554" y="1951579"/>
                <a:ext cx="1510219" cy="740007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F108CCCD-5BA0-3CD6-57E4-465CF33E6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9554" y="3038044"/>
                <a:ext cx="1510219" cy="740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99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3EAC-E2AD-0048-5464-6D48EB18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distribution of fish across treatments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59341-F13B-66C4-4455-0AB82B09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00D1-2748-F65A-C5DA-FDACD65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counts follow a </a:t>
            </a:r>
            <a:br>
              <a:rPr lang="en-US" dirty="0"/>
            </a:br>
            <a:r>
              <a:rPr lang="en-US" dirty="0"/>
              <a:t>negative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BE7BC-5E13-A071-847C-5229B59B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E91-93E9-BC73-FD3C-F30FAA4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temperatures result in fewer worms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2659D-F45A-C9FC-1B95-2F4B1797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01" y="5369812"/>
            <a:ext cx="5942198" cy="1488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D12CBE-42DD-ABAE-5B73-F6CA741E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5563"/>
            <a:ext cx="5916295" cy="3651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478760-775B-191F-53C5-DDF20B79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3" y="1325563"/>
            <a:ext cx="5916295" cy="36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F6FB-5A70-09B9-A5A8-E99DE668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holds when worm count is </a:t>
            </a:r>
            <a:br>
              <a:rPr lang="en-US" dirty="0"/>
            </a:br>
            <a:r>
              <a:rPr lang="en-US" dirty="0"/>
              <a:t>normalized to number of fish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256BF-DBD3-11A6-FE74-6F2CAB3DBCAE}"/>
              </a:ext>
            </a:extLst>
          </p:cNvPr>
          <p:cNvSpPr txBox="1"/>
          <p:nvPr/>
        </p:nvSpPr>
        <p:spPr>
          <a:xfrm>
            <a:off x="6412674" y="4986440"/>
            <a:ext cx="55655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br>
              <a:rPr lang="en-US" dirty="0"/>
            </a:br>
            <a:r>
              <a:rPr lang="en-US" dirty="0"/>
              <a:t>Number = Total worms / Num fish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0BFF54-DB82-4BA3-DF3B-BDEB191F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1" y="5220300"/>
            <a:ext cx="6259100" cy="1646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6620DC-B997-100F-5B52-E09E0F7C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335241"/>
            <a:ext cx="5916295" cy="3651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6773D6-2AC2-186A-E006-6C5817FD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5241"/>
            <a:ext cx="5916295" cy="36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198</Words>
  <Application>Microsoft Macintosh PowerPoint</Application>
  <PresentationFormat>Widescreen</PresentationFormat>
  <Paragraphs>38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Effects of temperature on infection and the  gut microbiome</vt:lpstr>
      <vt:lpstr>PowerPoint Presentation</vt:lpstr>
      <vt:lpstr>PowerPoint Presentation</vt:lpstr>
      <vt:lpstr>Even distribution of fish across treatments</vt:lpstr>
      <vt:lpstr>Infection counts follow a  negative binomial distribution</vt:lpstr>
      <vt:lpstr>Higher temperatures result in fewer worms</vt:lpstr>
      <vt:lpstr>Trend holds when worm count is  normalized to number of fish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94</cp:revision>
  <dcterms:created xsi:type="dcterms:W3CDTF">2022-02-10T23:20:18Z</dcterms:created>
  <dcterms:modified xsi:type="dcterms:W3CDTF">2022-09-08T19:52:35Z</dcterms:modified>
</cp:coreProperties>
</file>