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6" r:id="rId2"/>
    <p:sldId id="414" r:id="rId3"/>
    <p:sldId id="307" r:id="rId4"/>
    <p:sldId id="413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ler Jr, Michael James" initials="SJMJ" lastIdx="17" clrIdx="0">
    <p:extLst>
      <p:ext uri="{19B8F6BF-5375-455C-9EA6-DF929625EA0E}">
        <p15:presenceInfo xmlns:p15="http://schemas.microsoft.com/office/powerpoint/2012/main" userId="S::sielerjm@oregonstate.edu::7edeff3c-38ab-4ac3-a485-a5fc2ee9f5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0"/>
    <a:srgbClr val="945200"/>
    <a:srgbClr val="1B9E76"/>
    <a:srgbClr val="D53E4F"/>
    <a:srgbClr val="F46D43"/>
    <a:srgbClr val="FFBC74"/>
    <a:srgbClr val="FF3800"/>
    <a:srgbClr val="D73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/>
    <p:restoredTop sz="70842"/>
  </p:normalViewPr>
  <p:slideViewPr>
    <p:cSldViewPr snapToGrid="0" snapToObjects="1">
      <p:cViewPr varScale="1">
        <p:scale>
          <a:sx n="107" d="100"/>
          <a:sy n="107" d="100"/>
        </p:scale>
        <p:origin x="648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7T11:37:48.683" idx="1">
    <p:pos x="10" y="10"/>
    <p:text>Add a graphical abstract of project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4T10:32:51.195" idx="17">
    <p:pos x="10" y="10"/>
    <p:text>Mike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78EE9-7118-ED42-B3A5-60D88F0CCE8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67E7-98C2-344B-B05F-1D106CF2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Today I will be presenting my research investigating the effects of different diets and pathogen exposure on the growth and development of gut microbiomes of zebrafish.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4E95A-90CE-1445-95B1-1C52E29313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67E7-98C2-344B-B05F-1D106CF2E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I’ll briefly walk you through the experiment and then discuss some key results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[1] For the first 30 days post fertilization (dpf), all fish were fed the same diet of paramecia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At 30 dpf, fish were assigned one of three diets.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[2] These diets included Gemma, Watts and ZIRC.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Each group of fish were fed these diets until the end of the experiment at 6 months of 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[3] At 3mpf, we collected our first round of fecal samples from fish and physiological measurements (such as weight, length and body condition score, BCS is considered an indicator of health in zebrafish)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[4] After taking fecal samples at 3mpf, half of the fish were exposed to the pathogen, Mycobacterium </a:t>
            </a:r>
            <a:r>
              <a:rPr lang="en-US" dirty="0" err="1"/>
              <a:t>cholonae</a:t>
            </a:r>
            <a:r>
              <a:rPr lang="en-US" dirty="0"/>
              <a:t>, while the other half acted as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[7] And then 6mpf we collected our final round of fecal samples and physiological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[8] We then extracted the Microbial DNA and submitted them for sequencing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[9] From there, I ran the data through a series of pipelines to analyze the physiology and microbiomes of these 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4E95A-90CE-1445-95B1-1C52E2931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5680-7109-A64D-ABFF-5B96859C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DF9A-822D-BE43-B00F-0FDCE494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17F9-1582-444F-980E-4E419A0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91D3-6688-BF4D-B677-77B7B584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393E-493B-BF41-B376-C2BC615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C0ED-C6FB-DF40-A375-8AFB2D90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A50D-2531-4A41-9F85-AE08EDC9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8E6B-00A2-9C46-88A4-3E41292F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2042-D315-8346-A699-AC3AC35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1975-6081-C848-9A38-23C06BB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6680A-1172-7648-8359-ED627561F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A2228-30A3-254C-842F-C577E0D70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D9A-C31F-8641-9208-9FF9898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41AB-A4BC-4B4E-8218-2D684CDE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1B82-A6C0-7542-AD80-0C1A6D7D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C809-D093-F04D-A851-59C1BA9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D73F09"/>
          </a:soli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7BFF-DA8C-9548-9C4E-248034C9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45996"/>
            <a:ext cx="11698664" cy="4630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AE8C-235D-CB4F-8F26-59AD2C49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130F-F5DE-BC4D-85F7-3609907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D863-8D64-BE43-89AB-B730B7C3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9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FEEE-B04D-D44F-89E3-BD485C92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EDB7-B4EA-974C-9A9A-E94C0160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32FD-8D08-3B41-8E80-2C8831B4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2354-1BB6-7043-93DD-43D443B5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1315-154C-7A4C-AF8F-4FFD0F4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615C-716D-E243-B263-ABF8B652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3726-5D64-B34B-93A1-FBB6D96A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0657-807E-6746-AEB8-74134292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4FBD-ED39-5442-95E6-442E3D9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910F-5CA0-084F-841B-246254B4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2514-A728-8344-A585-B3CAB2E2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7556-1676-2744-820B-DC5AE25A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1B28-7BA3-3641-9D58-75BDA3F0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40E7-195D-1746-90E4-15534732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1B71D-BB42-F540-8445-E9EE262D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1BE16-F286-1648-9E04-B6E75A3A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0DBC2-8A7C-794B-A0BF-DAA614F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6F9A7-4484-BD4C-BB54-9A40A95B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FD57-2A1F-5F4D-8CCB-9AA4D03E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07AA-0CCC-E343-BED3-E4EB044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0091-89B0-974C-8985-4E5E39B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4B916-9DC7-2E46-B757-06A30465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31477-00F2-1347-A811-B02FC60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09D62-B528-DB42-BD2E-41B11FA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D77F3-F9D4-4548-9FA2-06BD0195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9DCB-89BD-4940-A59C-480FA63E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592F-3E30-8441-802C-3B857E1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EA36-612F-584F-AD3C-E2EFCFBC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6754-D255-BE4B-9C90-35B39282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B70C-8B17-9E41-83D3-45EDC980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C2A9-6705-A94D-BAA4-A17F7BCB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D721-7B58-124C-8C63-3012C053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A72-5519-444D-86B2-740CAE6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693F-8D9A-F547-9272-98F95175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57C01-8334-654A-A505-4D94F763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80DA-ADA6-C142-A097-57DD511D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50BB-7DDB-014A-8434-FD948FD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55189-193B-F243-AB0D-37F9979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282E7-9CF1-3946-82CB-548A7BAA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F937-EA60-514C-BE79-6146E63C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8C3F-14E6-E443-A8B7-A7AAE429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83D7-A13B-294E-B344-428AAEFC7BA0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E075-2F50-8D4E-9427-BFBFB217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A33F-BABC-7447-BFB9-C4E3CE7D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E180-97FF-E647-9AD1-2FE2126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omments" Target="../comments/comment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26CA81A-74A6-4142-9D7C-4F4D4EF2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25" y="358376"/>
            <a:ext cx="2815809" cy="9000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BDE2B-42FC-B74B-A259-05FE7C1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17061"/>
            <a:ext cx="2743200" cy="365125"/>
          </a:xfrm>
        </p:spPr>
        <p:txBody>
          <a:bodyPr/>
          <a:lstStyle/>
          <a:p>
            <a:fld id="{DE990E1F-9637-AB43-A342-48E6794A57A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334C5-76F6-E94A-B2A1-83E5A7516570}"/>
              </a:ext>
            </a:extLst>
          </p:cNvPr>
          <p:cNvSpPr/>
          <p:nvPr/>
        </p:nvSpPr>
        <p:spPr>
          <a:xfrm>
            <a:off x="19950" y="4455608"/>
            <a:ext cx="12192000" cy="1500061"/>
          </a:xfrm>
          <a:prstGeom prst="rect">
            <a:avLst/>
          </a:prstGeom>
          <a:solidFill>
            <a:srgbClr val="D73F09"/>
          </a:solidFill>
          <a:ln>
            <a:noFill/>
          </a:ln>
          <a:effectLst>
            <a:outerShdw blurRad="101600" dist="12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28831-D631-D744-848A-783C8126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2" y="4455608"/>
            <a:ext cx="6740666" cy="1600200"/>
          </a:xfrm>
        </p:spPr>
        <p:txBody>
          <a:bodyPr anchor="ctr">
            <a:no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Effects of temperature on infection and the </a:t>
            </a:r>
            <a:b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gut microbiome</a:t>
            </a:r>
            <a:endParaRPr lang="en-US" sz="2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11F8CC-72C4-924F-967C-B7F4EC6E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229" y="4584650"/>
            <a:ext cx="4909169" cy="1342116"/>
          </a:xfrm>
        </p:spPr>
        <p:txBody>
          <a:bodyPr anchor="ctr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Sieler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Sharpton Lab</a:t>
            </a:r>
          </a:p>
          <a:p>
            <a:pPr algn="l"/>
            <a:fld id="{C9CCF379-07D4-2344-99AB-DA8936C6A146}" type="datetime4">
              <a:rPr lang="en-US" sz="180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7, 2022</a:t>
            </a:fld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8EA516-052E-7E4D-9FDB-E3710E23AB13}"/>
              </a:ext>
            </a:extLst>
          </p:cNvPr>
          <p:cNvCxnSpPr>
            <a:cxnSpLocks/>
          </p:cNvCxnSpPr>
          <p:nvPr/>
        </p:nvCxnSpPr>
        <p:spPr>
          <a:xfrm>
            <a:off x="7005881" y="4590477"/>
            <a:ext cx="0" cy="1272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0FCA4D-D032-70CA-717E-BB9CFA4CD46B}"/>
              </a:ext>
            </a:extLst>
          </p:cNvPr>
          <p:cNvGrpSpPr/>
          <p:nvPr/>
        </p:nvGrpSpPr>
        <p:grpSpPr>
          <a:xfrm>
            <a:off x="0" y="1690923"/>
            <a:ext cx="2774796" cy="1110103"/>
            <a:chOff x="0" y="2452862"/>
            <a:chExt cx="2774796" cy="1110103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D5A525B4-1EC6-2486-9F37-568ED20B695D}"/>
                </a:ext>
              </a:extLst>
            </p:cNvPr>
            <p:cNvSpPr/>
            <p:nvPr/>
          </p:nvSpPr>
          <p:spPr>
            <a:xfrm>
              <a:off x="1040786" y="2864741"/>
              <a:ext cx="557817" cy="3805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A99935-A341-A9D9-C462-6320C0A81C75}"/>
                </a:ext>
              </a:extLst>
            </p:cNvPr>
            <p:cNvGrpSpPr/>
            <p:nvPr/>
          </p:nvGrpSpPr>
          <p:grpSpPr>
            <a:xfrm>
              <a:off x="1504551" y="2781641"/>
              <a:ext cx="1270245" cy="781324"/>
              <a:chOff x="1518407" y="1665361"/>
              <a:chExt cx="1270245" cy="7813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AB5A1C2-823C-2C09-9C90-AADECCAE8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2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871" y="1665361"/>
                <a:ext cx="1115781" cy="54673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53F357-3161-987E-4EA7-9FC6D657C390}"/>
                  </a:ext>
                </a:extLst>
              </p:cNvPr>
              <p:cNvSpPr txBox="1"/>
              <p:nvPr/>
            </p:nvSpPr>
            <p:spPr>
              <a:xfrm>
                <a:off x="1518407" y="2077353"/>
                <a:ext cx="120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(n = ~300)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5063A8-5B03-B7F0-1D5D-CDBB78DB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52862"/>
              <a:ext cx="1041402" cy="104140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B068FB-4183-712C-CB12-E1F770B8986E}"/>
              </a:ext>
            </a:extLst>
          </p:cNvPr>
          <p:cNvGrpSpPr/>
          <p:nvPr/>
        </p:nvGrpSpPr>
        <p:grpSpPr>
          <a:xfrm>
            <a:off x="2833943" y="1337825"/>
            <a:ext cx="674467" cy="1795570"/>
            <a:chOff x="2833943" y="1040942"/>
            <a:chExt cx="674467" cy="179557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04836113-BA69-3DBE-DB22-938107EA505E}"/>
                </a:ext>
              </a:extLst>
            </p:cNvPr>
            <p:cNvSpPr/>
            <p:nvPr/>
          </p:nvSpPr>
          <p:spPr>
            <a:xfrm rot="19800000">
              <a:off x="2885114" y="1040942"/>
              <a:ext cx="557818" cy="380532"/>
            </a:xfrm>
            <a:prstGeom prst="rightArrow">
              <a:avLst/>
            </a:prstGeom>
            <a:solidFill>
              <a:srgbClr val="FFBC7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DA13BBD-D70B-9E4E-F229-F544590DE2CC}"/>
                </a:ext>
              </a:extLst>
            </p:cNvPr>
            <p:cNvSpPr/>
            <p:nvPr/>
          </p:nvSpPr>
          <p:spPr>
            <a:xfrm>
              <a:off x="2950592" y="1758826"/>
              <a:ext cx="557818" cy="380532"/>
            </a:xfrm>
            <a:prstGeom prst="rightArrow">
              <a:avLst/>
            </a:prstGeom>
            <a:solidFill>
              <a:srgbClr val="F46D4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40BEC7C-DC48-D14F-48CB-67519A941F8B}"/>
                </a:ext>
              </a:extLst>
            </p:cNvPr>
            <p:cNvSpPr/>
            <p:nvPr/>
          </p:nvSpPr>
          <p:spPr>
            <a:xfrm rot="1800000">
              <a:off x="2833943" y="2455980"/>
              <a:ext cx="557818" cy="380532"/>
            </a:xfrm>
            <a:prstGeom prst="rightArrow">
              <a:avLst/>
            </a:prstGeom>
            <a:solidFill>
              <a:srgbClr val="D53E4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22A61-BD39-BA95-3203-CCC2E656629F}"/>
              </a:ext>
            </a:extLst>
          </p:cNvPr>
          <p:cNvGrpSpPr/>
          <p:nvPr/>
        </p:nvGrpSpPr>
        <p:grpSpPr>
          <a:xfrm>
            <a:off x="3683716" y="758220"/>
            <a:ext cx="1485106" cy="3396440"/>
            <a:chOff x="3683716" y="461337"/>
            <a:chExt cx="1485106" cy="33964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1DF0AD-2E90-DA43-79D9-7D3B99F48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3716" y="461337"/>
              <a:ext cx="1485106" cy="7277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CF5C9-C45F-E05F-86EF-DE09A94FCBA1}"/>
                </a:ext>
              </a:extLst>
            </p:cNvPr>
            <p:cNvSpPr txBox="1"/>
            <p:nvPr/>
          </p:nvSpPr>
          <p:spPr>
            <a:xfrm>
              <a:off x="3959920" y="988030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28°C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596DA5-A33F-1CC4-AC63-C9E8B016F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3717" y="1652119"/>
              <a:ext cx="1485104" cy="72770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2FBAA-2BC8-FB9E-9094-2BE2CB6A314D}"/>
                </a:ext>
              </a:extLst>
            </p:cNvPr>
            <p:cNvSpPr txBox="1"/>
            <p:nvPr/>
          </p:nvSpPr>
          <p:spPr>
            <a:xfrm>
              <a:off x="3959920" y="2191029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32°C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3C197B-6651-3F72-A3D4-FD263A20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3717" y="2749735"/>
              <a:ext cx="1485104" cy="72770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C6A0E4-4F58-05C5-52B8-438891BE93A1}"/>
                </a:ext>
              </a:extLst>
            </p:cNvPr>
            <p:cNvSpPr txBox="1"/>
            <p:nvPr/>
          </p:nvSpPr>
          <p:spPr>
            <a:xfrm>
              <a:off x="3959920" y="3281784"/>
              <a:ext cx="932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35°C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234F-145B-EAEA-55F0-2D70B1136137}"/>
                </a:ext>
              </a:extLst>
            </p:cNvPr>
            <p:cNvSpPr txBox="1"/>
            <p:nvPr/>
          </p:nvSpPr>
          <p:spPr>
            <a:xfrm>
              <a:off x="3954973" y="1209376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97)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FA209-9C34-EF60-A0C2-C239404A544E}"/>
                </a:ext>
              </a:extLst>
            </p:cNvPr>
            <p:cNvSpPr txBox="1"/>
            <p:nvPr/>
          </p:nvSpPr>
          <p:spPr>
            <a:xfrm>
              <a:off x="3954973" y="2422072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98)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81839-E8F6-F8B2-30C3-FFFC286C39A2}"/>
                </a:ext>
              </a:extLst>
            </p:cNvPr>
            <p:cNvSpPr txBox="1"/>
            <p:nvPr/>
          </p:nvSpPr>
          <p:spPr>
            <a:xfrm>
              <a:off x="3954973" y="3550000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95)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DEE58-AC5D-3567-CE74-A15C98427F2D}"/>
              </a:ext>
            </a:extLst>
          </p:cNvPr>
          <p:cNvGrpSpPr/>
          <p:nvPr/>
        </p:nvGrpSpPr>
        <p:grpSpPr>
          <a:xfrm>
            <a:off x="6534220" y="549937"/>
            <a:ext cx="1078812" cy="995958"/>
            <a:chOff x="5437544" y="203155"/>
            <a:chExt cx="1078812" cy="9959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CDEC88-5180-A049-4894-AF533063F8A5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22" name="&quot;No&quot; Symbol 21">
                <a:extLst>
                  <a:ext uri="{FF2B5EF4-FFF2-40B4-BE49-F238E27FC236}">
                    <a16:creationId xmlns:a16="http://schemas.microsoft.com/office/drawing/2014/main" id="{D5AE8B25-3B1D-9E50-3BFC-B82E68CB03E3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23" name="Graphic 22" descr="Germ with solid fill">
                <a:extLst>
                  <a:ext uri="{FF2B5EF4-FFF2-40B4-BE49-F238E27FC236}">
                    <a16:creationId xmlns:a16="http://schemas.microsoft.com/office/drawing/2014/main" id="{02BCF396-B8FD-FAF1-5030-AE7B47AC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5E50955-4018-8B58-62DC-CF1A426DAF2B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EC9CE4F0-EAA2-0834-6069-7F09D77FEA96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88F1CFE2-2C69-3E94-41E2-07E290B9B0E4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CBF024-B0A9-3F3A-A94B-D465CE5E7B3C}"/>
              </a:ext>
            </a:extLst>
          </p:cNvPr>
          <p:cNvGrpSpPr/>
          <p:nvPr/>
        </p:nvGrpSpPr>
        <p:grpSpPr>
          <a:xfrm>
            <a:off x="6534220" y="1656669"/>
            <a:ext cx="1078812" cy="995958"/>
            <a:chOff x="5437544" y="203155"/>
            <a:chExt cx="1078812" cy="99595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BD3F77-F5CF-632E-11BB-6F87E99D51D3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34" name="&quot;No&quot; Symbol 33">
                <a:extLst>
                  <a:ext uri="{FF2B5EF4-FFF2-40B4-BE49-F238E27FC236}">
                    <a16:creationId xmlns:a16="http://schemas.microsoft.com/office/drawing/2014/main" id="{D74DF338-9355-9046-1D0C-AA9DCA931B69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35" name="Graphic 34" descr="Germ with solid fill">
                <a:extLst>
                  <a:ext uri="{FF2B5EF4-FFF2-40B4-BE49-F238E27FC236}">
                    <a16:creationId xmlns:a16="http://schemas.microsoft.com/office/drawing/2014/main" id="{A97A193A-D0CB-5B0A-9EEE-D228CC58B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E62B4B-7AC6-5E79-D831-B5FF86153FF7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7DFB5AA6-910F-966B-05AC-5048F1BB60B2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45DA5F31-71C1-178E-F4AD-5AB5F074A4B9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E487CD-B12C-0B3D-FA98-79C22A29EEC1}"/>
              </a:ext>
            </a:extLst>
          </p:cNvPr>
          <p:cNvGrpSpPr/>
          <p:nvPr/>
        </p:nvGrpSpPr>
        <p:grpSpPr>
          <a:xfrm>
            <a:off x="6534220" y="2850925"/>
            <a:ext cx="1078812" cy="995958"/>
            <a:chOff x="5437544" y="203155"/>
            <a:chExt cx="1078812" cy="99595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98940DB-5DF2-4AC9-A88B-C8AAD68C5C64}"/>
                </a:ext>
              </a:extLst>
            </p:cNvPr>
            <p:cNvGrpSpPr/>
            <p:nvPr/>
          </p:nvGrpSpPr>
          <p:grpSpPr>
            <a:xfrm>
              <a:off x="5954950" y="203155"/>
              <a:ext cx="561406" cy="995958"/>
              <a:chOff x="5815297" y="223493"/>
              <a:chExt cx="561406" cy="995958"/>
            </a:xfrm>
          </p:grpSpPr>
          <p:sp>
            <p:nvSpPr>
              <p:cNvPr id="41" name="&quot;No&quot; Symbol 40">
                <a:extLst>
                  <a:ext uri="{FF2B5EF4-FFF2-40B4-BE49-F238E27FC236}">
                    <a16:creationId xmlns:a16="http://schemas.microsoft.com/office/drawing/2014/main" id="{44D476D4-9233-AB37-4933-8106484C9533}"/>
                  </a:ext>
                </a:extLst>
              </p:cNvPr>
              <p:cNvSpPr/>
              <p:nvPr/>
            </p:nvSpPr>
            <p:spPr>
              <a:xfrm>
                <a:off x="5884023" y="795496"/>
                <a:ext cx="423955" cy="423955"/>
              </a:xfrm>
              <a:prstGeom prst="noSmoking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12700" sx="105000" sy="105000" algn="ctr" rotWithShape="0">
                      <a:prstClr val="black">
                        <a:alpha val="92000"/>
                      </a:prstClr>
                    </a:outerShdw>
                  </a:effectLst>
                </a:endParaRPr>
              </a:p>
            </p:txBody>
          </p:sp>
          <p:pic>
            <p:nvPicPr>
              <p:cNvPr id="42" name="Graphic 41" descr="Germ with solid fill">
                <a:extLst>
                  <a:ext uri="{FF2B5EF4-FFF2-40B4-BE49-F238E27FC236}">
                    <a16:creationId xmlns:a16="http://schemas.microsoft.com/office/drawing/2014/main" id="{C6762DAA-2EE0-2AC8-3133-532DFB134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15297" y="223493"/>
                <a:ext cx="561406" cy="561406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64A0DA-99D3-A376-1731-0479E0BC79AA}"/>
                </a:ext>
              </a:extLst>
            </p:cNvPr>
            <p:cNvGrpSpPr/>
            <p:nvPr/>
          </p:nvGrpSpPr>
          <p:grpSpPr>
            <a:xfrm>
              <a:off x="5437544" y="409152"/>
              <a:ext cx="380998" cy="777343"/>
              <a:chOff x="6588451" y="1673489"/>
              <a:chExt cx="380998" cy="777343"/>
            </a:xfrm>
          </p:grpSpPr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99017D6-8098-65CB-835E-5CB85A923E84}"/>
                  </a:ext>
                </a:extLst>
              </p:cNvPr>
              <p:cNvSpPr/>
              <p:nvPr/>
            </p:nvSpPr>
            <p:spPr>
              <a:xfrm rot="19800000">
                <a:off x="6588453" y="1673489"/>
                <a:ext cx="380996" cy="314489"/>
              </a:xfrm>
              <a:prstGeom prst="rightArrow">
                <a:avLst/>
              </a:prstGeom>
              <a:solidFill>
                <a:srgbClr val="D95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55BB2E6B-414A-DBEE-8051-7F2A1F063FE0}"/>
                  </a:ext>
                </a:extLst>
              </p:cNvPr>
              <p:cNvSpPr/>
              <p:nvPr/>
            </p:nvSpPr>
            <p:spPr>
              <a:xfrm rot="1800000">
                <a:off x="6588451" y="2136343"/>
                <a:ext cx="380996" cy="314489"/>
              </a:xfrm>
              <a:prstGeom prst="rightArrow">
                <a:avLst/>
              </a:prstGeom>
              <a:solidFill>
                <a:srgbClr val="1B9E7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83B5AA-75C0-329E-A966-CE6B94451FB6}"/>
              </a:ext>
            </a:extLst>
          </p:cNvPr>
          <p:cNvSpPr txBox="1"/>
          <p:nvPr/>
        </p:nvSpPr>
        <p:spPr>
          <a:xfrm>
            <a:off x="7613032" y="575794"/>
            <a:ext cx="22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(n = ~50)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82F4A-A6C6-39AE-540A-AC11AD4013A7}"/>
              </a:ext>
            </a:extLst>
          </p:cNvPr>
          <p:cNvSpPr txBox="1"/>
          <p:nvPr/>
        </p:nvSpPr>
        <p:spPr>
          <a:xfrm>
            <a:off x="7613032" y="1049883"/>
            <a:ext cx="22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Unexposed (n = ~50)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186561-2D30-DE49-7E52-005AEC12D749}"/>
              </a:ext>
            </a:extLst>
          </p:cNvPr>
          <p:cNvSpPr/>
          <p:nvPr/>
        </p:nvSpPr>
        <p:spPr>
          <a:xfrm>
            <a:off x="8689125" y="1759915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410F7604-4AFB-A170-87F1-B217135E8BED}"/>
              </a:ext>
            </a:extLst>
          </p:cNvPr>
          <p:cNvSpPr/>
          <p:nvPr/>
        </p:nvSpPr>
        <p:spPr>
          <a:xfrm>
            <a:off x="7855894" y="1923103"/>
            <a:ext cx="583850" cy="583138"/>
          </a:xfrm>
          <a:prstGeom prst="rightArrow">
            <a:avLst/>
          </a:prstGeom>
          <a:solidFill>
            <a:srgbClr val="9452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EBDBB2-8079-095A-B785-EA41A752CCEF}"/>
              </a:ext>
            </a:extLst>
          </p:cNvPr>
          <p:cNvSpPr/>
          <p:nvPr/>
        </p:nvSpPr>
        <p:spPr>
          <a:xfrm>
            <a:off x="9510170" y="1759915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49A20A-DA2A-DF31-A649-CF960C8084D1}"/>
              </a:ext>
            </a:extLst>
          </p:cNvPr>
          <p:cNvSpPr/>
          <p:nvPr/>
        </p:nvSpPr>
        <p:spPr>
          <a:xfrm>
            <a:off x="10330101" y="1767007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250CED-58AA-7932-1FE1-EB36B97C9075}"/>
              </a:ext>
            </a:extLst>
          </p:cNvPr>
          <p:cNvSpPr/>
          <p:nvPr/>
        </p:nvSpPr>
        <p:spPr>
          <a:xfrm>
            <a:off x="11077286" y="1767007"/>
            <a:ext cx="114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💩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FD5D7A-E0BC-31F9-CB45-CB25CB1EB865}"/>
              </a:ext>
            </a:extLst>
          </p:cNvPr>
          <p:cNvGrpSpPr/>
          <p:nvPr/>
        </p:nvGrpSpPr>
        <p:grpSpPr>
          <a:xfrm>
            <a:off x="5461510" y="748376"/>
            <a:ext cx="1181098" cy="3160072"/>
            <a:chOff x="5461510" y="451493"/>
            <a:chExt cx="1181098" cy="316007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4000A97-6D2A-8595-F99A-15AEB9DAE4C8}"/>
                </a:ext>
              </a:extLst>
            </p:cNvPr>
            <p:cNvSpPr/>
            <p:nvPr/>
          </p:nvSpPr>
          <p:spPr>
            <a:xfrm>
              <a:off x="5463325" y="1591209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8D8956-6DF1-A216-A391-50FE02F9E3B4}"/>
                </a:ext>
              </a:extLst>
            </p:cNvPr>
            <p:cNvSpPr/>
            <p:nvPr/>
          </p:nvSpPr>
          <p:spPr>
            <a:xfrm>
              <a:off x="5499280" y="2688235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ECBD2C-B030-74CE-D66D-0C1D5E7732A7}"/>
                </a:ext>
              </a:extLst>
            </p:cNvPr>
            <p:cNvSpPr/>
            <p:nvPr/>
          </p:nvSpPr>
          <p:spPr>
            <a:xfrm>
              <a:off x="5461510" y="451493"/>
              <a:ext cx="1143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/>
                <a:t>💩</a:t>
              </a:r>
              <a:endParaRPr lang="en-US" sz="2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9351C0-0889-9434-C5C9-0988DC9AD83C}"/>
              </a:ext>
            </a:extLst>
          </p:cNvPr>
          <p:cNvGrpSpPr/>
          <p:nvPr/>
        </p:nvGrpSpPr>
        <p:grpSpPr>
          <a:xfrm>
            <a:off x="5225995" y="945126"/>
            <a:ext cx="380996" cy="2574488"/>
            <a:chOff x="5225995" y="648243"/>
            <a:chExt cx="380996" cy="2574488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626ED5A6-459F-BC2F-4267-BB5D4B94028B}"/>
                </a:ext>
              </a:extLst>
            </p:cNvPr>
            <p:cNvSpPr/>
            <p:nvPr/>
          </p:nvSpPr>
          <p:spPr>
            <a:xfrm>
              <a:off x="5225995" y="648243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1F42F6D-BD43-5E3B-E838-AEA0081ABB4F}"/>
                </a:ext>
              </a:extLst>
            </p:cNvPr>
            <p:cNvSpPr/>
            <p:nvPr/>
          </p:nvSpPr>
          <p:spPr>
            <a:xfrm>
              <a:off x="5225995" y="1820322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5211449C-53A1-B617-14A1-5B1DD6025097}"/>
                </a:ext>
              </a:extLst>
            </p:cNvPr>
            <p:cNvSpPr/>
            <p:nvPr/>
          </p:nvSpPr>
          <p:spPr>
            <a:xfrm>
              <a:off x="5225995" y="2908242"/>
              <a:ext cx="380996" cy="314489"/>
            </a:xfrm>
            <a:prstGeom prst="rightArrow">
              <a:avLst/>
            </a:prstGeom>
            <a:solidFill>
              <a:srgbClr val="9452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D955332-64A1-F6F4-7AD8-5D112E040342}"/>
              </a:ext>
            </a:extLst>
          </p:cNvPr>
          <p:cNvSpPr txBox="1"/>
          <p:nvPr/>
        </p:nvSpPr>
        <p:spPr>
          <a:xfrm>
            <a:off x="5624861" y="3951867"/>
            <a:ext cx="204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Fecal sample &amp; </a:t>
            </a:r>
          </a:p>
          <a:p>
            <a:pPr algn="ctr"/>
            <a:r>
              <a:rPr lang="en-US" dirty="0"/>
              <a:t>pathogen exposure</a:t>
            </a:r>
          </a:p>
          <a:p>
            <a:pPr algn="ctr"/>
            <a:r>
              <a:rPr lang="en-US" dirty="0"/>
              <a:t>(Day 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E02A53-7695-4E5C-4D7E-ED8A9E7EF397}"/>
              </a:ext>
            </a:extLst>
          </p:cNvPr>
          <p:cNvSpPr txBox="1"/>
          <p:nvPr/>
        </p:nvSpPr>
        <p:spPr>
          <a:xfrm>
            <a:off x="8360216" y="2488075"/>
            <a:ext cx="33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Fecal sampling</a:t>
            </a:r>
            <a:br>
              <a:rPr lang="en-US" dirty="0"/>
            </a:br>
            <a:r>
              <a:rPr lang="en-US" dirty="0"/>
              <a:t>(Days 14, 21, 28, 42)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E136C4-60FC-8A19-C3BB-896C02D1308D}"/>
              </a:ext>
            </a:extLst>
          </p:cNvPr>
          <p:cNvSpPr txBox="1"/>
          <p:nvPr/>
        </p:nvSpPr>
        <p:spPr>
          <a:xfrm>
            <a:off x="0" y="6270506"/>
            <a:ext cx="446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DPE = Days post exposure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50266D7F-F4F2-E92E-1465-8609B8732CBA}"/>
              </a:ext>
            </a:extLst>
          </p:cNvPr>
          <p:cNvSpPr/>
          <p:nvPr/>
        </p:nvSpPr>
        <p:spPr>
          <a:xfrm>
            <a:off x="337045" y="4945864"/>
            <a:ext cx="5459951" cy="6084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103F-F74E-636A-1915-682DC29D0EF7}"/>
              </a:ext>
            </a:extLst>
          </p:cNvPr>
          <p:cNvSpPr txBox="1"/>
          <p:nvPr/>
        </p:nvSpPr>
        <p:spPr>
          <a:xfrm>
            <a:off x="337046" y="5554324"/>
            <a:ext cx="51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Grown to 164 days old at 28, 32,  35°C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FFADEE8-8044-9E6D-2E50-990A726A3A89}"/>
              </a:ext>
            </a:extLst>
          </p:cNvPr>
          <p:cNvSpPr/>
          <p:nvPr/>
        </p:nvSpPr>
        <p:spPr>
          <a:xfrm>
            <a:off x="5896594" y="4945864"/>
            <a:ext cx="6038105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7AB1-55B4-3B70-3F1F-BFF150AFA649}"/>
              </a:ext>
            </a:extLst>
          </p:cNvPr>
          <p:cNvSpPr txBox="1"/>
          <p:nvPr/>
        </p:nvSpPr>
        <p:spPr>
          <a:xfrm>
            <a:off x="5522026" y="5468402"/>
            <a:ext cx="6038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P. </a:t>
            </a:r>
            <a:r>
              <a:rPr lang="en-US" sz="2000" dirty="0" err="1">
                <a:solidFill>
                  <a:sysClr val="windowText" lastClr="000000"/>
                </a:solidFill>
              </a:rPr>
              <a:t>capp</a:t>
            </a:r>
            <a:r>
              <a:rPr lang="en-US" sz="2000" dirty="0">
                <a:solidFill>
                  <a:sysClr val="windowText" lastClr="000000"/>
                </a:solidFill>
              </a:rPr>
              <a:t> exposure at 0 DPE &amp; 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fecal sampling 0, 14, 28, 42 DPE</a:t>
            </a:r>
          </a:p>
        </p:txBody>
      </p:sp>
    </p:spTree>
    <p:extLst>
      <p:ext uri="{BB962C8B-B14F-4D97-AF65-F5344CB8AC3E}">
        <p14:creationId xmlns:p14="http://schemas.microsoft.com/office/powerpoint/2010/main" val="7099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3EAC-E2AD-0048-5464-6D48EB18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distribution of fish across treatments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59341-F13B-66C4-4455-0AB82B09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325563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D19D08-251D-B34A-8CBE-FB0B9E56FFAD}"/>
              </a:ext>
            </a:extLst>
          </p:cNvPr>
          <p:cNvGrpSpPr/>
          <p:nvPr/>
        </p:nvGrpSpPr>
        <p:grpSpPr>
          <a:xfrm>
            <a:off x="7655162" y="1058825"/>
            <a:ext cx="317886" cy="1897072"/>
            <a:chOff x="7655162" y="1058825"/>
            <a:chExt cx="317886" cy="1897072"/>
          </a:xfrm>
        </p:grpSpPr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6D97BD3B-5B82-9748-BBA7-3F068EF7D9D5}"/>
                </a:ext>
              </a:extLst>
            </p:cNvPr>
            <p:cNvSpPr/>
            <p:nvPr/>
          </p:nvSpPr>
          <p:spPr>
            <a:xfrm rot="1800000">
              <a:off x="7655162" y="1058825"/>
              <a:ext cx="314873" cy="314489"/>
            </a:xfrm>
            <a:prstGeom prst="rightArrow">
              <a:avLst/>
            </a:prstGeom>
            <a:solidFill>
              <a:srgbClr val="1A9E7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359F0100-CC5A-134A-B41C-C72E875C2651}"/>
                </a:ext>
              </a:extLst>
            </p:cNvPr>
            <p:cNvSpPr/>
            <p:nvPr/>
          </p:nvSpPr>
          <p:spPr>
            <a:xfrm>
              <a:off x="7658175" y="1849893"/>
              <a:ext cx="314873" cy="314489"/>
            </a:xfrm>
            <a:prstGeom prst="rightArrow">
              <a:avLst/>
            </a:prstGeom>
            <a:solidFill>
              <a:srgbClr val="D95F0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D0BB903D-D027-3A4E-9D4F-C46FB452CB1A}"/>
                </a:ext>
              </a:extLst>
            </p:cNvPr>
            <p:cNvSpPr/>
            <p:nvPr/>
          </p:nvSpPr>
          <p:spPr>
            <a:xfrm rot="19800000">
              <a:off x="7655163" y="2641408"/>
              <a:ext cx="314873" cy="314489"/>
            </a:xfrm>
            <a:prstGeom prst="rightArrow">
              <a:avLst/>
            </a:prstGeom>
            <a:solidFill>
              <a:srgbClr val="7570B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2D3DB48B-297A-7949-AC40-4BEB8517ADD1}"/>
              </a:ext>
            </a:extLst>
          </p:cNvPr>
          <p:cNvSpPr txBox="1"/>
          <p:nvPr/>
        </p:nvSpPr>
        <p:spPr>
          <a:xfrm>
            <a:off x="-16311" y="6471129"/>
            <a:ext cx="685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dpf = days post fertilization,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mpf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months post fertilization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17B39E54-C2F2-9742-86F2-8209D77A4635}"/>
              </a:ext>
            </a:extLst>
          </p:cNvPr>
          <p:cNvSpPr/>
          <p:nvPr/>
        </p:nvSpPr>
        <p:spPr>
          <a:xfrm>
            <a:off x="147041" y="4945864"/>
            <a:ext cx="1946448" cy="608460"/>
          </a:xfrm>
          <a:prstGeom prst="rightArrow">
            <a:avLst/>
          </a:prstGeom>
          <a:solidFill>
            <a:srgbClr val="FF38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DCE959-0159-9840-B104-1C8AD7952645}"/>
              </a:ext>
            </a:extLst>
          </p:cNvPr>
          <p:cNvSpPr txBox="1"/>
          <p:nvPr/>
        </p:nvSpPr>
        <p:spPr>
          <a:xfrm>
            <a:off x="64428" y="5412549"/>
            <a:ext cx="176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Grown to 164 days old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6C05A42-DD8D-594E-A464-A1B6310456A3}"/>
              </a:ext>
            </a:extLst>
          </p:cNvPr>
          <p:cNvSpPr/>
          <p:nvPr/>
        </p:nvSpPr>
        <p:spPr>
          <a:xfrm>
            <a:off x="1054642" y="1748461"/>
            <a:ext cx="557817" cy="3805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3688AC-191E-B942-8A56-DA80F1F2B48C}"/>
              </a:ext>
            </a:extLst>
          </p:cNvPr>
          <p:cNvGrpSpPr/>
          <p:nvPr/>
        </p:nvGrpSpPr>
        <p:grpSpPr>
          <a:xfrm>
            <a:off x="1518407" y="1665361"/>
            <a:ext cx="1270245" cy="781324"/>
            <a:chOff x="1518407" y="1665361"/>
            <a:chExt cx="1270245" cy="781324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F850129-7822-9645-BB92-D57684E5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2871" y="1665361"/>
              <a:ext cx="1115781" cy="54673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8C5462A-4579-AA4A-93FC-B5B1D194A86B}"/>
                </a:ext>
              </a:extLst>
            </p:cNvPr>
            <p:cNvSpPr txBox="1"/>
            <p:nvPr/>
          </p:nvSpPr>
          <p:spPr>
            <a:xfrm>
              <a:off x="1518407" y="2077353"/>
              <a:ext cx="1203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(n = ~180)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A569C5-E429-044A-ADB0-0CBF07082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" y="1336582"/>
            <a:ext cx="1041402" cy="1041402"/>
          </a:xfrm>
          <a:prstGeom prst="rect">
            <a:avLst/>
          </a:prstGeom>
        </p:spPr>
      </p:pic>
      <p:sp>
        <p:nvSpPr>
          <p:cNvPr id="82" name="Right Arrow 81">
            <a:extLst>
              <a:ext uri="{FF2B5EF4-FFF2-40B4-BE49-F238E27FC236}">
                <a16:creationId xmlns:a16="http://schemas.microsoft.com/office/drawing/2014/main" id="{71803FA6-2A17-0441-B6D3-A775FF42F58D}"/>
              </a:ext>
            </a:extLst>
          </p:cNvPr>
          <p:cNvSpPr/>
          <p:nvPr/>
        </p:nvSpPr>
        <p:spPr>
          <a:xfrm>
            <a:off x="2292294" y="4909501"/>
            <a:ext cx="1316596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3CB6DB-20C7-D04F-BFF9-1FF046172F44}"/>
              </a:ext>
            </a:extLst>
          </p:cNvPr>
          <p:cNvSpPr txBox="1"/>
          <p:nvPr/>
        </p:nvSpPr>
        <p:spPr>
          <a:xfrm>
            <a:off x="7915540" y="4166339"/>
            <a:ext cx="30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Assigned diets (~1-6 </a:t>
            </a:r>
            <a:r>
              <a:rPr lang="en-US" sz="2000" dirty="0" err="1">
                <a:solidFill>
                  <a:sysClr val="windowText" lastClr="000000"/>
                </a:solidFill>
              </a:rPr>
              <a:t>mpf</a:t>
            </a:r>
            <a:r>
              <a:rPr lang="en-US" sz="2000" dirty="0">
                <a:solidFill>
                  <a:sysClr val="windowText" lastClr="000000"/>
                </a:solidFill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A0A8E-4432-EA4D-BE0F-E2C41D38BBBF}"/>
              </a:ext>
            </a:extLst>
          </p:cNvPr>
          <p:cNvGrpSpPr/>
          <p:nvPr/>
        </p:nvGrpSpPr>
        <p:grpSpPr>
          <a:xfrm>
            <a:off x="2833943" y="1040942"/>
            <a:ext cx="674467" cy="1795570"/>
            <a:chOff x="2833943" y="1040942"/>
            <a:chExt cx="674467" cy="1795570"/>
          </a:xfrm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9BEE6F48-6326-804F-8568-1D47F9F001AF}"/>
                </a:ext>
              </a:extLst>
            </p:cNvPr>
            <p:cNvSpPr/>
            <p:nvPr/>
          </p:nvSpPr>
          <p:spPr>
            <a:xfrm rot="19800000">
              <a:off x="2885114" y="1040942"/>
              <a:ext cx="557818" cy="380532"/>
            </a:xfrm>
            <a:prstGeom prst="rightArrow">
              <a:avLst/>
            </a:prstGeom>
            <a:solidFill>
              <a:srgbClr val="1A9E7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DD708124-5D5E-8E4B-8D15-89A7502BC70F}"/>
                </a:ext>
              </a:extLst>
            </p:cNvPr>
            <p:cNvSpPr/>
            <p:nvPr/>
          </p:nvSpPr>
          <p:spPr>
            <a:xfrm>
              <a:off x="2950592" y="1758826"/>
              <a:ext cx="557818" cy="380532"/>
            </a:xfrm>
            <a:prstGeom prst="rightArrow">
              <a:avLst/>
            </a:prstGeom>
            <a:solidFill>
              <a:srgbClr val="D95F0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B346788-02B3-0948-B833-2F1055497460}"/>
                </a:ext>
              </a:extLst>
            </p:cNvPr>
            <p:cNvSpPr/>
            <p:nvPr/>
          </p:nvSpPr>
          <p:spPr>
            <a:xfrm rot="1800000">
              <a:off x="2833943" y="2455980"/>
              <a:ext cx="557818" cy="380532"/>
            </a:xfrm>
            <a:prstGeom prst="rightArrow">
              <a:avLst/>
            </a:prstGeom>
            <a:solidFill>
              <a:srgbClr val="7570B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E2FA-34E2-E44E-9D77-78F5C2196339}"/>
              </a:ext>
            </a:extLst>
          </p:cNvPr>
          <p:cNvGrpSpPr/>
          <p:nvPr/>
        </p:nvGrpSpPr>
        <p:grpSpPr>
          <a:xfrm>
            <a:off x="3683716" y="461337"/>
            <a:ext cx="1485106" cy="3396440"/>
            <a:chOff x="3683716" y="461337"/>
            <a:chExt cx="1485106" cy="339644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F18CCA9-FCFE-BC40-A45C-E52D6C67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3716" y="461337"/>
              <a:ext cx="1485106" cy="727701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D5D904-54BA-2842-9B6E-AF082A749E67}"/>
                </a:ext>
              </a:extLst>
            </p:cNvPr>
            <p:cNvSpPr txBox="1"/>
            <p:nvPr/>
          </p:nvSpPr>
          <p:spPr>
            <a:xfrm>
              <a:off x="3959920" y="988030"/>
              <a:ext cx="932698" cy="21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Gemma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8909CFB-CCC4-6B4E-B363-4D97F37F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3717" y="1652119"/>
              <a:ext cx="1485104" cy="7277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EE5921-C8FE-8F41-B71B-9E81DDC22867}"/>
                </a:ext>
              </a:extLst>
            </p:cNvPr>
            <p:cNvSpPr txBox="1"/>
            <p:nvPr/>
          </p:nvSpPr>
          <p:spPr>
            <a:xfrm>
              <a:off x="3959920" y="2191029"/>
              <a:ext cx="932698" cy="21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Watts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68E180A-D960-3344-863E-6988E2D80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3717" y="2749735"/>
              <a:ext cx="1485104" cy="72770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B9CDB2-043C-2E46-8A90-5309153A2000}"/>
                </a:ext>
              </a:extLst>
            </p:cNvPr>
            <p:cNvSpPr txBox="1"/>
            <p:nvPr/>
          </p:nvSpPr>
          <p:spPr>
            <a:xfrm>
              <a:off x="3959920" y="3281784"/>
              <a:ext cx="932698" cy="21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ZIRC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ED37FDC-62B6-2D4A-AF06-4D015D6803F7}"/>
                </a:ext>
              </a:extLst>
            </p:cNvPr>
            <p:cNvSpPr txBox="1"/>
            <p:nvPr/>
          </p:nvSpPr>
          <p:spPr>
            <a:xfrm>
              <a:off x="3954973" y="1209376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~60)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7B41BB8-DCE5-6C42-9B69-009FBAA93775}"/>
                </a:ext>
              </a:extLst>
            </p:cNvPr>
            <p:cNvSpPr txBox="1"/>
            <p:nvPr/>
          </p:nvSpPr>
          <p:spPr>
            <a:xfrm>
              <a:off x="3954973" y="2422072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~60)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95B24CD-AA77-6440-B852-9050053B9B1D}"/>
                </a:ext>
              </a:extLst>
            </p:cNvPr>
            <p:cNvSpPr txBox="1"/>
            <p:nvPr/>
          </p:nvSpPr>
          <p:spPr>
            <a:xfrm>
              <a:off x="3954973" y="3550000"/>
              <a:ext cx="9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(n = ~60)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C8580A-041E-F44C-B70B-086E861F6940}"/>
              </a:ext>
            </a:extLst>
          </p:cNvPr>
          <p:cNvGrpSpPr/>
          <p:nvPr/>
        </p:nvGrpSpPr>
        <p:grpSpPr>
          <a:xfrm>
            <a:off x="5236977" y="418333"/>
            <a:ext cx="1270547" cy="3115553"/>
            <a:chOff x="6479926" y="432163"/>
            <a:chExt cx="1270547" cy="31155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87B8D7-0715-254E-8842-091540CFFE75}"/>
                </a:ext>
              </a:extLst>
            </p:cNvPr>
            <p:cNvGrpSpPr/>
            <p:nvPr/>
          </p:nvGrpSpPr>
          <p:grpSpPr>
            <a:xfrm>
              <a:off x="6479926" y="638054"/>
              <a:ext cx="289261" cy="2576975"/>
              <a:chOff x="6479926" y="638054"/>
              <a:chExt cx="289261" cy="2576975"/>
            </a:xfrm>
          </p:grpSpPr>
          <p:sp>
            <p:nvSpPr>
              <p:cNvPr id="65" name="Right Arrow 64">
                <a:extLst>
                  <a:ext uri="{FF2B5EF4-FFF2-40B4-BE49-F238E27FC236}">
                    <a16:creationId xmlns:a16="http://schemas.microsoft.com/office/drawing/2014/main" id="{4C3BD73B-EDB0-8240-962C-0F892A548F67}"/>
                  </a:ext>
                </a:extLst>
              </p:cNvPr>
              <p:cNvSpPr/>
              <p:nvPr/>
            </p:nvSpPr>
            <p:spPr>
              <a:xfrm>
                <a:off x="6479926" y="638054"/>
                <a:ext cx="286248" cy="285899"/>
              </a:xfrm>
              <a:prstGeom prst="rightArrow">
                <a:avLst/>
              </a:prstGeom>
              <a:solidFill>
                <a:srgbClr val="1A9E77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Arrow 65">
                <a:extLst>
                  <a:ext uri="{FF2B5EF4-FFF2-40B4-BE49-F238E27FC236}">
                    <a16:creationId xmlns:a16="http://schemas.microsoft.com/office/drawing/2014/main" id="{E5E23457-49B4-CF41-B1E2-7F71C3A50A59}"/>
                  </a:ext>
                </a:extLst>
              </p:cNvPr>
              <p:cNvSpPr/>
              <p:nvPr/>
            </p:nvSpPr>
            <p:spPr>
              <a:xfrm>
                <a:off x="6482939" y="1834944"/>
                <a:ext cx="286248" cy="285899"/>
              </a:xfrm>
              <a:prstGeom prst="rightArrow">
                <a:avLst/>
              </a:prstGeom>
              <a:solidFill>
                <a:srgbClr val="D95F0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>
                <a:extLst>
                  <a:ext uri="{FF2B5EF4-FFF2-40B4-BE49-F238E27FC236}">
                    <a16:creationId xmlns:a16="http://schemas.microsoft.com/office/drawing/2014/main" id="{FAA742FA-38F2-424B-8192-515EAFFF72D5}"/>
                  </a:ext>
                </a:extLst>
              </p:cNvPr>
              <p:cNvSpPr/>
              <p:nvPr/>
            </p:nvSpPr>
            <p:spPr>
              <a:xfrm>
                <a:off x="6479926" y="2929130"/>
                <a:ext cx="286248" cy="285899"/>
              </a:xfrm>
              <a:prstGeom prst="rightArrow">
                <a:avLst/>
              </a:prstGeom>
              <a:solidFill>
                <a:srgbClr val="7570B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A2A76B-1AAA-894D-8071-5911617ED7AD}"/>
                </a:ext>
              </a:extLst>
            </p:cNvPr>
            <p:cNvGrpSpPr/>
            <p:nvPr/>
          </p:nvGrpSpPr>
          <p:grpSpPr>
            <a:xfrm>
              <a:off x="6661047" y="432163"/>
              <a:ext cx="1089426" cy="3115553"/>
              <a:chOff x="6661047" y="432163"/>
              <a:chExt cx="1089426" cy="311555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BAE77CB-1A05-2D45-AED1-2634A761598A}"/>
                  </a:ext>
                </a:extLst>
              </p:cNvPr>
              <p:cNvSpPr/>
              <p:nvPr/>
            </p:nvSpPr>
            <p:spPr>
              <a:xfrm>
                <a:off x="6661047" y="432163"/>
                <a:ext cx="10894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/>
                  <a:t>💩</a:t>
                </a:r>
                <a:endParaRPr lang="en-US" sz="6600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F8E87-F209-AB49-8A86-FE7BEAFEF9BB}"/>
                  </a:ext>
                </a:extLst>
              </p:cNvPr>
              <p:cNvSpPr/>
              <p:nvPr/>
            </p:nvSpPr>
            <p:spPr>
              <a:xfrm>
                <a:off x="6661047" y="1632153"/>
                <a:ext cx="10894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/>
                  <a:t>💩</a:t>
                </a:r>
                <a:endParaRPr lang="en-US" sz="660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3AA774B-F0EB-514E-9211-CF33CE81D360}"/>
                  </a:ext>
                </a:extLst>
              </p:cNvPr>
              <p:cNvSpPr/>
              <p:nvPr/>
            </p:nvSpPr>
            <p:spPr>
              <a:xfrm>
                <a:off x="6661047" y="2716719"/>
                <a:ext cx="10894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/>
                  <a:t>💩</a:t>
                </a:r>
                <a:endParaRPr lang="en-US" sz="6600" dirty="0"/>
              </a:p>
            </p:txBody>
          </p:sp>
        </p:grp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B06B1F-61F3-2148-97A7-58D855A5EC29}"/>
              </a:ext>
            </a:extLst>
          </p:cNvPr>
          <p:cNvSpPr/>
          <p:nvPr/>
        </p:nvSpPr>
        <p:spPr>
          <a:xfrm>
            <a:off x="8273336" y="3255136"/>
            <a:ext cx="1089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💩</a:t>
            </a:r>
            <a:endParaRPr lang="en-US" sz="66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FDA6992-4FF6-C045-9D4E-ADBFDB59BC55}"/>
              </a:ext>
            </a:extLst>
          </p:cNvPr>
          <p:cNvSpPr/>
          <p:nvPr/>
        </p:nvSpPr>
        <p:spPr>
          <a:xfrm>
            <a:off x="2347128" y="4296073"/>
            <a:ext cx="1089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💩</a:t>
            </a:r>
            <a:endParaRPr lang="en-US" sz="6600" dirty="0"/>
          </a:p>
        </p:txBody>
      </p:sp>
      <p:pic>
        <p:nvPicPr>
          <p:cNvPr id="97" name="Graphic 96" descr="Needle with solid fill">
            <a:extLst>
              <a:ext uri="{FF2B5EF4-FFF2-40B4-BE49-F238E27FC236}">
                <a16:creationId xmlns:a16="http://schemas.microsoft.com/office/drawing/2014/main" id="{9C2739A6-6EEE-8C47-A7EC-831078BD66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30981">
            <a:off x="9437994" y="3159139"/>
            <a:ext cx="563558" cy="56355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DF58361-B807-CE40-B9C0-60684EE5AF2B}"/>
              </a:ext>
            </a:extLst>
          </p:cNvPr>
          <p:cNvGrpSpPr/>
          <p:nvPr/>
        </p:nvGrpSpPr>
        <p:grpSpPr>
          <a:xfrm>
            <a:off x="9059448" y="3210600"/>
            <a:ext cx="561406" cy="1009110"/>
            <a:chOff x="5795326" y="2847388"/>
            <a:chExt cx="561406" cy="1009110"/>
          </a:xfrm>
        </p:grpSpPr>
        <p:sp>
          <p:nvSpPr>
            <p:cNvPr id="138" name="&quot;No&quot; Symbol 137">
              <a:extLst>
                <a:ext uri="{FF2B5EF4-FFF2-40B4-BE49-F238E27FC236}">
                  <a16:creationId xmlns:a16="http://schemas.microsoft.com/office/drawing/2014/main" id="{41724C32-914A-F14D-86E1-174930B9D167}"/>
                </a:ext>
              </a:extLst>
            </p:cNvPr>
            <p:cNvSpPr/>
            <p:nvPr/>
          </p:nvSpPr>
          <p:spPr>
            <a:xfrm>
              <a:off x="5864052" y="3432543"/>
              <a:ext cx="423955" cy="423955"/>
            </a:xfrm>
            <a:prstGeom prst="noSmoking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39" name="Graphic 138" descr="Germ with solid fill">
              <a:extLst>
                <a:ext uri="{FF2B5EF4-FFF2-40B4-BE49-F238E27FC236}">
                  <a16:creationId xmlns:a16="http://schemas.microsoft.com/office/drawing/2014/main" id="{C25212C6-BE92-964B-8935-0FD229F9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95326" y="2847388"/>
              <a:ext cx="561406" cy="56140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E48674-5735-1F4F-BF32-AC4931E14BA6}"/>
              </a:ext>
            </a:extLst>
          </p:cNvPr>
          <p:cNvGrpSpPr/>
          <p:nvPr/>
        </p:nvGrpSpPr>
        <p:grpSpPr>
          <a:xfrm>
            <a:off x="6186665" y="268967"/>
            <a:ext cx="1966200" cy="4306210"/>
            <a:chOff x="6186665" y="268967"/>
            <a:chExt cx="1966200" cy="43062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063BCD9-B191-3049-A6E8-AF401266F5C5}"/>
                </a:ext>
              </a:extLst>
            </p:cNvPr>
            <p:cNvGrpSpPr/>
            <p:nvPr/>
          </p:nvGrpSpPr>
          <p:grpSpPr>
            <a:xfrm>
              <a:off x="6186665" y="268967"/>
              <a:ext cx="1966200" cy="4306210"/>
              <a:chOff x="6185451" y="264085"/>
              <a:chExt cx="1966200" cy="43062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30C10D-478F-7C4E-808C-4B3B5F9517BF}"/>
                  </a:ext>
                </a:extLst>
              </p:cNvPr>
              <p:cNvSpPr txBox="1"/>
              <p:nvPr/>
            </p:nvSpPr>
            <p:spPr>
              <a:xfrm>
                <a:off x="6185451" y="3646965"/>
                <a:ext cx="1966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Pathogen 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Exposure 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(n=90)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1B6E944-7E1E-6F41-8418-DE9DB0B2E15C}"/>
                  </a:ext>
                </a:extLst>
              </p:cNvPr>
              <p:cNvGrpSpPr/>
              <p:nvPr/>
            </p:nvGrpSpPr>
            <p:grpSpPr>
              <a:xfrm>
                <a:off x="6886790" y="264085"/>
                <a:ext cx="561406" cy="3385953"/>
                <a:chOff x="5642926" y="318145"/>
                <a:chExt cx="561406" cy="3385953"/>
              </a:xfrm>
            </p:grpSpPr>
            <p:sp>
              <p:nvSpPr>
                <p:cNvPr id="123" name="&quot;No&quot; Symbol 122">
                  <a:extLst>
                    <a:ext uri="{FF2B5EF4-FFF2-40B4-BE49-F238E27FC236}">
                      <a16:creationId xmlns:a16="http://schemas.microsoft.com/office/drawing/2014/main" id="{20683120-D431-2141-8DC9-1AB76A246F59}"/>
                    </a:ext>
                  </a:extLst>
                </p:cNvPr>
                <p:cNvSpPr/>
                <p:nvPr/>
              </p:nvSpPr>
              <p:spPr>
                <a:xfrm>
                  <a:off x="5711652" y="3280143"/>
                  <a:ext cx="423955" cy="423955"/>
                </a:xfrm>
                <a:prstGeom prst="noSmoking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effectLst>
                      <a:outerShdw blurRad="12700" sx="105000" sy="105000" algn="ctr" rotWithShape="0">
                        <a:prstClr val="black">
                          <a:alpha val="92000"/>
                        </a:prstClr>
                      </a:outerShdw>
                    </a:effectLst>
                  </a:endParaRPr>
                </a:p>
              </p:txBody>
            </p:sp>
            <p:pic>
              <p:nvPicPr>
                <p:cNvPr id="10" name="Graphic 9" descr="Germ with solid fill">
                  <a:extLst>
                    <a:ext uri="{FF2B5EF4-FFF2-40B4-BE49-F238E27FC236}">
                      <a16:creationId xmlns:a16="http://schemas.microsoft.com/office/drawing/2014/main" id="{0C9F0C5E-8335-D542-969D-F1667EE65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26" y="2694988"/>
                  <a:ext cx="561406" cy="561406"/>
                </a:xfrm>
                <a:prstGeom prst="rect">
                  <a:avLst/>
                </a:prstGeom>
              </p:spPr>
            </p:pic>
            <p:sp>
              <p:nvSpPr>
                <p:cNvPr id="124" name="&quot;No&quot; Symbol 123">
                  <a:extLst>
                    <a:ext uri="{FF2B5EF4-FFF2-40B4-BE49-F238E27FC236}">
                      <a16:creationId xmlns:a16="http://schemas.microsoft.com/office/drawing/2014/main" id="{667313E1-1038-7A47-A212-3D36B071B39A}"/>
                    </a:ext>
                  </a:extLst>
                </p:cNvPr>
                <p:cNvSpPr/>
                <p:nvPr/>
              </p:nvSpPr>
              <p:spPr>
                <a:xfrm>
                  <a:off x="5711652" y="2069003"/>
                  <a:ext cx="423955" cy="423955"/>
                </a:xfrm>
                <a:prstGeom prst="noSmoking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effectLst>
                      <a:outerShdw blurRad="12700" sx="105000" sy="105000" algn="ctr" rotWithShape="0">
                        <a:prstClr val="black">
                          <a:alpha val="92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25" name="&quot;No&quot; Symbol 124">
                  <a:extLst>
                    <a:ext uri="{FF2B5EF4-FFF2-40B4-BE49-F238E27FC236}">
                      <a16:creationId xmlns:a16="http://schemas.microsoft.com/office/drawing/2014/main" id="{CA1620B6-AC14-7F40-A06B-F18F25FB403F}"/>
                    </a:ext>
                  </a:extLst>
                </p:cNvPr>
                <p:cNvSpPr/>
                <p:nvPr/>
              </p:nvSpPr>
              <p:spPr>
                <a:xfrm>
                  <a:off x="5711652" y="890148"/>
                  <a:ext cx="423955" cy="423955"/>
                </a:xfrm>
                <a:prstGeom prst="noSmoking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effectLst>
                      <a:outerShdw blurRad="12700" sx="105000" sy="105000" algn="ctr" rotWithShape="0">
                        <a:prstClr val="black">
                          <a:alpha val="92000"/>
                        </a:prstClr>
                      </a:outerShdw>
                    </a:effectLst>
                  </a:endParaRPr>
                </a:p>
              </p:txBody>
            </p:sp>
            <p:pic>
              <p:nvPicPr>
                <p:cNvPr id="126" name="Graphic 125" descr="Germ with solid fill">
                  <a:extLst>
                    <a:ext uri="{FF2B5EF4-FFF2-40B4-BE49-F238E27FC236}">
                      <a16:creationId xmlns:a16="http://schemas.microsoft.com/office/drawing/2014/main" id="{ED05D6CC-A4E7-6847-B2F2-AC51799417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26" y="1471980"/>
                  <a:ext cx="561406" cy="561406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Germ with solid fill">
                  <a:extLst>
                    <a:ext uri="{FF2B5EF4-FFF2-40B4-BE49-F238E27FC236}">
                      <a16:creationId xmlns:a16="http://schemas.microsoft.com/office/drawing/2014/main" id="{30F26598-A63D-3447-A2EC-01AFF4D17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26" y="318145"/>
                  <a:ext cx="561406" cy="5614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9EB549-EAD8-4949-8EF1-819950F59D33}"/>
                </a:ext>
              </a:extLst>
            </p:cNvPr>
            <p:cNvGrpSpPr/>
            <p:nvPr/>
          </p:nvGrpSpPr>
          <p:grpSpPr>
            <a:xfrm>
              <a:off x="6362191" y="592241"/>
              <a:ext cx="387515" cy="2651960"/>
              <a:chOff x="6362191" y="592241"/>
              <a:chExt cx="387515" cy="2651960"/>
            </a:xfrm>
          </p:grpSpPr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519CE4D6-A06A-FF4C-8649-8712FAA22744}"/>
                  </a:ext>
                </a:extLst>
              </p:cNvPr>
              <p:cNvSpPr/>
              <p:nvPr/>
            </p:nvSpPr>
            <p:spPr>
              <a:xfrm>
                <a:off x="6362191" y="1761240"/>
                <a:ext cx="387515" cy="381698"/>
              </a:xfrm>
              <a:prstGeom prst="plus">
                <a:avLst>
                  <a:gd name="adj" fmla="val 4169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ross 139">
                <a:extLst>
                  <a:ext uri="{FF2B5EF4-FFF2-40B4-BE49-F238E27FC236}">
                    <a16:creationId xmlns:a16="http://schemas.microsoft.com/office/drawing/2014/main" id="{C4D41ADA-8F63-1944-B82A-18B59BA1E880}"/>
                  </a:ext>
                </a:extLst>
              </p:cNvPr>
              <p:cNvSpPr/>
              <p:nvPr/>
            </p:nvSpPr>
            <p:spPr>
              <a:xfrm>
                <a:off x="6362191" y="592241"/>
                <a:ext cx="387515" cy="381698"/>
              </a:xfrm>
              <a:prstGeom prst="plus">
                <a:avLst>
                  <a:gd name="adj" fmla="val 4169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ross 143">
                <a:extLst>
                  <a:ext uri="{FF2B5EF4-FFF2-40B4-BE49-F238E27FC236}">
                    <a16:creationId xmlns:a16="http://schemas.microsoft.com/office/drawing/2014/main" id="{15B439B3-71A8-D54F-835D-307798FAA20D}"/>
                  </a:ext>
                </a:extLst>
              </p:cNvPr>
              <p:cNvSpPr/>
              <p:nvPr/>
            </p:nvSpPr>
            <p:spPr>
              <a:xfrm>
                <a:off x="6362191" y="2862503"/>
                <a:ext cx="387515" cy="381698"/>
              </a:xfrm>
              <a:prstGeom prst="plus">
                <a:avLst>
                  <a:gd name="adj" fmla="val 4169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CEBA1676-A66A-33E8-2588-A520FC35AFCF}"/>
              </a:ext>
            </a:extLst>
          </p:cNvPr>
          <p:cNvSpPr/>
          <p:nvPr/>
        </p:nvSpPr>
        <p:spPr>
          <a:xfrm>
            <a:off x="3700851" y="4896774"/>
            <a:ext cx="1316596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541DEAF-233F-8426-758B-BC7FB607450E}"/>
              </a:ext>
            </a:extLst>
          </p:cNvPr>
          <p:cNvSpPr/>
          <p:nvPr/>
        </p:nvSpPr>
        <p:spPr>
          <a:xfrm>
            <a:off x="5109408" y="4881673"/>
            <a:ext cx="1316596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A0D10AD-0355-D6D8-2D8A-5BECD8F489D3}"/>
              </a:ext>
            </a:extLst>
          </p:cNvPr>
          <p:cNvSpPr/>
          <p:nvPr/>
        </p:nvSpPr>
        <p:spPr>
          <a:xfrm>
            <a:off x="6517965" y="4872397"/>
            <a:ext cx="1316596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70ED7B1-931F-880B-7A80-56FDDA0AE8C5}"/>
              </a:ext>
            </a:extLst>
          </p:cNvPr>
          <p:cNvSpPr/>
          <p:nvPr/>
        </p:nvSpPr>
        <p:spPr>
          <a:xfrm>
            <a:off x="2292294" y="5622206"/>
            <a:ext cx="483882" cy="60846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3B2EE4-9BE4-3211-2513-0DAAED81714B}"/>
              </a:ext>
            </a:extLst>
          </p:cNvPr>
          <p:cNvSpPr/>
          <p:nvPr/>
        </p:nvSpPr>
        <p:spPr>
          <a:xfrm>
            <a:off x="3668797" y="4220855"/>
            <a:ext cx="1089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💩</a:t>
            </a:r>
            <a:endParaRPr lang="en-US" sz="6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6705F9-6D31-0C88-2CDF-40EB4C8D208E}"/>
              </a:ext>
            </a:extLst>
          </p:cNvPr>
          <p:cNvSpPr/>
          <p:nvPr/>
        </p:nvSpPr>
        <p:spPr>
          <a:xfrm>
            <a:off x="5038345" y="4203855"/>
            <a:ext cx="1089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💩</a:t>
            </a:r>
            <a:endParaRPr lang="en-US" sz="6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0E9271-A91F-926E-81EE-1FD974B996BE}"/>
              </a:ext>
            </a:extLst>
          </p:cNvPr>
          <p:cNvSpPr/>
          <p:nvPr/>
        </p:nvSpPr>
        <p:spPr>
          <a:xfrm>
            <a:off x="6487370" y="4236087"/>
            <a:ext cx="1089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💩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4351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36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00D1-2748-F65A-C5DA-FDACD65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counts follow a </a:t>
            </a:r>
            <a:br>
              <a:rPr lang="en-US" dirty="0"/>
            </a:br>
            <a:r>
              <a:rPr lang="en-US" dirty="0"/>
              <a:t>negative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BE7BC-5E13-A071-847C-5229B59B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325563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E91-93E9-BC73-FD3C-F30FAA4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temperatures result in fewer worms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8751B-7AFB-3AA8-0391-9BCF6F2F5C9B}"/>
              </a:ext>
            </a:extLst>
          </p:cNvPr>
          <p:cNvGrpSpPr/>
          <p:nvPr/>
        </p:nvGrpSpPr>
        <p:grpSpPr>
          <a:xfrm>
            <a:off x="0" y="1555357"/>
            <a:ext cx="12143978" cy="3747285"/>
            <a:chOff x="24011" y="2195121"/>
            <a:chExt cx="12143978" cy="37472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265-5AE5-37BD-6504-C65410851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11" y="2195121"/>
              <a:ext cx="6071989" cy="37472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56EFB8-99BC-3281-A07B-9E921EFF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95121"/>
              <a:ext cx="6071989" cy="374728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6B2659D-F45A-C9FC-1B95-2F4B17972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901" y="5369812"/>
            <a:ext cx="5942198" cy="14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F6FB-5A70-09B9-A5A8-E99DE668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holds when worm count is </a:t>
            </a:r>
            <a:br>
              <a:rPr lang="en-US" dirty="0"/>
            </a:br>
            <a:r>
              <a:rPr lang="en-US" dirty="0"/>
              <a:t>normalized to number of fish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881B94-6ACF-A428-9A76-12985E5A44FD}"/>
              </a:ext>
            </a:extLst>
          </p:cNvPr>
          <p:cNvGrpSpPr/>
          <p:nvPr/>
        </p:nvGrpSpPr>
        <p:grpSpPr>
          <a:xfrm>
            <a:off x="0" y="1469262"/>
            <a:ext cx="12192000" cy="4163509"/>
            <a:chOff x="1" y="2241158"/>
            <a:chExt cx="12192000" cy="41635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F9ED80-5BBE-E130-10D1-11E2C0F27170}"/>
                </a:ext>
              </a:extLst>
            </p:cNvPr>
            <p:cNvGrpSpPr/>
            <p:nvPr/>
          </p:nvGrpSpPr>
          <p:grpSpPr>
            <a:xfrm>
              <a:off x="1" y="2241158"/>
              <a:ext cx="12192000" cy="3862759"/>
              <a:chOff x="1" y="2241158"/>
              <a:chExt cx="12192000" cy="38627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F18D45-1A41-B7AC-B4A7-30B3D237D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" y="2241158"/>
                <a:ext cx="5866410" cy="362041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604CBB3-B903-A1E7-E120-F2753252F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2901" y="2241158"/>
                <a:ext cx="6259100" cy="386275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A256BF-DBD3-11A6-FE74-6F2CAB3DBCAE}"/>
                </a:ext>
              </a:extLst>
            </p:cNvPr>
            <p:cNvSpPr txBox="1"/>
            <p:nvPr/>
          </p:nvSpPr>
          <p:spPr>
            <a:xfrm>
              <a:off x="6412675" y="5758336"/>
              <a:ext cx="556556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br>
                <a:rPr lang="en-US" dirty="0"/>
              </a:br>
              <a:r>
                <a:rPr lang="en-US" dirty="0"/>
                <a:t>Number = Total worms / Num fish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20BFF54-DB82-4BA3-DF3B-BDEB191F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5220300"/>
            <a:ext cx="6259100" cy="16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469</Words>
  <Application>Microsoft Macintosh PowerPoint</Application>
  <PresentationFormat>Widescreen</PresentationFormat>
  <Paragraphs>70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Effects of temperature on infection and the  gut microbiome</vt:lpstr>
      <vt:lpstr>PowerPoint Presentation</vt:lpstr>
      <vt:lpstr>Even distribution of fish across treatments</vt:lpstr>
      <vt:lpstr>PowerPoint Presentation</vt:lpstr>
      <vt:lpstr>Infection counts follow a  negative binomial distribution</vt:lpstr>
      <vt:lpstr>Higher temperatures result in fewer worms</vt:lpstr>
      <vt:lpstr>Trend holds when worm count is  normalized to number of fish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Sieler Jr, Michael James</dc:creator>
  <cp:lastModifiedBy>Sieler Jr, Michael James</cp:lastModifiedBy>
  <cp:revision>91</cp:revision>
  <dcterms:created xsi:type="dcterms:W3CDTF">2022-02-10T23:20:18Z</dcterms:created>
  <dcterms:modified xsi:type="dcterms:W3CDTF">2022-09-08T00:02:51Z</dcterms:modified>
</cp:coreProperties>
</file>