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95714-9BE1-FA46-B34D-46A110216B66}">
          <p14:sldIdLst>
            <p14:sldId id="256"/>
          </p14:sldIdLst>
        </p14:section>
        <p14:section name="Intro" id="{8F08FDF0-D91E-CE42-84D6-D9CD5AC5F7F6}">
          <p14:sldIdLst>
            <p14:sldId id="257"/>
            <p14:sldId id="259"/>
          </p14:sldIdLst>
        </p14:section>
        <p14:section name="Results" id="{FF478465-1F5A-7247-A429-B91391AF4ED9}">
          <p14:sldIdLst>
            <p14:sldId id="260"/>
            <p14:sldId id="261"/>
            <p14:sldId id="262"/>
            <p14:sldId id="263"/>
          </p14:sldIdLst>
        </p14:section>
        <p14:section name="Discussion" id="{19A5B637-7690-CC49-8238-3D43C691257F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3"/>
    <p:restoredTop sz="84783"/>
  </p:normalViewPr>
  <p:slideViewPr>
    <p:cSldViewPr snapToGrid="0">
      <p:cViewPr varScale="1">
        <p:scale>
          <a:sx n="79" d="100"/>
          <a:sy n="79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E977-E0D6-C245-A942-95A7A93FCA7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24FD-1E61-7545-81E5-FF1B84A5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only focused on the control fish in this analysis because of a super saturation event which affected the exposed fish, thus confounding our results in the exposed fish. Control fish were unaffected.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24FD-1E61-7545-81E5-FF1B84A55E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line is the most domesticated?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24FD-1E61-7545-81E5-FF1B84A55E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D2C0-5971-142A-ACC1-44CF5E392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CA523-80A9-4A52-C718-D9D2D2311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7A28-3BCE-A389-13DB-A7885B7E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0B1A-FE04-B6B3-4F11-05E18A17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7C89-3073-02C0-07BA-32AB5D65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66BE-8C45-AC99-8DEC-D9BC1037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F5BC-B0C4-DA75-8E47-7DB6C8E41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A3BF-D84A-FC1F-73FF-95348185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1A6C-61AE-101F-BD7B-96DE9A5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06F2-33CD-690A-6AC8-F8299FC9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21DEB-67D1-E61F-D936-9E4432F9F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BB7C4-2A11-4339-E30C-97070F6D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C82B-8282-CDE3-3FD6-A16CABB9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3ED0-F6ED-E384-74DD-4F82B6E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C83CD-C1AB-C41A-3F43-4C772C03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2B2-9B3D-5A89-DE55-BBC387E3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8C07-AAFD-74D0-1506-5C7BEE11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A0B2-39FB-B538-34AF-1EF53883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B76B-EC90-65BF-9FDA-35C5BDEA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2709-1A29-56D2-58B8-B4681856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AD82-5CDF-94B6-15E8-C34F24EA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1DF6-0AF6-4AC6-8CEA-C636E904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63DC-D72E-7CA1-1DA5-6EE34A0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CDD4-13EA-78F2-A232-FB5E773D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BD42-C55F-05DE-D7C2-CF6F6D5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1DA4-074A-62B9-9A8E-B15C5EF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D401-0FCE-07E3-77EA-D13920884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7BA4-4758-0080-3D9F-5DADA489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829E-1735-4AA8-F6C6-5E3A42F9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84B1-4800-CAEC-9D37-C030F67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7114-52A5-F56E-06FB-FBE7843E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53CA-CA33-3E93-FF46-06031E1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3908-B820-060E-53B4-F4117015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26A5A-2993-0E1D-5D44-F92D6DE5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AF345-F7F4-5306-4EB0-CB6224AAF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E7E64-CC56-5B07-BBEC-7C38BC4E8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5335-6810-EB0A-4AC9-FEA0FB2D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96D43-8503-7715-B266-77BABB4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151A3-48CD-E802-C659-E0E5A4A8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D7E-0BAD-5A30-103E-F9A76E08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E5F90-0286-C3CF-BB48-BE5E32A4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58F58-BC1E-744E-9FD0-8966CB2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0D424-5EEC-85A0-D6FC-A0ABC2B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FAA41-1EAD-C0AD-1B5C-E1B6EEAA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B02FA-E010-8E1D-62FA-5A2284F7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08C0-DB21-1ABC-BD9D-09D8B7EC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DBD1-0254-2D72-2AA1-509D9B7E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FE9-16C0-AA18-849A-190CBBB9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0F867-F8D9-EBCD-F1C2-A911F2A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3203-AFF7-4B85-0A8C-0B96FB79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2DF37-C91F-80B7-E003-57946D2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678D-1D7D-3EF9-74EA-74254EA3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BEF3-AFFE-2986-38F5-3D3C82E1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D2859-9776-A068-818E-7A3D9B4DF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23F6-8E43-8855-EBF0-BEB4397F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E93E-7E3F-2840-F82E-8E574A2C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7633-2DC3-AEF0-5611-013257C0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3369-FAE8-A36A-F773-D28E18E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2882F-ABD9-352D-D6F6-1F8515B1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FA6D-6047-0D63-A407-55D74FF1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0BF2-5EDE-ADD8-1FA5-911CA07C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D179-01B9-2E4F-988B-6A245531026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9042-05DD-DE38-CAEE-A938B4BAB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A2E3-A19D-FC2D-ACF6-A092ACCC6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6918-EF16-CB47-A2BD-8B119DC5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E97C-0404-335B-5D39-9C547EE34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Interstrain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D5D6-3DF2-D03D-776E-292ED8305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Sieler</a:t>
            </a:r>
          </a:p>
        </p:txBody>
      </p:sp>
    </p:spTree>
    <p:extLst>
      <p:ext uri="{BB962C8B-B14F-4D97-AF65-F5344CB8AC3E}">
        <p14:creationId xmlns:p14="http://schemas.microsoft.com/office/powerpoint/2010/main" val="82660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3C61-36CC-F222-FB75-23ACA245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D6BE-16E6-044A-814E-CA152ED2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Increasing use of zebrafish as a model organism in microbiome studies</a:t>
            </a:r>
          </a:p>
          <a:p>
            <a:pPr lvl="1"/>
            <a:r>
              <a:rPr lang="en-US" dirty="0"/>
              <a:t>Extensive homology to early human development, genetics, and biochemistry</a:t>
            </a:r>
          </a:p>
          <a:p>
            <a:pPr lvl="1"/>
            <a:r>
              <a:rPr lang="en-US" dirty="0"/>
              <a:t>Established, high-throughput methods</a:t>
            </a:r>
          </a:p>
          <a:p>
            <a:pPr lvl="1"/>
            <a:r>
              <a:rPr lang="en-US" dirty="0"/>
              <a:t>Large sample sizes</a:t>
            </a:r>
          </a:p>
          <a:p>
            <a:pPr lvl="1"/>
            <a:r>
              <a:rPr lang="en-US" dirty="0"/>
              <a:t>Ease of directly manipulate microbiome</a:t>
            </a:r>
          </a:p>
          <a:p>
            <a:r>
              <a:rPr lang="en-US" dirty="0"/>
              <a:t>Endemic to South Asia, imported to N. America</a:t>
            </a:r>
          </a:p>
          <a:p>
            <a:r>
              <a:rPr lang="en-US" dirty="0"/>
              <a:t>Brief history of </a:t>
            </a:r>
            <a:r>
              <a:rPr lang="en-US" dirty="0" err="1"/>
              <a:t>zf</a:t>
            </a:r>
            <a:r>
              <a:rPr lang="en-US" dirty="0"/>
              <a:t> line development of 5D, AB, Casper and TU</a:t>
            </a:r>
          </a:p>
          <a:p>
            <a:pPr lvl="1"/>
            <a:r>
              <a:rPr lang="en-US" dirty="0"/>
              <a:t>Development of lines</a:t>
            </a:r>
          </a:p>
          <a:p>
            <a:pPr lvl="1"/>
            <a:r>
              <a:rPr lang="en-US" dirty="0"/>
              <a:t>Genetic variation</a:t>
            </a:r>
          </a:p>
          <a:p>
            <a:pPr lvl="1"/>
            <a:r>
              <a:rPr lang="en-US" dirty="0"/>
              <a:t>What about microbiome variation of </a:t>
            </a:r>
            <a:r>
              <a:rPr lang="en-US" dirty="0" err="1"/>
              <a:t>zf</a:t>
            </a:r>
            <a:r>
              <a:rPr lang="en-US" dirty="0"/>
              <a:t> lines?</a:t>
            </a:r>
          </a:p>
          <a:p>
            <a:r>
              <a:rPr lang="en-US" dirty="0"/>
              <a:t>Here, we sought to characterize the microbiome diversity and composition of four common zebrafish laboratory lines: 5D, AB, Casper and TU.</a:t>
            </a:r>
          </a:p>
        </p:txBody>
      </p:sp>
    </p:spTree>
    <p:extLst>
      <p:ext uri="{BB962C8B-B14F-4D97-AF65-F5344CB8AC3E}">
        <p14:creationId xmlns:p14="http://schemas.microsoft.com/office/powerpoint/2010/main" val="24888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A314-7EF3-ACF7-8533-95AC2611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64A4D-536D-148C-BCC0-B2D1E130E80C}"/>
              </a:ext>
            </a:extLst>
          </p:cNvPr>
          <p:cNvSpPr txBox="1"/>
          <p:nvPr/>
        </p:nvSpPr>
        <p:spPr>
          <a:xfrm>
            <a:off x="2400300" y="4784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5818B-CC03-82CD-321C-BF606431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1" y="1535903"/>
            <a:ext cx="1485106" cy="727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BD0C2-3D93-A4D1-F9E3-FED26172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31" y="2398726"/>
            <a:ext cx="1485104" cy="727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FB418-BD2E-230E-0222-9E10186B0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31" y="3261550"/>
            <a:ext cx="1485104" cy="727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4D71A-BE12-83B6-A585-8174EC976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31" y="4124373"/>
            <a:ext cx="1485104" cy="72770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1CBCFDD-246D-B854-C97B-44E60FBE3DDE}"/>
              </a:ext>
            </a:extLst>
          </p:cNvPr>
          <p:cNvSpPr/>
          <p:nvPr/>
        </p:nvSpPr>
        <p:spPr>
          <a:xfrm>
            <a:off x="2316521" y="2931540"/>
            <a:ext cx="947448" cy="64633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FEE91-9529-6C01-72D6-426000FFB35F}"/>
              </a:ext>
            </a:extLst>
          </p:cNvPr>
          <p:cNvSpPr/>
          <p:nvPr/>
        </p:nvSpPr>
        <p:spPr>
          <a:xfrm>
            <a:off x="6393981" y="2603054"/>
            <a:ext cx="10894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💩</a:t>
            </a:r>
            <a:endParaRPr lang="en-US" sz="13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8F4A60-6B11-260B-1E10-B5E0E07F446E}"/>
              </a:ext>
            </a:extLst>
          </p:cNvPr>
          <p:cNvGrpSpPr/>
          <p:nvPr/>
        </p:nvGrpSpPr>
        <p:grpSpPr>
          <a:xfrm>
            <a:off x="3627565" y="1870804"/>
            <a:ext cx="1201733" cy="2324449"/>
            <a:chOff x="3123496" y="1899753"/>
            <a:chExt cx="1201733" cy="2324449"/>
          </a:xfrm>
        </p:grpSpPr>
        <p:sp>
          <p:nvSpPr>
            <p:cNvPr id="11" name="&quot;No&quot; Symbol 10">
              <a:extLst>
                <a:ext uri="{FF2B5EF4-FFF2-40B4-BE49-F238E27FC236}">
                  <a16:creationId xmlns:a16="http://schemas.microsoft.com/office/drawing/2014/main" id="{53E2F0E3-F93D-7928-D93A-2D65A50A3821}"/>
                </a:ext>
              </a:extLst>
            </p:cNvPr>
            <p:cNvSpPr/>
            <p:nvPr/>
          </p:nvSpPr>
          <p:spPr>
            <a:xfrm>
              <a:off x="3224363" y="3316694"/>
              <a:ext cx="907508" cy="907508"/>
            </a:xfrm>
            <a:prstGeom prst="noSmoking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Graphic 11" descr="Germ with solid fill">
              <a:extLst>
                <a:ext uri="{FF2B5EF4-FFF2-40B4-BE49-F238E27FC236}">
                  <a16:creationId xmlns:a16="http://schemas.microsoft.com/office/drawing/2014/main" id="{66954F7C-C021-48F8-3D24-2A06D7A6A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23496" y="1899753"/>
              <a:ext cx="1201733" cy="1201733"/>
            </a:xfrm>
            <a:prstGeom prst="rect">
              <a:avLst/>
            </a:prstGeom>
          </p:spPr>
        </p:pic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8D462BD-E94A-1030-EFAB-AA11B442486B}"/>
              </a:ext>
            </a:extLst>
          </p:cNvPr>
          <p:cNvSpPr/>
          <p:nvPr/>
        </p:nvSpPr>
        <p:spPr>
          <a:xfrm>
            <a:off x="484030" y="4987196"/>
            <a:ext cx="2346367" cy="608460"/>
          </a:xfrm>
          <a:prstGeom prst="rightArrow">
            <a:avLst/>
          </a:prstGeom>
          <a:solidFill>
            <a:srgbClr val="FF38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A8A31-9566-5E73-E28A-13BC542274C6}"/>
              </a:ext>
            </a:extLst>
          </p:cNvPr>
          <p:cNvSpPr txBox="1"/>
          <p:nvPr/>
        </p:nvSpPr>
        <p:spPr>
          <a:xfrm>
            <a:off x="85997" y="5438123"/>
            <a:ext cx="262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Grown to adulthood (120 </a:t>
            </a:r>
            <a:r>
              <a:rPr lang="en-US" sz="2000" dirty="0" err="1">
                <a:solidFill>
                  <a:sysClr val="windowText" lastClr="000000"/>
                </a:solidFill>
              </a:rPr>
              <a:t>dpf</a:t>
            </a:r>
            <a:r>
              <a:rPr lang="en-US" sz="2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8A06EE9-618C-5D8D-2646-25075C11FBD4}"/>
              </a:ext>
            </a:extLst>
          </p:cNvPr>
          <p:cNvSpPr/>
          <p:nvPr/>
        </p:nvSpPr>
        <p:spPr>
          <a:xfrm>
            <a:off x="2906517" y="4987196"/>
            <a:ext cx="2821621" cy="60846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1DB32-6957-DFBE-6D7C-BCEAF8724C41}"/>
              </a:ext>
            </a:extLst>
          </p:cNvPr>
          <p:cNvSpPr txBox="1"/>
          <p:nvPr/>
        </p:nvSpPr>
        <p:spPr>
          <a:xfrm>
            <a:off x="2669834" y="5438123"/>
            <a:ext cx="305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Exposed to </a:t>
            </a:r>
            <a:r>
              <a:rPr lang="en-US" sz="2000" i="1" dirty="0">
                <a:solidFill>
                  <a:sysClr val="windowText" lastClr="000000"/>
                </a:solidFill>
              </a:rPr>
              <a:t>Pseudocapillaria tomentosa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(120 </a:t>
            </a:r>
            <a:r>
              <a:rPr lang="en-US" sz="2000" dirty="0" err="1">
                <a:solidFill>
                  <a:sysClr val="windowText" lastClr="000000"/>
                </a:solidFill>
              </a:rPr>
              <a:t>dpf</a:t>
            </a:r>
            <a:r>
              <a:rPr lang="en-US" sz="2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8E0A707-05A8-B386-D49F-D88003B8CFD4}"/>
              </a:ext>
            </a:extLst>
          </p:cNvPr>
          <p:cNvSpPr/>
          <p:nvPr/>
        </p:nvSpPr>
        <p:spPr>
          <a:xfrm>
            <a:off x="5934368" y="4947853"/>
            <a:ext cx="1859657" cy="6084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EC224-92CB-17A8-2B8D-297189BDD92C}"/>
              </a:ext>
            </a:extLst>
          </p:cNvPr>
          <p:cNvSpPr txBox="1"/>
          <p:nvPr/>
        </p:nvSpPr>
        <p:spPr>
          <a:xfrm>
            <a:off x="5423066" y="5417536"/>
            <a:ext cx="305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Stool samples</a:t>
            </a:r>
            <a:endParaRPr lang="en-US" sz="20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(155 &amp; 170 </a:t>
            </a:r>
            <a:r>
              <a:rPr lang="en-US" sz="2000" dirty="0" err="1">
                <a:solidFill>
                  <a:sysClr val="windowText" lastClr="000000"/>
                </a:solidFill>
              </a:rPr>
              <a:t>dpf</a:t>
            </a:r>
            <a:r>
              <a:rPr lang="en-US" sz="20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</a:t>
            </a:r>
            <a:r>
              <a:rPr lang="en-US" sz="2000" b="1" dirty="0">
                <a:solidFill>
                  <a:sysClr val="windowText" lastClr="000000"/>
                </a:solidFill>
              </a:rPr>
              <a:t>31 &amp; 44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dpe</a:t>
            </a:r>
            <a:r>
              <a:rPr lang="en-US" sz="2000" dirty="0">
                <a:solidFill>
                  <a:sysClr val="windowText" lastClr="000000"/>
                </a:solidFill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DD8253-339C-8744-C6E4-F1B0985DAE1D}"/>
              </a:ext>
            </a:extLst>
          </p:cNvPr>
          <p:cNvGrpSpPr/>
          <p:nvPr/>
        </p:nvGrpSpPr>
        <p:grpSpPr>
          <a:xfrm>
            <a:off x="9470852" y="4945864"/>
            <a:ext cx="2507866" cy="1273557"/>
            <a:chOff x="9450079" y="4986915"/>
            <a:chExt cx="2507866" cy="1273557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923A8BB0-203E-44A8-DDE8-C452628BDD36}"/>
                </a:ext>
              </a:extLst>
            </p:cNvPr>
            <p:cNvSpPr/>
            <p:nvPr/>
          </p:nvSpPr>
          <p:spPr>
            <a:xfrm>
              <a:off x="9891830" y="4986915"/>
              <a:ext cx="1906717" cy="64979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6A404E-CEC1-242F-2BA7-9D7ECDE8D7A0}"/>
                </a:ext>
              </a:extLst>
            </p:cNvPr>
            <p:cNvSpPr txBox="1"/>
            <p:nvPr/>
          </p:nvSpPr>
          <p:spPr>
            <a:xfrm>
              <a:off x="9450079" y="5552586"/>
              <a:ext cx="2507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Microbiome </a:t>
              </a: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analyses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9E9AA78-1B27-BD07-CD26-684CE06E3D81}"/>
              </a:ext>
            </a:extLst>
          </p:cNvPr>
          <p:cNvSpPr/>
          <p:nvPr/>
        </p:nvSpPr>
        <p:spPr>
          <a:xfrm>
            <a:off x="5163448" y="2986879"/>
            <a:ext cx="947448" cy="64633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MiSeq System | Focused power for targeted gene and small genome sequencing">
            <a:extLst>
              <a:ext uri="{FF2B5EF4-FFF2-40B4-BE49-F238E27FC236}">
                <a16:creationId xmlns:a16="http://schemas.microsoft.com/office/drawing/2014/main" id="{A1F64597-825D-8769-A7B8-D846B21C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57" y="2660340"/>
            <a:ext cx="1584974" cy="1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EE149CE3-CD3A-B2E3-1F8C-E994D01AFE19}"/>
              </a:ext>
            </a:extLst>
          </p:cNvPr>
          <p:cNvSpPr/>
          <p:nvPr/>
        </p:nvSpPr>
        <p:spPr>
          <a:xfrm>
            <a:off x="8082705" y="4945864"/>
            <a:ext cx="1676827" cy="608460"/>
          </a:xfrm>
          <a:prstGeom prst="rightArrow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DEC55-EE22-CC15-09F1-4660ABF6138E}"/>
              </a:ext>
            </a:extLst>
          </p:cNvPr>
          <p:cNvSpPr txBox="1"/>
          <p:nvPr/>
        </p:nvSpPr>
        <p:spPr>
          <a:xfrm>
            <a:off x="8082705" y="5411398"/>
            <a:ext cx="1388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16S sequencing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1D6BBF2B-2C1D-021E-7CAC-7A97CAD0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677" y="1649354"/>
            <a:ext cx="1337525" cy="13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C4B5B30D-27A9-64EA-307E-E2E64BFA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676" y="3145774"/>
            <a:ext cx="1337525" cy="13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CE6DF264-FB96-E885-2620-9C95414562C2}"/>
              </a:ext>
            </a:extLst>
          </p:cNvPr>
          <p:cNvSpPr/>
          <p:nvPr/>
        </p:nvSpPr>
        <p:spPr>
          <a:xfrm>
            <a:off x="9759532" y="2844609"/>
            <a:ext cx="500344" cy="6084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F66D910-8A31-55C2-4FEF-18E62E0EF2C1}"/>
              </a:ext>
            </a:extLst>
          </p:cNvPr>
          <p:cNvSpPr/>
          <p:nvPr/>
        </p:nvSpPr>
        <p:spPr>
          <a:xfrm>
            <a:off x="7545191" y="2931540"/>
            <a:ext cx="500344" cy="6084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56CD7-6DE5-2B23-4CAB-94DCB1D53DD5}"/>
              </a:ext>
            </a:extLst>
          </p:cNvPr>
          <p:cNvSpPr txBox="1"/>
          <p:nvPr/>
        </p:nvSpPr>
        <p:spPr>
          <a:xfrm>
            <a:off x="484030" y="1870804"/>
            <a:ext cx="6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A531D-6F37-EB4E-9FE8-C61E5DCEA57C}"/>
              </a:ext>
            </a:extLst>
          </p:cNvPr>
          <p:cNvSpPr txBox="1"/>
          <p:nvPr/>
        </p:nvSpPr>
        <p:spPr>
          <a:xfrm>
            <a:off x="484030" y="3704468"/>
            <a:ext cx="9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Casper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333039-93FF-76C1-1EA8-D01BF363779F}"/>
              </a:ext>
            </a:extLst>
          </p:cNvPr>
          <p:cNvSpPr txBox="1"/>
          <p:nvPr/>
        </p:nvSpPr>
        <p:spPr>
          <a:xfrm>
            <a:off x="484030" y="2864551"/>
            <a:ext cx="6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D69A2-47F6-7704-0A48-042C3C02677D}"/>
              </a:ext>
            </a:extLst>
          </p:cNvPr>
          <p:cNvSpPr txBox="1"/>
          <p:nvPr/>
        </p:nvSpPr>
        <p:spPr>
          <a:xfrm>
            <a:off x="484030" y="4509506"/>
            <a:ext cx="6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</a:t>
            </a:r>
          </a:p>
        </p:txBody>
      </p:sp>
    </p:spTree>
    <p:extLst>
      <p:ext uri="{BB962C8B-B14F-4D97-AF65-F5344CB8AC3E}">
        <p14:creationId xmlns:p14="http://schemas.microsoft.com/office/powerpoint/2010/main" val="342375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4B1B-388A-7EE3-10DF-E3580B0B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fish have lower alpha diversity, but generally fish have similar microbial diversity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E4AE76-85F2-B58B-4A22-AF528CD1DF26}"/>
              </a:ext>
            </a:extLst>
          </p:cNvPr>
          <p:cNvGrpSpPr/>
          <p:nvPr/>
        </p:nvGrpSpPr>
        <p:grpSpPr>
          <a:xfrm>
            <a:off x="1214708" y="1690688"/>
            <a:ext cx="8904369" cy="4055734"/>
            <a:chOff x="1247365" y="1493729"/>
            <a:chExt cx="8904369" cy="40557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EF0981-C5AB-412C-0169-C6C90078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65" y="1493729"/>
              <a:ext cx="4055734" cy="405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2A3D12F9-A9CC-8B81-63F0-3801C7EF3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493729"/>
              <a:ext cx="4055734" cy="405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686DB7D-F754-CD3E-23B9-27F103193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31" y="5215294"/>
            <a:ext cx="3733423" cy="1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478AC7-56F8-D9F0-3F13-B6AA6E80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Microbial communities of abundant taxa are more similar across strains, but rarer taxa differ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F1A1B3-6083-BFD1-F907-262AF02E0909}"/>
              </a:ext>
            </a:extLst>
          </p:cNvPr>
          <p:cNvGrpSpPr/>
          <p:nvPr/>
        </p:nvGrpSpPr>
        <p:grpSpPr>
          <a:xfrm>
            <a:off x="2031834" y="1690688"/>
            <a:ext cx="8032631" cy="4303576"/>
            <a:chOff x="2031834" y="1690688"/>
            <a:chExt cx="8032631" cy="43035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938DA6-AE2C-7892-2877-1B02755D8726}"/>
                </a:ext>
              </a:extLst>
            </p:cNvPr>
            <p:cNvGrpSpPr/>
            <p:nvPr/>
          </p:nvGrpSpPr>
          <p:grpSpPr>
            <a:xfrm>
              <a:off x="2176989" y="1690688"/>
              <a:ext cx="7838022" cy="3871161"/>
              <a:chOff x="1830562" y="1690688"/>
              <a:chExt cx="7838022" cy="3871161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9A7BC070-2685-1A4B-9440-D36B08D67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0562" y="1690688"/>
                <a:ext cx="3871161" cy="3871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673106C-03E1-466E-5AC0-F9CCA379DE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423" y="1690688"/>
                <a:ext cx="3871161" cy="3871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9A846A-7B98-2773-F3B5-E188E5750AE8}"/>
                </a:ext>
              </a:extLst>
            </p:cNvPr>
            <p:cNvGrpSpPr/>
            <p:nvPr/>
          </p:nvGrpSpPr>
          <p:grpSpPr>
            <a:xfrm>
              <a:off x="2031834" y="5686487"/>
              <a:ext cx="8032631" cy="307777"/>
              <a:chOff x="-4261" y="5802465"/>
              <a:chExt cx="8032631" cy="3077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F5EA56-F57E-F34D-6BE8-C130C6FDE682}"/>
                  </a:ext>
                </a:extLst>
              </p:cNvPr>
              <p:cNvSpPr txBox="1"/>
              <p:nvPr/>
            </p:nvSpPr>
            <p:spPr>
              <a:xfrm>
                <a:off x="-4261" y="5802465"/>
                <a:ext cx="4068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Hom</a:t>
                </a:r>
                <a:r>
                  <a:rPr lang="en-US" sz="1400" dirty="0"/>
                  <a:t>. </a:t>
                </a:r>
                <a:r>
                  <a:rPr lang="en-US" sz="1400" dirty="0" err="1"/>
                  <a:t>Disp</a:t>
                </a:r>
                <a:r>
                  <a:rPr lang="en-US" sz="1400" dirty="0"/>
                  <a:t>: Bray-Curtis, p-</a:t>
                </a:r>
                <a:r>
                  <a:rPr lang="en-US" sz="1400" dirty="0" err="1"/>
                  <a:t>val</a:t>
                </a:r>
                <a:r>
                  <a:rPr lang="en-US" sz="1400" dirty="0"/>
                  <a:t> = 0.058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C42615-A070-B70D-1743-04FF501CCEC2}"/>
                  </a:ext>
                </a:extLst>
              </p:cNvPr>
              <p:cNvSpPr txBox="1"/>
              <p:nvPr/>
            </p:nvSpPr>
            <p:spPr>
              <a:xfrm>
                <a:off x="3875525" y="5802465"/>
                <a:ext cx="4152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Hom</a:t>
                </a:r>
                <a:r>
                  <a:rPr lang="en-US" sz="1400" dirty="0"/>
                  <a:t>. </a:t>
                </a:r>
                <a:r>
                  <a:rPr lang="en-US" sz="1400" dirty="0" err="1"/>
                  <a:t>Disp</a:t>
                </a:r>
                <a:r>
                  <a:rPr lang="en-US" sz="1400" dirty="0"/>
                  <a:t>: Canberra, p-</a:t>
                </a:r>
                <a:r>
                  <a:rPr lang="en-US" sz="1400" dirty="0" err="1"/>
                  <a:t>val</a:t>
                </a:r>
                <a:r>
                  <a:rPr lang="en-US" sz="1400" dirty="0"/>
                  <a:t> = 0.042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14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D11F-CDD6-6925-D98E-F11A1D7C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Differentially abundant taxa by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B609-B9E9-8AE8-F96F-821376DB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B008-9979-CF64-5D6E-10D721A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6DB5-3D82-6DE7-6A38-6A1D1E87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Strain plays a role in microbiome diversity and composition</a:t>
            </a:r>
          </a:p>
          <a:p>
            <a:pPr lvl="1"/>
            <a:r>
              <a:rPr lang="en-US" dirty="0"/>
              <a:t>AB fish had lower alpha diversity scores compared to others</a:t>
            </a:r>
          </a:p>
          <a:p>
            <a:pPr lvl="1"/>
            <a:r>
              <a:rPr lang="en-US" dirty="0"/>
              <a:t>Composition of abundant taxa don’t appear to be affected by strain, but rarer taxa are</a:t>
            </a:r>
          </a:p>
          <a:p>
            <a:pPr lvl="1"/>
            <a:r>
              <a:rPr lang="en-US" dirty="0"/>
              <a:t>Dispersion is lowest in rarer taxa in AB strain</a:t>
            </a:r>
          </a:p>
          <a:p>
            <a:r>
              <a:rPr lang="en-US" dirty="0"/>
              <a:t>Time influences composition in rarer taxa</a:t>
            </a:r>
          </a:p>
          <a:p>
            <a:pPr lvl="1"/>
            <a:r>
              <a:rPr lang="en-US" dirty="0"/>
              <a:t>This tracks with diet study</a:t>
            </a:r>
          </a:p>
          <a:p>
            <a:r>
              <a:rPr lang="en-US" dirty="0"/>
              <a:t>Female TU fish had higher alpha diversity than males, other strains weren’t different</a:t>
            </a:r>
          </a:p>
          <a:p>
            <a:r>
              <a:rPr lang="en-US" dirty="0"/>
              <a:t>No differences in microbiome composition between sexes</a:t>
            </a:r>
          </a:p>
        </p:txBody>
      </p:sp>
    </p:spTree>
    <p:extLst>
      <p:ext uri="{BB962C8B-B14F-4D97-AF65-F5344CB8AC3E}">
        <p14:creationId xmlns:p14="http://schemas.microsoft.com/office/powerpoint/2010/main" val="53048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1890-6E91-E96D-D2F7-8A945761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1499-A117-45D3-F1E8-3C6DD681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Microbiome largely conserved across strains, but differ in diversity and composition of rarer taxa</a:t>
            </a:r>
          </a:p>
          <a:p>
            <a:pPr lvl="1"/>
            <a:r>
              <a:rPr lang="en-US" dirty="0"/>
              <a:t>Genetic variation could select for these rarer taxa</a:t>
            </a:r>
          </a:p>
          <a:p>
            <a:endParaRPr lang="en-US" dirty="0"/>
          </a:p>
          <a:p>
            <a:r>
              <a:rPr lang="en-US" dirty="0"/>
              <a:t>Supports the ability to integrate microbiome data across zebrafish microbiome studies so long as you’re mindful of rarer taxa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1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361</Words>
  <Application>Microsoft Macintosh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Zebrafish Interstrain Study</vt:lpstr>
      <vt:lpstr>Background</vt:lpstr>
      <vt:lpstr>Experimental Design</vt:lpstr>
      <vt:lpstr>AB fish have lower alpha diversity, but generally fish have similar microbial diversity</vt:lpstr>
      <vt:lpstr>Microbial communities of abundant taxa are more similar across strains, but rarer taxa differ</vt:lpstr>
      <vt:lpstr>Differentially abundant taxa by strain</vt:lpstr>
      <vt:lpstr>Results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Zebrafish Interstrain Study</dc:title>
  <dc:creator>Sieler Jr, Michael James</dc:creator>
  <cp:lastModifiedBy>Sieler Jr, Michael James</cp:lastModifiedBy>
  <cp:revision>1</cp:revision>
  <dcterms:created xsi:type="dcterms:W3CDTF">2023-04-11T17:05:56Z</dcterms:created>
  <dcterms:modified xsi:type="dcterms:W3CDTF">2023-04-11T17:25:42Z</dcterms:modified>
</cp:coreProperties>
</file>