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57.png" ContentType="image/png"/>
  <Override PartName="/ppt/media/image1.png" ContentType="image/png"/>
  <Override PartName="/ppt/media/image130.png" ContentType="image/png"/>
  <Override PartName="/ppt/media/image58.png" ContentType="image/png"/>
  <Override PartName="/ppt/media/image2.png" ContentType="image/png"/>
  <Override PartName="/ppt/media/image51.png" ContentType="image/png"/>
  <Override PartName="/ppt/media/image9.jpeg" ContentType="image/jpeg"/>
  <Override PartName="/ppt/media/image131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42.png" ContentType="image/png"/>
  <Override PartName="/ppt/media/image31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0.png" ContentType="image/png"/>
  <Override PartName="/ppt/media/image48.png" ContentType="image/png"/>
  <Override PartName="/ppt/media/image121.png" ContentType="image/png"/>
  <Override PartName="/ppt/media/image49.png" ContentType="image/png"/>
  <Override PartName="/ppt/media/image50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140.png" ContentType="image/png"/>
  <Override PartName="/ppt/media/image68.png" ContentType="image/png"/>
  <Override PartName="/ppt/media/image141.png" ContentType="image/png"/>
  <Override PartName="/ppt/media/image69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78D56388-53A6-4BA3-8724-3DB903969272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2AD4926-DF59-44B3-84C0-9276124786AF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www.fontsquirrel.com/" TargetMode="External"/><Relationship Id="rId2" Type="http://schemas.openxmlformats.org/officeDocument/2006/relationships/hyperlink" Target="http://www.fontex.org/" TargetMode="Externa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26.png"/><Relationship Id="rId2" Type="http://schemas.openxmlformats.org/officeDocument/2006/relationships/image" Target="../media/image127.png"/><Relationship Id="rId3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30.png"/><Relationship Id="rId2" Type="http://schemas.openxmlformats.org/officeDocument/2006/relationships/image" Target="../media/image131.png"/><Relationship Id="rId3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34.png"/><Relationship Id="rId2" Type="http://schemas.openxmlformats.org/officeDocument/2006/relationships/image" Target="../media/image135.png"/><Relationship Id="rId3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image" Target="../media/image139.png"/><Relationship Id="rId3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425040" y="216000"/>
            <a:ext cx="2910960" cy="47692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Pakopinis principas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144000" y="1413720"/>
            <a:ext cx="5040000" cy="13161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5041440" y="1800000"/>
            <a:ext cx="3958560" cy="33282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Paveldėjimas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70920" y="1384560"/>
            <a:ext cx="5473080" cy="17834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3816000" y="2942640"/>
            <a:ext cx="5302080" cy="20973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CSS faile geriau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rcRect l="0" t="0" r="0" b="4687"/>
          <a:stretch/>
        </p:blipFill>
        <p:spPr>
          <a:xfrm>
            <a:off x="2376000" y="1399680"/>
            <a:ext cx="3744000" cy="35679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PositionIsEverything.net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QuirksMode.org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taisyklėmis nustato kaip kiekvienas elementas turi atrodyti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Taisyklės padarytos iš selektorių (kuris nurodo, kuriam elementui taikyti taisykles) ir deklaracijų (kurios pasako kaip tas elementas turi atrodyti)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Skirtingi selektorių tipai leidžia nustatyti taisykles skirtingiems elementams ar elementų grupėms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Susideda iš dviejų dalių: elemento parametro ir reikšmės. Pvz: font-family:Arial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taisyklės paprastai laikomos atskirame dokumente, taip pat gali būti ir lokaliai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8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6" name="TextShape 5"/>
          <p:cNvSpPr txBox="1"/>
          <p:nvPr/>
        </p:nvSpPr>
        <p:spPr>
          <a:xfrm>
            <a:off x="3848040" y="4189320"/>
            <a:ext cx="2199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HEX kodai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Foreground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2711520" y="1510920"/>
            <a:ext cx="5712480" cy="34599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background-color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HEX kodai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Background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3801600" y="1296000"/>
            <a:ext cx="4622400" cy="38322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Suprasti spalvas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3096000" y="1562760"/>
            <a:ext cx="3600000" cy="3333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7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flipH="1">
            <a:off x="45604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Atsargiai su spalvomis. Įsitikinkite, kad pakankamai tekstas su fonu kontrastuoja, kad būtų įskaitomas.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Kontrastai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936000" y="2808000"/>
            <a:ext cx="705780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Nepermatomumas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72000" y="1416240"/>
            <a:ext cx="3888000" cy="4896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4176000" y="1440000"/>
            <a:ext cx="3663000" cy="3544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background-color: rgb(0,0,0);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background-color: rgba(0,0,0,0.5);}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RGB ir RGBA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background-color: hsl(0,0%,78%);}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background-color: hsla(0,100%,100%,0.5);}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HSL ir HSLA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Pavyzdys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5328000" y="1440000"/>
            <a:ext cx="3607920" cy="360792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216000" y="1510920"/>
            <a:ext cx="4968000" cy="35596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Spalva ne tik priduoda svetainei gyvybės, bet ir pakelia nuotaiką ir iššaukia reakcijas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Trys būdai užkelti spalvą elementui: RGB, HEX, spalvų vardai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parinkikliai gali padėti išsirinkti reikiamą spalvą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Svarbu kontrastas tarp teksto ir fono, nes priešingu atveju bus sunku skaityti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CSS3 galimybė RGBA ir HSLA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Spalva.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1654920" y="1440000"/>
            <a:ext cx="590508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teksto stilių svetainei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nustatymas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4248000" y="1528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7080" cy="134280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4600" cy="132372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120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Svarbiausia tai, kad kai parenkate šriftą, tas šriftas turi būti įdiegtas vartotojo kompiuteryje.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Geriausia naudoti dažniausiai naudojamus šriftus.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Rekomendacijos: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Renkantis teksto stilių svetainei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504000" y="2376000"/>
            <a:ext cx="2664000" cy="186408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3168000" y="2376000"/>
            <a:ext cx="4813560" cy="1872000"/>
          </a:xfrm>
          <a:prstGeom prst="rect">
            <a:avLst/>
          </a:prstGeom>
          <a:ln>
            <a:noFill/>
          </a:ln>
        </p:spPr>
      </p:pic>
      <p:sp>
        <p:nvSpPr>
          <p:cNvPr id="246" name="TextShape 3"/>
          <p:cNvSpPr txBox="1"/>
          <p:nvPr/>
        </p:nvSpPr>
        <p:spPr>
          <a:xfrm>
            <a:off x="504000" y="4459320"/>
            <a:ext cx="3531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Georgia, Times, serif;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geriau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nustatymas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885600" y="1662120"/>
            <a:ext cx="7250400" cy="280188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Dydžiai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936000" y="1629360"/>
            <a:ext cx="6847920" cy="283464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dydžiai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572400" y="1422720"/>
            <a:ext cx="1515600" cy="361728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2288520" y="1555920"/>
            <a:ext cx="6423480" cy="334008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www.fontsquirrel.com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www.fontex.org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www.openfontlibrary.org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Daugiau šriftų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4"/>
          <a:stretch/>
        </p:blipFill>
        <p:spPr>
          <a:xfrm>
            <a:off x="936000" y="2399040"/>
            <a:ext cx="8222400" cy="213696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font-weight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normal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Pastorinimas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2138400" y="1847160"/>
            <a:ext cx="4629600" cy="110484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font-style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normal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italic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oblique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Pakreiptas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1559520" y="2304000"/>
            <a:ext cx="6072480" cy="14400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text-transform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uppercase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lowercase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capitalize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Didžiosios/mažosios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2520000" y="1748160"/>
            <a:ext cx="5535720" cy="27878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text-decoration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underline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overline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line-through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blink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Pabraukimas/perbraukimas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2160000" y="2365200"/>
            <a:ext cx="5968080" cy="202680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Line-height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Tarpai tarp eilučių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3418920" y="3106080"/>
            <a:ext cx="4717080" cy="121392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3"/>
          <a:stretch/>
        </p:blipFill>
        <p:spPr>
          <a:xfrm>
            <a:off x="504000" y="1944000"/>
            <a:ext cx="2285640" cy="76176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letter-spacing,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word-spacing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Tarpai tarp raidžių ir žodžių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3672000" y="1978920"/>
            <a:ext cx="5012280" cy="27730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Kas yra CSS?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Text-align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Left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Center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Justify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Lygiavimas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2680200" y="1716840"/>
            <a:ext cx="4231800" cy="253116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Vertical-align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Baseline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Text-top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Middle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Bottom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Text-bottm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Vertikalus lygiavimas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2841840" y="1923480"/>
            <a:ext cx="5591880" cy="268452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Text-indent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Atitraukimas nuo krašto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2427480" y="1890000"/>
            <a:ext cx="5945040" cy="228600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text-shadow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Šešėlis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3672000" y="1433520"/>
            <a:ext cx="3024000" cy="360288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:first-letter, :first:line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Pirmoji raidė ar eilutė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3240000" y="1944000"/>
            <a:ext cx="5197320" cy="257076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:link, :visited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Nuorodų stilius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3384000" y="1671840"/>
            <a:ext cx="3907080" cy="313416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:hover, :active, :focus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Reakcija į vartotoją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3600000" y="1800000"/>
            <a:ext cx="3680640" cy="314244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Atributų selektoriai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graphicFrame>
        <p:nvGraphicFramePr>
          <p:cNvPr id="320" name="Table 3"/>
          <p:cNvGraphicFramePr/>
          <p:nvPr/>
        </p:nvGraphicFramePr>
        <p:xfrm>
          <a:off x="195840" y="1442520"/>
          <a:ext cx="8610840" cy="3525120"/>
        </p:xfrm>
        <a:graphic>
          <a:graphicData uri="http://schemas.openxmlformats.org/drawingml/2006/table">
            <a:tbl>
              <a:tblPr/>
              <a:tblGrid>
                <a:gridCol w="2193480"/>
                <a:gridCol w="3921840"/>
                <a:gridCol w="2495880"/>
              </a:tblGrid>
              <a:tr h="4557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Selektorius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Reikšmė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Pavyzdys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atributo pavadinimo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pagal atributo pavadinimą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p[class]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atributo reikšmės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pagal atributo reikšmę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p[class=“dog“]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9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tarpo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jei atributo pavadinime yra bent vienas zodis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p[class~=“dog“]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pradžios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jei prasideda eilute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p[attr^“d“]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57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dalies eilutės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yra atributo reikšmėje tokia eilute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p[attr*“d“]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pabaigos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baigiasi atributo reikšmė eilute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p[attr$“g“]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Pavyzdys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432000" y="1510920"/>
            <a:ext cx="7429320" cy="340020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Apžvelgti parametrai nustato šriftą, dydį, storumą, stilių ir tarpus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Yra ribotas kiekis šriftų, kuriuos vartotojai tikrai turės susidiegę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 kontroliuti tarpus tarp eilučių, atskirų raidžių ar žodžių. Tekstas taip pat gali būti rikiuojamas kairėje, dešinėje centre ar abipusiu. Taip pat tekstas gali būti atitrauktas nuo krašto.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 naudoti pseudo klases tam kad pakeisti stilių kai vartotojas jį kaip nors paveikia.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1160" cy="3447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1160" cy="3447000"/>
          </a:xfrm>
          <a:prstGeom prst="rect">
            <a:avLst/>
          </a:prstGeom>
          <a:ln>
            <a:noFill/>
          </a:ln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1654920" y="1440000"/>
            <a:ext cx="590508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3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40" name="CustomShape 5"/>
          <p:cNvSpPr/>
          <p:nvPr/>
        </p:nvSpPr>
        <p:spPr>
          <a:xfrm>
            <a:off x="3635280" y="160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Dydžiai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2232000" y="1584000"/>
            <a:ext cx="4921200" cy="3142080"/>
          </a:xfrm>
          <a:prstGeom prst="rect">
            <a:avLst/>
          </a:prstGeom>
          <a:ln>
            <a:noFill/>
          </a:ln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Min-width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Max-width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Plotis su apribojimu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3795840" y="1923480"/>
            <a:ext cx="3476160" cy="265680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Min-height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Max-height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Aukštis su apribojimu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3105360" y="1466280"/>
            <a:ext cx="4652280" cy="333972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Overflow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Hidden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scroll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Perteklinis turinys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3657960" y="2094840"/>
            <a:ext cx="4357080" cy="2081160"/>
          </a:xfrm>
          <a:prstGeom prst="rect">
            <a:avLst/>
          </a:prstGeom>
          <a:ln>
            <a:noFill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840" cy="3068280"/>
          </a:xfrm>
          <a:prstGeom prst="rect">
            <a:avLst/>
          </a:prstGeom>
          <a:ln>
            <a:noFill/>
          </a:ln>
        </p:spPr>
      </p:pic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2736000" y="1424880"/>
            <a:ext cx="3051360" cy="354312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Border-width: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Medium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Thick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Border-top-width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Border-right-width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Border-bottom-width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Border-left-width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Linijos storis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3614040" y="2088000"/>
            <a:ext cx="4449960" cy="2304360"/>
          </a:xfrm>
          <a:prstGeom prst="rect">
            <a:avLst/>
          </a:prstGeom>
          <a:ln>
            <a:noFill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Border-style: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Solid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Dotted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Dashed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Groove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Ridge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Outset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Hidden/none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Border-top-style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Border-left-style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Border-right-style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Border-bottom-style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Linijos stilius 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3291120" y="1733040"/>
            <a:ext cx="4974120" cy="3072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 rot="5400000">
            <a:off x="2718000" y="2756160"/>
            <a:ext cx="324000" cy="288000"/>
          </a:xfrm>
          <a:custGeom>
            <a:avLst/>
            <a:gdLst/>
            <a:ahLst/>
            <a:rect l="0" t="0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5"/>
          <p:cNvSpPr txBox="1"/>
          <p:nvPr/>
        </p:nvSpPr>
        <p:spPr>
          <a:xfrm>
            <a:off x="2376000" y="2448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2736000" y="2990160"/>
            <a:ext cx="2319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 rot="5400000">
            <a:off x="3852000" y="2990160"/>
            <a:ext cx="324000" cy="1476000"/>
          </a:xfrm>
          <a:custGeom>
            <a:avLst/>
            <a:gdLst/>
            <a:ahLst/>
            <a:rect l="0" t="0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8"/>
          <p:cNvSpPr txBox="1"/>
          <p:nvPr/>
        </p:nvSpPr>
        <p:spPr>
          <a:xfrm>
            <a:off x="3528000" y="3926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 rot="5400000">
            <a:off x="3654000" y="2612160"/>
            <a:ext cx="324000" cy="1080000"/>
          </a:xfrm>
          <a:custGeom>
            <a:avLst/>
            <a:gdLst/>
            <a:ahLst/>
            <a:rect l="0" t="0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10"/>
          <p:cNvSpPr txBox="1"/>
          <p:nvPr/>
        </p:nvSpPr>
        <p:spPr>
          <a:xfrm>
            <a:off x="3312000" y="2700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 rot="5400000">
            <a:off x="4518000" y="290016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12"/>
          <p:cNvSpPr txBox="1"/>
          <p:nvPr/>
        </p:nvSpPr>
        <p:spPr>
          <a:xfrm>
            <a:off x="4320000" y="2702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Border-top-color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Border-right-color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Border-bottom-color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Border-left-color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Linijos spalva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2808000" y="2592000"/>
            <a:ext cx="6179400" cy="149436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Deklaracijos sutrumpinimas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3317040" y="2487600"/>
            <a:ext cx="5322960" cy="1472400"/>
          </a:xfrm>
          <a:prstGeom prst="rect">
            <a:avLst/>
          </a:prstGeom>
          <a:ln>
            <a:noFill/>
          </a:ln>
        </p:spPr>
      </p:pic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Padding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Padding-top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Padding-right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Padding-bottom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Padding-left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padding: 10px 5px 3px 1px;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Vidinis atitraukimas (PADDING)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4032000" y="2376000"/>
            <a:ext cx="4519800" cy="194400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Margin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Margin-top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Margin-right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Margin-bottom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Margin-left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margin: 1px 2px 3px 4px;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Išorinis atitraukimas (MARGIN)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4176000" y="2304000"/>
            <a:ext cx="3748320" cy="1944000"/>
          </a:xfrm>
          <a:prstGeom prst="rect">
            <a:avLst/>
          </a:prstGeom>
          <a:ln>
            <a:noFill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Turinio centravimas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4608000" y="1767240"/>
            <a:ext cx="4077720" cy="2912760"/>
          </a:xfrm>
          <a:prstGeom prst="rect">
            <a:avLst/>
          </a:prstGeom>
          <a:ln>
            <a:noFill/>
          </a:ln>
        </p:spPr>
      </p:pic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Display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Block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Inline-block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Blokas arba linijoje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3557880" y="1975680"/>
            <a:ext cx="4578120" cy="2493000"/>
          </a:xfrm>
          <a:prstGeom prst="rect">
            <a:avLst/>
          </a:prstGeom>
          <a:ln>
            <a:noFill/>
          </a:ln>
        </p:spPr>
      </p:pic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Visibility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Hidden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visible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Dėžučių slėpimas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4032000" y="2071440"/>
            <a:ext cx="4519080" cy="2392560"/>
          </a:xfrm>
          <a:prstGeom prst="rect">
            <a:avLst/>
          </a:prstGeom>
          <a:ln>
            <a:noFill/>
          </a:ln>
        </p:spPr>
      </p:pic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Horizontalus postūmis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postūmis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Išskydimas (blur)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Pasklidimas (spread)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Šešėliai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4753080" y="936000"/>
            <a:ext cx="3742920" cy="4009680"/>
          </a:xfrm>
          <a:prstGeom prst="rect">
            <a:avLst/>
          </a:prstGeom>
          <a:ln>
            <a:noFill/>
          </a:ln>
        </p:spPr>
      </p:pic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Border-radius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Border-top-right-radius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Border-bottom-right-radius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Border-bottom-left-radius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border-top-left-radius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Apvalinti kampai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5330520" y="2336760"/>
            <a:ext cx="2733480" cy="1695240"/>
          </a:xfrm>
          <a:prstGeom prst="rect">
            <a:avLst/>
          </a:prstGeom>
          <a:ln>
            <a:noFill/>
          </a:ln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Pavyzdys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720000" y="1440000"/>
            <a:ext cx="775620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 – nurodo naršyklei kur ieškoti css failo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 – dokumento tipas text/css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 – koks ryšys su dokumentu stylesheet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CSS faile (external)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kiekvieną elementą laiko dėžute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 kontroliuoti tos dėžutės apimtis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 kontroliuoti dėžutės MARGIN ir PADDING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Dėžutės turi matomumo ir rodymo parametrus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Block-level dėžutės gali būti keičiamos į inline dėžutes ir atvirkščiai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&lt;style&gt;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 - dokumento tipas text/css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CSS lokaliai (local)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CSS selektoriai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graphicFrame>
        <p:nvGraphicFramePr>
          <p:cNvPr id="156" name="Table 3"/>
          <p:cNvGraphicFramePr/>
          <p:nvPr/>
        </p:nvGraphicFramePr>
        <p:xfrm>
          <a:off x="114840" y="1554120"/>
          <a:ext cx="8901000" cy="3148920"/>
        </p:xfrm>
        <a:graphic>
          <a:graphicData uri="http://schemas.openxmlformats.org/drawingml/2006/table">
            <a:tbl>
              <a:tblPr/>
              <a:tblGrid>
                <a:gridCol w="2710440"/>
                <a:gridCol w="4260960"/>
                <a:gridCol w="192996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Selektorius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Reikšmė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Pavyzdys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368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Universalus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Visus elementus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*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5956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Tipo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elementų pavadinimus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h1, h2, h3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804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Klasės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elementus su klasės atributo reikšme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.note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elementą su id atributo reikšme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#introduction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CHILD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tiesioginiai elemento CHILD elementai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li&gt;a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DESCENDANT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visi elemento palikuonys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 a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ADJACENT SIBLING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pirmas po elemento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h1+a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GENERAL SIBLING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visi po elemento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lt-L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h1~p { }</a:t>
                      </a:r>
                      <a:endParaRPr b="0" lang="lt-L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2017-05-19T17:07:22Z</dcterms:modified>
  <cp:revision>69</cp:revision>
  <dc:subject/>
  <dc:title/>
</cp:coreProperties>
</file>