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</p:sldMasterIdLst>
  <p:notesMasterIdLst>
    <p:notesMasterId r:id="rId26"/>
  </p:notesMasterIdLst>
  <p:sldIdLst>
    <p:sldId id="301" r:id="rId2"/>
    <p:sldId id="302" r:id="rId3"/>
    <p:sldId id="277" r:id="rId4"/>
    <p:sldId id="278" r:id="rId5"/>
    <p:sldId id="295" r:id="rId6"/>
    <p:sldId id="279" r:id="rId7"/>
    <p:sldId id="298" r:id="rId8"/>
    <p:sldId id="281" r:id="rId9"/>
    <p:sldId id="294" r:id="rId10"/>
    <p:sldId id="282" r:id="rId11"/>
    <p:sldId id="264" r:id="rId12"/>
    <p:sldId id="265" r:id="rId13"/>
    <p:sldId id="293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7" r:id="rId22"/>
    <p:sldId id="291" r:id="rId23"/>
    <p:sldId id="299" r:id="rId24"/>
    <p:sldId id="30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ECE8-3EA7-4B94-9066-3EB010E7CFEA}" type="datetimeFigureOut">
              <a:rPr lang="en-US" smtClean="0"/>
              <a:t>06/05/2025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632E-AD40-47E3-98E8-AB8C5E17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DD1D-6514-4A79-94BC-0D1B43CD42FB}" type="datetime1">
              <a:rPr lang="en-US" smtClean="0"/>
              <a:t>06/05/2025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8F3-1994-4EFB-B448-FAA26D97FC19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9375-FF36-4A74-A2F3-762459ADE697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16EF-F25D-4EB2-8DFC-FB598C969215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6287-D171-4794-AF81-C407635F118A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A0B826-F49D-4337-8E2D-838ADC2CAA1A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EA48-2F74-4D73-BB73-22A9743C0DB3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9B7F-9710-4EF9-A186-18C0B23D8F63}" type="datetime1">
              <a:rPr lang="en-US" smtClean="0"/>
              <a:t>06/05/2025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6DD-2375-4F2F-81A7-2B15724F908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4B78-268D-4478-B849-CDA5E37D0976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32C84B0-5197-4D71-88AC-A2FB43F84E40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2E15B70-B74C-4515-A0CD-10C70AC9829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Evaluating </a:t>
            </a:r>
            <a:r>
              <a:rPr lang="en-US" sz="4000" dirty="0"/>
              <a:t>the effectiveness of non-contact pressure monitoring via multispectral imaging using </a:t>
            </a:r>
            <a:r>
              <a:rPr lang="en-US" sz="4000" dirty="0" err="1"/>
              <a:t>Kubelka-Munk</a:t>
            </a:r>
            <a:r>
              <a:rPr lang="en-US" sz="4000" dirty="0"/>
              <a:t> </a:t>
            </a:r>
            <a:r>
              <a:rPr lang="en-US" sz="4000" dirty="0" smtClean="0"/>
              <a:t>approach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7698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Normalization (ROI)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roi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71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 (</a:t>
            </a:r>
            <a:r>
              <a:rPr lang="en-US" b="1" i="1" dirty="0" smtClean="0"/>
              <a:t>n</a:t>
            </a:r>
            <a:r>
              <a:rPr lang="en-US" b="1" dirty="0" smtClean="0"/>
              <a:t>=26) Si Images @930 nm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Average_images_of_band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306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Si of  26 images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73236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Fused Image without SNV </a:t>
            </a:r>
            <a:r>
              <a:rPr lang="en-US" sz="1400" dirty="0" smtClean="0">
                <a:solidFill>
                  <a:schemeClr val="tx2"/>
                </a:solidFill>
              </a:rPr>
              <a:t>47.44±4.23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rgbClr val="FF0000"/>
                </a:solidFill>
              </a:rPr>
              <a:t>58.93±5.69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 descr="average_and_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SI Vs. wavelength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poly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0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CTS hand (735 nm)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735_n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</a:t>
            </a:r>
            <a:r>
              <a:rPr lang="en-US" b="1" dirty="0"/>
              <a:t>CTS hand (</a:t>
            </a:r>
            <a:r>
              <a:rPr lang="en-US" b="1" dirty="0" smtClean="0"/>
              <a:t>800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00_nm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</a:t>
            </a:r>
            <a:r>
              <a:rPr lang="en-US" b="1" dirty="0"/>
              <a:t>CTS hand (</a:t>
            </a:r>
            <a:r>
              <a:rPr lang="en-US" b="1" dirty="0" smtClean="0"/>
              <a:t>865 </a:t>
            </a:r>
            <a:r>
              <a:rPr lang="en-US" b="1" dirty="0"/>
              <a:t>nm)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65_nm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2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</a:t>
            </a:r>
            <a:r>
              <a:rPr lang="en-US" b="1" dirty="0"/>
              <a:t>CTS hand (</a:t>
            </a:r>
            <a:r>
              <a:rPr lang="en-US" b="1" dirty="0" smtClean="0"/>
              <a:t>930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930_nm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04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Fused </a:t>
            </a:r>
            <a:r>
              <a:rPr lang="en-US" b="1" dirty="0" smtClean="0"/>
              <a:t>Images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average image of all wavelength</a:t>
            </a:r>
            <a:endParaRPr lang="en-US" dirty="0"/>
          </a:p>
        </p:txBody>
      </p:sp>
      <p:pic>
        <p:nvPicPr>
          <p:cNvPr id="7" name="Picture 6" descr="Average_images_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68" y="2057400"/>
            <a:ext cx="8503920" cy="436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6512" y="219456"/>
            <a:ext cx="8534400" cy="8800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</a:t>
            </a:r>
            <a:r>
              <a:rPr lang="en-US" b="1" dirty="0"/>
              <a:t>CTS </a:t>
            </a:r>
            <a:r>
              <a:rPr lang="en-US" b="1" dirty="0" smtClean="0"/>
              <a:t>Images</a:t>
            </a:r>
            <a:br>
              <a:rPr lang="en-US" b="1" dirty="0" smtClean="0"/>
            </a:br>
            <a:r>
              <a:rPr lang="en-US" b="1" dirty="0" smtClean="0"/>
              <a:t> (Without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735_nm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7248" y="592116"/>
            <a:ext cx="2962656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3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CTS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Normalization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ROI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3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7880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</a:t>
            </a:r>
            <a:r>
              <a:rPr lang="en-US" b="1" dirty="0"/>
              <a:t>CTS </a:t>
            </a:r>
            <a:r>
              <a:rPr lang="en-US" b="1" dirty="0" smtClean="0"/>
              <a:t>Images</a:t>
            </a:r>
            <a:br>
              <a:rPr lang="en-US" b="1" dirty="0" smtClean="0"/>
            </a:br>
            <a:r>
              <a:rPr lang="en-US" b="1" dirty="0" smtClean="0"/>
              <a:t> (With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392619"/>
            <a:ext cx="7772400" cy="45720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00_nm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618488"/>
            <a:ext cx="8385048" cy="47941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7248" y="592116"/>
            <a:ext cx="2962656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9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Relative </a:t>
            </a:r>
            <a:r>
              <a:rPr lang="en-US" b="1" dirty="0"/>
              <a:t>Difference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dirty="0"/>
              <a:t>threshold above </a:t>
            </a:r>
            <a:r>
              <a:rPr lang="en-US" dirty="0" smtClean="0"/>
              <a:t>10%)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40319842"/>
              </p:ext>
            </p:extLst>
          </p:nvPr>
        </p:nvGraphicFramePr>
        <p:xfrm>
          <a:off x="91440" y="1467697"/>
          <a:ext cx="8805672" cy="4859951"/>
        </p:xfrm>
        <a:graphic>
          <a:graphicData uri="http://schemas.openxmlformats.org/drawingml/2006/table">
            <a:tbl>
              <a:tblPr/>
              <a:tblGrid>
                <a:gridCol w="540454"/>
                <a:gridCol w="456242"/>
                <a:gridCol w="475488"/>
                <a:gridCol w="530352"/>
                <a:gridCol w="420624"/>
                <a:gridCol w="438912"/>
                <a:gridCol w="475488"/>
                <a:gridCol w="411480"/>
                <a:gridCol w="374904"/>
                <a:gridCol w="566928"/>
                <a:gridCol w="411480"/>
                <a:gridCol w="386051"/>
                <a:gridCol w="610645"/>
                <a:gridCol w="466344"/>
                <a:gridCol w="411480"/>
                <a:gridCol w="493776"/>
                <a:gridCol w="411480"/>
                <a:gridCol w="393192"/>
                <a:gridCol w="530352"/>
              </a:tblGrid>
              <a:tr h="2503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wavelength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735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800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865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930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(Without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Params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CTS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98.2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Skewness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53.97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31.04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Kurtosis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6.54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Entropy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Energy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174.21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194.27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189.98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181.76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196.4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45.44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49.1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PSD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94.61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87.45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81.89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73.99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18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FDR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581912" y="409194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47416" y="4139988"/>
            <a:ext cx="499872" cy="3810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297680" y="4139988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591556" y="4164372"/>
            <a:ext cx="490728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080504" y="3656076"/>
            <a:ext cx="420624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58200" y="4154423"/>
            <a:ext cx="420624" cy="35212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987040" y="6076188"/>
            <a:ext cx="420624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581912" y="362712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581912" y="473811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947416" y="365607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947416" y="245211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50464" y="471606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68752" y="538734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950464" y="5826252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61104" y="305562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61104" y="365607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261104" y="471606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25084" y="362712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591556" y="473811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080504" y="415370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80504" y="474726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8421624" y="362712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421624" y="474726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0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Summary(#9)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Kurtosis</a:t>
            </a:r>
            <a:endParaRPr lang="en-US" dirty="0"/>
          </a:p>
          <a:p>
            <a:r>
              <a:rPr lang="en-US" dirty="0"/>
              <a:t>Very high at </a:t>
            </a:r>
            <a:r>
              <a:rPr lang="en-US" b="1" dirty="0"/>
              <a:t>735 nm (99.7%)</a:t>
            </a:r>
            <a:r>
              <a:rPr lang="en-US" dirty="0"/>
              <a:t> and </a:t>
            </a:r>
            <a:r>
              <a:rPr lang="en-US" b="1" dirty="0"/>
              <a:t>800 nm (81.57</a:t>
            </a:r>
            <a:r>
              <a:rPr lang="en-US" b="1" dirty="0" smtClean="0"/>
              <a:t>%)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 smtClean="0"/>
              <a:t>Skewness</a:t>
            </a:r>
            <a:endParaRPr lang="en-US" dirty="0"/>
          </a:p>
          <a:p>
            <a:r>
              <a:rPr lang="en-US" dirty="0"/>
              <a:t>Peaks at </a:t>
            </a:r>
            <a:r>
              <a:rPr lang="en-US" b="1" dirty="0"/>
              <a:t>735 nm (62.27%)</a:t>
            </a:r>
            <a:r>
              <a:rPr lang="en-US" dirty="0"/>
              <a:t>, </a:t>
            </a:r>
            <a:r>
              <a:rPr lang="en-US" b="1" dirty="0"/>
              <a:t>800 nm (53.97</a:t>
            </a:r>
            <a:r>
              <a:rPr lang="en-US" b="1" dirty="0" smtClean="0"/>
              <a:t>%)</a:t>
            </a:r>
            <a:endParaRPr lang="en-US" dirty="0"/>
          </a:p>
          <a:p>
            <a:pPr marL="0" indent="0">
              <a:buNone/>
            </a:pPr>
            <a:r>
              <a:rPr lang="en-US" b="1" dirty="0" smtClean="0"/>
              <a:t>Entropy</a:t>
            </a:r>
            <a:endParaRPr lang="en-US" dirty="0"/>
          </a:p>
          <a:p>
            <a:r>
              <a:rPr lang="en-US" dirty="0"/>
              <a:t>Highest at </a:t>
            </a:r>
            <a:r>
              <a:rPr lang="en-US" b="1" dirty="0"/>
              <a:t>800 nm (11.78%)</a:t>
            </a:r>
            <a:r>
              <a:rPr lang="en-US" dirty="0"/>
              <a:t>, also relevant at </a:t>
            </a:r>
            <a:r>
              <a:rPr lang="en-US" b="1" dirty="0"/>
              <a:t>735 nm (11.94%)</a:t>
            </a:r>
            <a:r>
              <a:rPr lang="en-US" dirty="0"/>
              <a:t> and </a:t>
            </a:r>
            <a:r>
              <a:rPr lang="en-US" b="1" dirty="0"/>
              <a:t>930 nm (10.42</a:t>
            </a:r>
            <a:r>
              <a:rPr lang="en-US" b="1" dirty="0" smtClean="0"/>
              <a:t>%)</a:t>
            </a:r>
          </a:p>
          <a:p>
            <a:pPr marL="0" indent="0">
              <a:buNone/>
            </a:pPr>
            <a:r>
              <a:rPr lang="en-US" b="1" dirty="0" smtClean="0"/>
              <a:t>Std</a:t>
            </a:r>
            <a:endParaRPr lang="en-US" dirty="0"/>
          </a:p>
          <a:p>
            <a:r>
              <a:rPr lang="en-US" dirty="0"/>
              <a:t>Elevated at </a:t>
            </a:r>
            <a:r>
              <a:rPr lang="en-US" b="1" dirty="0"/>
              <a:t>800 nm (7.47%)</a:t>
            </a:r>
            <a:r>
              <a:rPr lang="en-US" dirty="0"/>
              <a:t>, </a:t>
            </a:r>
            <a:r>
              <a:rPr lang="en-US" b="1" dirty="0"/>
              <a:t>865 nm (10.37%)</a:t>
            </a:r>
            <a:r>
              <a:rPr lang="en-US" dirty="0"/>
              <a:t>, and </a:t>
            </a:r>
            <a:r>
              <a:rPr lang="en-US" b="1" dirty="0"/>
              <a:t>930 nm (7.61</a:t>
            </a:r>
            <a:r>
              <a:rPr lang="en-US" b="1" dirty="0" smtClean="0"/>
              <a:t>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08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in all 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7601365"/>
              </p:ext>
            </p:extLst>
          </p:nvPr>
        </p:nvGraphicFramePr>
        <p:xfrm>
          <a:off x="301625" y="1781175"/>
          <a:ext cx="8504240" cy="1478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r>
                        <a:rPr lang="en-US" baseline="0" dirty="0" smtClean="0"/>
                        <a:t>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414016" y="2910840"/>
            <a:ext cx="841248" cy="348615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36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726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2ndlook </a:t>
            </a:r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Video recording software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8" y="2782824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48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288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2937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 Spectral Imaging </a:t>
            </a:r>
            <a:endParaRPr lang="en-US" b="1" dirty="0" smtClean="0"/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Captures image </a:t>
            </a:r>
            <a:r>
              <a:rPr lang="en-US" dirty="0">
                <a:solidFill>
                  <a:schemeClr val="tx1"/>
                </a:solidFill>
              </a:rPr>
              <a:t>data within specific wavelength </a:t>
            </a:r>
            <a:r>
              <a:rPr lang="en-US" dirty="0" smtClean="0">
                <a:solidFill>
                  <a:schemeClr val="tx1"/>
                </a:solidFill>
              </a:rPr>
              <a:t>ranges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Revealing </a:t>
            </a:r>
            <a:r>
              <a:rPr lang="en-US" dirty="0">
                <a:solidFill>
                  <a:schemeClr val="tx1"/>
                </a:solidFill>
              </a:rPr>
              <a:t>details beyond human vision</a:t>
            </a:r>
          </a:p>
          <a:p>
            <a:pPr marL="0" indent="0">
              <a:buNone/>
            </a:pPr>
            <a:r>
              <a:rPr lang="en-US" b="1" dirty="0" smtClean="0"/>
              <a:t>Biomedical </a:t>
            </a:r>
            <a:r>
              <a:rPr lang="en-US" b="1" dirty="0"/>
              <a:t>Multispectral Imaging System</a:t>
            </a:r>
          </a:p>
          <a:p>
            <a:r>
              <a:rPr lang="en-US" dirty="0" smtClean="0"/>
              <a:t>Have </a:t>
            </a:r>
            <a:r>
              <a:rPr lang="en-US" dirty="0"/>
              <a:t> 4 bands suitable for detecting hemoglobin and </a:t>
            </a:r>
            <a:r>
              <a:rPr lang="en-US" dirty="0" smtClean="0"/>
              <a:t>lipid</a:t>
            </a:r>
          </a:p>
          <a:p>
            <a:r>
              <a:rPr lang="nn-NO" dirty="0"/>
              <a:t>735, 800, 865, </a:t>
            </a:r>
            <a:r>
              <a:rPr lang="nn-NO" dirty="0" smtClean="0"/>
              <a:t>and 930 nm</a:t>
            </a:r>
          </a:p>
          <a:p>
            <a:r>
              <a:rPr lang="en-US" dirty="0" smtClean="0"/>
              <a:t>Used for </a:t>
            </a:r>
            <a:r>
              <a:rPr lang="en-US" dirty="0"/>
              <a:t>a number of analysis</a:t>
            </a:r>
            <a:endParaRPr lang="en-US" dirty="0" smtClean="0"/>
          </a:p>
          <a:p>
            <a:r>
              <a:rPr lang="en-US" dirty="0"/>
              <a:t>oxygen saturation and total </a:t>
            </a:r>
            <a:r>
              <a:rPr lang="en-US" dirty="0" smtClean="0"/>
              <a:t>hemoglobin</a:t>
            </a:r>
          </a:p>
          <a:p>
            <a:r>
              <a:rPr lang="en-US" dirty="0" smtClean="0"/>
              <a:t>Important for </a:t>
            </a:r>
            <a:r>
              <a:rPr lang="en-US" dirty="0"/>
              <a:t>monitoring tissue health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err="1"/>
                  <a:t>Kubelka</a:t>
                </a:r>
                <a:r>
                  <a:rPr lang="en-US" dirty="0"/>
                  <a:t>–</a:t>
                </a:r>
                <a:r>
                  <a:rPr lang="en-US" dirty="0" err="1"/>
                  <a:t>Munk</a:t>
                </a:r>
                <a:r>
                  <a:rPr lang="en-US" dirty="0"/>
                  <a:t> </a:t>
                </a:r>
                <a:r>
                  <a:rPr lang="en-US" dirty="0" smtClean="0"/>
                  <a:t>Theory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ratio of absorption to </a:t>
                </a:r>
                <a:r>
                  <a:rPr lang="en-US" dirty="0" smtClean="0"/>
                  <a:t>scatter</a:t>
                </a:r>
              </a:p>
              <a:p>
                <a:pPr lvl="1"/>
                <a:r>
                  <a:rPr lang="en-US" dirty="0" smtClean="0"/>
                  <a:t>K/S=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/2R</a:t>
                </a:r>
              </a:p>
              <a:p>
                <a:pPr lvl="1"/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Image Processing Techniques</a:t>
                </a:r>
              </a:p>
              <a:p>
                <a:pPr lvl="1"/>
                <a:r>
                  <a:rPr lang="en-US" dirty="0" smtClean="0"/>
                  <a:t>Median filtering</a:t>
                </a:r>
              </a:p>
              <a:p>
                <a:pPr lvl="1"/>
                <a:r>
                  <a:rPr lang="en-US" dirty="0" smtClean="0"/>
                  <a:t>Contrast enhancement</a:t>
                </a:r>
              </a:p>
              <a:p>
                <a:pPr lvl="3">
                  <a:buClr>
                    <a:srgbClr val="00B050"/>
                  </a:buClr>
                  <a:buSzPct val="73000"/>
                  <a:buFont typeface="Wingdings" pitchFamily="2" charset="2"/>
                  <a:buChar char="§"/>
                </a:pPr>
                <a:r>
                  <a:rPr lang="en-US" dirty="0" err="1" smtClean="0"/>
                  <a:t>Imadjust</a:t>
                </a:r>
                <a:endParaRPr lang="en-US" dirty="0" smtClean="0"/>
              </a:p>
              <a:p>
                <a:pPr lvl="3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US" dirty="0" err="1"/>
                  <a:t>histeq</a:t>
                </a:r>
                <a:r>
                  <a:rPr lang="en-US" dirty="0"/>
                  <a:t> </a:t>
                </a:r>
                <a:endParaRPr lang="en-US" dirty="0" smtClean="0"/>
              </a:p>
              <a:p>
                <a:pPr lvl="3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US" dirty="0" err="1"/>
                  <a:t>adapthisteq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Point operations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t="-1200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0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Caused </a:t>
            </a:r>
            <a:r>
              <a:rPr lang="en-US" dirty="0">
                <a:solidFill>
                  <a:schemeClr val="tx1"/>
                </a:solidFill>
              </a:rPr>
              <a:t>by pressure on the median </a:t>
            </a:r>
            <a:r>
              <a:rPr lang="en-US" dirty="0" smtClean="0">
                <a:solidFill>
                  <a:schemeClr val="tx1"/>
                </a:solidFill>
              </a:rPr>
              <a:t>nerve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Carpal </a:t>
            </a:r>
            <a:r>
              <a:rPr lang="en-US" dirty="0">
                <a:solidFill>
                  <a:schemeClr val="tx1"/>
                </a:solidFill>
              </a:rPr>
              <a:t>tunnel is </a:t>
            </a:r>
            <a:r>
              <a:rPr lang="en-US" dirty="0" smtClean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chemeClr val="tx1"/>
                </a:solidFill>
              </a:rPr>
              <a:t>narrow passageway formed by bones </a:t>
            </a:r>
            <a:r>
              <a:rPr lang="en-US" dirty="0" smtClean="0">
                <a:solidFill>
                  <a:schemeClr val="tx1"/>
                </a:solidFill>
              </a:rPr>
              <a:t>and ligaments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 indent="0"/>
            <a:r>
              <a:rPr lang="en-US" b="1" dirty="0"/>
              <a:t>Carpal Tunnel </a:t>
            </a:r>
            <a:r>
              <a:rPr lang="en-US" b="1" dirty="0" smtClean="0"/>
              <a:t>Syndrome (CTS)</a:t>
            </a:r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124200"/>
            <a:ext cx="7620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00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Standard Normal </a:t>
            </a:r>
            <a:r>
              <a:rPr lang="en-US" sz="2800" dirty="0" err="1"/>
              <a:t>Variate</a:t>
            </a:r>
            <a:r>
              <a:rPr lang="en-US" sz="2800" dirty="0"/>
              <a:t> (SNV</a:t>
            </a:r>
            <a:r>
              <a:rPr lang="en-US" sz="2800" dirty="0" smtClean="0"/>
              <a:t>): (</a:t>
            </a:r>
            <a:r>
              <a:rPr lang="en-US" sz="2800" dirty="0" err="1" smtClean="0"/>
              <a:t>Img</a:t>
            </a:r>
            <a:r>
              <a:rPr lang="en-US" sz="2800" dirty="0" smtClean="0"/>
              <a:t>-mean)/</a:t>
            </a:r>
            <a:r>
              <a:rPr lang="en-US" sz="2800" dirty="0" err="1" smtClean="0"/>
              <a:t>std</a:t>
            </a:r>
            <a:endParaRPr lang="en-US" sz="2800" dirty="0" smtClean="0"/>
          </a:p>
          <a:p>
            <a:r>
              <a:rPr lang="en-US" sz="2800" dirty="0" smtClean="0"/>
              <a:t>Kurtosis:</a:t>
            </a:r>
            <a:r>
              <a:rPr lang="en-US" sz="2800" dirty="0"/>
              <a:t> </a:t>
            </a:r>
            <a:r>
              <a:rPr lang="en-US" sz="2800" dirty="0" smtClean="0"/>
              <a:t>A </a:t>
            </a:r>
            <a:r>
              <a:rPr lang="en-US" sz="2800" dirty="0"/>
              <a:t>measure of whether the data are heavy-tailed or light-tailed relative to a normal distribution</a:t>
            </a:r>
            <a:endParaRPr lang="en-US" sz="2800" dirty="0" smtClean="0"/>
          </a:p>
          <a:p>
            <a:r>
              <a:rPr lang="en-US" sz="2800" dirty="0" smtClean="0"/>
              <a:t>Skewness: </a:t>
            </a:r>
            <a:r>
              <a:rPr lang="en-US" sz="2800" dirty="0"/>
              <a:t>M</a:t>
            </a:r>
            <a:r>
              <a:rPr lang="en-US" sz="2800" dirty="0" smtClean="0"/>
              <a:t>easure </a:t>
            </a:r>
            <a:r>
              <a:rPr lang="en-US" sz="2800" dirty="0"/>
              <a:t>of </a:t>
            </a:r>
            <a:r>
              <a:rPr lang="en-US" sz="2800" dirty="0" smtClean="0"/>
              <a:t>symmetry</a:t>
            </a:r>
          </a:p>
          <a:p>
            <a:r>
              <a:rPr lang="en-US" sz="2800" dirty="0"/>
              <a:t>Energy: </a:t>
            </a:r>
            <a:r>
              <a:rPr lang="en-US" sz="2800" dirty="0" smtClean="0"/>
              <a:t>Refers </a:t>
            </a:r>
            <a:r>
              <a:rPr lang="en-US" sz="2800" dirty="0"/>
              <a:t>to the amount of information or the "smoothness" of the image</a:t>
            </a:r>
            <a:endParaRPr lang="en-US" sz="2800" dirty="0" smtClean="0"/>
          </a:p>
          <a:p>
            <a:r>
              <a:rPr lang="en-US" sz="2800" dirty="0"/>
              <a:t>Entropy: </a:t>
            </a:r>
            <a:r>
              <a:rPr lang="en-US" sz="2800" dirty="0" smtClean="0"/>
              <a:t>Measures </a:t>
            </a:r>
            <a:r>
              <a:rPr lang="en-US" sz="2800" dirty="0"/>
              <a:t>the amount of uncertainty or randomness in an </a:t>
            </a:r>
            <a:r>
              <a:rPr lang="en-US" sz="2800" dirty="0" smtClean="0"/>
              <a:t>image</a:t>
            </a:r>
          </a:p>
          <a:p>
            <a:r>
              <a:rPr lang="en-US" sz="2800" dirty="0" smtClean="0"/>
              <a:t>Power Spectral Density (PSD)</a:t>
            </a:r>
          </a:p>
          <a:p>
            <a:r>
              <a:rPr lang="en-US" sz="2800" dirty="0"/>
              <a:t>Resolution: </a:t>
            </a:r>
            <a:r>
              <a:rPr lang="en-US" sz="2800" dirty="0" smtClean="0"/>
              <a:t>width per pixel</a:t>
            </a:r>
          </a:p>
          <a:p>
            <a:r>
              <a:rPr lang="en-US" sz="2800" dirty="0" smtClean="0"/>
              <a:t>FDR: Fisher Discriminant ration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45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Patient Details(Subject#9)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Age:76</a:t>
            </a:r>
          </a:p>
          <a:p>
            <a:r>
              <a:rPr lang="en-US" dirty="0" err="1"/>
              <a:t>Gender:Female</a:t>
            </a:r>
            <a:endParaRPr lang="en-US" dirty="0"/>
          </a:p>
          <a:p>
            <a:r>
              <a:rPr lang="en-US" dirty="0"/>
              <a:t>Left</a:t>
            </a:r>
            <a:r>
              <a:rPr lang="en-US" dirty="0" smtClean="0"/>
              <a:t>: Pressure</a:t>
            </a:r>
            <a:endParaRPr lang="en-US" dirty="0"/>
          </a:p>
          <a:p>
            <a:r>
              <a:rPr lang="en-US" dirty="0" smtClean="0"/>
              <a:t>Right: Normal</a:t>
            </a:r>
            <a:endParaRPr lang="en-US" dirty="0"/>
          </a:p>
          <a:p>
            <a:r>
              <a:rPr lang="en-US" dirty="0" smtClean="0"/>
              <a:t>Resolution:0.012 cm/</a:t>
            </a:r>
            <a:r>
              <a:rPr lang="en-US" dirty="0" err="1" smtClean="0"/>
              <a:t>px</a:t>
            </a:r>
            <a:endParaRPr lang="en-US" dirty="0"/>
          </a:p>
          <a:p>
            <a:r>
              <a:rPr lang="en-US" dirty="0" err="1"/>
              <a:t>Exp</a:t>
            </a:r>
            <a:r>
              <a:rPr lang="en-US" dirty="0"/>
              <a:t> date: 12/03/25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20" y="1467697"/>
            <a:ext cx="4352544" cy="4539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1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Processing Techniques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Imadjust</a:t>
            </a:r>
            <a:r>
              <a:rPr lang="en-US" dirty="0" smtClean="0"/>
              <a:t> function  for contrast enhancement</a:t>
            </a:r>
          </a:p>
          <a:p>
            <a:r>
              <a:rPr lang="en-US" dirty="0" smtClean="0"/>
              <a:t>Median Filter</a:t>
            </a:r>
          </a:p>
          <a:p>
            <a:r>
              <a:rPr lang="en-US" dirty="0" err="1" smtClean="0"/>
              <a:t>Imlocalbrighten</a:t>
            </a:r>
            <a:r>
              <a:rPr lang="en-US" dirty="0" smtClean="0"/>
              <a:t> and</a:t>
            </a:r>
          </a:p>
          <a:p>
            <a:r>
              <a:rPr lang="en-US" dirty="0" smtClean="0"/>
              <a:t>Some point operations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02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1613</TotalTime>
  <Words>624</Words>
  <Application>Microsoft Office PowerPoint</Application>
  <PresentationFormat>On-screen Show (4:3)</PresentationFormat>
  <Paragraphs>306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 </vt:lpstr>
      <vt:lpstr>Outline</vt:lpstr>
      <vt:lpstr>Introduction</vt:lpstr>
      <vt:lpstr>Cont…</vt:lpstr>
      <vt:lpstr>Cont…</vt:lpstr>
      <vt:lpstr>Carpal Tunnel Syndrome (CTS)</vt:lpstr>
      <vt:lpstr>Parameters</vt:lpstr>
      <vt:lpstr>Patient Details(Subject#9)</vt:lpstr>
      <vt:lpstr>Image Processing Techniques</vt:lpstr>
      <vt:lpstr>Normalization (ROI)</vt:lpstr>
      <vt:lpstr>Average (n=26) Si Images @930 nm</vt:lpstr>
      <vt:lpstr>Avg Si of  26 images</vt:lpstr>
      <vt:lpstr>Avg SI Vs. wavelength</vt:lpstr>
      <vt:lpstr>Normal Vs. CTS hand (735 nm)</vt:lpstr>
      <vt:lpstr>Normal Vs. CTS hand (800 nm)</vt:lpstr>
      <vt:lpstr>Normal Vs. CTS hand (865 nm)</vt:lpstr>
      <vt:lpstr>Normal Vs. CTS hand (930 nm)</vt:lpstr>
      <vt:lpstr>Fused Images</vt:lpstr>
      <vt:lpstr>Fused Normal Vs. CTS Images  (Without SNV)</vt:lpstr>
      <vt:lpstr>Fused Normal Vs. CTS Images  (With SNV)</vt:lpstr>
      <vt:lpstr>Relative Difference (threshold above 10%)</vt:lpstr>
      <vt:lpstr>Summary(#9)</vt:lpstr>
      <vt:lpstr>FDR in all CTS</vt:lpstr>
      <vt:lpstr>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</dc:title>
  <dc:subject/>
  <dc:creator/>
  <cp:keywords/>
  <dc:description>generated using python-pptx</dc:description>
  <cp:lastModifiedBy>Windows User</cp:lastModifiedBy>
  <cp:revision>93</cp:revision>
  <dcterms:created xsi:type="dcterms:W3CDTF">2013-01-27T09:14:16Z</dcterms:created>
  <dcterms:modified xsi:type="dcterms:W3CDTF">2025-06-05T05:12:47Z</dcterms:modified>
  <cp:category/>
</cp:coreProperties>
</file>