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1"/>
  </p:sldMasterIdLst>
  <p:notesMasterIdLst>
    <p:notesMasterId r:id="rId25"/>
  </p:notesMasterIdLst>
  <p:sldIdLst>
    <p:sldId id="302" r:id="rId2"/>
    <p:sldId id="301" r:id="rId3"/>
    <p:sldId id="277" r:id="rId4"/>
    <p:sldId id="278" r:id="rId5"/>
    <p:sldId id="297" r:id="rId6"/>
    <p:sldId id="279" r:id="rId7"/>
    <p:sldId id="295" r:id="rId8"/>
    <p:sldId id="281" r:id="rId9"/>
    <p:sldId id="282" r:id="rId10"/>
    <p:sldId id="264" r:id="rId11"/>
    <p:sldId id="265" r:id="rId12"/>
    <p:sldId id="293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8" r:id="rId23"/>
    <p:sldId id="29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9ECE8-3EA7-4B94-9066-3EB010E7CFEA}" type="datetimeFigureOut">
              <a:rPr lang="en-US" smtClean="0"/>
              <a:t>06/05/2025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E632E-AD40-47E3-98E8-AB8C5E171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8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DD1D-6514-4A79-94BC-0D1B43CD42FB}" type="datetime1">
              <a:rPr lang="en-US" smtClean="0"/>
              <a:t>06/05/2025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8F3-1994-4EFB-B448-FAA26D97FC19}" type="datetime1">
              <a:rPr lang="en-US" smtClean="0"/>
              <a:t>06/05/2025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9375-FF36-4A74-A2F3-762459ADE697}" type="datetime1">
              <a:rPr lang="en-US" smtClean="0"/>
              <a:t>06/05/2025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16EF-F25D-4EB2-8DFC-FB598C969215}" type="datetime1">
              <a:rPr lang="en-US" smtClean="0"/>
              <a:t>06/05/2025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6287-D171-4794-AF81-C407635F118A}" type="datetime1">
              <a:rPr lang="en-US" smtClean="0"/>
              <a:t>06/05/2025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BA0B826-F49D-4337-8E2D-838ADC2CAA1A}" type="datetime1">
              <a:rPr lang="en-US" smtClean="0"/>
              <a:t>06/05/2025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EA48-2F74-4D73-BB73-22A9743C0DB3}" type="datetime1">
              <a:rPr lang="en-US" smtClean="0"/>
              <a:t>06/05/2025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9B7F-9710-4EF9-A186-18C0B23D8F63}" type="datetime1">
              <a:rPr lang="en-US" smtClean="0"/>
              <a:t>06/05/2025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46DD-2375-4F2F-81A7-2B15724F9080}" type="datetime1">
              <a:rPr lang="en-US" smtClean="0"/>
              <a:t>06/05/2025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4B78-268D-4478-B849-CDA5E37D0976}" type="datetime1">
              <a:rPr lang="en-US" smtClean="0"/>
              <a:t>06/05/2025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32C84B0-5197-4D71-88AC-A2FB43F84E40}" type="datetime1">
              <a:rPr lang="en-US" smtClean="0"/>
              <a:t>06/05/2025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2E15B70-B74C-4515-A0CD-10C70AC98290}" type="datetime1">
              <a:rPr lang="en-US" smtClean="0"/>
              <a:t>06/05/2025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Evaluating </a:t>
            </a:r>
            <a:r>
              <a:rPr lang="en-US" sz="4000" dirty="0"/>
              <a:t>the effectiveness of non-contact pressure monitoring via multispectral imaging using </a:t>
            </a:r>
            <a:r>
              <a:rPr lang="en-US" sz="4000" dirty="0" err="1"/>
              <a:t>Kubelka-Munk</a:t>
            </a:r>
            <a:r>
              <a:rPr lang="en-US" sz="4000" dirty="0"/>
              <a:t> </a:t>
            </a:r>
            <a:r>
              <a:rPr lang="en-US" sz="4000" dirty="0" smtClean="0"/>
              <a:t>approach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005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Average (</a:t>
            </a:r>
            <a:r>
              <a:rPr lang="en-US" b="1" i="1" dirty="0" smtClean="0"/>
              <a:t>n</a:t>
            </a:r>
            <a:r>
              <a:rPr lang="en-US" b="1" dirty="0" smtClean="0"/>
              <a:t>=26) Si Images @930 nm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93064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Si of  26 images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732366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Fused Image without SNV </a:t>
            </a:r>
            <a:r>
              <a:rPr lang="en-US" sz="1400" dirty="0" smtClean="0">
                <a:solidFill>
                  <a:schemeClr val="tx2"/>
                </a:solidFill>
              </a:rPr>
              <a:t>47.44±4.23</a:t>
            </a:r>
            <a:r>
              <a:rPr lang="en-US" sz="1400" dirty="0" smtClean="0"/>
              <a:t>|</a:t>
            </a:r>
            <a:r>
              <a:rPr lang="en-US" sz="1400" dirty="0" smtClean="0">
                <a:solidFill>
                  <a:srgbClr val="FF0000"/>
                </a:solidFill>
              </a:rPr>
              <a:t>58.93±5.69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Avg</a:t>
            </a:r>
            <a:r>
              <a:rPr lang="en-US" dirty="0" smtClean="0"/>
              <a:t> SI Vs. Wavelength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0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Normal Vs. CTS hand (735 nm)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Normal Vs. </a:t>
            </a:r>
            <a:r>
              <a:rPr lang="en-US" b="1" dirty="0"/>
              <a:t>CTS hand (</a:t>
            </a:r>
            <a:r>
              <a:rPr lang="en-US" b="1" dirty="0" smtClean="0"/>
              <a:t>800 nm</a:t>
            </a:r>
            <a:r>
              <a:rPr lang="en-US" b="1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Normal Vs. </a:t>
            </a:r>
            <a:r>
              <a:rPr lang="en-US" b="1" dirty="0"/>
              <a:t>CTS hand (</a:t>
            </a:r>
            <a:r>
              <a:rPr lang="en-US" b="1" dirty="0" smtClean="0"/>
              <a:t>865 </a:t>
            </a:r>
            <a:r>
              <a:rPr lang="en-US" b="1" dirty="0"/>
              <a:t>nm)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Normal Vs. </a:t>
            </a:r>
            <a:r>
              <a:rPr lang="en-US" b="1" dirty="0"/>
              <a:t>CTS hand (</a:t>
            </a:r>
            <a:r>
              <a:rPr lang="en-US" b="1" dirty="0" smtClean="0"/>
              <a:t>930 nm</a:t>
            </a:r>
            <a:r>
              <a:rPr lang="en-US" b="1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Fused </a:t>
            </a:r>
            <a:r>
              <a:rPr lang="en-US" b="1" dirty="0" smtClean="0"/>
              <a:t>Images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average image of all wavelength</a:t>
            </a:r>
            <a:endParaRPr lang="en-US" dirty="0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2103120"/>
            <a:ext cx="8503920" cy="41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6512" y="219456"/>
            <a:ext cx="8534400" cy="88006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Fused Normal Vs. </a:t>
            </a:r>
            <a:r>
              <a:rPr lang="en-US" b="1" dirty="0"/>
              <a:t>CTS </a:t>
            </a:r>
            <a:r>
              <a:rPr lang="en-US" b="1" dirty="0" smtClean="0"/>
              <a:t>Images</a:t>
            </a:r>
            <a:br>
              <a:rPr lang="en-US" b="1" dirty="0" smtClean="0"/>
            </a:br>
            <a:r>
              <a:rPr lang="en-US" b="1" dirty="0" smtClean="0"/>
              <a:t> (Without SNV)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27248" y="592116"/>
            <a:ext cx="2962656" cy="507408"/>
          </a:xfrm>
          <a:prstGeom prst="rect">
            <a:avLst/>
          </a:prstGeom>
          <a:solidFill>
            <a:srgbClr val="FF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1752" y="27880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Fused Normal Vs. </a:t>
            </a:r>
            <a:r>
              <a:rPr lang="en-US" b="1" dirty="0"/>
              <a:t>CTS </a:t>
            </a:r>
            <a:r>
              <a:rPr lang="en-US" b="1" dirty="0" smtClean="0"/>
              <a:t>Images</a:t>
            </a:r>
            <a:br>
              <a:rPr lang="en-US" b="1" dirty="0" smtClean="0"/>
            </a:br>
            <a:r>
              <a:rPr lang="en-US" b="1" dirty="0" smtClean="0"/>
              <a:t> (With SNV)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914400" y="1392619"/>
            <a:ext cx="7772400" cy="4572000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767523"/>
            <a:ext cx="8385048" cy="4572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19272" y="530352"/>
            <a:ext cx="2468880" cy="507408"/>
          </a:xfrm>
          <a:prstGeom prst="rect">
            <a:avLst/>
          </a:prstGeom>
          <a:solidFill>
            <a:srgbClr val="FF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CTS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Normalization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ROI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Table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7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08"/>
            <a:ext cx="8229600" cy="107899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Relative Difference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dirty="0"/>
              <a:t>threshold above 10</a:t>
            </a:r>
            <a:r>
              <a:rPr lang="en-US" dirty="0" smtClean="0"/>
              <a:t>%)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06172658"/>
              </p:ext>
            </p:extLst>
          </p:nvPr>
        </p:nvGraphicFramePr>
        <p:xfrm>
          <a:off x="91440" y="1467697"/>
          <a:ext cx="8805672" cy="4859951"/>
        </p:xfrm>
        <a:graphic>
          <a:graphicData uri="http://schemas.openxmlformats.org/drawingml/2006/table">
            <a:tbl>
              <a:tblPr/>
              <a:tblGrid>
                <a:gridCol w="540454"/>
                <a:gridCol w="456242"/>
                <a:gridCol w="475488"/>
                <a:gridCol w="530352"/>
                <a:gridCol w="420624"/>
                <a:gridCol w="438912"/>
                <a:gridCol w="475488"/>
                <a:gridCol w="411480"/>
                <a:gridCol w="374904"/>
                <a:gridCol w="566928"/>
                <a:gridCol w="411480"/>
                <a:gridCol w="386051"/>
                <a:gridCol w="610645"/>
                <a:gridCol w="466344"/>
                <a:gridCol w="411480"/>
                <a:gridCol w="493776"/>
                <a:gridCol w="411480"/>
                <a:gridCol w="393192"/>
                <a:gridCol w="530352"/>
              </a:tblGrid>
              <a:tr h="250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wavelength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735 nm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800 nm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865 nm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930 nm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Fused (Without SNV)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Fused (With SNV)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Params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CTS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Change(%)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CTS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Change(%)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CTS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Change(%)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CTS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Change(%)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Normal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CTS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Change(%)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Normal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CTS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Change(%)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89.11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109.55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124.69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85.86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9.41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105.08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118.66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12.93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26.27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12.93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Std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15.79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7.82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1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Skewness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368.58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73.38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77.06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72.07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Kurtosis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820.88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109.94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103.03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Entropy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57.75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Energy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178.22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201.49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219.09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249.39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171.72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187.89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9.41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210.15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237.33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12.93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52.54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12.93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PSD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81.08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88.83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9.55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85.14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81.37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88.98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90.17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79.93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74.3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99.05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100.82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FDR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1581912" y="2473452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44368" y="4184904"/>
            <a:ext cx="499872" cy="3810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15968" y="3076956"/>
            <a:ext cx="420624" cy="35356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58612" y="4134612"/>
            <a:ext cx="490728" cy="332232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80504" y="4184904"/>
            <a:ext cx="420624" cy="332232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03336" y="4124663"/>
            <a:ext cx="420624" cy="352129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18488" y="6092952"/>
            <a:ext cx="420624" cy="332232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87040" y="3082290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44368" y="4756404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00200" y="3041904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91056" y="5350764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297680" y="4125468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92140" y="2473452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658612" y="3041904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92140" y="3576828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692140" y="5423916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698236" y="5820918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062216" y="2454402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043928" y="2968752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080504" y="3640836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80504" y="5350764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403336" y="3649218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944368" y="2478024"/>
            <a:ext cx="420624" cy="35356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923032" y="3640836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65704" y="5384292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Summary(#9)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Kurtosis</a:t>
            </a:r>
            <a:r>
              <a:rPr lang="en-US" dirty="0"/>
              <a:t> – Highest change at </a:t>
            </a:r>
            <a:r>
              <a:rPr lang="en-US" b="1" dirty="0"/>
              <a:t>800 nm (820.88%)</a:t>
            </a:r>
            <a:r>
              <a:rPr lang="en-US" dirty="0"/>
              <a:t>, also high at </a:t>
            </a:r>
            <a:r>
              <a:rPr lang="en-US" b="1" dirty="0"/>
              <a:t>930 nm</a:t>
            </a:r>
            <a:r>
              <a:rPr lang="en-US" dirty="0"/>
              <a:t>, and in </a:t>
            </a:r>
            <a:r>
              <a:rPr lang="en-US" b="1" dirty="0"/>
              <a:t>Fused</a:t>
            </a:r>
            <a:r>
              <a:rPr lang="en-US" dirty="0"/>
              <a:t> data </a:t>
            </a:r>
            <a:endParaRPr lang="en-US" dirty="0" smtClean="0"/>
          </a:p>
          <a:p>
            <a:r>
              <a:rPr lang="en-US" b="1" dirty="0" smtClean="0"/>
              <a:t>Skewness</a:t>
            </a:r>
            <a:r>
              <a:rPr lang="en-US" dirty="0" smtClean="0"/>
              <a:t> </a:t>
            </a:r>
            <a:r>
              <a:rPr lang="en-US" dirty="0"/>
              <a:t>– Extreme change at </a:t>
            </a:r>
            <a:r>
              <a:rPr lang="en-US" b="1" dirty="0"/>
              <a:t>800 nm (368.58%)</a:t>
            </a:r>
            <a:r>
              <a:rPr lang="en-US" dirty="0"/>
              <a:t>, also notable in </a:t>
            </a:r>
            <a:r>
              <a:rPr lang="en-US" b="1" dirty="0"/>
              <a:t>930 nm</a:t>
            </a:r>
            <a:r>
              <a:rPr lang="en-US" dirty="0"/>
              <a:t> and </a:t>
            </a:r>
            <a:r>
              <a:rPr lang="en-US" b="1" dirty="0"/>
              <a:t>Fused</a:t>
            </a:r>
            <a:r>
              <a:rPr lang="en-US" dirty="0"/>
              <a:t> </a:t>
            </a:r>
            <a:r>
              <a:rPr lang="en-US" dirty="0" smtClean="0"/>
              <a:t>data </a:t>
            </a:r>
          </a:p>
          <a:p>
            <a:r>
              <a:rPr lang="en-US" b="1" dirty="0" smtClean="0"/>
              <a:t>Std</a:t>
            </a:r>
            <a:r>
              <a:rPr lang="en-US" dirty="0" smtClean="0"/>
              <a:t>– Significant rise at </a:t>
            </a:r>
            <a:r>
              <a:rPr lang="en-US" b="1" dirty="0" smtClean="0"/>
              <a:t>800 nm (40.21%)</a:t>
            </a:r>
            <a:r>
              <a:rPr lang="en-US" dirty="0" smtClean="0"/>
              <a:t> and </a:t>
            </a:r>
            <a:r>
              <a:rPr lang="en-US" b="1" dirty="0" smtClean="0"/>
              <a:t>930 nm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Entropy</a:t>
            </a:r>
            <a:r>
              <a:rPr lang="en-US" dirty="0" smtClean="0"/>
              <a:t> </a:t>
            </a:r>
            <a:r>
              <a:rPr lang="en-US" dirty="0"/>
              <a:t>– Sharp increase at </a:t>
            </a:r>
            <a:r>
              <a:rPr lang="en-US" b="1" dirty="0"/>
              <a:t>800 nm (57.75</a:t>
            </a:r>
            <a:r>
              <a:rPr lang="en-US" b="1" dirty="0" smtClean="0"/>
              <a:t>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8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FDR in all 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26901352"/>
              </p:ext>
            </p:extLst>
          </p:nvPr>
        </p:nvGraphicFramePr>
        <p:xfrm>
          <a:off x="301625" y="1781175"/>
          <a:ext cx="8504240" cy="14782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00848"/>
                <a:gridCol w="1700848"/>
                <a:gridCol w="1700848"/>
                <a:gridCol w="1700848"/>
                <a:gridCol w="170084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735</a:t>
                      </a:r>
                      <a:r>
                        <a:rPr lang="en-US" baseline="0" dirty="0" smtClean="0"/>
                        <a:t> nm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 nm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865 nm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930 nm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r>
                        <a:rPr lang="en-US" dirty="0" err="1" smtClean="0"/>
                        <a:t>Img</a:t>
                      </a:r>
                      <a:r>
                        <a:rPr lang="en-US" dirty="0" smtClean="0"/>
                        <a:t> Proc.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Img</a:t>
                      </a:r>
                      <a:r>
                        <a:rPr lang="en-US" dirty="0" smtClean="0"/>
                        <a:t> Proc.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414016" y="2910840"/>
            <a:ext cx="841248" cy="348615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33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1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smtClean="0"/>
              <a:t>2ndlook </a:t>
            </a:r>
            <a:r>
              <a:rPr lang="en-US" b="1" dirty="0" smtClean="0"/>
              <a:t>software</a:t>
            </a:r>
          </a:p>
          <a:p>
            <a:pPr lvl="1"/>
            <a:r>
              <a:rPr lang="en-US" dirty="0" smtClean="0"/>
              <a:t>Video recording software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688" y="2782824"/>
            <a:ext cx="3657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9400"/>
            <a:ext cx="4800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8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2937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Multi Spectral Imaging </a:t>
            </a:r>
            <a:endParaRPr lang="en-US" b="1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Captures image </a:t>
            </a:r>
            <a:r>
              <a:rPr lang="en-US" dirty="0">
                <a:solidFill>
                  <a:schemeClr val="tx1"/>
                </a:solidFill>
              </a:rPr>
              <a:t>data within specific wavelength </a:t>
            </a:r>
            <a:r>
              <a:rPr lang="en-US" dirty="0" smtClean="0">
                <a:solidFill>
                  <a:schemeClr val="tx1"/>
                </a:solidFill>
              </a:rPr>
              <a:t>ranges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Revealing </a:t>
            </a:r>
            <a:r>
              <a:rPr lang="en-US" dirty="0">
                <a:solidFill>
                  <a:schemeClr val="tx1"/>
                </a:solidFill>
              </a:rPr>
              <a:t>details beyond human vision</a:t>
            </a:r>
          </a:p>
          <a:p>
            <a:pPr marL="0" indent="0">
              <a:buNone/>
            </a:pPr>
            <a:r>
              <a:rPr lang="en-US" b="1" dirty="0" smtClean="0"/>
              <a:t>Biomedical </a:t>
            </a:r>
            <a:r>
              <a:rPr lang="en-US" b="1" dirty="0"/>
              <a:t>Multispectral Imaging System</a:t>
            </a:r>
          </a:p>
          <a:p>
            <a:r>
              <a:rPr lang="en-US" dirty="0" smtClean="0"/>
              <a:t>Have </a:t>
            </a:r>
            <a:r>
              <a:rPr lang="en-US" dirty="0"/>
              <a:t> 4 bands suitable for detecting hemoglobin and </a:t>
            </a:r>
            <a:r>
              <a:rPr lang="en-US" dirty="0" smtClean="0"/>
              <a:t>lipid</a:t>
            </a:r>
          </a:p>
          <a:p>
            <a:r>
              <a:rPr lang="nn-NO" dirty="0"/>
              <a:t>735, 800, 865, </a:t>
            </a:r>
            <a:r>
              <a:rPr lang="nn-NO" dirty="0" smtClean="0"/>
              <a:t>and 930 nm</a:t>
            </a:r>
          </a:p>
          <a:p>
            <a:r>
              <a:rPr lang="en-US" dirty="0" smtClean="0"/>
              <a:t>Used for </a:t>
            </a:r>
            <a:r>
              <a:rPr lang="en-US" dirty="0"/>
              <a:t>a number of analysis</a:t>
            </a:r>
            <a:endParaRPr lang="en-US" dirty="0" smtClean="0"/>
          </a:p>
          <a:p>
            <a:r>
              <a:rPr lang="en-US" dirty="0"/>
              <a:t>oxygen saturation and total </a:t>
            </a:r>
            <a:r>
              <a:rPr lang="en-US" dirty="0" smtClean="0"/>
              <a:t>hemoglobin</a:t>
            </a:r>
          </a:p>
          <a:p>
            <a:r>
              <a:rPr lang="en-US" dirty="0" smtClean="0"/>
              <a:t>Important for </a:t>
            </a:r>
            <a:r>
              <a:rPr lang="en-US" dirty="0"/>
              <a:t>monitoring tissue health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Ø"/>
                </a:pPr>
                <a:r>
                  <a:rPr lang="en-US" dirty="0" err="1"/>
                  <a:t>Kubelka</a:t>
                </a:r>
                <a:r>
                  <a:rPr lang="en-US" dirty="0"/>
                  <a:t>–</a:t>
                </a:r>
                <a:r>
                  <a:rPr lang="en-US" dirty="0" err="1"/>
                  <a:t>Munk</a:t>
                </a:r>
                <a:r>
                  <a:rPr lang="en-US" dirty="0"/>
                  <a:t> </a:t>
                </a:r>
                <a:r>
                  <a:rPr lang="en-US" dirty="0" smtClean="0"/>
                  <a:t>Theory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ratio of absorption to </a:t>
                </a:r>
                <a:r>
                  <a:rPr lang="en-US" dirty="0" smtClean="0"/>
                  <a:t>scatter</a:t>
                </a:r>
              </a:p>
              <a:p>
                <a:pPr lvl="1"/>
                <a:r>
                  <a:rPr lang="en-US" dirty="0" smtClean="0"/>
                  <a:t>K/S=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(1−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  <m:r>
                          <a:rPr lang="en-US" b="0" i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/2R</a:t>
                </a:r>
              </a:p>
              <a:p>
                <a:pPr lvl="1"/>
                <a:endParaRPr lang="en-US" dirty="0" smtClean="0"/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 smtClean="0"/>
                  <a:t>Image Processing Techniques</a:t>
                </a:r>
              </a:p>
              <a:p>
                <a:pPr lvl="1"/>
                <a:r>
                  <a:rPr lang="en-US" dirty="0" err="1" smtClean="0"/>
                  <a:t>Imlocalbrighten</a:t>
                </a:r>
                <a:r>
                  <a:rPr lang="en-US" dirty="0" smtClean="0"/>
                  <a:t> function</a:t>
                </a:r>
              </a:p>
              <a:p>
                <a:pPr lvl="1"/>
                <a:r>
                  <a:rPr lang="en-US" dirty="0" smtClean="0"/>
                  <a:t>Point operation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60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41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Caused </a:t>
            </a:r>
            <a:r>
              <a:rPr lang="en-US" dirty="0">
                <a:solidFill>
                  <a:schemeClr val="tx1"/>
                </a:solidFill>
              </a:rPr>
              <a:t>by pressure on the median </a:t>
            </a:r>
            <a:r>
              <a:rPr lang="en-US" dirty="0" smtClean="0">
                <a:solidFill>
                  <a:schemeClr val="tx1"/>
                </a:solidFill>
              </a:rPr>
              <a:t>nerve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Carpal </a:t>
            </a:r>
            <a:r>
              <a:rPr lang="en-US" dirty="0">
                <a:solidFill>
                  <a:schemeClr val="tx1"/>
                </a:solidFill>
              </a:rPr>
              <a:t>tunnel is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narrow passageway formed by bones </a:t>
            </a:r>
            <a:r>
              <a:rPr lang="en-US" dirty="0" smtClean="0">
                <a:solidFill>
                  <a:schemeClr val="tx1"/>
                </a:solidFill>
              </a:rPr>
              <a:t>and ligaments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9728" indent="0"/>
            <a:r>
              <a:rPr lang="en-US" b="1" dirty="0"/>
              <a:t>Carpal Tunnel </a:t>
            </a:r>
            <a:r>
              <a:rPr lang="en-US" b="1" dirty="0" smtClean="0"/>
              <a:t>Syndrome (CTS)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7620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00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Parameters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Standard Normal </a:t>
            </a:r>
            <a:r>
              <a:rPr lang="en-US" sz="2800" dirty="0" err="1"/>
              <a:t>Variate</a:t>
            </a:r>
            <a:r>
              <a:rPr lang="en-US" sz="2800" dirty="0"/>
              <a:t> (SNV</a:t>
            </a:r>
            <a:r>
              <a:rPr lang="en-US" sz="2800" dirty="0" smtClean="0"/>
              <a:t>): (</a:t>
            </a:r>
            <a:r>
              <a:rPr lang="en-US" sz="2800" dirty="0" err="1" smtClean="0"/>
              <a:t>Img</a:t>
            </a:r>
            <a:r>
              <a:rPr lang="en-US" sz="2800" dirty="0" smtClean="0"/>
              <a:t>-mean)/</a:t>
            </a:r>
            <a:r>
              <a:rPr lang="en-US" sz="2800" dirty="0" err="1" smtClean="0"/>
              <a:t>std</a:t>
            </a:r>
            <a:endParaRPr lang="en-US" sz="2800" dirty="0" smtClean="0"/>
          </a:p>
          <a:p>
            <a:r>
              <a:rPr lang="en-US" sz="2800" dirty="0" smtClean="0"/>
              <a:t>Kurtosis:</a:t>
            </a:r>
            <a:r>
              <a:rPr lang="en-US" sz="2800" dirty="0"/>
              <a:t> </a:t>
            </a:r>
            <a:r>
              <a:rPr lang="en-US" sz="2800" dirty="0" smtClean="0"/>
              <a:t>A </a:t>
            </a:r>
            <a:r>
              <a:rPr lang="en-US" sz="2800" dirty="0"/>
              <a:t>measure of whether the data are heavy-tailed or light-tailed relative to a normal distribution</a:t>
            </a:r>
            <a:endParaRPr lang="en-US" sz="2800" dirty="0" smtClean="0"/>
          </a:p>
          <a:p>
            <a:r>
              <a:rPr lang="en-US" sz="2800" dirty="0" smtClean="0"/>
              <a:t>Skewness: </a:t>
            </a:r>
            <a:r>
              <a:rPr lang="en-US" sz="2800" dirty="0"/>
              <a:t>M</a:t>
            </a:r>
            <a:r>
              <a:rPr lang="en-US" sz="2800" dirty="0" smtClean="0"/>
              <a:t>easure </a:t>
            </a:r>
            <a:r>
              <a:rPr lang="en-US" sz="2800" dirty="0"/>
              <a:t>of </a:t>
            </a:r>
            <a:r>
              <a:rPr lang="en-US" sz="2800" dirty="0" smtClean="0"/>
              <a:t>symmetry</a:t>
            </a:r>
          </a:p>
          <a:p>
            <a:r>
              <a:rPr lang="en-US" sz="2800" dirty="0"/>
              <a:t>Energy: </a:t>
            </a:r>
            <a:r>
              <a:rPr lang="en-US" sz="2800" dirty="0" smtClean="0"/>
              <a:t>Refers </a:t>
            </a:r>
            <a:r>
              <a:rPr lang="en-US" sz="2800" dirty="0"/>
              <a:t>to the amount of information or the "smoothness" of the image</a:t>
            </a:r>
            <a:endParaRPr lang="en-US" sz="2800" dirty="0" smtClean="0"/>
          </a:p>
          <a:p>
            <a:r>
              <a:rPr lang="en-US" sz="2800" dirty="0"/>
              <a:t>Entropy: </a:t>
            </a:r>
            <a:r>
              <a:rPr lang="en-US" sz="2800" dirty="0" smtClean="0"/>
              <a:t>Measures </a:t>
            </a:r>
            <a:r>
              <a:rPr lang="en-US" sz="2800" dirty="0"/>
              <a:t>the amount of uncertainty or randomness in an </a:t>
            </a:r>
            <a:r>
              <a:rPr lang="en-US" sz="2800" dirty="0" smtClean="0"/>
              <a:t>image</a:t>
            </a:r>
          </a:p>
          <a:p>
            <a:r>
              <a:rPr lang="en-US" sz="2800" dirty="0" smtClean="0"/>
              <a:t>Power Spectral Density (PSD)</a:t>
            </a:r>
          </a:p>
          <a:p>
            <a:r>
              <a:rPr lang="en-US" sz="2800" dirty="0"/>
              <a:t>Resolution: </a:t>
            </a:r>
            <a:r>
              <a:rPr lang="en-US" sz="2800" dirty="0" smtClean="0"/>
              <a:t>width per pixel</a:t>
            </a:r>
          </a:p>
          <a:p>
            <a:r>
              <a:rPr lang="en-US" sz="2800" dirty="0" smtClean="0"/>
              <a:t>FDR: Fisher Discriminant Ration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Patient Details(Subject#9)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Age:76</a:t>
            </a:r>
          </a:p>
          <a:p>
            <a:r>
              <a:rPr lang="en-US" dirty="0"/>
              <a:t>Gender</a:t>
            </a:r>
            <a:r>
              <a:rPr lang="en-US" dirty="0" smtClean="0"/>
              <a:t>: Female</a:t>
            </a:r>
            <a:endParaRPr lang="en-US" dirty="0"/>
          </a:p>
          <a:p>
            <a:r>
              <a:rPr lang="en-US" dirty="0"/>
              <a:t>Left</a:t>
            </a:r>
            <a:r>
              <a:rPr lang="en-US" dirty="0" smtClean="0"/>
              <a:t>: Pressure</a:t>
            </a:r>
            <a:endParaRPr lang="en-US" dirty="0"/>
          </a:p>
          <a:p>
            <a:r>
              <a:rPr lang="en-US" dirty="0" smtClean="0"/>
              <a:t>Right: Normal</a:t>
            </a:r>
            <a:endParaRPr lang="en-US" dirty="0"/>
          </a:p>
          <a:p>
            <a:r>
              <a:rPr lang="en-US" dirty="0" smtClean="0"/>
              <a:t>Resolution:0.012 cm/</a:t>
            </a:r>
            <a:r>
              <a:rPr lang="en-US" dirty="0" err="1" smtClean="0"/>
              <a:t>px</a:t>
            </a:r>
            <a:endParaRPr lang="en-US" dirty="0"/>
          </a:p>
          <a:p>
            <a:r>
              <a:rPr lang="en-US" dirty="0" err="1"/>
              <a:t>Exp</a:t>
            </a:r>
            <a:r>
              <a:rPr lang="en-US" dirty="0"/>
              <a:t> date: 12/03/25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20" y="1467697"/>
            <a:ext cx="4352544" cy="4539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Normalization (ROI)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7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759</TotalTime>
  <Words>599</Words>
  <Application>Microsoft Office PowerPoint</Application>
  <PresentationFormat>On-screen Show (4:3)</PresentationFormat>
  <Paragraphs>293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 </vt:lpstr>
      <vt:lpstr>Outline</vt:lpstr>
      <vt:lpstr>Introduction</vt:lpstr>
      <vt:lpstr>Cont…</vt:lpstr>
      <vt:lpstr>Cont…</vt:lpstr>
      <vt:lpstr>Carpal Tunnel Syndrome (CTS)</vt:lpstr>
      <vt:lpstr>Parameters</vt:lpstr>
      <vt:lpstr>Patient Details(Subject#9)</vt:lpstr>
      <vt:lpstr>Normalization (ROI)</vt:lpstr>
      <vt:lpstr>Average (n=26) Si Images @930 nm</vt:lpstr>
      <vt:lpstr>Avg Si of  26 images</vt:lpstr>
      <vt:lpstr>Avg SI Vs. Wavelength</vt:lpstr>
      <vt:lpstr>Normal Vs. CTS hand (735 nm)</vt:lpstr>
      <vt:lpstr>Normal Vs. CTS hand (800 nm)</vt:lpstr>
      <vt:lpstr>Normal Vs. CTS hand (865 nm)</vt:lpstr>
      <vt:lpstr>Normal Vs. CTS hand (930 nm)</vt:lpstr>
      <vt:lpstr>Fused Images</vt:lpstr>
      <vt:lpstr>Fused Normal Vs. CTS Images  (Without SNV)</vt:lpstr>
      <vt:lpstr>Fused Normal Vs. CTS Images  (With SNV)</vt:lpstr>
      <vt:lpstr>Relative Difference (threshold above 10%)</vt:lpstr>
      <vt:lpstr>Summary(#9)</vt:lpstr>
      <vt:lpstr>FDR in all CTS</vt:lpstr>
      <vt:lpstr> 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hhh</dc:title>
  <dc:subject/>
  <dc:creator/>
  <cp:keywords/>
  <dc:description>generated using python-pptx</dc:description>
  <cp:lastModifiedBy>Windows User</cp:lastModifiedBy>
  <cp:revision>93</cp:revision>
  <dcterms:created xsi:type="dcterms:W3CDTF">2013-01-27T09:14:16Z</dcterms:created>
  <dcterms:modified xsi:type="dcterms:W3CDTF">2025-06-05T05:13:01Z</dcterms:modified>
  <cp:category/>
</cp:coreProperties>
</file>