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52" r:id="rId1"/>
  </p:sldMasterIdLst>
  <p:notesMasterIdLst>
    <p:notesMasterId r:id="rId26"/>
  </p:notesMasterIdLst>
  <p:sldIdLst>
    <p:sldId id="289" r:id="rId2"/>
    <p:sldId id="290" r:id="rId3"/>
    <p:sldId id="277" r:id="rId4"/>
    <p:sldId id="278" r:id="rId5"/>
    <p:sldId id="286" r:id="rId6"/>
    <p:sldId id="279" r:id="rId7"/>
    <p:sldId id="285" r:id="rId8"/>
    <p:sldId id="281" r:id="rId9"/>
    <p:sldId id="262" r:id="rId10"/>
    <p:sldId id="282" r:id="rId11"/>
    <p:sldId id="264" r:id="rId12"/>
    <p:sldId id="265" r:id="rId13"/>
    <p:sldId id="284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83" r:id="rId23"/>
    <p:sldId id="287" r:id="rId24"/>
    <p:sldId id="288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57" autoAdjust="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-1282" y="-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F9ECE8-3EA7-4B94-9066-3EB010E7CFEA}" type="datetimeFigureOut">
              <a:rPr lang="en-US" smtClean="0"/>
              <a:t>06/05/2025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E632E-AD40-47E3-98E8-AB8C5E171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38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DDD1D-6514-4A79-94BC-0D1B43CD42FB}" type="datetime1">
              <a:rPr lang="en-US" smtClean="0"/>
              <a:t>06/05/2025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A1F8F3-1994-4EFB-B448-FAA26D97FC19}" type="datetime1">
              <a:rPr lang="en-US" smtClean="0"/>
              <a:t>06/05/2025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A9375-FF36-4A74-A2F3-762459ADE697}" type="datetime1">
              <a:rPr lang="en-US" smtClean="0"/>
              <a:t>06/05/2025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316EF-F25D-4EB2-8DFC-FB598C969215}" type="datetime1">
              <a:rPr lang="en-US" smtClean="0"/>
              <a:t>06/05/2025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46287-D171-4794-AF81-C407635F118A}" type="datetime1">
              <a:rPr lang="en-US" smtClean="0"/>
              <a:t>06/05/2025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BBA0B826-F49D-4337-8E2D-838ADC2CAA1A}" type="datetime1">
              <a:rPr lang="en-US" smtClean="0"/>
              <a:t>06/05/2025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CEA48-2F74-4D73-BB73-22A9743C0DB3}" type="datetime1">
              <a:rPr lang="en-US" smtClean="0"/>
              <a:t>06/05/2025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29B7F-9710-4EF9-A186-18C0B23D8F63}" type="datetime1">
              <a:rPr lang="en-US" smtClean="0"/>
              <a:t>06/05/2025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846DD-2375-4F2F-81A7-2B15724F9080}" type="datetime1">
              <a:rPr lang="en-US" smtClean="0"/>
              <a:t>06/05/2025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C34B78-268D-4478-B849-CDA5E37D0976}" type="datetime1">
              <a:rPr lang="en-US" smtClean="0"/>
              <a:t>06/05/2025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632C84B0-5197-4D71-88AC-A2FB43F84E40}" type="datetime1">
              <a:rPr lang="en-US" smtClean="0"/>
              <a:t>06/05/2025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02E15B70-B74C-4515-A0CD-10C70AC98290}" type="datetime1">
              <a:rPr lang="en-US" smtClean="0"/>
              <a:t>06/05/2025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hf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sz="4000" dirty="0" smtClean="0"/>
              <a:t>Evaluating </a:t>
            </a:r>
            <a:r>
              <a:rPr lang="en-US" sz="4000" dirty="0"/>
              <a:t>the effectiveness of non-contact pressure monitoring via multispectral imaging using </a:t>
            </a:r>
            <a:r>
              <a:rPr lang="en-US" sz="4000" dirty="0" err="1"/>
              <a:t>Kubelka-Munk</a:t>
            </a:r>
            <a:r>
              <a:rPr lang="en-US" sz="4000" dirty="0"/>
              <a:t> </a:t>
            </a:r>
            <a:r>
              <a:rPr lang="en-US" sz="4000" dirty="0" smtClean="0"/>
              <a:t>approach</a:t>
            </a:r>
          </a:p>
          <a:p>
            <a:pPr marL="0" indent="0" algn="ctr">
              <a:buNone/>
            </a:pPr>
            <a:endParaRPr lang="en-US" sz="4000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4881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Leg Position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smtClean="0"/>
              <a:t>Normal  Foot                                  Diabetic Foot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220411">
            <a:off x="1110142" y="2363549"/>
            <a:ext cx="18954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860312">
            <a:off x="5268305" y="2363551"/>
            <a:ext cx="1895450" cy="288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00441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Average (</a:t>
            </a:r>
            <a:r>
              <a:rPr lang="en-US" b="1" i="1" dirty="0" smtClean="0"/>
              <a:t>n</a:t>
            </a:r>
            <a:r>
              <a:rPr lang="en-US" b="1" dirty="0" smtClean="0"/>
              <a:t>=26) Si Images @930 nm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6" name="Picture 5" descr="Average_images_of_band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74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93064"/>
          </a:xfrm>
        </p:spPr>
        <p:txBody>
          <a:bodyPr>
            <a:normAutofit/>
          </a:bodyPr>
          <a:lstStyle/>
          <a:p>
            <a:r>
              <a:rPr lang="en-US" b="1" dirty="0" err="1" smtClean="0"/>
              <a:t>Avg</a:t>
            </a:r>
            <a:r>
              <a:rPr lang="en-US" b="1" dirty="0" smtClean="0"/>
              <a:t> Si of  26 images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295400" y="1732366"/>
            <a:ext cx="259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 smtClean="0"/>
              <a:t>Fused Image without SNV </a:t>
            </a:r>
            <a:r>
              <a:rPr lang="en-US" sz="1400" dirty="0" smtClean="0">
                <a:solidFill>
                  <a:schemeClr val="tx2"/>
                </a:solidFill>
              </a:rPr>
              <a:t>47.44±4.23</a:t>
            </a:r>
            <a:r>
              <a:rPr lang="en-US" sz="1400" dirty="0" smtClean="0"/>
              <a:t>|</a:t>
            </a:r>
            <a:r>
              <a:rPr lang="en-US" sz="1400" dirty="0" smtClean="0">
                <a:solidFill>
                  <a:srgbClr val="FF0000"/>
                </a:solidFill>
              </a:rPr>
              <a:t>58.93±5.69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7" name="Picture 6" descr="average_and_s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4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Avg</a:t>
            </a:r>
            <a:r>
              <a:rPr lang="en-US" dirty="0" smtClean="0"/>
              <a:t> SI Vs. Wavelength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mtClean="0"/>
              <a:t> </a:t>
            </a:r>
            <a:endParaRPr lang="en-US"/>
          </a:p>
        </p:txBody>
      </p:sp>
      <p:pic>
        <p:nvPicPr>
          <p:cNvPr id="5" name="Picture 4" descr="poly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480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Diabetic Foot (735 nm)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735_nm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25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Diabetic Foot (800 nm</a:t>
            </a:r>
            <a:r>
              <a:rPr lang="en-US" b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800_nm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529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Diabetic Foot (865 </a:t>
            </a:r>
            <a:r>
              <a:rPr lang="en-US" b="1" dirty="0"/>
              <a:t>nm)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865_nm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99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 Vs. Diabetic Foot (930 nm</a:t>
            </a:r>
            <a:r>
              <a:rPr lang="en-US" b="1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930_nm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9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Fused </a:t>
            </a:r>
            <a:r>
              <a:rPr lang="en-US" b="1" dirty="0" smtClean="0"/>
              <a:t>Images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It is average image of all wavelength</a:t>
            </a:r>
            <a:endParaRPr lang="en-US" dirty="0"/>
          </a:p>
        </p:txBody>
      </p:sp>
      <p:pic>
        <p:nvPicPr>
          <p:cNvPr id="7" name="Picture 6" descr="Average_images_N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232" y="2194560"/>
            <a:ext cx="8503920" cy="427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4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86512" y="219456"/>
            <a:ext cx="8534400" cy="880068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Fused Normal Vs. Diabetic Images (Without SNV)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735_nm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044952" y="530352"/>
            <a:ext cx="2944368" cy="507408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18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Outline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Diabetic Foot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/>
              <a:t>Normalization</a:t>
            </a:r>
            <a:endParaRPr lang="en-US" dirty="0" smtClean="0"/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ROI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Table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475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1752" y="278808"/>
            <a:ext cx="8534400" cy="75895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Fused Normal Vs. Diabetic Images</a:t>
            </a:r>
            <a:br>
              <a:rPr lang="en-US" b="1" dirty="0" smtClean="0"/>
            </a:br>
            <a:r>
              <a:rPr lang="en-US" b="1" dirty="0" smtClean="0"/>
              <a:t> (With SNV)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914400" y="1392619"/>
            <a:ext cx="7772400" cy="4572000"/>
          </a:xfrm>
        </p:spPr>
        <p:txBody>
          <a:bodyPr/>
          <a:lstStyle/>
          <a:p>
            <a:pPr marL="109728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color_graph_of_800_nm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1609344"/>
            <a:ext cx="8385048" cy="482161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319272" y="491448"/>
            <a:ext cx="2468880" cy="507408"/>
          </a:xfrm>
          <a:prstGeom prst="rect">
            <a:avLst/>
          </a:prstGeom>
          <a:solidFill>
            <a:srgbClr val="FF0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431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Relative </a:t>
            </a:r>
            <a:r>
              <a:rPr lang="en-US" b="1" dirty="0"/>
              <a:t>Difference</a:t>
            </a:r>
            <a:br>
              <a:rPr lang="en-US" b="1" dirty="0"/>
            </a:br>
            <a:r>
              <a:rPr lang="en-US" b="1" dirty="0"/>
              <a:t>(</a:t>
            </a:r>
            <a:r>
              <a:rPr lang="en-US" dirty="0"/>
              <a:t>threshold above 10%)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865463086"/>
              </p:ext>
            </p:extLst>
          </p:nvPr>
        </p:nvGraphicFramePr>
        <p:xfrm>
          <a:off x="169164" y="1467697"/>
          <a:ext cx="8805672" cy="4919472"/>
        </p:xfrm>
        <a:graphic>
          <a:graphicData uri="http://schemas.openxmlformats.org/drawingml/2006/table">
            <a:tbl>
              <a:tblPr/>
              <a:tblGrid>
                <a:gridCol w="540454"/>
                <a:gridCol w="456242"/>
                <a:gridCol w="475488"/>
                <a:gridCol w="530352"/>
                <a:gridCol w="420624"/>
                <a:gridCol w="438912"/>
                <a:gridCol w="475488"/>
                <a:gridCol w="411480"/>
                <a:gridCol w="374904"/>
                <a:gridCol w="566928"/>
                <a:gridCol w="411480"/>
                <a:gridCol w="386051"/>
                <a:gridCol w="610645"/>
                <a:gridCol w="466344"/>
                <a:gridCol w="411480"/>
                <a:gridCol w="493776"/>
                <a:gridCol w="411480"/>
                <a:gridCol w="393192"/>
                <a:gridCol w="530352"/>
              </a:tblGrid>
              <a:tr h="18630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wavelength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735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800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865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930 nm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Fused (Without SNV)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Fused (With SNV)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608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Params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Normal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Diabetic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Change(%)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372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Mean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96.62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95.94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88.65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96.37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22.07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44641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Std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16.86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23.14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14.06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30.25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15.72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11.94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24.05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19.8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15.27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415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Skewness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27.6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11.47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1.66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13.83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2.17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1.26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512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Kurtosis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3.99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31.53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14.77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10.32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13.44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2.77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3.33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13.58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312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Entropy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9.73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3.62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4.85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9299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Energy</a:t>
                      </a: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192.12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174.52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9.16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193.25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185.88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3.81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191.89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177.3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192.75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176.52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48.19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44.13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PSD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88.81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91.91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88.41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90.95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83.62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94.49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88.08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92.57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5.09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77.76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83.31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7.14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69.5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83.79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20.56</a:t>
                      </a: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5383">
                <a:tc>
                  <a:txBody>
                    <a:bodyPr/>
                    <a:lstStyle/>
                    <a:p>
                      <a:pPr algn="ctr" fontAlgn="b"/>
                      <a:r>
                        <a:rPr lang="en-US" sz="800" b="1" i="0" u="none" strike="noStrike" dirty="0" smtClean="0">
                          <a:solidFill>
                            <a:srgbClr val="002060"/>
                          </a:solidFill>
                          <a:effectLst/>
                          <a:latin typeface="Calibri"/>
                        </a:rPr>
                        <a:t>FDR</a:t>
                      </a:r>
                      <a:endParaRPr lang="en-US" sz="800" b="1" i="0" u="none" strike="noStrike" dirty="0">
                        <a:solidFill>
                          <a:srgbClr val="002060"/>
                        </a:solidFill>
                        <a:effectLst/>
                        <a:latin typeface="Calibri"/>
                      </a:endParaRPr>
                    </a:p>
                  </a:txBody>
                  <a:tcPr marL="5414" marR="5414" marT="5414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1664208" y="401802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44952" y="2935224"/>
            <a:ext cx="499872" cy="4572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61688" y="2987040"/>
            <a:ext cx="420624" cy="35356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609844" y="2973409"/>
            <a:ext cx="598932" cy="33223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7138416" y="2935224"/>
            <a:ext cx="496824" cy="332232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8439912" y="5783665"/>
            <a:ext cx="493776" cy="352129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700784" y="6047402"/>
            <a:ext cx="420624" cy="353568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026664" y="4026408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044952" y="358368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664208" y="3588258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1664208" y="2962741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5751576" y="358368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325112" y="579289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361688" y="4070604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458200" y="409956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680710" y="4099560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8446008" y="3583686"/>
            <a:ext cx="457200" cy="342900"/>
          </a:xfrm>
          <a:prstGeom prst="ellipse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9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Summary(#16)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Std</a:t>
            </a:r>
            <a:endParaRPr lang="en-US" dirty="0"/>
          </a:p>
          <a:p>
            <a:r>
              <a:rPr lang="en-US" dirty="0"/>
              <a:t>Highest change: </a:t>
            </a:r>
            <a:r>
              <a:rPr lang="en-US" b="1" dirty="0"/>
              <a:t>30.25%</a:t>
            </a:r>
            <a:r>
              <a:rPr lang="en-US" dirty="0"/>
              <a:t> at 800 nm</a:t>
            </a:r>
          </a:p>
          <a:p>
            <a:r>
              <a:rPr lang="en-US" dirty="0"/>
              <a:t>Also high at 865 nm (</a:t>
            </a:r>
            <a:r>
              <a:rPr lang="en-US" b="1" dirty="0"/>
              <a:t>24.05%</a:t>
            </a:r>
            <a:r>
              <a:rPr lang="en-US" dirty="0"/>
              <a:t>), 930 nm (</a:t>
            </a:r>
            <a:r>
              <a:rPr lang="en-US" b="1" dirty="0"/>
              <a:t>22.89%</a:t>
            </a:r>
            <a:r>
              <a:rPr lang="en-US" dirty="0"/>
              <a:t>), and Fused (Without SNV) (</a:t>
            </a:r>
            <a:r>
              <a:rPr lang="en-US" b="1" dirty="0"/>
              <a:t>22.89%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Kurtosis</a:t>
            </a:r>
            <a:endParaRPr lang="en-US" dirty="0"/>
          </a:p>
          <a:p>
            <a:r>
              <a:rPr lang="en-US" dirty="0"/>
              <a:t>Highest change: </a:t>
            </a:r>
            <a:r>
              <a:rPr lang="en-US" b="1" dirty="0"/>
              <a:t>31.53%</a:t>
            </a:r>
            <a:r>
              <a:rPr lang="en-US" dirty="0"/>
              <a:t> at 735 nm</a:t>
            </a:r>
          </a:p>
          <a:p>
            <a:r>
              <a:rPr lang="en-US" dirty="0"/>
              <a:t>Also notable at 930 nm (</a:t>
            </a:r>
            <a:r>
              <a:rPr lang="en-US" b="1" dirty="0"/>
              <a:t>13.44%</a:t>
            </a:r>
            <a:r>
              <a:rPr lang="en-US" dirty="0"/>
              <a:t>) and Fused (With SNV) (</a:t>
            </a:r>
            <a:r>
              <a:rPr lang="en-US" b="1" dirty="0"/>
              <a:t>13.58%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Skewness</a:t>
            </a:r>
            <a:endParaRPr lang="en-US" dirty="0"/>
          </a:p>
          <a:p>
            <a:r>
              <a:rPr lang="en-US" dirty="0"/>
              <a:t>High change: </a:t>
            </a:r>
            <a:r>
              <a:rPr lang="en-US" b="1" dirty="0"/>
              <a:t>27.6%</a:t>
            </a:r>
            <a:r>
              <a:rPr lang="en-US" dirty="0"/>
              <a:t> at 735 nm</a:t>
            </a:r>
          </a:p>
          <a:p>
            <a:r>
              <a:rPr lang="en-US" dirty="0"/>
              <a:t>Still notable at 930 nm (</a:t>
            </a:r>
            <a:r>
              <a:rPr lang="en-US" b="1" dirty="0"/>
              <a:t>13.83%</a:t>
            </a:r>
            <a:r>
              <a:rPr lang="en-US" dirty="0"/>
              <a:t>) and Fused (With SNV) (</a:t>
            </a:r>
            <a:r>
              <a:rPr lang="en-US" b="1" dirty="0"/>
              <a:t>13.55</a:t>
            </a:r>
            <a:r>
              <a:rPr lang="en-US" b="1" dirty="0" smtClean="0"/>
              <a:t>%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866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FDR in all </a:t>
            </a:r>
            <a:r>
              <a:rPr lang="en-US" smtClean="0"/>
              <a:t>Diabetic Foot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781617111"/>
              </p:ext>
            </p:extLst>
          </p:nvPr>
        </p:nvGraphicFramePr>
        <p:xfrm>
          <a:off x="301625" y="1781175"/>
          <a:ext cx="8504240" cy="14782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700848"/>
                <a:gridCol w="1700848"/>
                <a:gridCol w="1700848"/>
                <a:gridCol w="1700848"/>
                <a:gridCol w="1700848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735</a:t>
                      </a:r>
                      <a:r>
                        <a:rPr lang="en-US" baseline="0" dirty="0" smtClean="0"/>
                        <a:t>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800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865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930 nm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Remarks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 </a:t>
                      </a:r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 Proc.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Img</a:t>
                      </a:r>
                      <a:r>
                        <a:rPr lang="en-US" dirty="0" smtClean="0"/>
                        <a:t> Proc.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Total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Oval 5"/>
          <p:cNvSpPr/>
          <p:nvPr/>
        </p:nvSpPr>
        <p:spPr>
          <a:xfrm>
            <a:off x="740664" y="2910840"/>
            <a:ext cx="841248" cy="348615"/>
          </a:xfrm>
          <a:prstGeom prst="ellipse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7162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Thank You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12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smtClean="0"/>
              <a:t>2ndlook </a:t>
            </a:r>
            <a:r>
              <a:rPr lang="en-US" b="1" dirty="0" smtClean="0"/>
              <a:t>software</a:t>
            </a:r>
          </a:p>
          <a:p>
            <a:pPr lvl="1"/>
            <a:r>
              <a:rPr lang="en-US" dirty="0" smtClean="0"/>
              <a:t>Video recording software</a:t>
            </a:r>
          </a:p>
          <a:p>
            <a:endParaRPr lang="en-US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3688" y="2782824"/>
            <a:ext cx="3657600" cy="335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819400"/>
            <a:ext cx="48006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9811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2937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Multi Spectral Imaging </a:t>
            </a:r>
            <a:endParaRPr lang="en-US" b="1" dirty="0" smtClean="0"/>
          </a:p>
          <a:p>
            <a:pPr lvl="1"/>
            <a:r>
              <a:rPr lang="en-US" dirty="0" smtClean="0"/>
              <a:t>Captures image </a:t>
            </a:r>
            <a:r>
              <a:rPr lang="en-US" dirty="0"/>
              <a:t>data within specific wavelength </a:t>
            </a:r>
            <a:r>
              <a:rPr lang="en-US" dirty="0" smtClean="0"/>
              <a:t>ranges</a:t>
            </a:r>
          </a:p>
          <a:p>
            <a:pPr lvl="1"/>
            <a:r>
              <a:rPr lang="en-US" dirty="0" smtClean="0"/>
              <a:t>Revealing </a:t>
            </a:r>
            <a:r>
              <a:rPr lang="en-US" dirty="0"/>
              <a:t>details beyond human vision</a:t>
            </a:r>
          </a:p>
          <a:p>
            <a:pPr marL="0" indent="0">
              <a:buNone/>
            </a:pPr>
            <a:r>
              <a:rPr lang="en-US" b="1" dirty="0" smtClean="0"/>
              <a:t>Biomedical </a:t>
            </a:r>
            <a:r>
              <a:rPr lang="en-US" b="1" dirty="0"/>
              <a:t>Multispectral Imaging System</a:t>
            </a:r>
          </a:p>
          <a:p>
            <a:r>
              <a:rPr lang="en-US" dirty="0" smtClean="0"/>
              <a:t>Have </a:t>
            </a:r>
            <a:r>
              <a:rPr lang="en-US" dirty="0"/>
              <a:t> 4 bands suitable for detecting hemoglobin and </a:t>
            </a:r>
            <a:r>
              <a:rPr lang="en-US" dirty="0" smtClean="0"/>
              <a:t>lipid</a:t>
            </a:r>
          </a:p>
          <a:p>
            <a:r>
              <a:rPr lang="nn-NO" dirty="0"/>
              <a:t>735, 800, 865, </a:t>
            </a:r>
            <a:r>
              <a:rPr lang="nn-NO" dirty="0" smtClean="0"/>
              <a:t>and 930 nm</a:t>
            </a:r>
          </a:p>
          <a:p>
            <a:r>
              <a:rPr lang="en-US" dirty="0" smtClean="0"/>
              <a:t>Used for </a:t>
            </a:r>
            <a:r>
              <a:rPr lang="en-US" dirty="0"/>
              <a:t>a number of analysis</a:t>
            </a:r>
            <a:endParaRPr lang="en-US" dirty="0" smtClean="0"/>
          </a:p>
          <a:p>
            <a:r>
              <a:rPr lang="en-US" dirty="0"/>
              <a:t>oxygen saturation and total </a:t>
            </a:r>
            <a:r>
              <a:rPr lang="en-US" dirty="0" smtClean="0"/>
              <a:t>hemoglobin</a:t>
            </a:r>
          </a:p>
          <a:p>
            <a:r>
              <a:rPr lang="en-US" dirty="0" smtClean="0"/>
              <a:t>Important for </a:t>
            </a:r>
            <a:r>
              <a:rPr lang="en-US" dirty="0"/>
              <a:t>monitoring tissue health</a:t>
            </a:r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40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 err="1"/>
                  <a:t>Kubelka</a:t>
                </a:r>
                <a:r>
                  <a:rPr lang="en-US" dirty="0"/>
                  <a:t>–</a:t>
                </a:r>
                <a:r>
                  <a:rPr lang="en-US" dirty="0" err="1"/>
                  <a:t>Munk</a:t>
                </a:r>
                <a:r>
                  <a:rPr lang="en-US" dirty="0"/>
                  <a:t> </a:t>
                </a:r>
                <a:r>
                  <a:rPr lang="en-US" dirty="0" smtClean="0"/>
                  <a:t>Theory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dirty="0"/>
                  <a:t>ratio of absorption to </a:t>
                </a:r>
                <a:r>
                  <a:rPr lang="en-US" dirty="0" smtClean="0"/>
                  <a:t>scatter</a:t>
                </a:r>
              </a:p>
              <a:p>
                <a:pPr lvl="1"/>
                <a:r>
                  <a:rPr lang="en-US" dirty="0" smtClean="0"/>
                  <a:t>K/S=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/>
                          </a:rPr>
                          <m:t>(1−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R</m:t>
                        </m:r>
                        <m:r>
                          <a:rPr lang="en-US" b="0" i="0" smtClean="0">
                            <a:latin typeface="Cambria Math"/>
                          </a:rPr>
                          <m:t>)</m:t>
                        </m:r>
                      </m:e>
                      <m:sup>
                        <m:r>
                          <a:rPr lang="en-US" i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/2R</a:t>
                </a:r>
              </a:p>
              <a:p>
                <a:pPr lvl="1"/>
                <a:endParaRPr lang="en-US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Image Processing Techniques</a:t>
                </a:r>
              </a:p>
              <a:p>
                <a:pPr lvl="1"/>
                <a:r>
                  <a:rPr lang="en-US" dirty="0" smtClean="0"/>
                  <a:t>Median filtering</a:t>
                </a:r>
              </a:p>
              <a:p>
                <a:pPr lvl="1"/>
                <a:r>
                  <a:rPr lang="en-US" dirty="0" smtClean="0"/>
                  <a:t>Contrast enhancement</a:t>
                </a:r>
              </a:p>
              <a:p>
                <a:pPr lvl="3">
                  <a:buClr>
                    <a:srgbClr val="00B050"/>
                  </a:buClr>
                  <a:buSzPct val="73000"/>
                  <a:buFont typeface="Wingdings" pitchFamily="2" charset="2"/>
                  <a:buChar char="§"/>
                </a:pPr>
                <a:r>
                  <a:rPr lang="en-US" dirty="0" err="1" smtClean="0"/>
                  <a:t>Imadjust</a:t>
                </a:r>
                <a:endParaRPr lang="en-US" dirty="0" smtClean="0"/>
              </a:p>
              <a:p>
                <a:pPr lvl="3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US" dirty="0" err="1"/>
                  <a:t>histeq</a:t>
                </a:r>
                <a:r>
                  <a:rPr lang="en-US" dirty="0"/>
                  <a:t> </a:t>
                </a:r>
                <a:endParaRPr lang="en-US" dirty="0" smtClean="0"/>
              </a:p>
              <a:p>
                <a:pPr lvl="3">
                  <a:buClr>
                    <a:schemeClr val="accent1"/>
                  </a:buClr>
                  <a:buFont typeface="Wingdings" pitchFamily="2" charset="2"/>
                  <a:buChar char="§"/>
                </a:pPr>
                <a:r>
                  <a:rPr lang="en-US" dirty="0" err="1"/>
                  <a:t>adapthisteq</a:t>
                </a:r>
                <a:endParaRPr lang="en-US" dirty="0" smtClean="0"/>
              </a:p>
              <a:p>
                <a:pPr lvl="1"/>
                <a:r>
                  <a:rPr lang="en-US" dirty="0" smtClean="0"/>
                  <a:t>Point operations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860" t="-1200" b="-12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641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1336"/>
            <a:ext cx="8229600" cy="1143000"/>
          </a:xfrm>
        </p:spPr>
        <p:txBody>
          <a:bodyPr/>
          <a:lstStyle/>
          <a:p>
            <a:r>
              <a:rPr lang="en-US" b="1" dirty="0" smtClean="0"/>
              <a:t>Diabetic Foot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467697"/>
            <a:ext cx="8229600" cy="4525963"/>
          </a:xfrm>
        </p:spPr>
        <p:txBody>
          <a:bodyPr/>
          <a:lstStyle/>
          <a:p>
            <a:r>
              <a:rPr lang="en-US" dirty="0" smtClean="0"/>
              <a:t>Too high blood glucose, or sugar level </a:t>
            </a:r>
          </a:p>
          <a:p>
            <a:r>
              <a:rPr lang="en-US" dirty="0" smtClean="0"/>
              <a:t> Doppler is ratio between flow at brachial artery and the ankle</a:t>
            </a:r>
          </a:p>
          <a:p>
            <a:r>
              <a:rPr lang="en-US" dirty="0"/>
              <a:t>Normal ABI ranges from 1.0 — 1.4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2052" name="Picture 4" descr="Diabetic-Foot-Ca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474720"/>
            <a:ext cx="5715000" cy="2773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40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Parameters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Standard Normal </a:t>
            </a:r>
            <a:r>
              <a:rPr lang="en-US" sz="2800" dirty="0" err="1"/>
              <a:t>Variate</a:t>
            </a:r>
            <a:r>
              <a:rPr lang="en-US" sz="2800" dirty="0"/>
              <a:t> (SNV</a:t>
            </a:r>
            <a:r>
              <a:rPr lang="en-US" sz="2800" dirty="0" smtClean="0"/>
              <a:t>): (</a:t>
            </a:r>
            <a:r>
              <a:rPr lang="en-US" sz="2800" dirty="0" err="1" smtClean="0"/>
              <a:t>Img</a:t>
            </a:r>
            <a:r>
              <a:rPr lang="en-US" sz="2800" dirty="0" smtClean="0"/>
              <a:t>-mean)/</a:t>
            </a:r>
            <a:r>
              <a:rPr lang="en-US" sz="2800" dirty="0" err="1" smtClean="0"/>
              <a:t>std</a:t>
            </a:r>
            <a:endParaRPr lang="en-US" sz="2800" dirty="0" smtClean="0"/>
          </a:p>
          <a:p>
            <a:r>
              <a:rPr lang="en-US" sz="2800" dirty="0" smtClean="0"/>
              <a:t>Kurtosis:</a:t>
            </a:r>
            <a:r>
              <a:rPr lang="en-US" sz="2800" dirty="0"/>
              <a:t> </a:t>
            </a:r>
            <a:r>
              <a:rPr lang="en-US" sz="2800" dirty="0" smtClean="0"/>
              <a:t>heavy/light-tailed relative </a:t>
            </a:r>
            <a:r>
              <a:rPr lang="en-US" sz="2800" dirty="0"/>
              <a:t>to </a:t>
            </a:r>
            <a:r>
              <a:rPr lang="en-US" sz="2800" dirty="0" smtClean="0"/>
              <a:t>Normal Dist.</a:t>
            </a:r>
          </a:p>
          <a:p>
            <a:r>
              <a:rPr lang="en-US" sz="2800" dirty="0" smtClean="0"/>
              <a:t>Skewness: </a:t>
            </a:r>
            <a:r>
              <a:rPr lang="en-US" sz="2800" dirty="0"/>
              <a:t>M</a:t>
            </a:r>
            <a:r>
              <a:rPr lang="en-US" sz="2800" dirty="0" smtClean="0"/>
              <a:t>easure </a:t>
            </a:r>
            <a:r>
              <a:rPr lang="en-US" sz="2800" dirty="0"/>
              <a:t>of </a:t>
            </a:r>
            <a:r>
              <a:rPr lang="en-US" sz="2800" dirty="0" smtClean="0"/>
              <a:t>symmetry</a:t>
            </a:r>
          </a:p>
          <a:p>
            <a:r>
              <a:rPr lang="en-US" sz="2800" dirty="0"/>
              <a:t>Energy: </a:t>
            </a:r>
            <a:r>
              <a:rPr lang="en-US" sz="2800" dirty="0" smtClean="0"/>
              <a:t>the </a:t>
            </a:r>
            <a:r>
              <a:rPr lang="en-US" sz="2800" dirty="0"/>
              <a:t>amount of </a:t>
            </a:r>
            <a:r>
              <a:rPr lang="en-US" sz="2800" dirty="0" smtClean="0"/>
              <a:t>information</a:t>
            </a:r>
          </a:p>
          <a:p>
            <a:r>
              <a:rPr lang="en-US" sz="2800" dirty="0" smtClean="0"/>
              <a:t>Mean</a:t>
            </a:r>
          </a:p>
          <a:p>
            <a:r>
              <a:rPr lang="en-US" sz="2800" dirty="0" smtClean="0"/>
              <a:t>Std</a:t>
            </a:r>
          </a:p>
          <a:p>
            <a:r>
              <a:rPr lang="en-US" sz="2800" dirty="0" smtClean="0"/>
              <a:t>Entropy</a:t>
            </a:r>
            <a:r>
              <a:rPr lang="en-US" sz="2800" dirty="0"/>
              <a:t>: </a:t>
            </a:r>
            <a:r>
              <a:rPr lang="en-US" sz="2800" dirty="0" smtClean="0"/>
              <a:t>amount </a:t>
            </a:r>
            <a:r>
              <a:rPr lang="en-US" sz="2800" dirty="0"/>
              <a:t>of uncertainty </a:t>
            </a:r>
            <a:endParaRPr lang="en-US" sz="2800" dirty="0" smtClean="0"/>
          </a:p>
          <a:p>
            <a:r>
              <a:rPr lang="en-US" sz="2800" dirty="0" smtClean="0"/>
              <a:t>Power Spectral Density (PSD)</a:t>
            </a:r>
          </a:p>
          <a:p>
            <a:r>
              <a:rPr lang="en-US" sz="2800" dirty="0"/>
              <a:t>Resolution: </a:t>
            </a:r>
            <a:r>
              <a:rPr lang="en-US" sz="2800" dirty="0" smtClean="0"/>
              <a:t>width per pixel</a:t>
            </a:r>
          </a:p>
          <a:p>
            <a:r>
              <a:rPr lang="en-US" sz="2800" dirty="0" smtClean="0"/>
              <a:t>FDR: Fisher Discriminant Ration</a:t>
            </a: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4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Patient Details(Subject#16)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Gender: Male</a:t>
            </a:r>
          </a:p>
          <a:p>
            <a:r>
              <a:rPr lang="en-US" dirty="0"/>
              <a:t>Saturation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left</a:t>
            </a:r>
            <a:r>
              <a:rPr lang="en-US" dirty="0"/>
              <a:t>: </a:t>
            </a:r>
            <a:r>
              <a:rPr lang="en-US" dirty="0" smtClean="0"/>
              <a:t>95</a:t>
            </a:r>
          </a:p>
          <a:p>
            <a:pPr lvl="1"/>
            <a:r>
              <a:rPr lang="en-US" dirty="0" smtClean="0"/>
              <a:t>right: 98</a:t>
            </a:r>
            <a:endParaRPr lang="en-US" dirty="0"/>
          </a:p>
          <a:p>
            <a:r>
              <a:rPr lang="en-US" dirty="0"/>
              <a:t>Age</a:t>
            </a:r>
            <a:r>
              <a:rPr lang="en-US" dirty="0" smtClean="0"/>
              <a:t>: 58</a:t>
            </a:r>
            <a:endParaRPr lang="en-US" dirty="0"/>
          </a:p>
          <a:p>
            <a:r>
              <a:rPr lang="en-US" dirty="0"/>
              <a:t>Left</a:t>
            </a:r>
            <a:r>
              <a:rPr lang="en-US" dirty="0" smtClean="0"/>
              <a:t>: Normal</a:t>
            </a:r>
            <a:endParaRPr lang="en-US" dirty="0"/>
          </a:p>
          <a:p>
            <a:r>
              <a:rPr lang="en-US" dirty="0"/>
              <a:t>Right</a:t>
            </a:r>
            <a:r>
              <a:rPr lang="en-US" dirty="0" smtClean="0"/>
              <a:t>: Pressure</a:t>
            </a:r>
            <a:endParaRPr lang="en-US" dirty="0"/>
          </a:p>
          <a:p>
            <a:r>
              <a:rPr lang="en-US" dirty="0" smtClean="0"/>
              <a:t>Resolution: 0.004 cm/</a:t>
            </a:r>
            <a:r>
              <a:rPr lang="en-US" dirty="0" err="1" smtClean="0"/>
              <a:t>px</a:t>
            </a:r>
            <a:endParaRPr lang="en-US" dirty="0"/>
          </a:p>
          <a:p>
            <a:r>
              <a:rPr lang="en-US" dirty="0" smtClean="0"/>
              <a:t>Distance:36 cm</a:t>
            </a:r>
          </a:p>
          <a:p>
            <a:r>
              <a:rPr lang="en-US" dirty="0" err="1" smtClean="0"/>
              <a:t>Exp</a:t>
            </a:r>
            <a:r>
              <a:rPr lang="en-US" dirty="0" smtClean="0"/>
              <a:t> date: 25/02/25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888" y="1659721"/>
            <a:ext cx="4169664" cy="430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26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Normalization (ROI)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7" name="Picture 6" descr="roi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52" y="1527048"/>
            <a:ext cx="850392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33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689</TotalTime>
  <Words>636</Words>
  <Application>Microsoft Office PowerPoint</Application>
  <PresentationFormat>On-screen Show (4:3)</PresentationFormat>
  <Paragraphs>315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Civic</vt:lpstr>
      <vt:lpstr> </vt:lpstr>
      <vt:lpstr>Outline</vt:lpstr>
      <vt:lpstr>Introduction</vt:lpstr>
      <vt:lpstr>Cont…</vt:lpstr>
      <vt:lpstr>Cont…</vt:lpstr>
      <vt:lpstr>Diabetic Foot</vt:lpstr>
      <vt:lpstr>Parameters</vt:lpstr>
      <vt:lpstr>Patient Details(Subject#16)</vt:lpstr>
      <vt:lpstr>Normalization (ROI)</vt:lpstr>
      <vt:lpstr>Leg Position</vt:lpstr>
      <vt:lpstr>Average (n=26) Si Images @930 nm</vt:lpstr>
      <vt:lpstr>Avg Si of  26 images</vt:lpstr>
      <vt:lpstr>Avg SI Vs. Wavelength</vt:lpstr>
      <vt:lpstr>Normal Vs. Diabetic Foot (735 nm)</vt:lpstr>
      <vt:lpstr>Normal Vs. Diabetic Foot (800 nm)</vt:lpstr>
      <vt:lpstr>Normal Vs. Diabetic Foot (865 nm)</vt:lpstr>
      <vt:lpstr>Normal Vs. Diabetic Foot (930 nm)</vt:lpstr>
      <vt:lpstr>Fused Images</vt:lpstr>
      <vt:lpstr>Fused Normal Vs. Diabetic Images (Without SNV)</vt:lpstr>
      <vt:lpstr>Fused Normal Vs. Diabetic Images  (With SNV)</vt:lpstr>
      <vt:lpstr>Relative Difference (threshold above 10%)</vt:lpstr>
      <vt:lpstr>Summary(#16)</vt:lpstr>
      <vt:lpstr>FDR in all Diabetic Foot</vt:lpstr>
      <vt:lpstr> 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hhh</dc:title>
  <dc:subject/>
  <dc:creator/>
  <cp:keywords/>
  <dc:description>generated using python-pptx</dc:description>
  <cp:lastModifiedBy>Windows User</cp:lastModifiedBy>
  <cp:revision>100</cp:revision>
  <dcterms:created xsi:type="dcterms:W3CDTF">2013-01-27T09:14:16Z</dcterms:created>
  <dcterms:modified xsi:type="dcterms:W3CDTF">2025-06-05T05:11:57Z</dcterms:modified>
  <cp:category/>
</cp:coreProperties>
</file>