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1"/>
  </p:sldMasterIdLst>
  <p:notesMasterIdLst>
    <p:notesMasterId r:id="rId26"/>
  </p:notesMasterIdLst>
  <p:sldIdLst>
    <p:sldId id="289" r:id="rId2"/>
    <p:sldId id="290" r:id="rId3"/>
    <p:sldId id="277" r:id="rId4"/>
    <p:sldId id="278" r:id="rId5"/>
    <p:sldId id="286" r:id="rId6"/>
    <p:sldId id="279" r:id="rId7"/>
    <p:sldId id="285" r:id="rId8"/>
    <p:sldId id="281" r:id="rId9"/>
    <p:sldId id="262" r:id="rId10"/>
    <p:sldId id="282" r:id="rId11"/>
    <p:sldId id="264" r:id="rId12"/>
    <p:sldId id="265" r:id="rId13"/>
    <p:sldId id="284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83" r:id="rId23"/>
    <p:sldId id="287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9ECE8-3EA7-4B94-9066-3EB010E7CFEA}" type="datetimeFigureOut">
              <a:rPr lang="en-US" smtClean="0"/>
              <a:t>06/05/2025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E632E-AD40-47E3-98E8-AB8C5E171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8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DD1D-6514-4A79-94BC-0D1B43CD42FB}" type="datetime1">
              <a:rPr lang="en-US" smtClean="0"/>
              <a:t>06/05/2025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8F3-1994-4EFB-B448-FAA26D97FC19}" type="datetime1">
              <a:rPr lang="en-US" smtClean="0"/>
              <a:t>06/05/2025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9375-FF36-4A74-A2F3-762459ADE697}" type="datetime1">
              <a:rPr lang="en-US" smtClean="0"/>
              <a:t>06/05/2025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16EF-F25D-4EB2-8DFC-FB598C969215}" type="datetime1">
              <a:rPr lang="en-US" smtClean="0"/>
              <a:t>06/05/2025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6287-D171-4794-AF81-C407635F118A}" type="datetime1">
              <a:rPr lang="en-US" smtClean="0"/>
              <a:t>06/05/2025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BA0B826-F49D-4337-8E2D-838ADC2CAA1A}" type="datetime1">
              <a:rPr lang="en-US" smtClean="0"/>
              <a:t>06/05/2025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EA48-2F74-4D73-BB73-22A9743C0DB3}" type="datetime1">
              <a:rPr lang="en-US" smtClean="0"/>
              <a:t>06/05/2025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9B7F-9710-4EF9-A186-18C0B23D8F63}" type="datetime1">
              <a:rPr lang="en-US" smtClean="0"/>
              <a:t>06/05/2025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46DD-2375-4F2F-81A7-2B15724F9080}" type="datetime1">
              <a:rPr lang="en-US" smtClean="0"/>
              <a:t>06/05/2025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4B78-268D-4478-B849-CDA5E37D0976}" type="datetime1">
              <a:rPr lang="en-US" smtClean="0"/>
              <a:t>06/05/2025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32C84B0-5197-4D71-88AC-A2FB43F84E40}" type="datetime1">
              <a:rPr lang="en-US" smtClean="0"/>
              <a:t>06/05/2025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2E15B70-B74C-4515-A0CD-10C70AC98290}" type="datetime1">
              <a:rPr lang="en-US" smtClean="0"/>
              <a:t>06/05/2025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Evaluating </a:t>
            </a:r>
            <a:r>
              <a:rPr lang="en-US" sz="4000" dirty="0"/>
              <a:t>the effectiveness of non-contact pressure monitoring via multispectral imaging using </a:t>
            </a:r>
            <a:r>
              <a:rPr lang="en-US" sz="4000" dirty="0" err="1"/>
              <a:t>Kubelka-Munk</a:t>
            </a:r>
            <a:r>
              <a:rPr lang="en-US" sz="4000" dirty="0"/>
              <a:t> </a:t>
            </a:r>
            <a:r>
              <a:rPr lang="en-US" sz="4000" dirty="0" smtClean="0"/>
              <a:t>approach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0051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Leg Position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mtClean="0"/>
              <a:t>Normal  Foot                                  Diabetic Foot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20411">
            <a:off x="1110142" y="2363549"/>
            <a:ext cx="18954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60312">
            <a:off x="5268305" y="2363551"/>
            <a:ext cx="18954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4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Average (</a:t>
            </a:r>
            <a:r>
              <a:rPr lang="en-US" b="1" i="1" dirty="0" smtClean="0"/>
              <a:t>n</a:t>
            </a:r>
            <a:r>
              <a:rPr lang="en-US" b="1" dirty="0" smtClean="0"/>
              <a:t>=26) Si Images @930 nm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Average_images_of_band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9306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Si of  26 images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732366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Fused Image without SNV </a:t>
            </a:r>
            <a:r>
              <a:rPr lang="en-US" sz="1400" dirty="0" smtClean="0">
                <a:solidFill>
                  <a:schemeClr val="tx2"/>
                </a:solidFill>
              </a:rPr>
              <a:t>47.44±4.23</a:t>
            </a:r>
            <a:r>
              <a:rPr lang="en-US" sz="1400" dirty="0" smtClean="0"/>
              <a:t>|</a:t>
            </a:r>
            <a:r>
              <a:rPr lang="en-US" sz="1400" dirty="0" smtClean="0">
                <a:solidFill>
                  <a:srgbClr val="FF0000"/>
                </a:solidFill>
              </a:rPr>
              <a:t>58.93±5.69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7" name="Picture 6" descr="average_and_s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SI Vs. Wavelength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5" name="Picture 4" descr="poly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8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 Vs. Diabetic Foot (735 nm)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olor_graph_of_735_n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 Vs. Diabetic Foot (800 nm</a:t>
            </a:r>
            <a:r>
              <a:rPr lang="en-US" b="1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olor_graph_of_800_nm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 Vs. Diabetic Foot (865 </a:t>
            </a:r>
            <a:r>
              <a:rPr lang="en-US" b="1" dirty="0"/>
              <a:t>nm)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olor_graph_of_865_nm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 Vs. Diabetic Foot (930 nm</a:t>
            </a:r>
            <a:r>
              <a:rPr lang="en-US" b="1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olor_graph_of_930_nm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Fused </a:t>
            </a:r>
            <a:r>
              <a:rPr lang="en-US" b="1" dirty="0" smtClean="0"/>
              <a:t>Images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average image of all wavelength</a:t>
            </a:r>
            <a:endParaRPr lang="en-US" dirty="0"/>
          </a:p>
        </p:txBody>
      </p:sp>
      <p:pic>
        <p:nvPicPr>
          <p:cNvPr id="7" name="Picture 6" descr="Average_images_N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993392"/>
            <a:ext cx="8503920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6512" y="219456"/>
            <a:ext cx="8534400" cy="88006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Fused Normal Vs. Diabetic Images (Without SNV)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olor_graph_of_735_nm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81528" y="530352"/>
            <a:ext cx="2926080" cy="507408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Diabetic Foot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Normalization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ROI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Table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7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752" y="27880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Fused Normal Vs. Diabetic Images</a:t>
            </a:r>
            <a:br>
              <a:rPr lang="en-US" b="1" dirty="0" smtClean="0"/>
            </a:br>
            <a:r>
              <a:rPr lang="en-US" b="1" dirty="0" smtClean="0"/>
              <a:t> (With SNV)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14400" y="1392619"/>
            <a:ext cx="7772400" cy="4572000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olor_graph_of_800_nm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92" y="1581912"/>
            <a:ext cx="8293608" cy="47941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19272" y="530352"/>
            <a:ext cx="2468880" cy="507408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Relative Difference</a:t>
            </a:r>
            <a:br>
              <a:rPr lang="en-US" b="1" dirty="0" smtClean="0"/>
            </a:br>
            <a:r>
              <a:rPr lang="en-US" b="1" dirty="0" smtClean="0"/>
              <a:t>(</a:t>
            </a:r>
            <a:r>
              <a:rPr lang="en-US" dirty="0"/>
              <a:t>T</a:t>
            </a:r>
            <a:r>
              <a:rPr lang="en-US" dirty="0" smtClean="0"/>
              <a:t>hreshold </a:t>
            </a:r>
            <a:r>
              <a:rPr lang="en-US" dirty="0"/>
              <a:t>above 1</a:t>
            </a:r>
            <a:r>
              <a:rPr lang="en-US" dirty="0" smtClean="0"/>
              <a:t>0</a:t>
            </a:r>
            <a:r>
              <a:rPr lang="en-US" dirty="0"/>
              <a:t>%)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95281361"/>
              </p:ext>
            </p:extLst>
          </p:nvPr>
        </p:nvGraphicFramePr>
        <p:xfrm>
          <a:off x="169164" y="1467697"/>
          <a:ext cx="8805672" cy="4919472"/>
        </p:xfrm>
        <a:graphic>
          <a:graphicData uri="http://schemas.openxmlformats.org/drawingml/2006/table">
            <a:tbl>
              <a:tblPr/>
              <a:tblGrid>
                <a:gridCol w="540454"/>
                <a:gridCol w="456242"/>
                <a:gridCol w="475488"/>
                <a:gridCol w="530352"/>
                <a:gridCol w="420624"/>
                <a:gridCol w="438912"/>
                <a:gridCol w="475488"/>
                <a:gridCol w="411480"/>
                <a:gridCol w="374904"/>
                <a:gridCol w="566928"/>
                <a:gridCol w="411480"/>
                <a:gridCol w="386051"/>
                <a:gridCol w="610645"/>
                <a:gridCol w="466344"/>
                <a:gridCol w="411480"/>
                <a:gridCol w="493776"/>
                <a:gridCol w="411480"/>
                <a:gridCol w="393192"/>
                <a:gridCol w="530352"/>
              </a:tblGrid>
              <a:tr h="18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wavelength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735 nm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800 nm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865 nm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930 nm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Fused (Without SNV)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Fused (With SNV)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Params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Diabetic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Diabetic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Diabetic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Diabetic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Diabetic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Diabetic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100.39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89.55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110.26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97.67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99.81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89.33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110.54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95.69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Std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42.94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9.81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9.37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1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Skewness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46.46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124.1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132.22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Kurtosis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102.54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98.11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96.11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104.22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Entropy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15.66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Energy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200.79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179.1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220.52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195.34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199.63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178.66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221.08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191.39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55.27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47.85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PSD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82.22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86.04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93.64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82.32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79.35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118.99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FDR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1664208" y="4027170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3560826"/>
            <a:ext cx="499872" cy="4572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61688" y="4050115"/>
            <a:ext cx="420624" cy="35356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09844" y="3574584"/>
            <a:ext cx="598932" cy="332232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38416" y="3587538"/>
            <a:ext cx="496824" cy="332232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81060" y="3587538"/>
            <a:ext cx="493776" cy="352129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61688" y="6113611"/>
            <a:ext cx="420624" cy="35356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64208" y="245135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64208" y="3606673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64208" y="469163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588008" y="528599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64208" y="2981706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83992" y="2981706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026664" y="245135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023616" y="4060783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026664" y="4735830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026664" y="528599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322064" y="2486406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343400" y="2984077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325112" y="3587538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22064" y="4679527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322064" y="528599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80710" y="245135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715000" y="2980267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39384" y="4041056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724144" y="4706959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680710" y="528599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138416" y="245135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38416" y="2980267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138416" y="4094396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156704" y="472228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7156704" y="5284470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8468868" y="4062562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458200" y="472228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8458200" y="578129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Summary(#16)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Skewness</a:t>
            </a:r>
            <a:endParaRPr lang="en-US" dirty="0"/>
          </a:p>
          <a:p>
            <a:r>
              <a:rPr lang="en-US" dirty="0"/>
              <a:t>Highest change: </a:t>
            </a:r>
            <a:r>
              <a:rPr lang="en-US" b="1" dirty="0"/>
              <a:t>132.22%</a:t>
            </a:r>
            <a:r>
              <a:rPr lang="en-US" dirty="0"/>
              <a:t> (Fused with SNV)</a:t>
            </a:r>
          </a:p>
          <a:p>
            <a:r>
              <a:rPr lang="en-US" dirty="0"/>
              <a:t>Consistently high across wavelengths (e.g., 126.47% at 930 nm, 88.96% at 735 nm)</a:t>
            </a:r>
          </a:p>
          <a:p>
            <a:pPr marL="0" indent="0">
              <a:buNone/>
            </a:pPr>
            <a:r>
              <a:rPr lang="en-US" b="1" dirty="0" smtClean="0"/>
              <a:t>Kurtosis</a:t>
            </a:r>
            <a:endParaRPr lang="en-US" dirty="0"/>
          </a:p>
          <a:p>
            <a:r>
              <a:rPr lang="en-US" dirty="0"/>
              <a:t>Very high change: </a:t>
            </a:r>
            <a:r>
              <a:rPr lang="en-US" b="1" dirty="0"/>
              <a:t>104.22%</a:t>
            </a:r>
            <a:r>
              <a:rPr lang="en-US" dirty="0"/>
              <a:t> (Fused with SNV), 102.54% (735 nm), 98.11% (930 nm)</a:t>
            </a:r>
          </a:p>
          <a:p>
            <a:pPr marL="0" indent="0">
              <a:buNone/>
            </a:pPr>
            <a:r>
              <a:rPr lang="en-US" b="1" dirty="0" smtClean="0"/>
              <a:t>Std</a:t>
            </a:r>
            <a:endParaRPr lang="en-US" dirty="0"/>
          </a:p>
          <a:p>
            <a:r>
              <a:rPr lang="en-US" dirty="0"/>
              <a:t>Change peaks at </a:t>
            </a:r>
            <a:r>
              <a:rPr lang="en-US" b="1" dirty="0"/>
              <a:t>46.98%</a:t>
            </a:r>
            <a:r>
              <a:rPr lang="en-US" dirty="0"/>
              <a:t> (930 nm and Fused without SNV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FDR in all Diabetic Feet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23092012"/>
              </p:ext>
            </p:extLst>
          </p:nvPr>
        </p:nvGraphicFramePr>
        <p:xfrm>
          <a:off x="301625" y="1781175"/>
          <a:ext cx="8504240" cy="14782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00848"/>
                <a:gridCol w="1700848"/>
                <a:gridCol w="1700848"/>
                <a:gridCol w="1700848"/>
                <a:gridCol w="170084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735</a:t>
                      </a:r>
                      <a:r>
                        <a:rPr lang="en-US" baseline="0" dirty="0" smtClean="0"/>
                        <a:t> nm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 nm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865 nm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930 nm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r>
                        <a:rPr lang="en-US" dirty="0" err="1" smtClean="0"/>
                        <a:t>Img</a:t>
                      </a:r>
                      <a:r>
                        <a:rPr lang="en-US" dirty="0" smtClean="0"/>
                        <a:t> Proc.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Img</a:t>
                      </a:r>
                      <a:r>
                        <a:rPr lang="en-US" dirty="0" smtClean="0"/>
                        <a:t> Proc.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40664" y="2910840"/>
            <a:ext cx="841248" cy="348615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426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49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smtClean="0"/>
              <a:t>2ndlook </a:t>
            </a:r>
            <a:r>
              <a:rPr lang="en-US" b="1" dirty="0" smtClean="0"/>
              <a:t>software</a:t>
            </a:r>
          </a:p>
          <a:p>
            <a:pPr lvl="1"/>
            <a:r>
              <a:rPr lang="en-US" dirty="0" smtClean="0"/>
              <a:t>Video recording software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88" y="2782824"/>
            <a:ext cx="3657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480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8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2937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Multi Spectral Imaging </a:t>
            </a:r>
            <a:endParaRPr lang="en-US" b="1" dirty="0" smtClean="0"/>
          </a:p>
          <a:p>
            <a:pPr lvl="1"/>
            <a:r>
              <a:rPr lang="en-US" dirty="0" smtClean="0"/>
              <a:t>Captures image </a:t>
            </a:r>
            <a:r>
              <a:rPr lang="en-US" dirty="0"/>
              <a:t>data within specific wavelength </a:t>
            </a:r>
            <a:r>
              <a:rPr lang="en-US" dirty="0" smtClean="0"/>
              <a:t>ranges</a:t>
            </a:r>
          </a:p>
          <a:p>
            <a:pPr lvl="1"/>
            <a:r>
              <a:rPr lang="en-US" dirty="0" smtClean="0"/>
              <a:t>Revealing </a:t>
            </a:r>
            <a:r>
              <a:rPr lang="en-US" dirty="0"/>
              <a:t>details beyond human vision</a:t>
            </a:r>
          </a:p>
          <a:p>
            <a:pPr marL="0" indent="0">
              <a:buNone/>
            </a:pPr>
            <a:r>
              <a:rPr lang="en-US" b="1" dirty="0" smtClean="0"/>
              <a:t>Biomedical </a:t>
            </a:r>
            <a:r>
              <a:rPr lang="en-US" b="1" dirty="0"/>
              <a:t>Multispectral Imaging System</a:t>
            </a:r>
          </a:p>
          <a:p>
            <a:r>
              <a:rPr lang="en-US" dirty="0" smtClean="0"/>
              <a:t>Have </a:t>
            </a:r>
            <a:r>
              <a:rPr lang="en-US" dirty="0"/>
              <a:t> 4 bands suitable for detecting hemoglobin and </a:t>
            </a:r>
            <a:r>
              <a:rPr lang="en-US" dirty="0" smtClean="0"/>
              <a:t>lipid</a:t>
            </a:r>
          </a:p>
          <a:p>
            <a:r>
              <a:rPr lang="nn-NO" dirty="0"/>
              <a:t>735, 800, 865, </a:t>
            </a:r>
            <a:r>
              <a:rPr lang="nn-NO" dirty="0" smtClean="0"/>
              <a:t>and 930 nm</a:t>
            </a:r>
          </a:p>
          <a:p>
            <a:r>
              <a:rPr lang="en-US" dirty="0" smtClean="0"/>
              <a:t>Used for </a:t>
            </a:r>
            <a:r>
              <a:rPr lang="en-US" dirty="0"/>
              <a:t>a number of analysis</a:t>
            </a:r>
            <a:endParaRPr lang="en-US" dirty="0" smtClean="0"/>
          </a:p>
          <a:p>
            <a:r>
              <a:rPr lang="en-US" dirty="0"/>
              <a:t>oxygen saturation and total </a:t>
            </a:r>
            <a:r>
              <a:rPr lang="en-US" dirty="0" smtClean="0"/>
              <a:t>hemoglobin</a:t>
            </a:r>
          </a:p>
          <a:p>
            <a:r>
              <a:rPr lang="en-US" dirty="0" smtClean="0"/>
              <a:t>Important for </a:t>
            </a:r>
            <a:r>
              <a:rPr lang="en-US" dirty="0"/>
              <a:t>monitoring tissue health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:r>
                  <a:rPr lang="en-US" dirty="0" err="1"/>
                  <a:t>Kubelka</a:t>
                </a:r>
                <a:r>
                  <a:rPr lang="en-US" dirty="0"/>
                  <a:t>–</a:t>
                </a:r>
                <a:r>
                  <a:rPr lang="en-US" dirty="0" err="1"/>
                  <a:t>Munk</a:t>
                </a:r>
                <a:r>
                  <a:rPr lang="en-US" dirty="0"/>
                  <a:t> </a:t>
                </a:r>
                <a:r>
                  <a:rPr lang="en-US" dirty="0" smtClean="0"/>
                  <a:t>Theory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ratio of absorption to </a:t>
                </a:r>
                <a:r>
                  <a:rPr lang="en-US" dirty="0" smtClean="0"/>
                  <a:t>scatter</a:t>
                </a:r>
              </a:p>
              <a:p>
                <a:pPr lvl="1"/>
                <a:r>
                  <a:rPr lang="en-US" dirty="0" smtClean="0"/>
                  <a:t>K/S=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  <m:r>
                          <a:rPr lang="en-US" b="0" i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/2R</a:t>
                </a:r>
              </a:p>
              <a:p>
                <a:pPr lvl="1"/>
                <a:endParaRPr lang="en-US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Image Processing Techniques</a:t>
                </a:r>
              </a:p>
              <a:p>
                <a:pPr lvl="1"/>
                <a:r>
                  <a:rPr lang="en-US" dirty="0" err="1" smtClean="0"/>
                  <a:t>Imlocalbrighten</a:t>
                </a:r>
                <a:r>
                  <a:rPr lang="en-US" dirty="0" smtClean="0"/>
                  <a:t> function</a:t>
                </a:r>
              </a:p>
              <a:p>
                <a:pPr lvl="1"/>
                <a:r>
                  <a:rPr lang="en-US" dirty="0" smtClean="0"/>
                  <a:t>Point operation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60" t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05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1336"/>
            <a:ext cx="8229600" cy="1143000"/>
          </a:xfrm>
        </p:spPr>
        <p:txBody>
          <a:bodyPr/>
          <a:lstStyle/>
          <a:p>
            <a:r>
              <a:rPr lang="en-US" b="1" dirty="0" smtClean="0"/>
              <a:t>Diabetic Foot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467697"/>
            <a:ext cx="8229600" cy="4525963"/>
          </a:xfrm>
        </p:spPr>
        <p:txBody>
          <a:bodyPr/>
          <a:lstStyle/>
          <a:p>
            <a:r>
              <a:rPr lang="en-US" dirty="0" smtClean="0"/>
              <a:t>Too high blood glucose, or sugar level </a:t>
            </a:r>
          </a:p>
          <a:p>
            <a:r>
              <a:rPr lang="en-US" dirty="0" smtClean="0"/>
              <a:t> Doppler is ratio between flow at brachial artery and the ankle</a:t>
            </a:r>
          </a:p>
          <a:p>
            <a:r>
              <a:rPr lang="en-US" dirty="0"/>
              <a:t>Normal ABI ranges from 1.0 — 1.4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 descr="Diabetic-Foot-C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74720"/>
            <a:ext cx="5715000" cy="277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Standard Normal </a:t>
            </a:r>
            <a:r>
              <a:rPr lang="en-US" sz="2800" dirty="0" err="1"/>
              <a:t>Variate</a:t>
            </a:r>
            <a:r>
              <a:rPr lang="en-US" sz="2800" dirty="0"/>
              <a:t> (SNV</a:t>
            </a:r>
            <a:r>
              <a:rPr lang="en-US" sz="2800" dirty="0" smtClean="0"/>
              <a:t>): (</a:t>
            </a:r>
            <a:r>
              <a:rPr lang="en-US" sz="2800" dirty="0" err="1" smtClean="0"/>
              <a:t>Img</a:t>
            </a:r>
            <a:r>
              <a:rPr lang="en-US" sz="2800" dirty="0" smtClean="0"/>
              <a:t>-mean)/</a:t>
            </a:r>
            <a:r>
              <a:rPr lang="en-US" sz="2800" dirty="0" err="1" smtClean="0"/>
              <a:t>std</a:t>
            </a:r>
            <a:endParaRPr lang="en-US" sz="2800" dirty="0" smtClean="0"/>
          </a:p>
          <a:p>
            <a:r>
              <a:rPr lang="en-US" sz="2800" dirty="0" smtClean="0"/>
              <a:t>Kurtosis:</a:t>
            </a:r>
            <a:r>
              <a:rPr lang="en-US" sz="2800" dirty="0"/>
              <a:t> </a:t>
            </a:r>
            <a:r>
              <a:rPr lang="en-US" sz="2800" dirty="0" smtClean="0"/>
              <a:t>A </a:t>
            </a:r>
            <a:r>
              <a:rPr lang="en-US" sz="2800" dirty="0"/>
              <a:t>measure of whether the data are heavy-tailed or light-tailed relative to a normal distribution</a:t>
            </a:r>
            <a:endParaRPr lang="en-US" sz="2800" dirty="0" smtClean="0"/>
          </a:p>
          <a:p>
            <a:r>
              <a:rPr lang="en-US" sz="2800" dirty="0" smtClean="0"/>
              <a:t>Skewness: </a:t>
            </a:r>
            <a:r>
              <a:rPr lang="en-US" sz="2800" dirty="0"/>
              <a:t>M</a:t>
            </a:r>
            <a:r>
              <a:rPr lang="en-US" sz="2800" dirty="0" smtClean="0"/>
              <a:t>easure </a:t>
            </a:r>
            <a:r>
              <a:rPr lang="en-US" sz="2800" dirty="0"/>
              <a:t>of </a:t>
            </a:r>
            <a:r>
              <a:rPr lang="en-US" sz="2800" dirty="0" smtClean="0"/>
              <a:t>symmetry</a:t>
            </a:r>
          </a:p>
          <a:p>
            <a:r>
              <a:rPr lang="en-US" sz="2800" dirty="0"/>
              <a:t>Energy: </a:t>
            </a:r>
            <a:r>
              <a:rPr lang="en-US" sz="2800" dirty="0" smtClean="0"/>
              <a:t>Refers </a:t>
            </a:r>
            <a:r>
              <a:rPr lang="en-US" sz="2800" dirty="0"/>
              <a:t>to the amount of information or the "smoothness" of the image</a:t>
            </a:r>
            <a:endParaRPr lang="en-US" sz="2800" dirty="0" smtClean="0"/>
          </a:p>
          <a:p>
            <a:r>
              <a:rPr lang="en-US" sz="2800" dirty="0"/>
              <a:t>Entropy: </a:t>
            </a:r>
            <a:r>
              <a:rPr lang="en-US" sz="2800" dirty="0" smtClean="0"/>
              <a:t>Measures </a:t>
            </a:r>
            <a:r>
              <a:rPr lang="en-US" sz="2800" dirty="0"/>
              <a:t>the amount of uncertainty or randomness in an </a:t>
            </a:r>
            <a:r>
              <a:rPr lang="en-US" sz="2800" dirty="0" smtClean="0"/>
              <a:t>image</a:t>
            </a:r>
          </a:p>
          <a:p>
            <a:r>
              <a:rPr lang="en-US" sz="2800" dirty="0" smtClean="0"/>
              <a:t>Power Spectral Density (PSD)</a:t>
            </a:r>
          </a:p>
          <a:p>
            <a:r>
              <a:rPr lang="en-US" sz="2800" dirty="0"/>
              <a:t>Resolution: </a:t>
            </a:r>
            <a:r>
              <a:rPr lang="en-US" sz="2800" dirty="0" smtClean="0"/>
              <a:t>width per pixel</a:t>
            </a:r>
          </a:p>
          <a:p>
            <a:r>
              <a:rPr lang="en-US" sz="2800" dirty="0" smtClean="0"/>
              <a:t>FDR: Fisher Discriminant Ration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84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Patient Details(Subject#16)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Gender: Male</a:t>
            </a:r>
          </a:p>
          <a:p>
            <a:r>
              <a:rPr lang="en-US" dirty="0"/>
              <a:t>Saturation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left</a:t>
            </a:r>
            <a:r>
              <a:rPr lang="en-US" dirty="0"/>
              <a:t>: </a:t>
            </a:r>
            <a:r>
              <a:rPr lang="en-US" dirty="0" smtClean="0"/>
              <a:t>95</a:t>
            </a:r>
          </a:p>
          <a:p>
            <a:pPr lvl="1"/>
            <a:r>
              <a:rPr lang="en-US" dirty="0" smtClean="0"/>
              <a:t>right: 98</a:t>
            </a:r>
            <a:endParaRPr lang="en-US" dirty="0"/>
          </a:p>
          <a:p>
            <a:r>
              <a:rPr lang="en-US"/>
              <a:t>Age</a:t>
            </a:r>
            <a:r>
              <a:rPr lang="en-US" smtClean="0"/>
              <a:t>: 58</a:t>
            </a:r>
            <a:endParaRPr lang="en-US" dirty="0"/>
          </a:p>
          <a:p>
            <a:r>
              <a:rPr lang="en-US" dirty="0"/>
              <a:t>Left</a:t>
            </a:r>
            <a:r>
              <a:rPr lang="en-US" dirty="0" smtClean="0"/>
              <a:t>: Normal</a:t>
            </a:r>
            <a:endParaRPr lang="en-US" dirty="0"/>
          </a:p>
          <a:p>
            <a:r>
              <a:rPr lang="en-US" dirty="0"/>
              <a:t>Right</a:t>
            </a:r>
            <a:r>
              <a:rPr lang="en-US" dirty="0" smtClean="0"/>
              <a:t>: Pressure</a:t>
            </a:r>
            <a:endParaRPr lang="en-US" dirty="0"/>
          </a:p>
          <a:p>
            <a:r>
              <a:rPr lang="en-US" dirty="0" smtClean="0"/>
              <a:t>Resolution: 0.004 </a:t>
            </a:r>
            <a:r>
              <a:rPr lang="en-US" dirty="0" err="1" smtClean="0"/>
              <a:t>cpp</a:t>
            </a:r>
            <a:endParaRPr lang="en-US" dirty="0"/>
          </a:p>
          <a:p>
            <a:r>
              <a:rPr lang="en-US" dirty="0" smtClean="0"/>
              <a:t>Distance:36 cm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 date: 25/02/25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88" y="1659721"/>
            <a:ext cx="4169664" cy="430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Normalization (ROI)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roi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674</TotalTime>
  <Words>643</Words>
  <Application>Microsoft Office PowerPoint</Application>
  <PresentationFormat>On-screen Show (4:3)</PresentationFormat>
  <Paragraphs>307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 </vt:lpstr>
      <vt:lpstr>Outline</vt:lpstr>
      <vt:lpstr>Introduction</vt:lpstr>
      <vt:lpstr>Cont…</vt:lpstr>
      <vt:lpstr>Cont…</vt:lpstr>
      <vt:lpstr>Diabetic Foot</vt:lpstr>
      <vt:lpstr>Parameters</vt:lpstr>
      <vt:lpstr>Patient Details(Subject#16)</vt:lpstr>
      <vt:lpstr>Normalization (ROI)</vt:lpstr>
      <vt:lpstr>Leg Position</vt:lpstr>
      <vt:lpstr>Average (n=26) Si Images @930 nm</vt:lpstr>
      <vt:lpstr>Avg Si of  26 images</vt:lpstr>
      <vt:lpstr>Avg SI Vs. Wavelength</vt:lpstr>
      <vt:lpstr>Normal Vs. Diabetic Foot (735 nm)</vt:lpstr>
      <vt:lpstr>Normal Vs. Diabetic Foot (800 nm)</vt:lpstr>
      <vt:lpstr>Normal Vs. Diabetic Foot (865 nm)</vt:lpstr>
      <vt:lpstr>Normal Vs. Diabetic Foot (930 nm)</vt:lpstr>
      <vt:lpstr>Fused Images</vt:lpstr>
      <vt:lpstr>Fused Normal Vs. Diabetic Images (Without SNV)</vt:lpstr>
      <vt:lpstr>Fused Normal Vs. Diabetic Images  (With SNV)</vt:lpstr>
      <vt:lpstr>Relative Difference (Threshold above 10%)</vt:lpstr>
      <vt:lpstr>Summary(#16)</vt:lpstr>
      <vt:lpstr>FDR in all Diabetic Feet</vt:lpstr>
      <vt:lpstr>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hhh</dc:title>
  <dc:subject/>
  <dc:creator/>
  <cp:keywords/>
  <dc:description>generated using python-pptx</dc:description>
  <cp:lastModifiedBy>Windows User</cp:lastModifiedBy>
  <cp:revision>105</cp:revision>
  <dcterms:created xsi:type="dcterms:W3CDTF">2013-01-27T09:14:16Z</dcterms:created>
  <dcterms:modified xsi:type="dcterms:W3CDTF">2025-06-05T05:12:12Z</dcterms:modified>
  <cp:category/>
</cp:coreProperties>
</file>