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_rels/item1.xml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wmf" ContentType="image/x-wmf"/>
  <Override PartName="/ppt/media/image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move the slide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2000" spc="-1" strike="noStrike">
                <a:latin typeface="Arial"/>
              </a:rPr>
              <a:t>Click to edit the notes format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1400" spc="-1" strike="noStrike">
                <a:latin typeface="Times New Roman"/>
              </a:rPr>
              <a:t>&lt;header&gt;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3DB0E96-F08B-46BD-A618-A0B66F4358F3}" type="slidenum">
              <a:rPr b="0" lang="de-DE" sz="1400" spc="-1" strike="noStrike">
                <a:latin typeface="Times New Roman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ldImg"/>
          </p:nvPr>
        </p:nvSpPr>
        <p:spPr>
          <a:xfrm>
            <a:off x="406440" y="619200"/>
            <a:ext cx="6047280" cy="3400920"/>
          </a:xfrm>
          <a:prstGeom prst="rect">
            <a:avLst/>
          </a:prstGeom>
        </p:spPr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06800" y="4575600"/>
            <a:ext cx="6046920" cy="39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5086800" y="8784000"/>
            <a:ext cx="17701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+mn-lt"/>
                <a:ea typeface="+mn-ea"/>
              </a:rPr>
              <a:t>Memo </a:t>
            </a:r>
            <a:fld id="{F52FDBC6-8D9F-4181-8641-B31787DB49C9}" type="slidenum">
              <a:rPr b="0" lang="en-US" sz="105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de-DE" sz="105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iemens Logo" descr=""/>
          <p:cNvPicPr/>
          <p:nvPr/>
        </p:nvPicPr>
        <p:blipFill>
          <a:blip r:embed="rId2"/>
          <a:stretch/>
        </p:blipFill>
        <p:spPr>
          <a:xfrm>
            <a:off x="10635120" y="6418800"/>
            <a:ext cx="1150920" cy="18216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10400" y="478800"/>
            <a:ext cx="9862920" cy="57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324000" tIns="0" bIns="14400" anchor="b">
            <a:noAutofit/>
          </a:bodyPr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009999"/>
                </a:solidFill>
                <a:latin typeface="Arial"/>
                <a:ea typeface="DejaVu Sans"/>
              </a:rPr>
              <a:t>Role of the Generic CMP Client in the SW architecture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411120" y="1414800"/>
            <a:ext cx="11374920" cy="475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1059120" y="6310800"/>
            <a:ext cx="9214920" cy="5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61200"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Public | © Siemens 2021 | Dr. David von Oheimb | T RDA CST SEA | 2021-07-20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411120" y="6310800"/>
            <a:ext cx="646920" cy="5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61200" anchor="ctr">
            <a:noAutofit/>
          </a:bodyPr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Page </a:t>
            </a:r>
            <a:fld id="{E9689E61-F155-45CB-8087-2E730223220A}" type="slidenum"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900" spc="-1" strike="noStrike">
              <a:latin typeface="Arial"/>
            </a:endParaRPr>
          </a:p>
        </p:txBody>
      </p:sp>
      <p:grpSp>
        <p:nvGrpSpPr>
          <p:cNvPr id="49" name="Group 5"/>
          <p:cNvGrpSpPr/>
          <p:nvPr/>
        </p:nvGrpSpPr>
        <p:grpSpPr>
          <a:xfrm>
            <a:off x="603360" y="1254960"/>
            <a:ext cx="9433080" cy="4908600"/>
            <a:chOff x="603360" y="1254960"/>
            <a:chExt cx="9433080" cy="4908600"/>
          </a:xfrm>
        </p:grpSpPr>
        <p:sp>
          <p:nvSpPr>
            <p:cNvPr id="50" name="CustomShape 6"/>
            <p:cNvSpPr/>
            <p:nvPr/>
          </p:nvSpPr>
          <p:spPr>
            <a:xfrm>
              <a:off x="6692400" y="1342440"/>
              <a:ext cx="3322800" cy="109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marL="171360" indent="-170280">
                <a:lnSpc>
                  <a:spcPct val="100000"/>
                </a:lnSpc>
                <a:buClr>
                  <a:srgbClr val="879baa"/>
                </a:buClr>
                <a:buFont typeface="Arial"/>
                <a:buChar char="•"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Overall application logic</a:t>
              </a:r>
              <a:endParaRPr b="0" lang="de-DE" sz="1800" spc="-1" strike="noStrike">
                <a:latin typeface="Arial"/>
              </a:endParaRPr>
            </a:p>
            <a:p>
              <a:pPr marL="171360" indent="-170280">
                <a:lnSpc>
                  <a:spcPct val="100000"/>
                </a:lnSpc>
                <a:buClr>
                  <a:srgbClr val="879baa"/>
                </a:buClr>
                <a:buFont typeface="Arial"/>
                <a:buChar char="•"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Certificate Management</a:t>
              </a:r>
              <a:endParaRPr b="0" lang="de-DE" sz="1800" spc="-1" strike="noStrike">
                <a:latin typeface="Arial"/>
              </a:endParaRPr>
            </a:p>
            <a:p>
              <a:pPr marL="171360" indent="-170280">
                <a:lnSpc>
                  <a:spcPct val="100000"/>
                </a:lnSpc>
                <a:buClr>
                  <a:srgbClr val="879baa"/>
                </a:buClr>
                <a:buFont typeface="Arial"/>
                <a:buChar char="•"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Configuration Management</a:t>
              </a:r>
              <a:endParaRPr b="0" lang="de-DE" sz="1800" spc="-1" strike="noStrike">
                <a:latin typeface="Arial"/>
              </a:endParaRPr>
            </a:p>
            <a:p>
              <a:pPr marL="171360" indent="-170280">
                <a:lnSpc>
                  <a:spcPct val="100000"/>
                </a:lnSpc>
                <a:buClr>
                  <a:srgbClr val="879baa"/>
                </a:buClr>
                <a:buFont typeface="Arial"/>
                <a:buChar char="•"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Key store &amp; trust store</a:t>
              </a:r>
              <a:endParaRPr b="0" lang="de-DE" sz="1800" spc="-1" strike="noStrike">
                <a:latin typeface="Arial"/>
              </a:endParaRPr>
            </a:p>
          </p:txBody>
        </p:sp>
        <p:sp>
          <p:nvSpPr>
            <p:cNvPr id="51" name="CustomShape 7"/>
            <p:cNvSpPr/>
            <p:nvPr/>
          </p:nvSpPr>
          <p:spPr>
            <a:xfrm>
              <a:off x="626760" y="2664000"/>
              <a:ext cx="9388440" cy="324720"/>
            </a:xfrm>
            <a:prstGeom prst="rect">
              <a:avLst/>
            </a:prstGeom>
            <a:solidFill>
              <a:schemeClr val="accent1"/>
            </a:solidFill>
            <a:ln w="2844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Generic CMP Client library API </a:t>
              </a:r>
              <a:endParaRPr b="0" lang="de-DE" sz="1800" spc="-1" strike="noStrike">
                <a:latin typeface="Arial"/>
              </a:endParaRPr>
            </a:p>
          </p:txBody>
        </p:sp>
        <p:sp>
          <p:nvSpPr>
            <p:cNvPr id="52" name="CustomShape 8"/>
            <p:cNvSpPr/>
            <p:nvPr/>
          </p:nvSpPr>
          <p:spPr>
            <a:xfrm>
              <a:off x="603360" y="4833720"/>
              <a:ext cx="9411840" cy="1329840"/>
            </a:xfrm>
            <a:prstGeom prst="rect">
              <a:avLst/>
            </a:prstGeom>
            <a:noFill/>
            <a:ln w="38160">
              <a:solidFill>
                <a:srgbClr val="00206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72000" tIns="72000" bIns="72000" anchor="ctr">
              <a:noAutofit/>
            </a:bodyPr>
            <a:p>
              <a:pPr marL="171360" indent="-17028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2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OpenSSL with CMP extensions</a:t>
              </a:r>
              <a:endParaRPr b="0" lang="de-DE" sz="2800" spc="-1" strike="noStrike">
                <a:latin typeface="Arial"/>
              </a:endParaRPr>
            </a:p>
            <a:p>
              <a:pPr marL="171360" indent="-170280">
                <a:lnSpc>
                  <a:spcPct val="100000"/>
                </a:lnSpc>
                <a:buClr>
                  <a:srgbClr val="000000"/>
                </a:buClr>
                <a:buFont typeface="Symbol"/>
                <a:buChar char=""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integrated with OpenSSL since version 3.0</a:t>
              </a:r>
              <a:endParaRPr b="0" lang="de-DE" sz="2000" spc="-1" strike="noStrike">
                <a:latin typeface="Arial"/>
              </a:endParaRPr>
            </a:p>
            <a:p>
              <a:pPr marL="171360" indent="-170280">
                <a:lnSpc>
                  <a:spcPct val="100000"/>
                </a:lnSpc>
                <a:buClr>
                  <a:srgbClr val="000000"/>
                </a:buClr>
                <a:buFont typeface="Symbol"/>
                <a:buChar char=""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or standalone library linked with OpenSSL</a:t>
              </a:r>
              <a:endParaRPr b="0" lang="de-DE" sz="2000" spc="-1" strike="noStrike">
                <a:latin typeface="Arial"/>
              </a:endParaRPr>
            </a:p>
          </p:txBody>
        </p:sp>
        <p:sp>
          <p:nvSpPr>
            <p:cNvPr id="53" name="CustomShape 9"/>
            <p:cNvSpPr/>
            <p:nvPr/>
          </p:nvSpPr>
          <p:spPr>
            <a:xfrm>
              <a:off x="626760" y="1254960"/>
              <a:ext cx="9392400" cy="1217160"/>
            </a:xfrm>
            <a:prstGeom prst="rect">
              <a:avLst/>
            </a:prstGeom>
            <a:noFill/>
            <a:ln w="38160">
              <a:solidFill>
                <a:srgbClr val="00206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10"/>
            <p:cNvSpPr/>
            <p:nvPr/>
          </p:nvSpPr>
          <p:spPr>
            <a:xfrm>
              <a:off x="626760" y="1254960"/>
              <a:ext cx="9392400" cy="121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marL="171360" indent="-17028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2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Applications using CMP client</a:t>
              </a:r>
              <a:endParaRPr b="0" lang="de-DE" sz="2800" spc="-1" strike="noStrike">
                <a:latin typeface="Arial"/>
              </a:endParaRPr>
            </a:p>
          </p:txBody>
        </p:sp>
        <p:grpSp>
          <p:nvGrpSpPr>
            <p:cNvPr id="55" name="Group 11"/>
            <p:cNvGrpSpPr/>
            <p:nvPr/>
          </p:nvGrpSpPr>
          <p:grpSpPr>
            <a:xfrm>
              <a:off x="622440" y="3185280"/>
              <a:ext cx="9392400" cy="1150200"/>
              <a:chOff x="622440" y="3185280"/>
              <a:chExt cx="9392400" cy="1150200"/>
            </a:xfrm>
          </p:grpSpPr>
          <p:sp>
            <p:nvSpPr>
              <p:cNvPr id="56" name="CustomShape 12"/>
              <p:cNvSpPr/>
              <p:nvPr/>
            </p:nvSpPr>
            <p:spPr>
              <a:xfrm>
                <a:off x="622440" y="3185280"/>
                <a:ext cx="9392400" cy="1148760"/>
              </a:xfrm>
              <a:prstGeom prst="rect">
                <a:avLst/>
              </a:prstGeom>
              <a:noFill/>
              <a:ln w="38160">
                <a:solidFill>
                  <a:srgbClr val="00206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" name="CustomShape 13"/>
              <p:cNvSpPr/>
              <p:nvPr/>
            </p:nvSpPr>
            <p:spPr>
              <a:xfrm>
                <a:off x="622440" y="3185280"/>
                <a:ext cx="9392400" cy="1150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marL="171360" indent="-17028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US" sz="2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Generic CMP Client library and CLI</a:t>
                </a:r>
                <a:endParaRPr b="0" lang="de-DE" sz="2800" spc="-1" strike="noStrike">
                  <a:latin typeface="Arial"/>
                </a:endParaRPr>
              </a:p>
            </p:txBody>
          </p:sp>
        </p:grpSp>
        <p:sp>
          <p:nvSpPr>
            <p:cNvPr id="58" name="CustomShape 14"/>
            <p:cNvSpPr/>
            <p:nvPr/>
          </p:nvSpPr>
          <p:spPr>
            <a:xfrm>
              <a:off x="6729840" y="3366000"/>
              <a:ext cx="32853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marL="171360" indent="-170280">
                <a:lnSpc>
                  <a:spcPct val="100000"/>
                </a:lnSpc>
                <a:buClr>
                  <a:srgbClr val="879baa"/>
                </a:buClr>
                <a:buFont typeface="Arial"/>
                <a:buChar char="•"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High-level CMP functionality</a:t>
              </a:r>
              <a:endParaRPr b="0" lang="de-DE" sz="1800" spc="-1" strike="noStrike">
                <a:latin typeface="Arial"/>
              </a:endParaRPr>
            </a:p>
            <a:p>
              <a:pPr marL="171360" indent="-170280">
                <a:lnSpc>
                  <a:spcPct val="100000"/>
                </a:lnSpc>
                <a:buClr>
                  <a:srgbClr val="879baa"/>
                </a:buClr>
                <a:buFont typeface="Arial"/>
                <a:buChar char="•"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Generic support functions</a:t>
              </a:r>
              <a:endParaRPr b="0" lang="de-DE" sz="1800" spc="-1" strike="noStrike">
                <a:latin typeface="Arial"/>
              </a:endParaRPr>
            </a:p>
            <a:p>
              <a:pPr marL="171360" indent="-170280">
                <a:lnSpc>
                  <a:spcPct val="100000"/>
                </a:lnSpc>
                <a:buClr>
                  <a:srgbClr val="879baa"/>
                </a:buClr>
                <a:buFont typeface="Arial"/>
                <a:buChar char="•"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Component tests</a:t>
              </a:r>
              <a:endParaRPr b="0" lang="de-DE" sz="1800" spc="-1" strike="noStrike">
                <a:latin typeface="Arial"/>
              </a:endParaRPr>
            </a:p>
          </p:txBody>
        </p:sp>
        <p:sp>
          <p:nvSpPr>
            <p:cNvPr id="59" name="CustomShape 15"/>
            <p:cNvSpPr/>
            <p:nvPr/>
          </p:nvSpPr>
          <p:spPr>
            <a:xfrm>
              <a:off x="6751080" y="5078520"/>
              <a:ext cx="32853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marL="171360" indent="-170280">
                <a:lnSpc>
                  <a:spcPct val="100000"/>
                </a:lnSpc>
                <a:buClr>
                  <a:srgbClr val="879baa"/>
                </a:buClr>
                <a:buFont typeface="Arial"/>
                <a:buChar char="•"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Low-level CMP functionality</a:t>
              </a:r>
              <a:endParaRPr b="0" lang="de-DE" sz="1800" spc="-1" strike="noStrike">
                <a:latin typeface="Arial"/>
              </a:endParaRPr>
            </a:p>
            <a:p>
              <a:pPr marL="171360" indent="-170280">
                <a:lnSpc>
                  <a:spcPct val="100000"/>
                </a:lnSpc>
                <a:buClr>
                  <a:srgbClr val="879baa"/>
                </a:buClr>
                <a:buFont typeface="Arial"/>
                <a:buChar char="•"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HTTP client functionality</a:t>
              </a:r>
              <a:endParaRPr b="0" lang="de-DE" sz="1800" spc="-1" strike="noStrike">
                <a:latin typeface="Arial"/>
              </a:endParaRPr>
            </a:p>
            <a:p>
              <a:pPr marL="171360" indent="-170280">
                <a:lnSpc>
                  <a:spcPct val="100000"/>
                </a:lnSpc>
                <a:buClr>
                  <a:srgbClr val="879baa"/>
                </a:buClr>
                <a:buFont typeface="Arial"/>
                <a:buChar char="•"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Unit tests</a:t>
              </a:r>
              <a:endParaRPr b="0" lang="de-DE" sz="1800" spc="-1" strike="noStrike">
                <a:latin typeface="Arial"/>
              </a:endParaRPr>
            </a:p>
          </p:txBody>
        </p:sp>
      </p:grp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547920" y="1014840"/>
            <a:ext cx="11180160" cy="487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28"/>
      </a:dk2>
      <a:lt2>
        <a:srgbClr val="f3f3f0"/>
      </a:lt2>
      <a:accent1>
        <a:srgbClr val="009999"/>
      </a:accent1>
      <a:accent2>
        <a:srgbClr val="00d7a0"/>
      </a:accent2>
      <a:accent3>
        <a:srgbClr val="00bedc"/>
      </a:accent3>
      <a:accent4>
        <a:srgbClr val="0087be"/>
      </a:accent4>
      <a:accent5>
        <a:srgbClr val="00557c"/>
      </a:accent5>
      <a:accent6>
        <a:srgbClr val="000028"/>
      </a:accent6>
      <a:hlink>
        <a:srgbClr val="0087be"/>
      </a:hlink>
      <a:folHlink>
        <a:srgbClr val="00557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28"/>
      </a:dk2>
      <a:lt2>
        <a:srgbClr val="f3f3f0"/>
      </a:lt2>
      <a:accent1>
        <a:srgbClr val="009999"/>
      </a:accent1>
      <a:accent2>
        <a:srgbClr val="00d7a0"/>
      </a:accent2>
      <a:accent3>
        <a:srgbClr val="00bedc"/>
      </a:accent3>
      <a:accent4>
        <a:srgbClr val="0087be"/>
      </a:accent4>
      <a:accent5>
        <a:srgbClr val="00557c"/>
      </a:accent5>
      <a:accent6>
        <a:srgbClr val="000028"/>
      </a:accent6>
      <a:hlink>
        <a:srgbClr val="0087be"/>
      </a:hlink>
      <a:folHlink>
        <a:srgbClr val="00557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item1.xml><?xml version="1.0" encoding="utf-8"?>
<p4ppTags>
  <Name>One object (large)</Name>
  <PpLayout>16</PpLayout>
  <Index>10</Index>
</p4ppTags>
</file>

<file path=customXml/itemProps1.xml><?xml version="1.0" encoding="utf-8"?>
<ds:datastoreItem xmlns:ds="http://schemas.openxmlformats.org/officeDocument/2006/customXml" ds:itemID="{80661B8B-A327-44F9-823B-4D9EE0B3EC7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sie-ppt-O365-16x9-standard-eng-v3-0</Template>
  <TotalTime>45</TotalTime>
  <Application>LibreOffice/7.0.4.2$Linux_X86_64 LibreOffice_project/00$Build-2</Application>
  <AppVersion>15.0000</AppVersion>
  <Words>2141</Words>
  <Paragraphs>212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2020-10-13T06:13:01Z</dcterms:created>
  <dc:creator>david.von.oheimb@siemens.com</dc:creator>
  <dc:description>Version 3.0.8
September 2020</dc:description>
  <cp:keywords>Template Template</cp:keywords>
  <dc:language>de-DE</dc:language>
  <cp:lastModifiedBy>David von Oheimb</cp:lastModifiedBy>
  <dcterms:modified xsi:type="dcterms:W3CDTF">2023-05-12T05:41:56Z</dcterms:modified>
  <cp:revision>149</cp:revision>
  <dc:subject/>
  <dc:title>Certificate Management Protocol (CMP) contributed to OpenSSL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_Confidentiality">
    <vt:lpwstr>Restricted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MSIP_Label_a59b6cd5-d141-4a33-8bf1-0ca04484304f_ActionId">
    <vt:lpwstr>2b1c394f-bb4d-4bc9-8daf-0901b732e5ed</vt:lpwstr>
  </property>
  <property fmtid="{D5CDD505-2E9C-101B-9397-08002B2CF9AE}" pid="8" name="MSIP_Label_a59b6cd5-d141-4a33-8bf1-0ca04484304f_ContentBits">
    <vt:lpwstr>0</vt:lpwstr>
  </property>
  <property fmtid="{D5CDD505-2E9C-101B-9397-08002B2CF9AE}" pid="9" name="MSIP_Label_a59b6cd5-d141-4a33-8bf1-0ca04484304f_Enabled">
    <vt:lpwstr>true</vt:lpwstr>
  </property>
  <property fmtid="{D5CDD505-2E9C-101B-9397-08002B2CF9AE}" pid="10" name="MSIP_Label_a59b6cd5-d141-4a33-8bf1-0ca04484304f_Method">
    <vt:lpwstr>Standard</vt:lpwstr>
  </property>
  <property fmtid="{D5CDD505-2E9C-101B-9397-08002B2CF9AE}" pid="11" name="MSIP_Label_a59b6cd5-d141-4a33-8bf1-0ca04484304f_Name">
    <vt:lpwstr>restricted-default</vt:lpwstr>
  </property>
  <property fmtid="{D5CDD505-2E9C-101B-9397-08002B2CF9AE}" pid="12" name="MSIP_Label_a59b6cd5-d141-4a33-8bf1-0ca04484304f_SetDate">
    <vt:lpwstr>2020-12-07T08:47:53Z</vt:lpwstr>
  </property>
  <property fmtid="{D5CDD505-2E9C-101B-9397-08002B2CF9AE}" pid="13" name="MSIP_Label_a59b6cd5-d141-4a33-8bf1-0ca04484304f_SiteId">
    <vt:lpwstr>38ae3bcd-9579-4fd4-adda-b42e1495d55a</vt:lpwstr>
  </property>
  <property fmtid="{D5CDD505-2E9C-101B-9397-08002B2CF9AE}" pid="14" name="Notes">
    <vt:i4>6</vt:i4>
  </property>
  <property fmtid="{D5CDD505-2E9C-101B-9397-08002B2CF9AE}" pid="15" name="PresentationFormat">
    <vt:lpwstr>Widescreen</vt:lpwstr>
  </property>
  <property fmtid="{D5CDD505-2E9C-101B-9397-08002B2CF9AE}" pid="16" name="ScaleCrop">
    <vt:bool>0</vt:bool>
  </property>
  <property fmtid="{D5CDD505-2E9C-101B-9397-08002B2CF9AE}" pid="17" name="ShareDoc">
    <vt:bool>0</vt:bool>
  </property>
  <property fmtid="{D5CDD505-2E9C-101B-9397-08002B2CF9AE}" pid="18" name="Slides">
    <vt:i4>14</vt:i4>
  </property>
</Properties>
</file>