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85" r:id="rId2"/>
    <p:sldId id="288" r:id="rId3"/>
    <p:sldId id="287" r:id="rId4"/>
    <p:sldId id="289" r:id="rId5"/>
    <p:sldId id="300" r:id="rId6"/>
    <p:sldId id="292" r:id="rId7"/>
    <p:sldId id="301" r:id="rId8"/>
    <p:sldId id="302" r:id="rId9"/>
    <p:sldId id="290" r:id="rId10"/>
    <p:sldId id="303" r:id="rId11"/>
    <p:sldId id="304" r:id="rId12"/>
    <p:sldId id="295" r:id="rId13"/>
    <p:sldId id="306" r:id="rId14"/>
    <p:sldId id="286" r:id="rId15"/>
    <p:sldId id="307" r:id="rId16"/>
    <p:sldId id="308" r:id="rId17"/>
    <p:sldId id="309" r:id="rId18"/>
    <p:sldId id="310" r:id="rId19"/>
    <p:sldId id="296" r:id="rId20"/>
    <p:sldId id="298" r:id="rId21"/>
    <p:sldId id="305" r:id="rId22"/>
    <p:sldId id="297" r:id="rId23"/>
    <p:sldId id="311" r:id="rId24"/>
  </p:sldIdLst>
  <p:sldSz cx="9144000" cy="6858000" type="screen4x3"/>
  <p:notesSz cx="6858000" cy="9144000"/>
  <p:embeddedFontLst>
    <p:embeddedFont>
      <p:font typeface="Source Sans Pro" panose="020B0604020202020204" charset="0"/>
      <p:regular r:id="rId26"/>
      <p:bold r:id="rId27"/>
      <p:italic r:id="rId28"/>
      <p:boldItalic r:id="rId29"/>
    </p:embeddedFont>
    <p:embeddedFont>
      <p:font typeface="Roboto Slab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5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7BA2822-6BE6-4C54-A388-EEA7FE4579FE}">
  <a:tblStyle styleId="{B7BA2822-6BE6-4C54-A388-EEA7FE4579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12923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645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35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88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49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Exemplu live cu</a:t>
            </a:r>
            <a:r>
              <a:rPr lang="ro-RO" baseline="0" dirty="0"/>
              <a:t> cubul (miscarile U si U’, de exemplu)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74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6951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00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65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364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70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2" name="Shape 32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" sz="1300"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sz="6000" dirty="0"/>
              <a:t>Rubikomo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9458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600" dirty="0"/>
              <a:t>2D Model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5179" y="1890434"/>
            <a:ext cx="4738939" cy="4967700"/>
          </a:xfrm>
        </p:spPr>
        <p:txBody>
          <a:bodyPr/>
          <a:lstStyle/>
          <a:p>
            <a:pPr marL="457200" lvl="1" indent="-457200"/>
            <a:r>
              <a:rPr lang="en-US" sz="2400" dirty="0"/>
              <a:t>R</a:t>
            </a:r>
            <a:r>
              <a:rPr lang="ro-RO" sz="2400"/>
              <a:t>epresented by 6</a:t>
            </a:r>
            <a:r>
              <a:rPr lang="en-US" sz="2400"/>
              <a:t> </a:t>
            </a:r>
            <a:r>
              <a:rPr lang="ro-RO" sz="2400"/>
              <a:t>3x3 </a:t>
            </a:r>
            <a:r>
              <a:rPr lang="ro-RO" sz="2400" dirty="0"/>
              <a:t>matrixes</a:t>
            </a:r>
          </a:p>
          <a:p>
            <a:pPr lvl="1"/>
            <a:r>
              <a:rPr lang="ro-RO" sz="2400"/>
              <a:t>    </a:t>
            </a:r>
            <a:r>
              <a:rPr lang="en-US" sz="2400"/>
              <a:t>E</a:t>
            </a:r>
            <a:r>
              <a:rPr lang="ro-RO" sz="2400"/>
              <a:t>ach </a:t>
            </a:r>
            <a:r>
              <a:rPr lang="ro-RO" sz="2400" dirty="0"/>
              <a:t>matrix represents a face of the cube</a:t>
            </a:r>
          </a:p>
          <a:p>
            <a:pPr lvl="1"/>
            <a:r>
              <a:rPr lang="ro-RO" sz="2400"/>
              <a:t>    </a:t>
            </a:r>
            <a:r>
              <a:rPr lang="en-US" sz="2400"/>
              <a:t>U</a:t>
            </a:r>
            <a:r>
              <a:rPr lang="ro-RO" sz="2400"/>
              <a:t>sed </a:t>
            </a:r>
            <a:r>
              <a:rPr lang="ro-RO" sz="2400" dirty="0"/>
              <a:t>by flat visualization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118" y="2012379"/>
            <a:ext cx="2352381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3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600" dirty="0"/>
              <a:t>3D Model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86150" y="1698426"/>
            <a:ext cx="7291050" cy="49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In addition to the 2D model, the 3D model holds the orientation of each piece.</a:t>
            </a:r>
          </a:p>
          <a:p>
            <a:r>
              <a:rPr lang="en-US"/>
              <a:t>R</a:t>
            </a:r>
            <a:r>
              <a:rPr lang="ro-RO"/>
              <a:t>epresents </a:t>
            </a:r>
            <a:r>
              <a:rPr lang="ro-RO" dirty="0"/>
              <a:t>all 26 pieces of </a:t>
            </a:r>
            <a:r>
              <a:rPr lang="ro-RO"/>
              <a:t>the cube</a:t>
            </a:r>
            <a:endParaRPr lang="en-US"/>
          </a:p>
          <a:p>
            <a:r>
              <a:rPr lang="ro-RO"/>
              <a:t>3 </a:t>
            </a:r>
            <a:r>
              <a:rPr lang="ro-RO" dirty="0"/>
              <a:t>types of pieces:</a:t>
            </a:r>
          </a:p>
          <a:p>
            <a:pPr marL="457200" lvl="6" indent="-457200"/>
            <a:r>
              <a:rPr lang="ro-RO"/>
              <a:t> corner</a:t>
            </a:r>
          </a:p>
          <a:p>
            <a:pPr marL="457200" lvl="6" indent="-457200"/>
            <a:r>
              <a:rPr lang="ro-RO"/>
              <a:t> edge</a:t>
            </a:r>
          </a:p>
          <a:p>
            <a:pPr marL="457200" lvl="6" indent="-457200"/>
            <a:r>
              <a:rPr lang="ro-RO"/>
              <a:t> centre</a:t>
            </a:r>
            <a:endParaRPr lang="en-US"/>
          </a:p>
          <a:p>
            <a:pPr marL="457200" lvl="6" indent="-457200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11" y="4360933"/>
            <a:ext cx="1547812" cy="1547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36" y="4360933"/>
            <a:ext cx="1616867" cy="16168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61" y="4339262"/>
            <a:ext cx="1638537" cy="163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-RO" sz="6000" dirty="0">
                <a:solidFill>
                  <a:srgbClr val="CFD8DC"/>
                </a:solidFill>
              </a:rPr>
              <a:t>4</a:t>
            </a:r>
            <a:r>
              <a:rPr lang="en" sz="6000" dirty="0">
                <a:solidFill>
                  <a:srgbClr val="CFD8DC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ro-RO" dirty="0"/>
              <a:t>Solving algorithm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4949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6000" y="660208"/>
            <a:ext cx="7571700" cy="936900"/>
          </a:xfrm>
        </p:spPr>
        <p:txBody>
          <a:bodyPr/>
          <a:lstStyle/>
          <a:p>
            <a:r>
              <a:rPr lang="ro-RO" sz="3600" dirty="0"/>
              <a:t>Kociemba’s Algorithm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8500" y="2093100"/>
            <a:ext cx="7729200" cy="4764900"/>
          </a:xfrm>
        </p:spPr>
        <p:txBody>
          <a:bodyPr/>
          <a:lstStyle/>
          <a:p>
            <a:pPr marL="285750" lvl="2" indent="-285750"/>
            <a:r>
              <a:rPr lang="en-US" sz="3200"/>
              <a:t>T</a:t>
            </a:r>
            <a:r>
              <a:rPr lang="ro-RO" sz="3200"/>
              <a:t>akes </a:t>
            </a:r>
            <a:r>
              <a:rPr lang="ro-RO" sz="3200" dirty="0"/>
              <a:t>the cube to group</a:t>
            </a:r>
          </a:p>
          <a:p>
            <a:pPr lvl="2">
              <a:buNone/>
            </a:pPr>
            <a:r>
              <a:rPr lang="ro-RO" sz="3200" dirty="0"/>
              <a:t>       G1={U, D, L2, R2, F2, B2}</a:t>
            </a:r>
          </a:p>
          <a:p>
            <a:pPr marL="457200" lvl="2" indent="-457200"/>
            <a:r>
              <a:rPr lang="en-US" sz="3200"/>
              <a:t>Finds </a:t>
            </a:r>
            <a:r>
              <a:rPr lang="ro-RO" sz="3200"/>
              <a:t>more </a:t>
            </a:r>
            <a:r>
              <a:rPr lang="ro-RO" sz="3200" dirty="0"/>
              <a:t>solutions and returns the one with the minimum number </a:t>
            </a:r>
            <a:r>
              <a:rPr lang="ro-RO" sz="3200"/>
              <a:t>of moves</a:t>
            </a:r>
            <a:r>
              <a:rPr lang="en-US" sz="3200"/>
              <a:t>.</a:t>
            </a:r>
            <a:endParaRPr lang="ro-RO" sz="3200" dirty="0"/>
          </a:p>
          <a:p>
            <a:pPr marL="285750" lvl="2" indent="-285750"/>
            <a:endParaRPr lang="ro-R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103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FCE9B5-F70E-4FCE-A32D-93BD0E4E11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2009" y="2746953"/>
            <a:ext cx="7572375" cy="938213"/>
          </a:xfrm>
        </p:spPr>
        <p:txBody>
          <a:bodyPr/>
          <a:lstStyle/>
          <a:p>
            <a:pPr algn="ctr"/>
            <a:r>
              <a:rPr lang="en-US" sz="9600"/>
              <a:t>Bloopers</a:t>
            </a:r>
          </a:p>
        </p:txBody>
      </p:sp>
    </p:spTree>
    <p:extLst>
      <p:ext uri="{BB962C8B-B14F-4D97-AF65-F5344CB8AC3E}">
        <p14:creationId xmlns:p14="http://schemas.microsoft.com/office/powerpoint/2010/main" val="47797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33B7-48C7-4AA7-9782-CDE2F501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0"/>
            <a:ext cx="7571700" cy="936900"/>
          </a:xfrm>
        </p:spPr>
        <p:txBody>
          <a:bodyPr/>
          <a:lstStyle/>
          <a:p>
            <a:r>
              <a:rPr lang="en-US" sz="3200"/>
              <a:t>One of the many rotation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5ACC4A-83D0-4CEE-8D7D-099D671BDE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bloopers1">
            <a:hlinkClick r:id="" action="ppaction://media"/>
            <a:extLst>
              <a:ext uri="{FF2B5EF4-FFF2-40B4-BE49-F238E27FC236}">
                <a16:creationId xmlns:a16="http://schemas.microsoft.com/office/drawing/2014/main" id="{6E9DCDCE-C620-4584-8422-53593F179C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936900"/>
            <a:ext cx="6096000" cy="484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8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5E45-3D31-4845-BC35-44FBC65E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77" y="0"/>
            <a:ext cx="7571700" cy="936900"/>
          </a:xfrm>
        </p:spPr>
        <p:txBody>
          <a:bodyPr/>
          <a:lstStyle/>
          <a:p>
            <a:r>
              <a:rPr lang="en-US" sz="3200"/>
              <a:t>Some more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EF4D0A-7C8D-4172-B8BD-DD11854219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flying_red_cube">
            <a:hlinkClick r:id="" action="ppaction://media"/>
            <a:extLst>
              <a:ext uri="{FF2B5EF4-FFF2-40B4-BE49-F238E27FC236}">
                <a16:creationId xmlns:a16="http://schemas.microsoft.com/office/drawing/2014/main" id="{CF05397D-3EDB-40EE-B488-8C19DC07575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14488" y="1173163"/>
            <a:ext cx="5913437" cy="45116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AE003A2-D0E4-46E2-8B0F-3F8CEA09F121}"/>
              </a:ext>
            </a:extLst>
          </p:cNvPr>
          <p:cNvSpPr txBox="1">
            <a:spLocks/>
          </p:cNvSpPr>
          <p:nvPr/>
        </p:nvSpPr>
        <p:spPr>
          <a:xfrm>
            <a:off x="245823" y="5396234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/>
              <a:t>Heeey, come back!</a:t>
            </a:r>
          </a:p>
        </p:txBody>
      </p:sp>
    </p:spTree>
    <p:extLst>
      <p:ext uri="{BB962C8B-B14F-4D97-AF65-F5344CB8AC3E}">
        <p14:creationId xmlns:p14="http://schemas.microsoft.com/office/powerpoint/2010/main" val="39126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907C-D2CD-4B6A-97A0-D13FFD5C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22" y="0"/>
            <a:ext cx="7571700" cy="936900"/>
          </a:xfrm>
        </p:spPr>
        <p:txBody>
          <a:bodyPr/>
          <a:lstStyle/>
          <a:p>
            <a:r>
              <a:rPr lang="en-US"/>
              <a:t>Weeeeeeeeeeeeeeee!!!! ☺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93A227-FDA7-4C8A-8CD6-3088AB755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flying_circles_red">
            <a:hlinkClick r:id="" action="ppaction://media"/>
            <a:extLst>
              <a:ext uri="{FF2B5EF4-FFF2-40B4-BE49-F238E27FC236}">
                <a16:creationId xmlns:a16="http://schemas.microsoft.com/office/drawing/2014/main" id="{43A15C4C-3866-41D6-9B96-812BC47030A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32153" y="1061399"/>
            <a:ext cx="5913437" cy="45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3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4FE52-3BC2-490F-A275-C7BAD6289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164" y="5427537"/>
            <a:ext cx="8229600" cy="491400"/>
          </a:xfrm>
        </p:spPr>
        <p:txBody>
          <a:bodyPr/>
          <a:lstStyle/>
          <a:p>
            <a:r>
              <a:rPr lang="en-US" sz="4000">
                <a:solidFill>
                  <a:srgbClr val="5695BC"/>
                </a:solidFill>
              </a:rPr>
              <a:t>When we tought all works fine.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1AE95-3170-472D-88F0-E384F24400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21193-4F1C-4A49-A8C2-AD37CFFA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7" y="79682"/>
            <a:ext cx="8883382" cy="534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70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o-RO" sz="9600" b="1"/>
              <a:t>Demo</a:t>
            </a:r>
            <a:endParaRPr lang="en" sz="9600" b="1" dirty="0"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047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o-RO" sz="3600" dirty="0"/>
              <a:t>Contents</a:t>
            </a:r>
            <a:endParaRPr lang="en" sz="3600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08122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/>
            <a:r>
              <a:rPr lang="en-US" sz="3200"/>
              <a:t>Intro</a:t>
            </a:r>
          </a:p>
          <a:p>
            <a:pPr marL="457200" lvl="0" indent="-419100"/>
            <a:r>
              <a:rPr lang="ro-RO" sz="3200"/>
              <a:t>Rubik’s Cube rules</a:t>
            </a:r>
            <a:endParaRPr lang="en-US" sz="3200"/>
          </a:p>
          <a:p>
            <a:pPr marL="457200" lvl="0" indent="-419100"/>
            <a:r>
              <a:rPr lang="ro-RO"/>
              <a:t>Project structure</a:t>
            </a:r>
            <a:endParaRPr lang="en"/>
          </a:p>
          <a:p>
            <a:pPr marL="457200" lvl="0" indent="-419100"/>
            <a:r>
              <a:rPr lang="ro-RO" sz="3200"/>
              <a:t>Data structure</a:t>
            </a:r>
            <a:endParaRPr lang="en-US" sz="3200"/>
          </a:p>
          <a:p>
            <a:pPr marL="457200" lvl="0" indent="-419100"/>
            <a:r>
              <a:rPr lang="ro-RO"/>
              <a:t>Solving algorithm</a:t>
            </a:r>
            <a:endParaRPr lang="en-US"/>
          </a:p>
          <a:p>
            <a:pPr marL="457200" lvl="0" indent="-419100"/>
            <a:r>
              <a:rPr lang="ro-RO" sz="3200" b="1"/>
              <a:t>Demo</a:t>
            </a:r>
            <a:endParaRPr lang="en-US" sz="3200" b="1"/>
          </a:p>
          <a:p>
            <a:pPr marL="457200" lvl="0" indent="-419100"/>
            <a:r>
              <a:rPr lang="en-US" sz="3200"/>
              <a:t>Future plans</a:t>
            </a:r>
          </a:p>
          <a:p>
            <a:pPr marL="457200" lvl="0" indent="-419100"/>
            <a:r>
              <a:rPr lang="en-US" sz="3200"/>
              <a:t>Bloopers</a:t>
            </a:r>
          </a:p>
          <a:p>
            <a:pPr marL="457200" lvl="0" indent="-419100"/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357850" y="6249873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4585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o-RO" sz="4000" dirty="0">
                <a:solidFill>
                  <a:srgbClr val="5695BC"/>
                </a:solidFill>
              </a:rPr>
              <a:t>Future plans</a:t>
            </a:r>
            <a:endParaRPr lang="en" sz="4000" dirty="0">
              <a:solidFill>
                <a:srgbClr val="5695BC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2941217" y="1653309"/>
            <a:ext cx="3398982" cy="3398982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o-RO" sz="28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different solving methods</a:t>
            </a:r>
            <a:endParaRPr lang="en" sz="28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160066" y="1653308"/>
            <a:ext cx="3398983" cy="3398983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ro-RO" sz="28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Camera input</a:t>
            </a:r>
            <a:endParaRPr lang="ro-RO" sz="28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5637229" y="1653309"/>
            <a:ext cx="3398982" cy="3398982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ro-RO" sz="28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Robot </a:t>
            </a:r>
            <a:r>
              <a:rPr lang="ro-RO" sz="28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solving</a:t>
            </a:r>
            <a:endParaRPr lang="en" sz="28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5120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-92" y="5407123"/>
            <a:ext cx="9144000" cy="491400"/>
          </a:xfrm>
        </p:spPr>
        <p:txBody>
          <a:bodyPr/>
          <a:lstStyle/>
          <a:p>
            <a:r>
              <a:rPr lang="ro-RO" sz="2200" b="1" dirty="0">
                <a:solidFill>
                  <a:srgbClr val="5695BC"/>
                </a:solidFill>
              </a:rPr>
              <a:t>Team: </a:t>
            </a:r>
            <a:r>
              <a:rPr lang="ro-RO" sz="2200" dirty="0"/>
              <a:t>M</a:t>
            </a:r>
            <a:r>
              <a:rPr lang="en-US" sz="2200" dirty="0"/>
              <a:t>ă</a:t>
            </a:r>
            <a:r>
              <a:rPr lang="ro-RO" sz="2200" dirty="0"/>
              <a:t>d</a:t>
            </a:r>
            <a:r>
              <a:rPr lang="en-US" sz="2200" dirty="0"/>
              <a:t>ă</a:t>
            </a:r>
            <a:r>
              <a:rPr lang="ro-RO" sz="2200" dirty="0"/>
              <a:t>lin Morcov, Cosmin Polifronie, Vlad Vrabie, Andreea Pavel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7970982" y="6333125"/>
            <a:ext cx="1172926" cy="525000"/>
          </a:xfrm>
        </p:spPr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08" y="274922"/>
            <a:ext cx="6553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66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ctrTitle" idx="4294967295"/>
          </p:nvPr>
        </p:nvSpPr>
        <p:spPr>
          <a:xfrm>
            <a:off x="988753" y="1165583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/>
              <a:t>Thanks!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body" idx="4294967295"/>
          </p:nvPr>
        </p:nvSpPr>
        <p:spPr>
          <a:xfrm>
            <a:off x="988753" y="3118483"/>
            <a:ext cx="4863900" cy="32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3600">
                <a:solidFill>
                  <a:srgbClr val="5695BC"/>
                </a:solidFill>
              </a:rPr>
              <a:t>E</a:t>
            </a:r>
            <a:r>
              <a:rPr lang="ro-RO" sz="3600">
                <a:solidFill>
                  <a:srgbClr val="5695BC"/>
                </a:solidFill>
              </a:rPr>
              <a:t>specially</a:t>
            </a:r>
            <a:r>
              <a:rPr lang="en-US" sz="3600">
                <a:solidFill>
                  <a:srgbClr val="5695BC"/>
                </a:solidFill>
              </a:rPr>
              <a:t> to</a:t>
            </a:r>
            <a:r>
              <a:rPr lang="ro-RO" sz="3600">
                <a:solidFill>
                  <a:srgbClr val="5695BC"/>
                </a:solidFill>
              </a:rPr>
              <a:t>:</a:t>
            </a:r>
            <a:endParaRPr lang="ro-RO" sz="3600" dirty="0">
              <a:solidFill>
                <a:srgbClr val="5695BC"/>
              </a:solidFill>
            </a:endParaRPr>
          </a:p>
          <a:p>
            <a:pPr lvl="1"/>
            <a:r>
              <a:rPr lang="ro-RO" sz="3200" dirty="0"/>
              <a:t>Roxana Avădani</a:t>
            </a:r>
          </a:p>
          <a:p>
            <a:pPr lvl="1"/>
            <a:r>
              <a:rPr lang="ro-RO" sz="3200" dirty="0"/>
              <a:t>Adria Milescu</a:t>
            </a:r>
          </a:p>
          <a:p>
            <a:pPr lvl="1"/>
            <a:r>
              <a:rPr lang="ro-RO" sz="3200" dirty="0"/>
              <a:t>Dan Vasilescu</a:t>
            </a:r>
            <a:r>
              <a:rPr lang="ro-RO" sz="2600" dirty="0"/>
              <a:t>	</a:t>
            </a:r>
            <a:endParaRPr lang="en-US" sz="2600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8212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C25856-8C62-48C5-88BD-E533BD51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13" y="2368936"/>
            <a:ext cx="7571700" cy="936900"/>
          </a:xfrm>
        </p:spPr>
        <p:txBody>
          <a:bodyPr/>
          <a:lstStyle/>
          <a:p>
            <a:r>
              <a:rPr lang="en-US" sz="6000">
                <a:solidFill>
                  <a:srgbClr val="5695BC"/>
                </a:solidFill>
                <a:latin typeface="Roboto Slab" panose="020B0604020202020204" charset="0"/>
                <a:ea typeface="Roboto Slab" panose="020B0604020202020204" charset="0"/>
              </a:rPr>
              <a:t>Questions?*</a:t>
            </a:r>
            <a:br>
              <a:rPr lang="en-US" sz="6000">
                <a:solidFill>
                  <a:srgbClr val="5695BC"/>
                </a:solidFill>
                <a:latin typeface="Roboto Slab" panose="020B0604020202020204" charset="0"/>
                <a:ea typeface="Roboto Slab" panose="020B0604020202020204" charset="0"/>
              </a:rPr>
            </a:br>
            <a:endParaRPr lang="en-US" sz="6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8CCB8D-75F4-41EC-AA00-2B930352CC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F8DB5-8944-43E9-90F0-EE21132B92D6}"/>
              </a:ext>
            </a:extLst>
          </p:cNvPr>
          <p:cNvSpPr txBox="1"/>
          <p:nvPr/>
        </p:nvSpPr>
        <p:spPr>
          <a:xfrm>
            <a:off x="675313" y="5477165"/>
            <a:ext cx="400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5695BC"/>
                </a:solidFill>
              </a:rPr>
              <a:t>*Except how to solve a cube.</a:t>
            </a:r>
          </a:p>
        </p:txBody>
      </p:sp>
    </p:spTree>
    <p:extLst>
      <p:ext uri="{BB962C8B-B14F-4D97-AF65-F5344CB8AC3E}">
        <p14:creationId xmlns:p14="http://schemas.microsoft.com/office/powerpoint/2010/main" val="88708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o-RO" dirty="0"/>
              <a:t>Rubikomo is an application that helps you solve a Rubik’s Cube and tries to teach you how to do so.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128000" y="6333125"/>
            <a:ext cx="1015912" cy="525000"/>
          </a:xfrm>
        </p:spPr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406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488874" y="2444500"/>
            <a:ext cx="8417125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>
                <a:solidFill>
                  <a:srgbClr val="CFD8DC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ro-RO" sz="5400" dirty="0"/>
              <a:t>Rubik’s Cube rules</a:t>
            </a:r>
            <a:endParaRPr lang="en" sz="5400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810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>
                <a:solidFill>
                  <a:srgbClr val="5695BC"/>
                </a:solidFill>
              </a:rPr>
              <a:t>Notations for the Rubik Cube moves</a:t>
            </a:r>
            <a:endParaRPr lang="en-US" sz="2800" dirty="0">
              <a:solidFill>
                <a:srgbClr val="5695BC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89560" y="1682267"/>
            <a:ext cx="8540115" cy="2095406"/>
          </a:xfrm>
        </p:spPr>
        <p:txBody>
          <a:bodyPr/>
          <a:lstStyle/>
          <a:p>
            <a:pPr marL="571500" indent="-571500"/>
            <a:r>
              <a:rPr lang="ro-RO" sz="2800">
                <a:solidFill>
                  <a:srgbClr val="5695BC"/>
                </a:solidFill>
              </a:rPr>
              <a:t>For </a:t>
            </a:r>
            <a:r>
              <a:rPr lang="ro-RO" sz="2800" dirty="0">
                <a:solidFill>
                  <a:srgbClr val="5695BC"/>
                </a:solidFill>
              </a:rPr>
              <a:t>example:</a:t>
            </a:r>
          </a:p>
          <a:p>
            <a:pPr marL="457200" lvl="1" indent="-457200"/>
            <a:r>
              <a:rPr lang="ro-RO"/>
              <a:t>U </a:t>
            </a:r>
            <a:r>
              <a:rPr lang="ro-RO" dirty="0"/>
              <a:t>– move Up face </a:t>
            </a:r>
            <a:r>
              <a:rPr lang="ro-RO"/>
              <a:t>clockwise 9</a:t>
            </a:r>
            <a:r>
              <a:rPr lang="en-US"/>
              <a:t>0</a:t>
            </a:r>
            <a:r>
              <a:rPr lang="en-US" b="1"/>
              <a:t>°</a:t>
            </a:r>
            <a:endParaRPr lang="ro-RO" dirty="0"/>
          </a:p>
          <a:p>
            <a:pPr marL="457200" lvl="1" indent="-457200"/>
            <a:r>
              <a:rPr lang="ro-RO"/>
              <a:t>U</a:t>
            </a:r>
            <a:r>
              <a:rPr lang="ro-RO" dirty="0"/>
              <a:t>’ – move Up face </a:t>
            </a:r>
            <a:r>
              <a:rPr lang="ro-RO"/>
              <a:t>counterclockwise 9</a:t>
            </a:r>
            <a:r>
              <a:rPr lang="en-US"/>
              <a:t>0</a:t>
            </a:r>
            <a:r>
              <a:rPr lang="en-US" b="1"/>
              <a:t>°</a:t>
            </a:r>
          </a:p>
          <a:p>
            <a:pPr marL="457200" lvl="1" indent="-457200"/>
            <a:r>
              <a:rPr lang="en-US"/>
              <a:t>U2 </a:t>
            </a:r>
            <a:r>
              <a:rPr lang="ro-RO"/>
              <a:t>–</a:t>
            </a:r>
            <a:r>
              <a:rPr lang="en-US"/>
              <a:t> </a:t>
            </a:r>
            <a:r>
              <a:rPr lang="ro-RO"/>
              <a:t>move Up face clockwise </a:t>
            </a:r>
            <a:r>
              <a:rPr lang="en-US"/>
              <a:t>180</a:t>
            </a:r>
            <a:r>
              <a:rPr lang="en-US" b="1"/>
              <a:t>°</a:t>
            </a:r>
            <a:endParaRPr lang="ro-R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30" name="Picture 6" descr="https://vignette.wikia.nocookie.net/rubiks/images/9/96/Rubik%27s_cube_notation.jpg/revision/latest/scale-to-width-down/190?cb=20090311192304">
            <a:extLst>
              <a:ext uri="{FF2B5EF4-FFF2-40B4-BE49-F238E27FC236}">
                <a16:creationId xmlns:a16="http://schemas.microsoft.com/office/drawing/2014/main" id="{3C1144A4-8BBC-424E-8774-A36DCBE28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853" y="3066473"/>
            <a:ext cx="2852022" cy="29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99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-RO" sz="6000" dirty="0">
                <a:solidFill>
                  <a:srgbClr val="CFD8DC"/>
                </a:solidFill>
              </a:rPr>
              <a:t>2</a:t>
            </a:r>
            <a:r>
              <a:rPr lang="en" sz="6000" dirty="0">
                <a:solidFill>
                  <a:srgbClr val="CFD8DC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ro-RO" dirty="0"/>
              <a:t>Project structure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471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15213" y="2044700"/>
            <a:ext cx="6713400" cy="1093200"/>
          </a:xfrm>
        </p:spPr>
        <p:txBody>
          <a:bodyPr/>
          <a:lstStyle/>
          <a:p>
            <a:pPr>
              <a:buNone/>
            </a:pPr>
            <a:r>
              <a:rPr lang="ro-RO" dirty="0">
                <a:solidFill>
                  <a:srgbClr val="5695BC"/>
                </a:solidFill>
              </a:rPr>
              <a:t>Application logic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192655" y="6333125"/>
            <a:ext cx="951258" cy="525000"/>
          </a:xfrm>
        </p:spPr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125429-6D7D-413D-BD38-DE9A7CC6B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80" y="3137900"/>
            <a:ext cx="7724775" cy="2962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DA47C3-5191-4187-B2BB-9DCBB567B2CD}"/>
              </a:ext>
            </a:extLst>
          </p:cNvPr>
          <p:cNvSpPr/>
          <p:nvPr/>
        </p:nvSpPr>
        <p:spPr>
          <a:xfrm>
            <a:off x="7352145" y="3786909"/>
            <a:ext cx="129310" cy="175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DBDFA-BED6-4093-9C8D-F73420683D2A}"/>
              </a:ext>
            </a:extLst>
          </p:cNvPr>
          <p:cNvSpPr/>
          <p:nvPr/>
        </p:nvSpPr>
        <p:spPr>
          <a:xfrm>
            <a:off x="7994072" y="3786908"/>
            <a:ext cx="129310" cy="175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1162C-8CF0-4B39-8088-7DAC90208507}"/>
              </a:ext>
            </a:extLst>
          </p:cNvPr>
          <p:cNvSpPr/>
          <p:nvPr/>
        </p:nvSpPr>
        <p:spPr>
          <a:xfrm>
            <a:off x="6576290" y="3786907"/>
            <a:ext cx="129310" cy="175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214A8A-D93B-4C9B-B42C-79F712B0882C}"/>
              </a:ext>
            </a:extLst>
          </p:cNvPr>
          <p:cNvSpPr/>
          <p:nvPr/>
        </p:nvSpPr>
        <p:spPr>
          <a:xfrm>
            <a:off x="5089235" y="3786907"/>
            <a:ext cx="129310" cy="175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A088B0-DBF5-4965-942F-9DFC31BFD316}"/>
              </a:ext>
            </a:extLst>
          </p:cNvPr>
          <p:cNvSpPr/>
          <p:nvPr/>
        </p:nvSpPr>
        <p:spPr>
          <a:xfrm>
            <a:off x="6072909" y="3199167"/>
            <a:ext cx="129310" cy="175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BE236A-0653-40E5-A23C-EF9B5D28468F}"/>
              </a:ext>
            </a:extLst>
          </p:cNvPr>
          <p:cNvSpPr/>
          <p:nvPr/>
        </p:nvSpPr>
        <p:spPr>
          <a:xfrm>
            <a:off x="4013199" y="3486727"/>
            <a:ext cx="129310" cy="175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480962-E0F6-4948-B575-CE5EF7095DA6}"/>
              </a:ext>
            </a:extLst>
          </p:cNvPr>
          <p:cNvSpPr/>
          <p:nvPr/>
        </p:nvSpPr>
        <p:spPr>
          <a:xfrm>
            <a:off x="3311234" y="3773047"/>
            <a:ext cx="129310" cy="175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AD99D9-EBDD-41D9-8ABB-1AA95F70C88D}"/>
              </a:ext>
            </a:extLst>
          </p:cNvPr>
          <p:cNvSpPr/>
          <p:nvPr/>
        </p:nvSpPr>
        <p:spPr>
          <a:xfrm>
            <a:off x="2503052" y="3699160"/>
            <a:ext cx="129310" cy="175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8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16900" y="1947218"/>
            <a:ext cx="6713400" cy="1093200"/>
          </a:xfrm>
        </p:spPr>
        <p:txBody>
          <a:bodyPr/>
          <a:lstStyle/>
          <a:p>
            <a:pPr>
              <a:buNone/>
            </a:pPr>
            <a:r>
              <a:rPr lang="en-US">
                <a:solidFill>
                  <a:srgbClr val="5695BC"/>
                </a:solidFill>
              </a:rPr>
              <a:t>3D View design </a:t>
            </a:r>
            <a:endParaRPr lang="en-US" dirty="0">
              <a:solidFill>
                <a:srgbClr val="5695B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248073" y="6333125"/>
            <a:ext cx="895840" cy="525000"/>
          </a:xfrm>
        </p:spPr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176126-8FE3-4B7B-B163-106FD9FC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62" y="2718950"/>
            <a:ext cx="5629275" cy="38766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3BD066-0A06-4C19-B889-F4C37F4A21CD}"/>
              </a:ext>
            </a:extLst>
          </p:cNvPr>
          <p:cNvSpPr/>
          <p:nvPr/>
        </p:nvSpPr>
        <p:spPr>
          <a:xfrm>
            <a:off x="4184073" y="2955636"/>
            <a:ext cx="203200" cy="212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F817F-5A9A-448E-8378-D7C54F369031}"/>
              </a:ext>
            </a:extLst>
          </p:cNvPr>
          <p:cNvSpPr/>
          <p:nvPr/>
        </p:nvSpPr>
        <p:spPr>
          <a:xfrm>
            <a:off x="4645891" y="3592945"/>
            <a:ext cx="581891" cy="341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3252DC-6A91-4B2F-AA1D-14810CAD2C9C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4936837" y="3592945"/>
            <a:ext cx="0" cy="3417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02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-RO" sz="5400" dirty="0">
                <a:solidFill>
                  <a:srgbClr val="CFD8DC"/>
                </a:solidFill>
              </a:rPr>
              <a:t>3</a:t>
            </a:r>
            <a:r>
              <a:rPr lang="en" sz="5400" dirty="0">
                <a:solidFill>
                  <a:srgbClr val="CFD8DC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ro-RO" sz="5400" dirty="0"/>
              <a:t>Data structure</a:t>
            </a:r>
            <a:endParaRPr lang="en" sz="5400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2" name="TextBox 1"/>
          <p:cNvSpPr txBox="1"/>
          <p:nvPr/>
        </p:nvSpPr>
        <p:spPr>
          <a:xfrm>
            <a:off x="1546025" y="3581425"/>
            <a:ext cx="601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rgbClr val="0091EA"/>
                </a:solidFill>
                <a:latin typeface="Roboto Slab"/>
                <a:ea typeface="Roboto Slab"/>
                <a:sym typeface="Roboto Slab"/>
              </a:rPr>
              <a:t>Data structure is based on two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9148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312</Words>
  <Application>Microsoft Office PowerPoint</Application>
  <PresentationFormat>On-screen Show (4:3)</PresentationFormat>
  <Paragraphs>84</Paragraphs>
  <Slides>23</Slides>
  <Notes>10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Source Sans Pro</vt:lpstr>
      <vt:lpstr>Roboto Slab</vt:lpstr>
      <vt:lpstr>Arial</vt:lpstr>
      <vt:lpstr>Cordelia template</vt:lpstr>
      <vt:lpstr>Rubikomo</vt:lpstr>
      <vt:lpstr>Contents</vt:lpstr>
      <vt:lpstr>PowerPoint Presentation</vt:lpstr>
      <vt:lpstr>1. Rubik’s Cube rules</vt:lpstr>
      <vt:lpstr>Notations for the Rubik Cube moves</vt:lpstr>
      <vt:lpstr>2. Project structure</vt:lpstr>
      <vt:lpstr>PowerPoint Presentation</vt:lpstr>
      <vt:lpstr>PowerPoint Presentation</vt:lpstr>
      <vt:lpstr>3. Data structure</vt:lpstr>
      <vt:lpstr>2D Model</vt:lpstr>
      <vt:lpstr>3D Model</vt:lpstr>
      <vt:lpstr>4. Solving algorithm</vt:lpstr>
      <vt:lpstr>Kociemba’s Algorithm</vt:lpstr>
      <vt:lpstr>Bloopers</vt:lpstr>
      <vt:lpstr>One of the many rotation tests</vt:lpstr>
      <vt:lpstr>Some more tests</vt:lpstr>
      <vt:lpstr>Weeeeeeeeeeeeeeee!!!! ☺</vt:lpstr>
      <vt:lpstr>PowerPoint Presentation</vt:lpstr>
      <vt:lpstr>Demo</vt:lpstr>
      <vt:lpstr>Future plans</vt:lpstr>
      <vt:lpstr>PowerPoint Presentation</vt:lpstr>
      <vt:lpstr>Thanks!</vt:lpstr>
      <vt:lpstr>Questions?*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Rubikomo</dc:title>
  <cp:lastModifiedBy>Madalin Morcov</cp:lastModifiedBy>
  <cp:revision>58</cp:revision>
  <dcterms:modified xsi:type="dcterms:W3CDTF">2017-10-27T10:27:13Z</dcterms:modified>
</cp:coreProperties>
</file>