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B6D5-8AE1-14B7-DCB5-ED5B9E027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C3A14-F679-1D9B-2EE5-3BCD0A71F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C3BD-AA50-D97A-556D-E91ED98A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D19E-E14B-488E-932A-B4B68B988D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E4B70-584E-1EB5-4D0C-8233FE6F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BE4FA-60D6-4B04-B1E0-4B634108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548-A3E8-4F39-8490-3FF2B8C0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5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5604-5332-F6B6-B1F1-80F8DFDA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DCED8-D836-1665-6FAB-B29FEECC3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4EDA9-7055-DDA6-DF2B-471C965B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D19E-E14B-488E-932A-B4B68B988D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653A7-1D19-2882-970B-D8F145D6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B8892-DA4B-2491-873B-40AA787E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548-A3E8-4F39-8490-3FF2B8C0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2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FEE4E-AE2A-D9D1-FB36-AFDB8BAF7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57978-8BE5-B3E0-1818-F1D70DA06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BA860-FF1C-7092-8263-194574BA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D19E-E14B-488E-932A-B4B68B988D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9F244-D8A1-34BA-4167-AFBBD1BD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C60A9-D10B-0F06-7ACB-DAC3E5F3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548-A3E8-4F39-8490-3FF2B8C0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0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5415-7088-B0EA-30C0-0A23678B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330B-9A4C-8232-B0B3-ABC73F4B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3032F-4589-3F86-C1BA-4B1C735A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D19E-E14B-488E-932A-B4B68B988D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23851-84CE-E3D5-5DCA-B7A4741F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57044-2EFA-DA05-359C-7A08C9A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548-A3E8-4F39-8490-3FF2B8C0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1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50FB-0EC1-B2EC-7A55-D01D663D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7497E-D40F-1F32-59E9-61D48D30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B0F06-B798-CA0B-1C74-ACDEC5CE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D19E-E14B-488E-932A-B4B68B988D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0BAC6-E94A-B9B9-BB57-F33F8C3B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27267-8962-EF23-2653-583D89FD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548-A3E8-4F39-8490-3FF2B8C0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4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D89D-CC71-9723-C543-2EDEC728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4F1EE-12FE-98B8-55A3-05597842D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17F23-6235-6F58-3EFA-B1CE48F54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BA950-5C1D-2264-DF77-436FB6BC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D19E-E14B-488E-932A-B4B68B988D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7DC62-D680-2687-06C8-518A6A8A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5D223-072E-0470-B921-57EDDBA1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548-A3E8-4F39-8490-3FF2B8C0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2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BAA0-8ABE-07C6-A274-DBBCF1975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54B41-7F83-21FC-0B6D-666DD89BB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B545A-6253-4598-5DDF-CFE8AC5B5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F73CF-E8AF-1B8F-0CEF-219022AE7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046E6-EF9C-C5D2-AF9F-3DD18366B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A2FD0-ECF7-46CB-A55E-1F342923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D19E-E14B-488E-932A-B4B68B988D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18C9E-249B-8AC0-2372-77EE06BF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A1E20-34C1-5486-4EAB-99D7D454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548-A3E8-4F39-8490-3FF2B8C0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0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D737-377A-DA55-064E-84DFEE03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DB3B2-7CC4-E4AF-7C50-0EE1C0D2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D19E-E14B-488E-932A-B4B68B988D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47CE5-DA65-2BE1-1006-B5A81A1C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E29A9-121D-B261-9181-907D11A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548-A3E8-4F39-8490-3FF2B8C0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7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E5154-D98C-76FC-5190-8097B1A8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D19E-E14B-488E-932A-B4B68B988D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74606-FABF-8FC0-6754-CF114F33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FDE21-5F70-A67D-89D2-C0C60245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548-A3E8-4F39-8490-3FF2B8C0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96B8-2DD0-5227-4FEB-87E27146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84C3-8161-CFAC-9927-E3EF3000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80324-D71B-DC0A-1D02-A3C5A376C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413C2-1EFE-F4A5-93B1-DF9A3B78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D19E-E14B-488E-932A-B4B68B988D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B47AD-EC5D-360F-0746-01FB3CDE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FB446-8E8D-D162-1B14-32A21F05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548-A3E8-4F39-8490-3FF2B8C0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DF08-4244-C0AA-CF8E-030791C1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38878-84D2-1C2A-0D95-2C1BC16C7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89C8D-BBE1-9C95-ADC5-59F8C216F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D96A3-6A48-4E7D-F66A-FC9BCF7F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D19E-E14B-488E-932A-B4B68B988D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3A2A1-3C06-5118-956F-3CCD44E3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514DC-8DAD-53B6-2E83-72335C9F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548-A3E8-4F39-8490-3FF2B8C0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3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B6E5A-7448-E0D5-FEE4-E21E1029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47DFF-5B77-4DBB-FBC5-50D2B2171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CE780-CEF8-4056-FC9D-11740EB3B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28D19E-E14B-488E-932A-B4B68B988D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F117-A549-0578-0E22-3D3F7C2F8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E61E-3434-1ED4-2A0C-4C593329E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15B548-A3E8-4F39-8490-3FF2B8C0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ienlonglim/healthhac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althhack-rag.streamlit.app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inecone.io/blog/rag-study/?utm_medium=email&amp;_hsmi=291465816&amp;_hsenc=p2ANqtz-87iTemVtT8OerNuQ0L49-rG7bzQ8ySJiRCrbs7AiCjcQeIZsNlGkViNbGw-dF0Rpsv7EaT5PfjeBJQdfleyun5HHtEHA&amp;utm_content=291465816&amp;utm_source=hs_email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192000" cy="1519356"/>
            <a:chOff x="0" y="-29768"/>
            <a:chExt cx="12202174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219044-2EAA-627A-3277-44E9EE229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982" y="5491363"/>
            <a:ext cx="11540971" cy="913975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CONVERSATIONAL MEDICAL REPORT EXPLAINER</a:t>
            </a:r>
            <a:endParaRPr lang="en-US" sz="320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BE2F6-A0A4-BD11-9425-F0EC6625C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982" y="5954469"/>
            <a:ext cx="8226272" cy="934080"/>
          </a:xfrm>
        </p:spPr>
        <p:txBody>
          <a:bodyPr anchor="ctr">
            <a:normAutofit/>
          </a:bodyPr>
          <a:lstStyle/>
          <a:p>
            <a:pPr algn="l"/>
            <a:r>
              <a:rPr lang="en-GB" sz="18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By: Jeremy, Mark, Kenny &amp; Sien Long</a:t>
            </a:r>
            <a:endParaRPr lang="en-US" sz="180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Picture 11" descr="A blue and white background with text&#10;&#10;Description automatically generated">
            <a:extLst>
              <a:ext uri="{FF2B5EF4-FFF2-40B4-BE49-F238E27FC236}">
                <a16:creationId xmlns:a16="http://schemas.microsoft.com/office/drawing/2014/main" id="{DB0D47C3-73F7-BDA3-A1EC-097CDC70E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4" r="1" b="1"/>
          <a:stretch/>
        </p:blipFill>
        <p:spPr>
          <a:xfrm>
            <a:off x="1" y="10"/>
            <a:ext cx="12191998" cy="5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11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0DE37-60F4-018F-484F-E5C374F0D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18CF77-C266-8089-DA91-139AC4B0EDA0}"/>
              </a:ext>
            </a:extLst>
          </p:cNvPr>
          <p:cNvSpPr/>
          <p:nvPr/>
        </p:nvSpPr>
        <p:spPr bwMode="auto">
          <a:xfrm>
            <a:off x="0" y="6045693"/>
            <a:ext cx="12192000" cy="846455"/>
          </a:xfrm>
          <a:prstGeom prst="rect">
            <a:avLst/>
          </a:prstGeom>
          <a:gradFill>
            <a:gsLst>
              <a:gs pos="0">
                <a:srgbClr val="EC6646">
                  <a:alpha val="90000"/>
                </a:srgbClr>
              </a:gs>
              <a:gs pos="51000">
                <a:srgbClr val="EC0753">
                  <a:alpha val="90000"/>
                </a:srgbClr>
              </a:gs>
              <a:gs pos="100000">
                <a:srgbClr val="7B11A8">
                  <a:alpha val="52000"/>
                </a:srgbClr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777541-C690-0271-7931-3549218D6625}"/>
              </a:ext>
            </a:extLst>
          </p:cNvPr>
          <p:cNvSpPr txBox="1">
            <a:spLocks/>
          </p:cNvSpPr>
          <p:nvPr/>
        </p:nvSpPr>
        <p:spPr>
          <a:xfrm>
            <a:off x="6355122" y="6276413"/>
            <a:ext cx="5836878" cy="58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CONVERSATIONAL MEDICAL REPORT EXPLAINER</a:t>
            </a:r>
          </a:p>
          <a:p>
            <a:pPr algn="r"/>
            <a:r>
              <a:rPr lang="en-GB" sz="105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By: Jeremy, Mark, Kenny &amp; Sien Long</a:t>
            </a:r>
            <a:endParaRPr lang="en-US" sz="105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140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77925C2-137E-D44F-C6F7-C4E078369D4A}"/>
              </a:ext>
            </a:extLst>
          </p:cNvPr>
          <p:cNvSpPr txBox="1">
            <a:spLocks/>
          </p:cNvSpPr>
          <p:nvPr/>
        </p:nvSpPr>
        <p:spPr>
          <a:xfrm>
            <a:off x="390615" y="6318454"/>
            <a:ext cx="8226272" cy="934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4D5A9-2E87-EF22-84A5-A61389D0356C}"/>
              </a:ext>
            </a:extLst>
          </p:cNvPr>
          <p:cNvSpPr txBox="1"/>
          <p:nvPr/>
        </p:nvSpPr>
        <p:spPr>
          <a:xfrm>
            <a:off x="5221033" y="1060404"/>
            <a:ext cx="331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Thank you!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16A277-7670-1C30-4E3B-A5EAD1D5BA04}"/>
              </a:ext>
            </a:extLst>
          </p:cNvPr>
          <p:cNvSpPr/>
          <p:nvPr/>
        </p:nvSpPr>
        <p:spPr>
          <a:xfrm>
            <a:off x="3974855" y="885343"/>
            <a:ext cx="1177511" cy="1177511"/>
          </a:xfrm>
          <a:prstGeom prst="ellipse">
            <a:avLst/>
          </a:prstGeom>
          <a:gradFill flip="none" rotWithShape="1">
            <a:gsLst>
              <a:gs pos="0">
                <a:srgbClr val="634AC3"/>
              </a:gs>
              <a:gs pos="89000">
                <a:srgbClr val="FEC55F"/>
              </a:gs>
              <a:gs pos="38000">
                <a:srgbClr val="D72E83"/>
              </a:gs>
              <a:gs pos="100000">
                <a:srgbClr val="C133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6" descr="Brand Strategy Icons - Free SVG &amp; PNG Brand Strategy Images - Noun Project">
            <a:extLst>
              <a:ext uri="{FF2B5EF4-FFF2-40B4-BE49-F238E27FC236}">
                <a16:creationId xmlns:a16="http://schemas.microsoft.com/office/drawing/2014/main" id="{16D6AFEA-59CA-DCF0-7C0B-D868507CD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057" y="1027644"/>
            <a:ext cx="848063" cy="8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76C90A-CAD2-B6BF-65AC-34D841C50CF8}"/>
              </a:ext>
            </a:extLst>
          </p:cNvPr>
          <p:cNvSpPr txBox="1"/>
          <p:nvPr/>
        </p:nvSpPr>
        <p:spPr>
          <a:xfrm>
            <a:off x="3862634" y="2450125"/>
            <a:ext cx="45555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Code is available on:</a:t>
            </a:r>
          </a:p>
          <a:p>
            <a:r>
              <a:rPr lang="en-US" dirty="0">
                <a:hlinkClick r:id="rId4"/>
              </a:rPr>
              <a:t>https://github.com/sienlonglim/healthhack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0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7726E-55B2-4CAC-DF34-53838BBA2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389D27-B99E-52C0-DCF5-884265CF674C}"/>
              </a:ext>
            </a:extLst>
          </p:cNvPr>
          <p:cNvSpPr/>
          <p:nvPr/>
        </p:nvSpPr>
        <p:spPr bwMode="auto">
          <a:xfrm>
            <a:off x="0" y="6045693"/>
            <a:ext cx="12192000" cy="846455"/>
          </a:xfrm>
          <a:prstGeom prst="rect">
            <a:avLst/>
          </a:prstGeom>
          <a:gradFill>
            <a:gsLst>
              <a:gs pos="0">
                <a:srgbClr val="EC6646">
                  <a:alpha val="90000"/>
                </a:srgbClr>
              </a:gs>
              <a:gs pos="51000">
                <a:srgbClr val="EC0753">
                  <a:alpha val="90000"/>
                </a:srgbClr>
              </a:gs>
              <a:gs pos="100000">
                <a:srgbClr val="7B11A8">
                  <a:alpha val="52000"/>
                </a:srgbClr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C5A617C-1903-10F6-D712-FDEE905EB14A}"/>
              </a:ext>
            </a:extLst>
          </p:cNvPr>
          <p:cNvSpPr txBox="1">
            <a:spLocks/>
          </p:cNvSpPr>
          <p:nvPr/>
        </p:nvSpPr>
        <p:spPr>
          <a:xfrm>
            <a:off x="6355122" y="6276413"/>
            <a:ext cx="5836878" cy="58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CONVERSATIONAL MEDICAL REPORT EXPLAINER</a:t>
            </a:r>
          </a:p>
          <a:p>
            <a:pPr algn="r"/>
            <a:r>
              <a:rPr lang="en-GB" sz="105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By: Jeremy, Mark, Kenny &amp; Sien Long</a:t>
            </a:r>
            <a:endParaRPr lang="en-US" sz="105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140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B69DF27-E7D1-6701-8947-5B1AFE793222}"/>
              </a:ext>
            </a:extLst>
          </p:cNvPr>
          <p:cNvSpPr txBox="1">
            <a:spLocks/>
          </p:cNvSpPr>
          <p:nvPr/>
        </p:nvSpPr>
        <p:spPr>
          <a:xfrm>
            <a:off x="390615" y="6318454"/>
            <a:ext cx="8226272" cy="934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0320C-DFC2-1D36-D7BF-4CF5A743360D}"/>
              </a:ext>
            </a:extLst>
          </p:cNvPr>
          <p:cNvSpPr txBox="1"/>
          <p:nvPr/>
        </p:nvSpPr>
        <p:spPr>
          <a:xfrm>
            <a:off x="390615" y="417250"/>
            <a:ext cx="85048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Overview:</a:t>
            </a: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404A99-F14B-9BB7-9D0F-78821E90D975}"/>
              </a:ext>
            </a:extLst>
          </p:cNvPr>
          <p:cNvSpPr/>
          <p:nvPr/>
        </p:nvSpPr>
        <p:spPr>
          <a:xfrm>
            <a:off x="513452" y="1196350"/>
            <a:ext cx="646575" cy="646575"/>
          </a:xfrm>
          <a:prstGeom prst="ellipse">
            <a:avLst/>
          </a:prstGeom>
          <a:gradFill flip="none" rotWithShape="1">
            <a:gsLst>
              <a:gs pos="0">
                <a:srgbClr val="634AC3"/>
              </a:gs>
              <a:gs pos="89000">
                <a:srgbClr val="FEC55F"/>
              </a:gs>
              <a:gs pos="38000">
                <a:srgbClr val="D72E83"/>
              </a:gs>
              <a:gs pos="100000">
                <a:srgbClr val="C133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539EC-3A2D-C518-EA2F-D5EF3ACCFAF9}"/>
              </a:ext>
            </a:extLst>
          </p:cNvPr>
          <p:cNvSpPr txBox="1"/>
          <p:nvPr/>
        </p:nvSpPr>
        <p:spPr>
          <a:xfrm>
            <a:off x="1307818" y="1382286"/>
            <a:ext cx="27403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Problem statement</a:t>
            </a: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Proposed solution</a:t>
            </a: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Live demo</a:t>
            </a: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Feasibility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D7BDBA-72A8-ADC3-54AD-DEFF1E477866}"/>
              </a:ext>
            </a:extLst>
          </p:cNvPr>
          <p:cNvSpPr/>
          <p:nvPr/>
        </p:nvSpPr>
        <p:spPr>
          <a:xfrm>
            <a:off x="513452" y="2150457"/>
            <a:ext cx="646575" cy="646575"/>
          </a:xfrm>
          <a:prstGeom prst="ellipse">
            <a:avLst/>
          </a:prstGeom>
          <a:gradFill flip="none" rotWithShape="1">
            <a:gsLst>
              <a:gs pos="0">
                <a:srgbClr val="634AC3"/>
              </a:gs>
              <a:gs pos="89000">
                <a:srgbClr val="FEC55F"/>
              </a:gs>
              <a:gs pos="38000">
                <a:srgbClr val="D72E83"/>
              </a:gs>
              <a:gs pos="100000">
                <a:srgbClr val="C133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B7962B-37FF-868E-3769-F1AA948FE21D}"/>
              </a:ext>
            </a:extLst>
          </p:cNvPr>
          <p:cNvSpPr/>
          <p:nvPr/>
        </p:nvSpPr>
        <p:spPr>
          <a:xfrm>
            <a:off x="513453" y="3069793"/>
            <a:ext cx="582750" cy="582750"/>
          </a:xfrm>
          <a:prstGeom prst="ellipse">
            <a:avLst/>
          </a:prstGeom>
          <a:gradFill flip="none" rotWithShape="1">
            <a:gsLst>
              <a:gs pos="0">
                <a:srgbClr val="634AC3"/>
              </a:gs>
              <a:gs pos="89000">
                <a:srgbClr val="FEC55F"/>
              </a:gs>
              <a:gs pos="38000">
                <a:srgbClr val="D72E83"/>
              </a:gs>
              <a:gs pos="100000">
                <a:srgbClr val="C133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29189-006F-4862-8F2A-01BDD26A3D8B}"/>
              </a:ext>
            </a:extLst>
          </p:cNvPr>
          <p:cNvSpPr/>
          <p:nvPr/>
        </p:nvSpPr>
        <p:spPr>
          <a:xfrm>
            <a:off x="513452" y="3022740"/>
            <a:ext cx="646575" cy="646575"/>
          </a:xfrm>
          <a:prstGeom prst="ellipse">
            <a:avLst/>
          </a:prstGeom>
          <a:gradFill flip="none" rotWithShape="1">
            <a:gsLst>
              <a:gs pos="0">
                <a:srgbClr val="634AC3"/>
              </a:gs>
              <a:gs pos="89000">
                <a:srgbClr val="FEC55F"/>
              </a:gs>
              <a:gs pos="38000">
                <a:srgbClr val="D72E83"/>
              </a:gs>
              <a:gs pos="100000">
                <a:srgbClr val="C133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98C4D0-B422-238B-FBAD-415ABFAB4404}"/>
              </a:ext>
            </a:extLst>
          </p:cNvPr>
          <p:cNvSpPr/>
          <p:nvPr/>
        </p:nvSpPr>
        <p:spPr>
          <a:xfrm>
            <a:off x="513452" y="3973443"/>
            <a:ext cx="646575" cy="646575"/>
          </a:xfrm>
          <a:prstGeom prst="ellipse">
            <a:avLst/>
          </a:prstGeom>
          <a:gradFill flip="none" rotWithShape="1">
            <a:gsLst>
              <a:gs pos="0">
                <a:srgbClr val="634AC3"/>
              </a:gs>
              <a:gs pos="89000">
                <a:srgbClr val="FEC55F"/>
              </a:gs>
              <a:gs pos="38000">
                <a:srgbClr val="D72E83"/>
              </a:gs>
              <a:gs pos="100000">
                <a:srgbClr val="C133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0" descr="Expansion - Free arrows icons">
            <a:extLst>
              <a:ext uri="{FF2B5EF4-FFF2-40B4-BE49-F238E27FC236}">
                <a16:creationId xmlns:a16="http://schemas.microsoft.com/office/drawing/2014/main" id="{12EC12FF-0CAA-C56F-7919-3BACF0FC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15" y="4048303"/>
            <a:ext cx="475049" cy="47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rand Strategy Icons - Free SVG &amp; PNG Brand Strategy Images - Noun Project">
            <a:extLst>
              <a:ext uri="{FF2B5EF4-FFF2-40B4-BE49-F238E27FC236}">
                <a16:creationId xmlns:a16="http://schemas.microsoft.com/office/drawing/2014/main" id="{3F2AAF79-B2C6-D964-CADE-EC7ECA2B4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29" y="3101160"/>
            <a:ext cx="465674" cy="46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oblem Statement Vector Icon 26331000 Vector Art at Vecteezy">
            <a:extLst>
              <a:ext uri="{FF2B5EF4-FFF2-40B4-BE49-F238E27FC236}">
                <a16:creationId xmlns:a16="http://schemas.microsoft.com/office/drawing/2014/main" id="{1EE68A9E-80A8-1919-6F45-74370D9F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12" y="1237557"/>
            <a:ext cx="540507" cy="540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Picture 14" descr="Bright idea lightbulb solution icon | Icons For free - free icons">
            <a:extLst>
              <a:ext uri="{FF2B5EF4-FFF2-40B4-BE49-F238E27FC236}">
                <a16:creationId xmlns:a16="http://schemas.microsoft.com/office/drawing/2014/main" id="{1F5229B4-411F-F213-8064-878E04EF7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15" y="2180253"/>
            <a:ext cx="493388" cy="49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4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FB91CA-7C52-38EE-CCE9-1C6778D7C1A9}"/>
              </a:ext>
            </a:extLst>
          </p:cNvPr>
          <p:cNvSpPr/>
          <p:nvPr/>
        </p:nvSpPr>
        <p:spPr bwMode="auto">
          <a:xfrm>
            <a:off x="0" y="6045693"/>
            <a:ext cx="12192000" cy="846455"/>
          </a:xfrm>
          <a:prstGeom prst="rect">
            <a:avLst/>
          </a:prstGeom>
          <a:gradFill>
            <a:gsLst>
              <a:gs pos="0">
                <a:srgbClr val="EC6646">
                  <a:alpha val="90000"/>
                </a:srgbClr>
              </a:gs>
              <a:gs pos="51000">
                <a:srgbClr val="EC0753">
                  <a:alpha val="90000"/>
                </a:srgbClr>
              </a:gs>
              <a:gs pos="100000">
                <a:srgbClr val="7B11A8">
                  <a:alpha val="52000"/>
                </a:srgbClr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AA50DC-18F2-3AC3-72AF-24C1008A7887}"/>
              </a:ext>
            </a:extLst>
          </p:cNvPr>
          <p:cNvSpPr txBox="1">
            <a:spLocks/>
          </p:cNvSpPr>
          <p:nvPr/>
        </p:nvSpPr>
        <p:spPr>
          <a:xfrm>
            <a:off x="6355122" y="6276413"/>
            <a:ext cx="5836878" cy="58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CONVERSATIONAL MEDICAL REPORT EXPLAINER</a:t>
            </a:r>
          </a:p>
          <a:p>
            <a:pPr algn="r"/>
            <a:r>
              <a:rPr lang="en-GB" sz="105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By: Jeremy, Mark, Kenny &amp; Sien Long</a:t>
            </a:r>
            <a:endParaRPr lang="en-US" sz="105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140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47009DF-F1BA-A867-1765-258F197DA44E}"/>
              </a:ext>
            </a:extLst>
          </p:cNvPr>
          <p:cNvSpPr txBox="1">
            <a:spLocks/>
          </p:cNvSpPr>
          <p:nvPr/>
        </p:nvSpPr>
        <p:spPr>
          <a:xfrm>
            <a:off x="390615" y="6318454"/>
            <a:ext cx="8226272" cy="934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2AD5D-A487-9E57-2787-22F644A9A7DC}"/>
              </a:ext>
            </a:extLst>
          </p:cNvPr>
          <p:cNvSpPr txBox="1"/>
          <p:nvPr/>
        </p:nvSpPr>
        <p:spPr>
          <a:xfrm>
            <a:off x="1478592" y="372247"/>
            <a:ext cx="850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Problem Statement: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C5B5B9-6B4C-4D20-8632-15FEB7A337EC}"/>
              </a:ext>
            </a:extLst>
          </p:cNvPr>
          <p:cNvSpPr/>
          <p:nvPr/>
        </p:nvSpPr>
        <p:spPr>
          <a:xfrm>
            <a:off x="371761" y="357189"/>
            <a:ext cx="1012562" cy="1012562"/>
          </a:xfrm>
          <a:prstGeom prst="ellipse">
            <a:avLst/>
          </a:prstGeom>
          <a:gradFill flip="none" rotWithShape="1">
            <a:gsLst>
              <a:gs pos="0">
                <a:srgbClr val="634AC3"/>
              </a:gs>
              <a:gs pos="89000">
                <a:srgbClr val="FEC55F"/>
              </a:gs>
              <a:gs pos="38000">
                <a:srgbClr val="D72E83"/>
              </a:gs>
              <a:gs pos="100000">
                <a:srgbClr val="C133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2" descr="Problem Statement Vector Icon 26331000 Vector Art at Vecteezy">
            <a:extLst>
              <a:ext uri="{FF2B5EF4-FFF2-40B4-BE49-F238E27FC236}">
                <a16:creationId xmlns:a16="http://schemas.microsoft.com/office/drawing/2014/main" id="{319F379D-F908-321F-ABCB-C0A607F35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2" y="407823"/>
            <a:ext cx="846455" cy="84645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0B71F0-25C4-D3F9-D72C-5C003C687331}"/>
              </a:ext>
            </a:extLst>
          </p:cNvPr>
          <p:cNvSpPr txBox="1"/>
          <p:nvPr/>
        </p:nvSpPr>
        <p:spPr>
          <a:xfrm>
            <a:off x="232413" y="1632602"/>
            <a:ext cx="11362556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GB" sz="2000" b="0" i="0" dirty="0">
                <a:solidFill>
                  <a:srgbClr val="212529"/>
                </a:solidFill>
                <a:effectLst/>
                <a:latin typeface="Helvetica Neue"/>
              </a:rPr>
              <a:t>Medical Education</a:t>
            </a:r>
          </a:p>
          <a:p>
            <a:pPr algn="just">
              <a:spcBef>
                <a:spcPts val="600"/>
              </a:spcBef>
            </a:pPr>
            <a:endParaRPr lang="en-GB" sz="2000" b="0" i="0" dirty="0">
              <a:solidFill>
                <a:srgbClr val="212529"/>
              </a:solidFill>
              <a:effectLst/>
              <a:latin typeface="Helvetica Neue"/>
            </a:endParaRPr>
          </a:p>
          <a:p>
            <a:pPr marL="227013" indent="-227013" algn="just">
              <a:spcBef>
                <a:spcPts val="600"/>
              </a:spcBef>
            </a:pPr>
            <a:r>
              <a:rPr lang="en-GB" sz="2000" b="0" i="0" dirty="0">
                <a:solidFill>
                  <a:srgbClr val="212529"/>
                </a:solidFill>
                <a:effectLst/>
                <a:latin typeface="Helvetica Neue"/>
              </a:rPr>
              <a:t>2. Patients often find medical reports and terminology confusing, leading to unnecessary worry. Although doctors can discern critical findings, patients might misinterpret minor details as serious. How can we create a tool that turns technical medical data into easy-to-understand language, helping patients grasp their health status and align with their doctors’ main concerns?</a:t>
            </a:r>
          </a:p>
          <a:p>
            <a:pPr marL="227013" indent="-227013" algn="just">
              <a:spcBef>
                <a:spcPts val="600"/>
              </a:spcBef>
            </a:pPr>
            <a:endParaRPr lang="en-GB" sz="2000" dirty="0">
              <a:solidFill>
                <a:srgbClr val="212529"/>
              </a:solidFill>
              <a:latin typeface="Helvetica Neue"/>
            </a:endParaRPr>
          </a:p>
          <a:p>
            <a:pPr marL="227013" indent="-227013" algn="just">
              <a:spcBef>
                <a:spcPts val="600"/>
              </a:spcBef>
            </a:pPr>
            <a:r>
              <a:rPr lang="en-GB" sz="2000" dirty="0">
                <a:solidFill>
                  <a:srgbClr val="212529"/>
                </a:solidFill>
                <a:latin typeface="Helvetica Neue"/>
              </a:rPr>
              <a:t>Pain points: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212529"/>
                </a:solidFill>
                <a:effectLst/>
                <a:latin typeface="Helvetica Neue"/>
              </a:rPr>
              <a:t>Medical reports and terms are too technical.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212529"/>
                </a:solidFill>
                <a:effectLst/>
                <a:latin typeface="Helvetica Neue"/>
              </a:rPr>
              <a:t>Misinterpretation risk is high especially when patient tries to do it on their own via the web or other sources.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212529"/>
                </a:solidFill>
                <a:effectLst/>
                <a:latin typeface="Helvetica Neue"/>
              </a:rPr>
              <a:t>Availab</a:t>
            </a:r>
            <a:r>
              <a:rPr lang="en-GB" sz="2000" dirty="0">
                <a:solidFill>
                  <a:srgbClr val="212529"/>
                </a:solidFill>
                <a:latin typeface="Helvetica Neue"/>
              </a:rPr>
              <a:t>ility and time constraint for doctors, and healthcare professions during consultations.</a:t>
            </a:r>
          </a:p>
        </p:txBody>
      </p:sp>
    </p:spTree>
    <p:extLst>
      <p:ext uri="{BB962C8B-B14F-4D97-AF65-F5344CB8AC3E}">
        <p14:creationId xmlns:p14="http://schemas.microsoft.com/office/powerpoint/2010/main" val="61791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A90AE-F287-FE52-2A63-96EB2EC15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10E09E-E26C-4E64-EA7D-A574187E2AE6}"/>
              </a:ext>
            </a:extLst>
          </p:cNvPr>
          <p:cNvSpPr/>
          <p:nvPr/>
        </p:nvSpPr>
        <p:spPr bwMode="auto">
          <a:xfrm>
            <a:off x="0" y="6045693"/>
            <a:ext cx="12192000" cy="846455"/>
          </a:xfrm>
          <a:prstGeom prst="rect">
            <a:avLst/>
          </a:prstGeom>
          <a:gradFill>
            <a:gsLst>
              <a:gs pos="0">
                <a:srgbClr val="EC6646">
                  <a:alpha val="90000"/>
                </a:srgbClr>
              </a:gs>
              <a:gs pos="51000">
                <a:srgbClr val="EC0753">
                  <a:alpha val="90000"/>
                </a:srgbClr>
              </a:gs>
              <a:gs pos="100000">
                <a:srgbClr val="7B11A8">
                  <a:alpha val="52000"/>
                </a:srgbClr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176527-5FC5-3EE6-5629-3F6951701C45}"/>
              </a:ext>
            </a:extLst>
          </p:cNvPr>
          <p:cNvSpPr txBox="1">
            <a:spLocks/>
          </p:cNvSpPr>
          <p:nvPr/>
        </p:nvSpPr>
        <p:spPr>
          <a:xfrm>
            <a:off x="6355122" y="6276413"/>
            <a:ext cx="5836878" cy="58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CONVERSATIONAL MEDICAL REPORT EXPLAINER</a:t>
            </a:r>
          </a:p>
          <a:p>
            <a:pPr algn="r"/>
            <a:r>
              <a:rPr lang="en-GB" sz="105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By: Jeremy, Mark, Kenny &amp; Sien Long</a:t>
            </a:r>
            <a:endParaRPr lang="en-US" sz="105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140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149D773-5023-67E0-14F6-016B31F457A0}"/>
              </a:ext>
            </a:extLst>
          </p:cNvPr>
          <p:cNvSpPr txBox="1">
            <a:spLocks/>
          </p:cNvSpPr>
          <p:nvPr/>
        </p:nvSpPr>
        <p:spPr>
          <a:xfrm>
            <a:off x="390615" y="6318454"/>
            <a:ext cx="8226272" cy="934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5FDB5-8631-0AB9-52DC-7B68C50D20C6}"/>
              </a:ext>
            </a:extLst>
          </p:cNvPr>
          <p:cNvSpPr txBox="1"/>
          <p:nvPr/>
        </p:nvSpPr>
        <p:spPr>
          <a:xfrm>
            <a:off x="1478592" y="372247"/>
            <a:ext cx="850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Proposed Solution: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91FA0-D3E3-5B90-20A5-F3DDD4ADBB95}"/>
              </a:ext>
            </a:extLst>
          </p:cNvPr>
          <p:cNvSpPr txBox="1"/>
          <p:nvPr/>
        </p:nvSpPr>
        <p:spPr>
          <a:xfrm>
            <a:off x="232413" y="1632602"/>
            <a:ext cx="112022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GB" sz="2800" b="0" i="0" dirty="0">
                <a:solidFill>
                  <a:srgbClr val="212529"/>
                </a:solidFill>
                <a:effectLst/>
                <a:latin typeface="Helvetica Neue"/>
              </a:rPr>
              <a:t>Conversational Assistant: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12529"/>
                </a:solidFill>
                <a:latin typeface="Helvetica Neue"/>
              </a:rPr>
              <a:t>After a patient’s initial consultation with the doctor, one can access the tool to self-help on questions one may have for their medical report, 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12529"/>
                </a:solidFill>
                <a:latin typeface="Helvetica Neue"/>
              </a:rPr>
              <a:t>Acts as a second layer of FAQ after healthcare professions.</a:t>
            </a:r>
          </a:p>
          <a:p>
            <a:pPr algn="l">
              <a:spcBef>
                <a:spcPts val="600"/>
              </a:spcBef>
            </a:pPr>
            <a:endParaRPr lang="en-GB" sz="2000" dirty="0">
              <a:solidFill>
                <a:srgbClr val="212529"/>
              </a:solidFill>
              <a:latin typeface="Helvetica Neue"/>
            </a:endParaRPr>
          </a:p>
          <a:p>
            <a:pPr algn="l">
              <a:spcBef>
                <a:spcPts val="600"/>
              </a:spcBef>
            </a:pPr>
            <a:r>
              <a:rPr lang="en-GB" sz="2000" dirty="0">
                <a:solidFill>
                  <a:srgbClr val="212529"/>
                </a:solidFill>
                <a:latin typeface="Helvetica Neue"/>
              </a:rPr>
              <a:t>Technology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12529"/>
                </a:solidFill>
                <a:latin typeface="Helvetica Neue"/>
              </a:rPr>
              <a:t>Utilizing generative AI – Large Language Models (LLMs)</a:t>
            </a:r>
          </a:p>
          <a:p>
            <a:pPr algn="l">
              <a:spcBef>
                <a:spcPts val="600"/>
              </a:spcBef>
            </a:pPr>
            <a:endParaRPr lang="en-GB" sz="2000" b="0" i="0" dirty="0">
              <a:solidFill>
                <a:srgbClr val="212529"/>
              </a:solidFill>
              <a:effectLst/>
              <a:latin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CC3B345-359B-2259-FA6C-9190BD00EB4D}"/>
              </a:ext>
            </a:extLst>
          </p:cNvPr>
          <p:cNvSpPr/>
          <p:nvPr/>
        </p:nvSpPr>
        <p:spPr>
          <a:xfrm>
            <a:off x="315489" y="252080"/>
            <a:ext cx="1073510" cy="1073510"/>
          </a:xfrm>
          <a:prstGeom prst="ellipse">
            <a:avLst/>
          </a:prstGeom>
          <a:gradFill flip="none" rotWithShape="1">
            <a:gsLst>
              <a:gs pos="0">
                <a:srgbClr val="634AC3"/>
              </a:gs>
              <a:gs pos="89000">
                <a:srgbClr val="FEC55F"/>
              </a:gs>
              <a:gs pos="38000">
                <a:srgbClr val="D72E83"/>
              </a:gs>
              <a:gs pos="100000">
                <a:srgbClr val="C133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14" descr="Bright idea lightbulb solution icon | Icons For free - free icons">
            <a:extLst>
              <a:ext uri="{FF2B5EF4-FFF2-40B4-BE49-F238E27FC236}">
                <a16:creationId xmlns:a16="http://schemas.microsoft.com/office/drawing/2014/main" id="{272FADD0-28E8-2433-84B4-2C32B4F29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02" y="360394"/>
            <a:ext cx="819173" cy="81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3FC355-6CBD-DB6E-0903-259CF43A945B}"/>
              </a:ext>
            </a:extLst>
          </p:cNvPr>
          <p:cNvSpPr txBox="1"/>
          <p:nvPr/>
        </p:nvSpPr>
        <p:spPr>
          <a:xfrm>
            <a:off x="1843595" y="4531644"/>
            <a:ext cx="850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Why can’t I just use ChatGPT?</a:t>
            </a:r>
          </a:p>
        </p:txBody>
      </p:sp>
    </p:spTree>
    <p:extLst>
      <p:ext uri="{BB962C8B-B14F-4D97-AF65-F5344CB8AC3E}">
        <p14:creationId xmlns:p14="http://schemas.microsoft.com/office/powerpoint/2010/main" val="181802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B5E62-C185-2A38-0A77-AE3BBC84F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6A4EB5-701F-4D8A-9217-76A9DBD642EF}"/>
              </a:ext>
            </a:extLst>
          </p:cNvPr>
          <p:cNvSpPr/>
          <p:nvPr/>
        </p:nvSpPr>
        <p:spPr bwMode="auto">
          <a:xfrm>
            <a:off x="0" y="6045693"/>
            <a:ext cx="12192000" cy="846455"/>
          </a:xfrm>
          <a:prstGeom prst="rect">
            <a:avLst/>
          </a:prstGeom>
          <a:gradFill>
            <a:gsLst>
              <a:gs pos="0">
                <a:srgbClr val="EC6646">
                  <a:alpha val="90000"/>
                </a:srgbClr>
              </a:gs>
              <a:gs pos="51000">
                <a:srgbClr val="EC0753">
                  <a:alpha val="90000"/>
                </a:srgbClr>
              </a:gs>
              <a:gs pos="100000">
                <a:srgbClr val="7B11A8">
                  <a:alpha val="52000"/>
                </a:srgbClr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02C8088-B565-6EF6-3307-DF93587129E6}"/>
              </a:ext>
            </a:extLst>
          </p:cNvPr>
          <p:cNvSpPr txBox="1">
            <a:spLocks/>
          </p:cNvSpPr>
          <p:nvPr/>
        </p:nvSpPr>
        <p:spPr>
          <a:xfrm>
            <a:off x="6355122" y="6276413"/>
            <a:ext cx="5836878" cy="58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CONVERSATIONAL MEDICAL REPORT EXPLAINER</a:t>
            </a:r>
          </a:p>
          <a:p>
            <a:pPr algn="r"/>
            <a:r>
              <a:rPr lang="en-GB" sz="105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By: Jeremy, Mark, Kenny &amp; Sien Long</a:t>
            </a:r>
            <a:endParaRPr lang="en-US" sz="105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140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A82F0D7-8960-2ABC-FAB8-F00288EF2BB4}"/>
              </a:ext>
            </a:extLst>
          </p:cNvPr>
          <p:cNvSpPr txBox="1">
            <a:spLocks/>
          </p:cNvSpPr>
          <p:nvPr/>
        </p:nvSpPr>
        <p:spPr>
          <a:xfrm>
            <a:off x="390615" y="6318454"/>
            <a:ext cx="8226272" cy="934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4B2F2F-38F4-EC16-FB25-3067B52DB4CF}"/>
              </a:ext>
            </a:extLst>
          </p:cNvPr>
          <p:cNvSpPr txBox="1"/>
          <p:nvPr/>
        </p:nvSpPr>
        <p:spPr>
          <a:xfrm>
            <a:off x="1478592" y="372247"/>
            <a:ext cx="850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Proposed Solution: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C2A0C8-8D0C-1BB9-9B9B-E11FC45DE124}"/>
              </a:ext>
            </a:extLst>
          </p:cNvPr>
          <p:cNvSpPr txBox="1"/>
          <p:nvPr/>
        </p:nvSpPr>
        <p:spPr>
          <a:xfrm>
            <a:off x="232413" y="1632602"/>
            <a:ext cx="5707611" cy="352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GB" sz="2800" b="0" i="0" dirty="0">
                <a:solidFill>
                  <a:srgbClr val="212529"/>
                </a:solidFill>
                <a:effectLst/>
                <a:latin typeface="Helvetica Neue"/>
              </a:rPr>
              <a:t>Constraints: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12529"/>
                </a:solidFill>
                <a:latin typeface="Helvetica Neue"/>
              </a:rPr>
              <a:t>ChatGPT and other LLMs tend to hallucinate.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12529"/>
                </a:solidFill>
                <a:latin typeface="Helvetica Neue"/>
              </a:rPr>
              <a:t>Hallucinations refer to a false response by LLMs, these are dangerous in medical scenarios because the errors or falsehoods can be subtle and are often stated by the chatbot in such a convincing manner.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12529"/>
                </a:solidFill>
                <a:latin typeface="Helvetica Neue"/>
              </a:rPr>
              <a:t>Because of the vast information LLMs are trained on, it may also make erroneous associations with non-related information.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28D7B01-43E4-38E8-47B4-8E4F065DDA90}"/>
              </a:ext>
            </a:extLst>
          </p:cNvPr>
          <p:cNvSpPr/>
          <p:nvPr/>
        </p:nvSpPr>
        <p:spPr>
          <a:xfrm>
            <a:off x="315489" y="252080"/>
            <a:ext cx="1073510" cy="1073510"/>
          </a:xfrm>
          <a:prstGeom prst="ellipse">
            <a:avLst/>
          </a:prstGeom>
          <a:gradFill flip="none" rotWithShape="1">
            <a:gsLst>
              <a:gs pos="0">
                <a:srgbClr val="634AC3"/>
              </a:gs>
              <a:gs pos="89000">
                <a:srgbClr val="FEC55F"/>
              </a:gs>
              <a:gs pos="38000">
                <a:srgbClr val="D72E83"/>
              </a:gs>
              <a:gs pos="100000">
                <a:srgbClr val="C133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14" descr="Bright idea lightbulb solution icon | Icons For free - free icons">
            <a:extLst>
              <a:ext uri="{FF2B5EF4-FFF2-40B4-BE49-F238E27FC236}">
                <a16:creationId xmlns:a16="http://schemas.microsoft.com/office/drawing/2014/main" id="{F8FF4D94-0E90-31E7-122A-0BAFF0B3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02" y="360394"/>
            <a:ext cx="819173" cy="81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26BE5E7-8E96-F138-1CB7-5A1CB8CB5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216" r="-938" b="20274"/>
          <a:stretch/>
        </p:blipFill>
        <p:spPr bwMode="auto">
          <a:xfrm>
            <a:off x="6251976" y="84840"/>
            <a:ext cx="5707611" cy="585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6BCB3F-4628-8722-E39F-BA305D22C7A1}"/>
              </a:ext>
            </a:extLst>
          </p:cNvPr>
          <p:cNvSpPr txBox="1"/>
          <p:nvPr/>
        </p:nvSpPr>
        <p:spPr>
          <a:xfrm>
            <a:off x="129268" y="6176532"/>
            <a:ext cx="6122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Source: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https://www.nejm.org/doi/full/10.1056/NEJMsr2214184</a:t>
            </a:r>
          </a:p>
        </p:txBody>
      </p:sp>
    </p:spTree>
    <p:extLst>
      <p:ext uri="{BB962C8B-B14F-4D97-AF65-F5344CB8AC3E}">
        <p14:creationId xmlns:p14="http://schemas.microsoft.com/office/powerpoint/2010/main" val="227461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BFCA6-F84E-B5DD-74C5-07A6AF3CC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3A6317-CCEA-08BF-56EF-FA8511416C92}"/>
              </a:ext>
            </a:extLst>
          </p:cNvPr>
          <p:cNvSpPr/>
          <p:nvPr/>
        </p:nvSpPr>
        <p:spPr bwMode="auto">
          <a:xfrm>
            <a:off x="0" y="6045693"/>
            <a:ext cx="12192000" cy="846455"/>
          </a:xfrm>
          <a:prstGeom prst="rect">
            <a:avLst/>
          </a:prstGeom>
          <a:gradFill>
            <a:gsLst>
              <a:gs pos="0">
                <a:srgbClr val="EC6646">
                  <a:alpha val="90000"/>
                </a:srgbClr>
              </a:gs>
              <a:gs pos="51000">
                <a:srgbClr val="EC0753">
                  <a:alpha val="90000"/>
                </a:srgbClr>
              </a:gs>
              <a:gs pos="100000">
                <a:srgbClr val="7B11A8">
                  <a:alpha val="52000"/>
                </a:srgbClr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5D2D69-ADF4-BC83-86AB-C982F7494866}"/>
              </a:ext>
            </a:extLst>
          </p:cNvPr>
          <p:cNvSpPr txBox="1">
            <a:spLocks/>
          </p:cNvSpPr>
          <p:nvPr/>
        </p:nvSpPr>
        <p:spPr>
          <a:xfrm>
            <a:off x="6355122" y="6276413"/>
            <a:ext cx="5836878" cy="58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CONVERSATIONAL MEDICAL REPORT EXPLAINER</a:t>
            </a:r>
          </a:p>
          <a:p>
            <a:pPr algn="r"/>
            <a:r>
              <a:rPr lang="en-GB" sz="105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By: Jeremy, Mark, Kenny &amp; Sien Long</a:t>
            </a:r>
            <a:endParaRPr lang="en-US" sz="105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140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70C166-81E3-A728-7DEA-F74F5EEE63B2}"/>
              </a:ext>
            </a:extLst>
          </p:cNvPr>
          <p:cNvSpPr txBox="1">
            <a:spLocks/>
          </p:cNvSpPr>
          <p:nvPr/>
        </p:nvSpPr>
        <p:spPr>
          <a:xfrm>
            <a:off x="390615" y="6318454"/>
            <a:ext cx="8226272" cy="934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9112B-D5A4-A749-76FE-4ECC974DF895}"/>
              </a:ext>
            </a:extLst>
          </p:cNvPr>
          <p:cNvSpPr txBox="1"/>
          <p:nvPr/>
        </p:nvSpPr>
        <p:spPr>
          <a:xfrm>
            <a:off x="1478592" y="372247"/>
            <a:ext cx="850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Proposed Solution: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5A8216-AD76-75C8-D55E-3F3FA67452A5}"/>
              </a:ext>
            </a:extLst>
          </p:cNvPr>
          <p:cNvSpPr txBox="1"/>
          <p:nvPr/>
        </p:nvSpPr>
        <p:spPr>
          <a:xfrm>
            <a:off x="232413" y="1632602"/>
            <a:ext cx="11202299" cy="460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GB" sz="2800" b="0" i="0" dirty="0">
                <a:solidFill>
                  <a:srgbClr val="212529"/>
                </a:solidFill>
                <a:effectLst/>
                <a:latin typeface="Helvetica Neue"/>
              </a:rPr>
              <a:t>Conversational Assistant:</a:t>
            </a:r>
            <a:endParaRPr lang="en-GB" sz="2000" dirty="0">
              <a:solidFill>
                <a:srgbClr val="212529"/>
              </a:solidFill>
              <a:latin typeface="Helvetica Neue"/>
            </a:endParaRPr>
          </a:p>
          <a:p>
            <a:pPr algn="l">
              <a:spcBef>
                <a:spcPts val="600"/>
              </a:spcBef>
            </a:pPr>
            <a:r>
              <a:rPr lang="en-GB" sz="2000" dirty="0">
                <a:solidFill>
                  <a:srgbClr val="212529"/>
                </a:solidFill>
                <a:latin typeface="Helvetica Neue"/>
              </a:rPr>
              <a:t>Technology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12529"/>
                </a:solidFill>
                <a:latin typeface="Helvetica Neue"/>
              </a:rPr>
              <a:t>Utilizing generative AI – Large Language Models (LLMs)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12529"/>
                </a:solidFill>
                <a:latin typeface="Helvetica Neue"/>
              </a:rPr>
              <a:t>Ground the answers via a Retrieval Augmented Generation Framework.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000" dirty="0">
                <a:solidFill>
                  <a:srgbClr val="212529"/>
                </a:solidFill>
                <a:latin typeface="Helvetica Neue"/>
              </a:rPr>
              <a:t>Instead of allow the LLM to answer freely, it will only be allowed to answer using a given context.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000" dirty="0">
                <a:solidFill>
                  <a:srgbClr val="212529"/>
                </a:solidFill>
                <a:latin typeface="Helvetica Neue"/>
              </a:rPr>
              <a:t>The context will come from a vector database (curated by HealthCare Professionals).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000" dirty="0">
                <a:solidFill>
                  <a:srgbClr val="212529"/>
                </a:solidFill>
                <a:latin typeface="Helvetica Neue"/>
              </a:rPr>
              <a:t>When a question is asked, a semantic search within the database happens, finding the closest artefact(s) as the context.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000" dirty="0">
                <a:solidFill>
                  <a:srgbClr val="212529"/>
                </a:solidFill>
                <a:latin typeface="Helvetica Neue"/>
              </a:rPr>
              <a:t>Actual question is posed to the LLM with the context.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000" dirty="0">
                <a:solidFill>
                  <a:srgbClr val="212529"/>
                </a:solidFill>
                <a:latin typeface="Helvetica Neue"/>
              </a:rPr>
              <a:t>If the answer is not in the context, LLM will not respond to the question by the patient.</a:t>
            </a:r>
          </a:p>
          <a:p>
            <a:pPr algn="l">
              <a:spcBef>
                <a:spcPts val="600"/>
              </a:spcBef>
            </a:pPr>
            <a:endParaRPr lang="en-GB" sz="2000" b="0" i="0" dirty="0">
              <a:solidFill>
                <a:srgbClr val="212529"/>
              </a:solidFill>
              <a:effectLst/>
              <a:latin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1E34C9B-3234-BC39-1A70-08A1DEA3F243}"/>
              </a:ext>
            </a:extLst>
          </p:cNvPr>
          <p:cNvSpPr/>
          <p:nvPr/>
        </p:nvSpPr>
        <p:spPr>
          <a:xfrm>
            <a:off x="315489" y="252080"/>
            <a:ext cx="1073510" cy="1073510"/>
          </a:xfrm>
          <a:prstGeom prst="ellipse">
            <a:avLst/>
          </a:prstGeom>
          <a:gradFill flip="none" rotWithShape="1">
            <a:gsLst>
              <a:gs pos="0">
                <a:srgbClr val="634AC3"/>
              </a:gs>
              <a:gs pos="89000">
                <a:srgbClr val="FEC55F"/>
              </a:gs>
              <a:gs pos="38000">
                <a:srgbClr val="D72E83"/>
              </a:gs>
              <a:gs pos="100000">
                <a:srgbClr val="C133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14" descr="Bright idea lightbulb solution icon | Icons For free - free icons">
            <a:extLst>
              <a:ext uri="{FF2B5EF4-FFF2-40B4-BE49-F238E27FC236}">
                <a16:creationId xmlns:a16="http://schemas.microsoft.com/office/drawing/2014/main" id="{B671C5D3-95DB-27EE-9E8A-84582A234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02" y="360394"/>
            <a:ext cx="819173" cy="81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40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FF4C0-859E-3F48-8636-B11528057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DAD96B9-5BE5-46B2-806D-BB6159DCA87B}"/>
              </a:ext>
            </a:extLst>
          </p:cNvPr>
          <p:cNvSpPr/>
          <p:nvPr/>
        </p:nvSpPr>
        <p:spPr bwMode="auto">
          <a:xfrm>
            <a:off x="0" y="6045693"/>
            <a:ext cx="12192000" cy="846455"/>
          </a:xfrm>
          <a:prstGeom prst="rect">
            <a:avLst/>
          </a:prstGeom>
          <a:gradFill>
            <a:gsLst>
              <a:gs pos="0">
                <a:srgbClr val="EC6646">
                  <a:alpha val="90000"/>
                </a:srgbClr>
              </a:gs>
              <a:gs pos="51000">
                <a:srgbClr val="EC0753">
                  <a:alpha val="90000"/>
                </a:srgbClr>
              </a:gs>
              <a:gs pos="100000">
                <a:srgbClr val="7B11A8">
                  <a:alpha val="52000"/>
                </a:srgbClr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464148-A25D-A80C-DDB9-CA4AFF6F707B}"/>
              </a:ext>
            </a:extLst>
          </p:cNvPr>
          <p:cNvSpPr txBox="1">
            <a:spLocks/>
          </p:cNvSpPr>
          <p:nvPr/>
        </p:nvSpPr>
        <p:spPr>
          <a:xfrm>
            <a:off x="6355122" y="6276413"/>
            <a:ext cx="5836878" cy="58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CONVERSATIONAL MEDICAL REPORT EXPLAINER</a:t>
            </a:r>
          </a:p>
          <a:p>
            <a:pPr algn="r"/>
            <a:r>
              <a:rPr lang="en-GB" sz="105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By: Jeremy, Mark, Kenny &amp; Sien Long</a:t>
            </a:r>
            <a:endParaRPr lang="en-US" sz="105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140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1ADD515-4B40-AD42-802D-3594585AE344}"/>
              </a:ext>
            </a:extLst>
          </p:cNvPr>
          <p:cNvSpPr txBox="1">
            <a:spLocks/>
          </p:cNvSpPr>
          <p:nvPr/>
        </p:nvSpPr>
        <p:spPr>
          <a:xfrm>
            <a:off x="390615" y="6318454"/>
            <a:ext cx="8226272" cy="934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9BB62-A4E0-0D7A-A64A-65F87ED3BD55}"/>
              </a:ext>
            </a:extLst>
          </p:cNvPr>
          <p:cNvSpPr txBox="1"/>
          <p:nvPr/>
        </p:nvSpPr>
        <p:spPr>
          <a:xfrm>
            <a:off x="1478592" y="372247"/>
            <a:ext cx="850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Proposed Solution: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9341557-A51E-CD0A-3E84-1A943339F467}"/>
              </a:ext>
            </a:extLst>
          </p:cNvPr>
          <p:cNvSpPr/>
          <p:nvPr/>
        </p:nvSpPr>
        <p:spPr>
          <a:xfrm>
            <a:off x="315489" y="252080"/>
            <a:ext cx="1073510" cy="1073510"/>
          </a:xfrm>
          <a:prstGeom prst="ellipse">
            <a:avLst/>
          </a:prstGeom>
          <a:gradFill flip="none" rotWithShape="1">
            <a:gsLst>
              <a:gs pos="0">
                <a:srgbClr val="634AC3"/>
              </a:gs>
              <a:gs pos="89000">
                <a:srgbClr val="FEC55F"/>
              </a:gs>
              <a:gs pos="38000">
                <a:srgbClr val="D72E83"/>
              </a:gs>
              <a:gs pos="100000">
                <a:srgbClr val="C133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14" descr="Bright idea lightbulb solution icon | Icons For free - free icons">
            <a:extLst>
              <a:ext uri="{FF2B5EF4-FFF2-40B4-BE49-F238E27FC236}">
                <a16:creationId xmlns:a16="http://schemas.microsoft.com/office/drawing/2014/main" id="{C0DFB55A-D143-97B2-558B-27AABD6B9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02" y="360394"/>
            <a:ext cx="819173" cy="81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OpenAI - YouTube">
            <a:extLst>
              <a:ext uri="{FF2B5EF4-FFF2-40B4-BE49-F238E27FC236}">
                <a16:creationId xmlns:a16="http://schemas.microsoft.com/office/drawing/2014/main" id="{82A6A02E-0F2A-68D1-F175-B027C329E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764" y="2804186"/>
            <a:ext cx="1176291" cy="117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75450-E29C-24DE-1E5A-861D12C19C63}"/>
              </a:ext>
            </a:extLst>
          </p:cNvPr>
          <p:cNvSpPr txBox="1"/>
          <p:nvPr/>
        </p:nvSpPr>
        <p:spPr>
          <a:xfrm>
            <a:off x="257757" y="3207841"/>
            <a:ext cx="12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EF93D9-83A9-6F69-19E0-C7387FEBA2A5}"/>
              </a:ext>
            </a:extLst>
          </p:cNvPr>
          <p:cNvSpPr txBox="1"/>
          <p:nvPr/>
        </p:nvSpPr>
        <p:spPr>
          <a:xfrm>
            <a:off x="4219053" y="3446541"/>
            <a:ext cx="2282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</a:rPr>
              <a:t>[0.752,​ 0.398,​ 0.112​…]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1C45BA-A6B5-4398-F228-DB2A8DAEB89F}"/>
              </a:ext>
            </a:extLst>
          </p:cNvPr>
          <p:cNvSpPr txBox="1"/>
          <p:nvPr/>
        </p:nvSpPr>
        <p:spPr>
          <a:xfrm>
            <a:off x="9848861" y="882093"/>
            <a:ext cx="13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prompt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60DBC3-2F38-F4CD-1C6B-59BF1EBE8322}"/>
              </a:ext>
            </a:extLst>
          </p:cNvPr>
          <p:cNvSpPr txBox="1"/>
          <p:nvPr/>
        </p:nvSpPr>
        <p:spPr>
          <a:xfrm>
            <a:off x="10223829" y="5269851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pic>
        <p:nvPicPr>
          <p:cNvPr id="14" name="Picture 8" descr="Database DB icon PNG and SVG Vector Free Download">
            <a:extLst>
              <a:ext uri="{FF2B5EF4-FFF2-40B4-BE49-F238E27FC236}">
                <a16:creationId xmlns:a16="http://schemas.microsoft.com/office/drawing/2014/main" id="{B6401FBB-BD82-C3A1-E3D0-4F18C743B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689" y="3473733"/>
            <a:ext cx="958569" cy="116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File or Document Icon Icons PNG - Free PNG and Icons Downloads">
            <a:extLst>
              <a:ext uri="{FF2B5EF4-FFF2-40B4-BE49-F238E27FC236}">
                <a16:creationId xmlns:a16="http://schemas.microsoft.com/office/drawing/2014/main" id="{4FA3F0F5-B15E-409D-12F6-05669B338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85" y="3717314"/>
            <a:ext cx="545505" cy="73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28C977-2E2C-3B81-3024-337BF60E4A88}"/>
              </a:ext>
            </a:extLst>
          </p:cNvPr>
          <p:cNvSpPr txBox="1"/>
          <p:nvPr/>
        </p:nvSpPr>
        <p:spPr>
          <a:xfrm>
            <a:off x="4777474" y="3094328"/>
            <a:ext cx="88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CA5D65-C99E-9B85-F309-78A16F2C5455}"/>
              </a:ext>
            </a:extLst>
          </p:cNvPr>
          <p:cNvSpPr txBox="1"/>
          <p:nvPr/>
        </p:nvSpPr>
        <p:spPr>
          <a:xfrm>
            <a:off x="4219053" y="4008017"/>
            <a:ext cx="2282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effectLst/>
              </a:rPr>
              <a:t>[0.456, ​0.789, ​0.234…​]</a:t>
            </a:r>
            <a:endParaRPr lang="en-US" sz="1600" dirty="0"/>
          </a:p>
        </p:txBody>
      </p:sp>
      <p:pic>
        <p:nvPicPr>
          <p:cNvPr id="18" name="Picture 4" descr="OpenAI - YouTube">
            <a:extLst>
              <a:ext uri="{FF2B5EF4-FFF2-40B4-BE49-F238E27FC236}">
                <a16:creationId xmlns:a16="http://schemas.microsoft.com/office/drawing/2014/main" id="{225BD493-F8B7-4A38-1557-6F2AD092C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18" y="2891321"/>
            <a:ext cx="682929" cy="68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3A8A04D-A3E2-F251-F967-4FA33F7752D0}"/>
              </a:ext>
            </a:extLst>
          </p:cNvPr>
          <p:cNvSpPr txBox="1"/>
          <p:nvPr/>
        </p:nvSpPr>
        <p:spPr>
          <a:xfrm>
            <a:off x="6647902" y="1927497"/>
            <a:ext cx="1101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Semantic </a:t>
            </a:r>
          </a:p>
          <a:p>
            <a:pPr algn="ctr"/>
            <a:r>
              <a:rPr lang="en-US" dirty="0"/>
              <a:t>search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64D671-5B56-5E0E-8166-D259106F8405}"/>
              </a:ext>
            </a:extLst>
          </p:cNvPr>
          <p:cNvSpPr txBox="1"/>
          <p:nvPr/>
        </p:nvSpPr>
        <p:spPr>
          <a:xfrm>
            <a:off x="2106699" y="3204918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5FB0D0-8804-2519-C864-7FDA4C1D6B96}"/>
              </a:ext>
            </a:extLst>
          </p:cNvPr>
          <p:cNvSpPr txBox="1"/>
          <p:nvPr/>
        </p:nvSpPr>
        <p:spPr>
          <a:xfrm>
            <a:off x="4219053" y="4545730"/>
            <a:ext cx="2297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effectLst/>
              </a:rPr>
              <a:t>[0.987, 0.567, 0.321…]</a:t>
            </a:r>
            <a:endParaRPr lang="en-US" sz="1600" dirty="0"/>
          </a:p>
        </p:txBody>
      </p:sp>
      <p:pic>
        <p:nvPicPr>
          <p:cNvPr id="22" name="Picture 16" descr="Documents - Free files and folders icons">
            <a:extLst>
              <a:ext uri="{FF2B5EF4-FFF2-40B4-BE49-F238E27FC236}">
                <a16:creationId xmlns:a16="http://schemas.microsoft.com/office/drawing/2014/main" id="{5EFE55C8-ED91-9968-1E8C-5FD00E16E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884" y="3663258"/>
            <a:ext cx="809245" cy="80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 descr="Chain - Free computer icons">
            <a:extLst>
              <a:ext uri="{FF2B5EF4-FFF2-40B4-BE49-F238E27FC236}">
                <a16:creationId xmlns:a16="http://schemas.microsoft.com/office/drawing/2014/main" id="{4009BA88-719E-CF8F-94F9-C54AD347F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430" y="1840801"/>
            <a:ext cx="744984" cy="74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B789514-E365-B3EA-5B5A-0EC03D75662C}"/>
              </a:ext>
            </a:extLst>
          </p:cNvPr>
          <p:cNvSpPr txBox="1"/>
          <p:nvPr/>
        </p:nvSpPr>
        <p:spPr>
          <a:xfrm>
            <a:off x="3092957" y="3395702"/>
            <a:ext cx="1170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Embedding </a:t>
            </a:r>
          </a:p>
          <a:p>
            <a:pPr algn="ctr"/>
            <a:r>
              <a:rPr lang="en-US" sz="1600" dirty="0"/>
              <a:t>model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12FAE4E-F221-F8C2-71CE-C2682AAE234F}"/>
              </a:ext>
            </a:extLst>
          </p:cNvPr>
          <p:cNvSpPr/>
          <p:nvPr/>
        </p:nvSpPr>
        <p:spPr>
          <a:xfrm>
            <a:off x="1381410" y="3925125"/>
            <a:ext cx="650127" cy="28551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8C47E02-FE12-CC0A-8FF4-CDEBBDD2EB15}"/>
              </a:ext>
            </a:extLst>
          </p:cNvPr>
          <p:cNvSpPr/>
          <p:nvPr/>
        </p:nvSpPr>
        <p:spPr>
          <a:xfrm>
            <a:off x="3114314" y="3925125"/>
            <a:ext cx="1032939" cy="28551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AADFE81-DDFB-5F6E-4DF7-4883260E6537}"/>
              </a:ext>
            </a:extLst>
          </p:cNvPr>
          <p:cNvSpPr/>
          <p:nvPr/>
        </p:nvSpPr>
        <p:spPr>
          <a:xfrm>
            <a:off x="6444677" y="3925125"/>
            <a:ext cx="650127" cy="28551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B2D174DE-3701-6E2A-51AD-4D41DD62D300}"/>
              </a:ext>
            </a:extLst>
          </p:cNvPr>
          <p:cNvSpPr/>
          <p:nvPr/>
        </p:nvSpPr>
        <p:spPr>
          <a:xfrm rot="16200000" flipH="1">
            <a:off x="7424561" y="2304497"/>
            <a:ext cx="1176289" cy="772705"/>
          </a:xfrm>
          <a:prstGeom prst="bentArrow">
            <a:avLst>
              <a:gd name="adj1" fmla="val 17873"/>
              <a:gd name="adj2" fmla="val 19930"/>
              <a:gd name="adj3" fmla="val 29225"/>
              <a:gd name="adj4" fmla="val 437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CED2EAC9-EC9A-2F99-1FED-7990D9D04FFF}"/>
              </a:ext>
            </a:extLst>
          </p:cNvPr>
          <p:cNvSpPr/>
          <p:nvPr/>
        </p:nvSpPr>
        <p:spPr>
          <a:xfrm rot="5400000" flipH="1">
            <a:off x="8029680" y="3015082"/>
            <a:ext cx="1395985" cy="772705"/>
          </a:xfrm>
          <a:prstGeom prst="bentArrow">
            <a:avLst>
              <a:gd name="adj1" fmla="val 17873"/>
              <a:gd name="adj2" fmla="val 19930"/>
              <a:gd name="adj3" fmla="val 29225"/>
              <a:gd name="adj4" fmla="val 437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C7E2DA-012F-F5B4-92C1-2C776EECBC73}"/>
              </a:ext>
            </a:extLst>
          </p:cNvPr>
          <p:cNvSpPr txBox="1"/>
          <p:nvPr/>
        </p:nvSpPr>
        <p:spPr>
          <a:xfrm>
            <a:off x="8454242" y="4114535"/>
            <a:ext cx="1083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Retrieved</a:t>
            </a:r>
          </a:p>
          <a:p>
            <a:pPr algn="ctr"/>
            <a:r>
              <a:rPr lang="en-US" dirty="0"/>
              <a:t> chunks</a:t>
            </a:r>
          </a:p>
        </p:txBody>
      </p:sp>
      <p:pic>
        <p:nvPicPr>
          <p:cNvPr id="31" name="Picture 16" descr="Documents - Free files and folders icons">
            <a:extLst>
              <a:ext uri="{FF2B5EF4-FFF2-40B4-BE49-F238E27FC236}">
                <a16:creationId xmlns:a16="http://schemas.microsoft.com/office/drawing/2014/main" id="{6E64C3D7-D07F-0522-6FFE-19AD22F33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644" y="3624802"/>
            <a:ext cx="474625" cy="47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D557F-5E66-3682-6727-59AA3AD3875F}"/>
              </a:ext>
            </a:extLst>
          </p:cNvPr>
          <p:cNvSpPr/>
          <p:nvPr/>
        </p:nvSpPr>
        <p:spPr>
          <a:xfrm rot="5400000">
            <a:off x="10185503" y="4381730"/>
            <a:ext cx="1160621" cy="4024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CD65466E-C86D-ADC8-EFC1-85CC96633893}"/>
              </a:ext>
            </a:extLst>
          </p:cNvPr>
          <p:cNvSpPr/>
          <p:nvPr/>
        </p:nvSpPr>
        <p:spPr>
          <a:xfrm rot="16200000" flipH="1" flipV="1">
            <a:off x="9851336" y="1810116"/>
            <a:ext cx="744986" cy="1372555"/>
          </a:xfrm>
          <a:prstGeom prst="bentArrow">
            <a:avLst>
              <a:gd name="adj1" fmla="val 17873"/>
              <a:gd name="adj2" fmla="val 19930"/>
              <a:gd name="adj3" fmla="val 29225"/>
              <a:gd name="adj4" fmla="val 437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36350F3-37A4-5E6B-BE59-17284F0B82A8}"/>
              </a:ext>
            </a:extLst>
          </p:cNvPr>
          <p:cNvSpPr/>
          <p:nvPr/>
        </p:nvSpPr>
        <p:spPr>
          <a:xfrm rot="8100000">
            <a:off x="9249721" y="1376102"/>
            <a:ext cx="650127" cy="28551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F25847-10C7-68F8-96D4-693D0819D98A}"/>
              </a:ext>
            </a:extLst>
          </p:cNvPr>
          <p:cNvSpPr txBox="1"/>
          <p:nvPr/>
        </p:nvSpPr>
        <p:spPr>
          <a:xfrm>
            <a:off x="8453628" y="155816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7E1F81-E2CC-037F-9F9D-7D69C7338BCC}"/>
              </a:ext>
            </a:extLst>
          </p:cNvPr>
          <p:cNvSpPr txBox="1"/>
          <p:nvPr/>
        </p:nvSpPr>
        <p:spPr>
          <a:xfrm>
            <a:off x="7248103" y="4715007"/>
            <a:ext cx="1037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Vector 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D47D8D-DAE9-32FE-34BC-10B73F97D53F}"/>
              </a:ext>
            </a:extLst>
          </p:cNvPr>
          <p:cNvSpPr txBox="1"/>
          <p:nvPr/>
        </p:nvSpPr>
        <p:spPr>
          <a:xfrm>
            <a:off x="11082598" y="323278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</a:t>
            </a:r>
          </a:p>
        </p:txBody>
      </p:sp>
    </p:spTree>
    <p:extLst>
      <p:ext uri="{BB962C8B-B14F-4D97-AF65-F5344CB8AC3E}">
        <p14:creationId xmlns:p14="http://schemas.microsoft.com/office/powerpoint/2010/main" val="60256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BBE21-AD4C-3A4C-84C8-B36554E38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B92752-E900-F2CE-F89A-7E6C4FB404A9}"/>
              </a:ext>
            </a:extLst>
          </p:cNvPr>
          <p:cNvSpPr/>
          <p:nvPr/>
        </p:nvSpPr>
        <p:spPr bwMode="auto">
          <a:xfrm>
            <a:off x="0" y="6045693"/>
            <a:ext cx="12192000" cy="846455"/>
          </a:xfrm>
          <a:prstGeom prst="rect">
            <a:avLst/>
          </a:prstGeom>
          <a:gradFill>
            <a:gsLst>
              <a:gs pos="0">
                <a:srgbClr val="EC6646">
                  <a:alpha val="90000"/>
                </a:srgbClr>
              </a:gs>
              <a:gs pos="51000">
                <a:srgbClr val="EC0753">
                  <a:alpha val="90000"/>
                </a:srgbClr>
              </a:gs>
              <a:gs pos="100000">
                <a:srgbClr val="7B11A8">
                  <a:alpha val="52000"/>
                </a:srgbClr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54EFB7-3516-6EB2-CCDA-A3752B4D9634}"/>
              </a:ext>
            </a:extLst>
          </p:cNvPr>
          <p:cNvSpPr txBox="1">
            <a:spLocks/>
          </p:cNvSpPr>
          <p:nvPr/>
        </p:nvSpPr>
        <p:spPr>
          <a:xfrm>
            <a:off x="6355122" y="6276413"/>
            <a:ext cx="5836878" cy="58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CONVERSATIONAL MEDICAL REPORT EXPLAINER</a:t>
            </a:r>
          </a:p>
          <a:p>
            <a:pPr algn="r"/>
            <a:r>
              <a:rPr lang="en-GB" sz="105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By: Jeremy, Mark, Kenny &amp; Sien Long</a:t>
            </a:r>
            <a:endParaRPr lang="en-US" sz="105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140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15E5D56-6B0B-37DB-D87D-0CD3D5D34AB5}"/>
              </a:ext>
            </a:extLst>
          </p:cNvPr>
          <p:cNvSpPr txBox="1">
            <a:spLocks/>
          </p:cNvSpPr>
          <p:nvPr/>
        </p:nvSpPr>
        <p:spPr>
          <a:xfrm>
            <a:off x="390615" y="6318454"/>
            <a:ext cx="8226272" cy="934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7A1-1AD1-7640-0A14-3ADD5EFE6354}"/>
              </a:ext>
            </a:extLst>
          </p:cNvPr>
          <p:cNvSpPr txBox="1"/>
          <p:nvPr/>
        </p:nvSpPr>
        <p:spPr>
          <a:xfrm>
            <a:off x="5221034" y="1060404"/>
            <a:ext cx="232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Live demo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C07DB5-19A4-5128-8D47-9CDE6DA9B70C}"/>
              </a:ext>
            </a:extLst>
          </p:cNvPr>
          <p:cNvSpPr/>
          <p:nvPr/>
        </p:nvSpPr>
        <p:spPr>
          <a:xfrm>
            <a:off x="3974855" y="885343"/>
            <a:ext cx="1177511" cy="1177511"/>
          </a:xfrm>
          <a:prstGeom prst="ellipse">
            <a:avLst/>
          </a:prstGeom>
          <a:gradFill flip="none" rotWithShape="1">
            <a:gsLst>
              <a:gs pos="0">
                <a:srgbClr val="634AC3"/>
              </a:gs>
              <a:gs pos="89000">
                <a:srgbClr val="FEC55F"/>
              </a:gs>
              <a:gs pos="38000">
                <a:srgbClr val="D72E83"/>
              </a:gs>
              <a:gs pos="100000">
                <a:srgbClr val="C133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6" descr="Brand Strategy Icons - Free SVG &amp; PNG Brand Strategy Images - Noun Project">
            <a:extLst>
              <a:ext uri="{FF2B5EF4-FFF2-40B4-BE49-F238E27FC236}">
                <a16:creationId xmlns:a16="http://schemas.microsoft.com/office/drawing/2014/main" id="{331CD5FD-CA36-C376-F6F3-FE41D3209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057" y="1027644"/>
            <a:ext cx="848063" cy="8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ABD45C-D50E-0506-2AC0-12BD779CA90E}"/>
              </a:ext>
            </a:extLst>
          </p:cNvPr>
          <p:cNvSpPr txBox="1"/>
          <p:nvPr/>
        </p:nvSpPr>
        <p:spPr>
          <a:xfrm>
            <a:off x="3862634" y="2450125"/>
            <a:ext cx="40558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https://healthhack-rag.streamlit.app/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Username: Main</a:t>
            </a:r>
          </a:p>
        </p:txBody>
      </p:sp>
    </p:spTree>
    <p:extLst>
      <p:ext uri="{BB962C8B-B14F-4D97-AF65-F5344CB8AC3E}">
        <p14:creationId xmlns:p14="http://schemas.microsoft.com/office/powerpoint/2010/main" val="240990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29F49-B4AD-316D-5EA2-426F07476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D50BA8-4DAD-1DAB-079A-A82C16F91E10}"/>
              </a:ext>
            </a:extLst>
          </p:cNvPr>
          <p:cNvSpPr/>
          <p:nvPr/>
        </p:nvSpPr>
        <p:spPr bwMode="auto">
          <a:xfrm>
            <a:off x="0" y="6045693"/>
            <a:ext cx="12192000" cy="846455"/>
          </a:xfrm>
          <a:prstGeom prst="rect">
            <a:avLst/>
          </a:prstGeom>
          <a:gradFill>
            <a:gsLst>
              <a:gs pos="0">
                <a:srgbClr val="EC6646">
                  <a:alpha val="90000"/>
                </a:srgbClr>
              </a:gs>
              <a:gs pos="51000">
                <a:srgbClr val="EC0753">
                  <a:alpha val="90000"/>
                </a:srgbClr>
              </a:gs>
              <a:gs pos="100000">
                <a:srgbClr val="7B11A8">
                  <a:alpha val="52000"/>
                </a:srgbClr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141443-44E6-5ECC-91A2-F628CFC0D50F}"/>
              </a:ext>
            </a:extLst>
          </p:cNvPr>
          <p:cNvSpPr txBox="1">
            <a:spLocks/>
          </p:cNvSpPr>
          <p:nvPr/>
        </p:nvSpPr>
        <p:spPr>
          <a:xfrm>
            <a:off x="6355122" y="6276413"/>
            <a:ext cx="5836878" cy="58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CONVERSATIONAL MEDICAL REPORT EXPLAINER</a:t>
            </a:r>
          </a:p>
          <a:p>
            <a:pPr algn="r"/>
            <a:r>
              <a:rPr lang="en-GB" sz="105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By: Jeremy, Mark, Kenny &amp; Sien Long</a:t>
            </a:r>
            <a:endParaRPr lang="en-US" sz="105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140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AC4738F-24A5-88A9-B8BB-A549761CC73C}"/>
              </a:ext>
            </a:extLst>
          </p:cNvPr>
          <p:cNvSpPr txBox="1">
            <a:spLocks/>
          </p:cNvSpPr>
          <p:nvPr/>
        </p:nvSpPr>
        <p:spPr>
          <a:xfrm>
            <a:off x="390615" y="6318454"/>
            <a:ext cx="8226272" cy="934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787DA-AE5B-F87F-BBE1-D90673A3ECDB}"/>
              </a:ext>
            </a:extLst>
          </p:cNvPr>
          <p:cNvSpPr txBox="1"/>
          <p:nvPr/>
        </p:nvSpPr>
        <p:spPr>
          <a:xfrm>
            <a:off x="1478592" y="372247"/>
            <a:ext cx="850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Feasibility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53884-A3E9-6DCE-52F7-6E2FC7E4F5AB}"/>
              </a:ext>
            </a:extLst>
          </p:cNvPr>
          <p:cNvSpPr txBox="1"/>
          <p:nvPr/>
        </p:nvSpPr>
        <p:spPr>
          <a:xfrm>
            <a:off x="204133" y="1258772"/>
            <a:ext cx="11202299" cy="460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GB" sz="2400" b="0" i="0" dirty="0">
                <a:solidFill>
                  <a:srgbClr val="212529"/>
                </a:solidFill>
                <a:effectLst/>
                <a:latin typeface="Helvetica Neue"/>
              </a:rPr>
              <a:t>Current capacity:</a:t>
            </a:r>
            <a:endParaRPr lang="en-GB" sz="2000" dirty="0">
              <a:solidFill>
                <a:srgbClr val="212529"/>
              </a:solidFill>
              <a:latin typeface="Helvetica Neue"/>
            </a:endParaRP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12529"/>
                </a:solidFill>
                <a:latin typeface="Helvetica Neue"/>
              </a:rPr>
              <a:t>Vector database (Pinecone) is live, with information based on example, loaded.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12529"/>
                </a:solidFill>
                <a:latin typeface="Helvetica Neue"/>
              </a:rPr>
              <a:t>App is live and working on GPT-4 and OpenAI embedding models.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212529"/>
                </a:solidFill>
                <a:effectLst/>
                <a:latin typeface="Helvetica Neue"/>
              </a:rPr>
              <a:t>Admins can easily ingest information from websites via admin page (more ways of ingestion can be easily added).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12529"/>
                </a:solidFill>
                <a:latin typeface="Helvetica Neue"/>
              </a:rPr>
              <a:t>LLM will already refuse to diagnose patient or give out of context answers.</a:t>
            </a:r>
            <a:endParaRPr lang="en-GB" sz="2000" b="0" i="0" dirty="0">
              <a:solidFill>
                <a:srgbClr val="212529"/>
              </a:solidFill>
              <a:effectLst/>
              <a:latin typeface="Helvetica Neue"/>
            </a:endParaRP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sz="2000" b="0" i="0" dirty="0">
              <a:solidFill>
                <a:srgbClr val="212529"/>
              </a:solidFill>
              <a:effectLst/>
              <a:latin typeface="Helvetica Neue"/>
            </a:endParaRPr>
          </a:p>
          <a:p>
            <a:pPr algn="l">
              <a:spcBef>
                <a:spcPts val="600"/>
              </a:spcBef>
            </a:pPr>
            <a:r>
              <a:rPr lang="en-GB" sz="2400" b="0" i="0" dirty="0">
                <a:solidFill>
                  <a:srgbClr val="212529"/>
                </a:solidFill>
                <a:effectLst/>
                <a:latin typeface="Helvetica Neue"/>
              </a:rPr>
              <a:t>Improvements needed: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212529"/>
                </a:solidFill>
                <a:effectLst/>
                <a:latin typeface="Helvetica Neue"/>
              </a:rPr>
              <a:t>Human validation </a:t>
            </a:r>
            <a:r>
              <a:rPr lang="en-GB" sz="2000" dirty="0">
                <a:solidFill>
                  <a:srgbClr val="212529"/>
                </a:solidFill>
                <a:latin typeface="Helvetica Neue"/>
              </a:rPr>
              <a:t>from HealthCare Professional required.</a:t>
            </a:r>
            <a:endParaRPr lang="en-GB" sz="1600" b="0" i="0" dirty="0">
              <a:solidFill>
                <a:srgbClr val="212529"/>
              </a:solidFill>
              <a:effectLst/>
              <a:latin typeface="Helvetica Neue"/>
            </a:endParaRP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12529"/>
                </a:solidFill>
                <a:latin typeface="Helvetica Neue"/>
              </a:rPr>
              <a:t>Requires </a:t>
            </a:r>
            <a:r>
              <a:rPr lang="en-GB" sz="2000" b="1" dirty="0">
                <a:solidFill>
                  <a:srgbClr val="212529"/>
                </a:solidFill>
                <a:latin typeface="Helvetica Neue"/>
              </a:rPr>
              <a:t>more data </a:t>
            </a:r>
            <a:r>
              <a:rPr lang="en-GB" sz="2000" dirty="0">
                <a:solidFill>
                  <a:srgbClr val="212529"/>
                </a:solidFill>
                <a:latin typeface="Helvetica Neue"/>
              </a:rPr>
              <a:t>from different healthcare areas to be ingested. A large amount of data is required before RAG can outperform a traditional LLM in every aspect.</a:t>
            </a:r>
            <a:r>
              <a:rPr lang="en-GB" sz="2000" baseline="30000" dirty="0">
                <a:solidFill>
                  <a:srgbClr val="212529"/>
                </a:solidFill>
                <a:latin typeface="Helvetica Neue"/>
                <a:hlinkClick r:id="rId2"/>
              </a:rPr>
              <a:t>[1]</a:t>
            </a:r>
            <a:endParaRPr lang="en-GB" sz="2000" baseline="30000" dirty="0">
              <a:solidFill>
                <a:srgbClr val="212529"/>
              </a:solidFill>
              <a:latin typeface="Helvetica Neue"/>
            </a:endParaRP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12529"/>
                </a:solidFill>
                <a:latin typeface="Helvetica Neue"/>
              </a:rPr>
              <a:t>Code needs to be further fine-tuned to scale with data.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59D7D5-4271-759F-B0E6-C4F529E42414}"/>
              </a:ext>
            </a:extLst>
          </p:cNvPr>
          <p:cNvSpPr/>
          <p:nvPr/>
        </p:nvSpPr>
        <p:spPr>
          <a:xfrm>
            <a:off x="301252" y="297387"/>
            <a:ext cx="886525" cy="886525"/>
          </a:xfrm>
          <a:prstGeom prst="ellipse">
            <a:avLst/>
          </a:prstGeom>
          <a:gradFill flip="none" rotWithShape="1">
            <a:gsLst>
              <a:gs pos="0">
                <a:srgbClr val="634AC3"/>
              </a:gs>
              <a:gs pos="89000">
                <a:srgbClr val="FEC55F"/>
              </a:gs>
              <a:gs pos="38000">
                <a:srgbClr val="D72E83"/>
              </a:gs>
              <a:gs pos="100000">
                <a:srgbClr val="C133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10" descr="Expansion - Free arrows icons">
            <a:extLst>
              <a:ext uri="{FF2B5EF4-FFF2-40B4-BE49-F238E27FC236}">
                <a16:creationId xmlns:a16="http://schemas.microsoft.com/office/drawing/2014/main" id="{3BC5AC73-5C0E-D4A7-0C5C-7EC12A418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15" y="372247"/>
            <a:ext cx="651344" cy="65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EBCD0C-2631-4427-D44A-8106D544FD65}"/>
              </a:ext>
            </a:extLst>
          </p:cNvPr>
          <p:cNvSpPr txBox="1"/>
          <p:nvPr/>
        </p:nvSpPr>
        <p:spPr>
          <a:xfrm>
            <a:off x="116207" y="6133788"/>
            <a:ext cx="612270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Source:</a:t>
            </a:r>
          </a:p>
          <a:p>
            <a:r>
              <a:rPr lang="en-US" sz="900" dirty="0">
                <a:solidFill>
                  <a:schemeClr val="bg1"/>
                </a:solidFill>
              </a:rPr>
              <a:t>1. </a:t>
            </a:r>
            <a:r>
              <a:rPr lang="en-US" sz="9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https://www.pinecone.io/blog/rag-study/?utm_medium=email&amp;_hsmi=291465816&amp;_hsenc=p2ANqtz-87iTemVtT8OerNuQ0L49-rG7bzQ8ySJiRCrbs7AiCjcQeIZsNlGkViNbGw-dF0Rpsv7EaT5PfjeBJQdfleyun5HHtEHA&amp;utm_content=291465816&amp;utm_source=hs_email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92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764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Helvetica Neue</vt:lpstr>
      <vt:lpstr>Aptos</vt:lpstr>
      <vt:lpstr>Aptos Display</vt:lpstr>
      <vt:lpstr>Arial</vt:lpstr>
      <vt:lpstr>Helvetica</vt:lpstr>
      <vt:lpstr>Poppins</vt:lpstr>
      <vt:lpstr>Office Theme</vt:lpstr>
      <vt:lpstr>CONVERSATIONAL MEDICAL REPORT EXPLAINER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CONVERSATIONAL MEDICAL REPORT EXPLAINER</dc:title>
  <dc:creator>Sien Long</dc:creator>
  <cp:lastModifiedBy>Sien Long</cp:lastModifiedBy>
  <cp:revision>6</cp:revision>
  <dcterms:created xsi:type="dcterms:W3CDTF">2024-02-04T07:41:57Z</dcterms:created>
  <dcterms:modified xsi:type="dcterms:W3CDTF">2024-02-04T09:48:59Z</dcterms:modified>
</cp:coreProperties>
</file>