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2" r:id="rId2"/>
    <p:sldId id="303" r:id="rId3"/>
    <p:sldId id="337" r:id="rId4"/>
    <p:sldId id="306" r:id="rId5"/>
    <p:sldId id="318" r:id="rId6"/>
    <p:sldId id="309" r:id="rId7"/>
    <p:sldId id="308" r:id="rId8"/>
    <p:sldId id="338" r:id="rId9"/>
    <p:sldId id="314" r:id="rId10"/>
    <p:sldId id="316" r:id="rId11"/>
    <p:sldId id="340" r:id="rId12"/>
    <p:sldId id="341" r:id="rId13"/>
    <p:sldId id="344" r:id="rId14"/>
    <p:sldId id="352" r:id="rId15"/>
    <p:sldId id="354" r:id="rId16"/>
    <p:sldId id="355" r:id="rId17"/>
    <p:sldId id="356" r:id="rId18"/>
    <p:sldId id="348" r:id="rId19"/>
    <p:sldId id="349" r:id="rId20"/>
    <p:sldId id="350" r:id="rId21"/>
    <p:sldId id="343" r:id="rId22"/>
    <p:sldId id="360" r:id="rId23"/>
    <p:sldId id="359" r:id="rId24"/>
    <p:sldId id="361" r:id="rId25"/>
    <p:sldId id="362" r:id="rId26"/>
    <p:sldId id="363" r:id="rId27"/>
    <p:sldId id="36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7" orient="horz" pos="1412" userDrawn="1">
          <p15:clr>
            <a:srgbClr val="A4A3A4"/>
          </p15:clr>
        </p15:guide>
        <p15:guide id="8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106"/>
    <a:srgbClr val="FF9999"/>
    <a:srgbClr val="0099FF"/>
    <a:srgbClr val="C00000"/>
    <a:srgbClr val="CCFF99"/>
    <a:srgbClr val="FFFFFF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61" autoAdjust="0"/>
  </p:normalViewPr>
  <p:slideViewPr>
    <p:cSldViewPr snapToGrid="0" showGuides="1">
      <p:cViewPr varScale="1">
        <p:scale>
          <a:sx n="63" d="100"/>
          <a:sy n="63" d="100"/>
        </p:scale>
        <p:origin x="90" y="924"/>
      </p:cViewPr>
      <p:guideLst>
        <p:guide orient="horz" pos="2160"/>
        <p:guide pos="393"/>
        <p:guide pos="7287"/>
        <p:guide orient="horz" pos="663"/>
        <p:guide orient="horz" pos="4020"/>
        <p:guide orient="horz" pos="1412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252301260990712E-2"/>
          <c:y val="0.20391217005097537"/>
          <c:w val="0.92149539747801856"/>
          <c:h val="0.699648345167107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1925</c:v>
                </c:pt>
                <c:pt idx="1">
                  <c:v>2068</c:v>
                </c:pt>
                <c:pt idx="2">
                  <c:v>5410</c:v>
                </c:pt>
                <c:pt idx="3">
                  <c:v>8831</c:v>
                </c:pt>
                <c:pt idx="4">
                  <c:v>12775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55-4A43-9A2B-B37A6410F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40186431"/>
        <c:axId val="40189311"/>
      </c:barChart>
      <c:catAx>
        <c:axId val="4018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189311"/>
        <c:crosses val="autoZero"/>
        <c:auto val="1"/>
        <c:lblAlgn val="ctr"/>
        <c:lblOffset val="100"/>
        <c:noMultiLvlLbl val="0"/>
      </c:catAx>
      <c:valAx>
        <c:axId val="401893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18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대체당별 인기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비인기 음료 분포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인기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수크랄로스</c:v>
                </c:pt>
                <c:pt idx="1">
                  <c:v>아세설팜칼륨</c:v>
                </c:pt>
                <c:pt idx="2">
                  <c:v>알룰로오스</c:v>
                </c:pt>
                <c:pt idx="3">
                  <c:v>스테비아</c:v>
                </c:pt>
                <c:pt idx="4">
                  <c:v>에리스리톨</c:v>
                </c:pt>
                <c:pt idx="5">
                  <c:v>아스파탐</c:v>
                </c:pt>
                <c:pt idx="6">
                  <c:v>나한과</c:v>
                </c:pt>
                <c:pt idx="7">
                  <c:v>사카린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109</c:v>
                </c:pt>
                <c:pt idx="1">
                  <c:v>104</c:v>
                </c:pt>
                <c:pt idx="2">
                  <c:v>40</c:v>
                </c:pt>
                <c:pt idx="3">
                  <c:v>21</c:v>
                </c:pt>
                <c:pt idx="4">
                  <c:v>20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9-4593-8F45-DCF5F7E9E5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비인기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수크랄로스</c:v>
                </c:pt>
                <c:pt idx="1">
                  <c:v>아세설팜칼륨</c:v>
                </c:pt>
                <c:pt idx="2">
                  <c:v>알룰로오스</c:v>
                </c:pt>
                <c:pt idx="3">
                  <c:v>스테비아</c:v>
                </c:pt>
                <c:pt idx="4">
                  <c:v>에리스리톨</c:v>
                </c:pt>
                <c:pt idx="5">
                  <c:v>아스파탐</c:v>
                </c:pt>
                <c:pt idx="6">
                  <c:v>나한과</c:v>
                </c:pt>
                <c:pt idx="7">
                  <c:v>사카린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73</c:v>
                </c:pt>
                <c:pt idx="1">
                  <c:v>64</c:v>
                </c:pt>
                <c:pt idx="2">
                  <c:v>29</c:v>
                </c:pt>
                <c:pt idx="3">
                  <c:v>19</c:v>
                </c:pt>
                <c:pt idx="4">
                  <c:v>19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9-4593-8F45-DCF5F7E9E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0666639"/>
        <c:axId val="1000674799"/>
      </c:barChart>
      <c:catAx>
        <c:axId val="100066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674799"/>
        <c:crosses val="autoZero"/>
        <c:auto val="1"/>
        <c:lblAlgn val="ctr"/>
        <c:lblOffset val="100"/>
        <c:noMultiLvlLbl val="0"/>
      </c:catAx>
      <c:valAx>
        <c:axId val="1000674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0066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849421132289895E-2"/>
          <c:y val="0.15753181266127997"/>
          <c:w val="0.89118752311807681"/>
          <c:h val="0.671394757890188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인기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없음</c:v>
                </c:pt>
                <c:pt idx="1">
                  <c:v>천연+합성 대체당</c:v>
                </c:pt>
                <c:pt idx="2">
                  <c:v>천연 대체당</c:v>
                </c:pt>
                <c:pt idx="3">
                  <c:v>합성 대체당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62</c:v>
                </c:pt>
                <c:pt idx="2">
                  <c:v>3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C-4EA0-B5CA-35B23D0A6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비인기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없음</c:v>
                </c:pt>
                <c:pt idx="1">
                  <c:v>천연+합성 대체당</c:v>
                </c:pt>
                <c:pt idx="2">
                  <c:v>천연 대체당</c:v>
                </c:pt>
                <c:pt idx="3">
                  <c:v>합성 대체당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49</c:v>
                </c:pt>
                <c:pt idx="2">
                  <c:v>5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C-4EA0-B5CA-35B23D0A6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188559904"/>
        <c:axId val="977964063"/>
      </c:barChart>
      <c:catAx>
        <c:axId val="11885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7964063"/>
        <c:crosses val="autoZero"/>
        <c:auto val="1"/>
        <c:lblAlgn val="ctr"/>
        <c:lblOffset val="100"/>
        <c:noMultiLvlLbl val="0"/>
      </c:catAx>
      <c:valAx>
        <c:axId val="977964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855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75224726993872E-2"/>
          <c:y val="0.16626094893730212"/>
          <c:w val="0.90573017539373102"/>
          <c:h val="0.66266562161416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인기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천연+합성 대체당</c:v>
                </c:pt>
                <c:pt idx="1">
                  <c:v>천연 대체당</c:v>
                </c:pt>
                <c:pt idx="2">
                  <c:v>합성 대체당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D-466F-9301-CC893A4C51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비인기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천연+합성 대체당</c:v>
                </c:pt>
                <c:pt idx="1">
                  <c:v>천연 대체당</c:v>
                </c:pt>
                <c:pt idx="2">
                  <c:v>합성 대체당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6D-466F-9301-CC893A4C5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100"/>
        <c:axId val="1188559904"/>
        <c:axId val="977964063"/>
      </c:barChart>
      <c:catAx>
        <c:axId val="11885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7964063"/>
        <c:crosses val="autoZero"/>
        <c:auto val="1"/>
        <c:lblAlgn val="ctr"/>
        <c:lblOffset val="100"/>
        <c:noMultiLvlLbl val="0"/>
      </c:catAx>
      <c:valAx>
        <c:axId val="977964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8855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0797064246761203E-2"/>
          <c:w val="1"/>
          <c:h val="0.83170972131757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22년도 3분기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F46-4C25-8F0F-71E6BA1DB9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영업이익</c:v>
                </c:pt>
              </c:strCache>
            </c:strRef>
          </c:cat>
          <c:val>
            <c:numRef>
              <c:f>Sheet1!$B$2:$B$2</c:f>
              <c:numCache>
                <c:formatCode>#,##0</c:formatCode>
                <c:ptCount val="1"/>
                <c:pt idx="0">
                  <c:v>8292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3-43F5-9FA4-C026E38B86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23년도 3분기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영업이익</c:v>
                </c:pt>
              </c:strCache>
            </c:strRef>
          </c:cat>
          <c:val>
            <c:numRef>
              <c:f>Sheet1!$C$2:$C$2</c:f>
              <c:numCache>
                <c:formatCode>#,##0</c:formatCode>
                <c:ptCount val="1"/>
                <c:pt idx="0">
                  <c:v>12134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3-43F5-9FA4-C026E38B86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24년도 3분기</c:v>
                </c:pt>
              </c:strCache>
            </c:strRef>
          </c:tx>
          <c:spPr>
            <a:solidFill>
              <a:srgbClr val="0099FF"/>
            </a:solidFill>
            <a:ln w="381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영업이익</c:v>
                </c:pt>
              </c:strCache>
            </c:strRef>
          </c:cat>
          <c:val>
            <c:numRef>
              <c:f>Sheet1!$D$2:$D$2</c:f>
              <c:numCache>
                <c:formatCode>#,##0</c:formatCode>
                <c:ptCount val="1"/>
                <c:pt idx="0">
                  <c:v>7965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83-43F5-9FA4-C026E38B86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6209711"/>
        <c:axId val="1596210191"/>
      </c:barChart>
      <c:catAx>
        <c:axId val="15962097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210191"/>
        <c:crosses val="autoZero"/>
        <c:auto val="1"/>
        <c:lblAlgn val="ctr"/>
        <c:lblOffset val="100"/>
        <c:noMultiLvlLbl val="0"/>
      </c:catAx>
      <c:valAx>
        <c:axId val="159621019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5962097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음료 카테고리별 비중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21-451F-A304-5937613BCC9C}"/>
              </c:ext>
            </c:extLst>
          </c:dPt>
          <c:dPt>
            <c:idx val="1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B21-451F-A304-5937613BCC9C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21-451F-A304-5937613BCC9C}"/>
              </c:ext>
            </c:extLst>
          </c:dPt>
          <c:dPt>
            <c:idx val="3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B21-451F-A304-5937613BCC9C}"/>
              </c:ext>
            </c:extLst>
          </c:dPt>
          <c:dPt>
            <c:idx val="4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21-451F-A304-5937613BCC9C}"/>
              </c:ext>
            </c:extLst>
          </c:dPt>
          <c:dPt>
            <c:idx val="5"/>
            <c:bubble3D val="0"/>
            <c:spPr>
              <a:solidFill>
                <a:schemeClr val="accent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B21-451F-A304-5937613BCC9C}"/>
              </c:ext>
            </c:extLst>
          </c:dPt>
          <c:dPt>
            <c:idx val="6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21-451F-A304-5937613BCC9C}"/>
              </c:ext>
            </c:extLst>
          </c:dPt>
          <c:dPt>
            <c:idx val="7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B21-451F-A304-5937613BCC9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B21-451F-A304-5937613BCC9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B21-451F-A304-5937613BCC9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B21-451F-A304-5937613BCC9C}"/>
                </c:ext>
              </c:extLst>
            </c:dLbl>
            <c:dLbl>
              <c:idx val="4"/>
              <c:layout>
                <c:manualLayout>
                  <c:x val="8.0300225424457264E-2"/>
                  <c:y val="4.87248860054802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B21-451F-A304-5937613BCC9C}"/>
                </c:ext>
              </c:extLst>
            </c:dLbl>
            <c:dLbl>
              <c:idx val="5"/>
              <c:layout>
                <c:manualLayout>
                  <c:x val="7.9097448542192791E-2"/>
                  <c:y val="0.105344614090803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B21-451F-A304-5937613BCC9C}"/>
                </c:ext>
              </c:extLst>
            </c:dLbl>
            <c:dLbl>
              <c:idx val="6"/>
              <c:layout>
                <c:manualLayout>
                  <c:x val="0.14106039930583192"/>
                  <c:y val="9.720782002431088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B21-451F-A304-5937613BCC9C}"/>
                </c:ext>
              </c:extLst>
            </c:dLbl>
            <c:dLbl>
              <c:idx val="7"/>
              <c:layout>
                <c:manualLayout>
                  <c:x val="-5.6847650535590807E-2"/>
                  <c:y val="0.158254301312560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782713703242615E-2"/>
                      <c:h val="5.46686430180193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8B21-451F-A304-5937613BCC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탄산음료</c:v>
                </c:pt>
                <c:pt idx="1">
                  <c:v>과채음료</c:v>
                </c:pt>
                <c:pt idx="2">
                  <c:v>유제품/대체유</c:v>
                </c:pt>
                <c:pt idx="3">
                  <c:v>커피</c:v>
                </c:pt>
                <c:pt idx="4">
                  <c:v>차</c:v>
                </c:pt>
                <c:pt idx="5">
                  <c:v>기능성음료</c:v>
                </c:pt>
                <c:pt idx="6">
                  <c:v>혼합음료</c:v>
                </c:pt>
                <c:pt idx="7">
                  <c:v>탄산수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21.5</c:v>
                </c:pt>
                <c:pt idx="1">
                  <c:v>19.8</c:v>
                </c:pt>
                <c:pt idx="2">
                  <c:v>19.5</c:v>
                </c:pt>
                <c:pt idx="3">
                  <c:v>12.6</c:v>
                </c:pt>
                <c:pt idx="4">
                  <c:v>9.6</c:v>
                </c:pt>
                <c:pt idx="5">
                  <c:v>7.3</c:v>
                </c:pt>
                <c:pt idx="6">
                  <c:v>5.3</c:v>
                </c:pt>
                <c:pt idx="7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1-451F-A304-5937613BCC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음료 유형별 비중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B-487B-B72C-8AD5FDAC5D0E}"/>
              </c:ext>
            </c:extLst>
          </c:dPt>
          <c:dPt>
            <c:idx val="1"/>
            <c:bubble3D val="0"/>
            <c:spPr>
              <a:solidFill>
                <a:srgbClr val="FF9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3B-487B-B72C-8AD5FDAC5D0E}"/>
              </c:ext>
            </c:extLst>
          </c:dPt>
          <c:dPt>
            <c:idx val="2"/>
            <c:bubble3D val="0"/>
            <c:spPr>
              <a:solidFill>
                <a:srgbClr val="CC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3B-487B-B72C-8AD5FDAC5D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제로음료</c:v>
                </c:pt>
                <c:pt idx="1">
                  <c:v>일반음료</c:v>
                </c:pt>
                <c:pt idx="2">
                  <c:v>저당음료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82.3</c:v>
                </c:pt>
                <c:pt idx="2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B-487B-B72C-8AD5FDAC5D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카테고리별 제로음료 비율</a:t>
            </a:r>
            <a:endParaRPr lang="en-US" altLang="ko-KR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59288655451478E-2"/>
          <c:y val="0.16340086614821214"/>
          <c:w val="0.92407113445485223"/>
          <c:h val="0.7402635155897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99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105-49B5-82CE-B1F1F36FAACE}"/>
              </c:ext>
            </c:extLst>
          </c:dPt>
          <c:cat>
            <c:strRef>
              <c:f>Sheet1!$A$2:$A$8</c:f>
              <c:strCache>
                <c:ptCount val="7"/>
                <c:pt idx="0">
                  <c:v>탄산음료</c:v>
                </c:pt>
                <c:pt idx="1">
                  <c:v>혼합음료</c:v>
                </c:pt>
                <c:pt idx="2">
                  <c:v>기능성음료</c:v>
                </c:pt>
                <c:pt idx="3">
                  <c:v>차</c:v>
                </c:pt>
                <c:pt idx="4">
                  <c:v>과채음료</c:v>
                </c:pt>
                <c:pt idx="5">
                  <c:v>유제품/대체유</c:v>
                </c:pt>
                <c:pt idx="6">
                  <c:v>커피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48.4</c:v>
                </c:pt>
                <c:pt idx="1">
                  <c:v>21.3</c:v>
                </c:pt>
                <c:pt idx="2">
                  <c:v>18.8</c:v>
                </c:pt>
                <c:pt idx="3">
                  <c:v>15.2</c:v>
                </c:pt>
                <c:pt idx="4">
                  <c:v>9.1</c:v>
                </c:pt>
                <c:pt idx="5">
                  <c:v>4.9000000000000004</c:v>
                </c:pt>
                <c:pt idx="6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2-42B3-AD7D-13BC60373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overlap val="-27"/>
        <c:axId val="991397823"/>
        <c:axId val="991401183"/>
      </c:barChart>
      <c:catAx>
        <c:axId val="9913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1401183"/>
        <c:crosses val="autoZero"/>
        <c:auto val="1"/>
        <c:lblAlgn val="ctr"/>
        <c:lblOffset val="100"/>
        <c:noMultiLvlLbl val="0"/>
      </c:catAx>
      <c:valAx>
        <c:axId val="991401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139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카테고리별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음료 유형별 평균 인기도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0963101939806858E-2"/>
          <c:y val="0.23932040924679648"/>
          <c:w val="0.90457326368172974"/>
          <c:h val="0.6696178736959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일반음료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과채음료</c:v>
                </c:pt>
                <c:pt idx="1">
                  <c:v>기능성음료</c:v>
                </c:pt>
                <c:pt idx="2">
                  <c:v>유제품/대체유</c:v>
                </c:pt>
                <c:pt idx="3">
                  <c:v>차</c:v>
                </c:pt>
                <c:pt idx="4">
                  <c:v>커피</c:v>
                </c:pt>
                <c:pt idx="5">
                  <c:v>탄산수</c:v>
                </c:pt>
                <c:pt idx="6">
                  <c:v>탄산음료</c:v>
                </c:pt>
                <c:pt idx="7">
                  <c:v>혼합음료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40.4</c:v>
                </c:pt>
                <c:pt idx="1">
                  <c:v>53.1</c:v>
                </c:pt>
                <c:pt idx="2">
                  <c:v>49.3</c:v>
                </c:pt>
                <c:pt idx="3">
                  <c:v>44.7</c:v>
                </c:pt>
                <c:pt idx="4">
                  <c:v>39.1</c:v>
                </c:pt>
                <c:pt idx="5">
                  <c:v>38.799999999999997</c:v>
                </c:pt>
                <c:pt idx="6">
                  <c:v>52.6</c:v>
                </c:pt>
                <c:pt idx="7">
                  <c:v>43.6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D-48DA-9F12-2BAB734B6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저당음료</c:v>
                </c:pt>
              </c:strCache>
            </c:strRef>
          </c:tx>
          <c:spPr>
            <a:solidFill>
              <a:srgbClr val="CCFF9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과채음료</c:v>
                </c:pt>
                <c:pt idx="1">
                  <c:v>기능성음료</c:v>
                </c:pt>
                <c:pt idx="2">
                  <c:v>유제품/대체유</c:v>
                </c:pt>
                <c:pt idx="3">
                  <c:v>차</c:v>
                </c:pt>
                <c:pt idx="4">
                  <c:v>커피</c:v>
                </c:pt>
                <c:pt idx="5">
                  <c:v>탄산수</c:v>
                </c:pt>
                <c:pt idx="6">
                  <c:v>탄산음료</c:v>
                </c:pt>
                <c:pt idx="7">
                  <c:v>혼합음료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27.2</c:v>
                </c:pt>
                <c:pt idx="2">
                  <c:v>55.2</c:v>
                </c:pt>
                <c:pt idx="4">
                  <c:v>47.1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D-48DA-9F12-2BAB734B6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제로음료</c:v>
                </c:pt>
              </c:strCache>
            </c:strRef>
          </c:tx>
          <c:spPr>
            <a:solidFill>
              <a:schemeClr val="accent1">
                <a:lumMod val="25000"/>
                <a:lumOff val="75000"/>
              </a:schemeClr>
            </a:solidFill>
            <a:ln w="285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D8D-48DA-9F12-2BAB734B6DC9}"/>
              </c:ext>
            </c:extLst>
          </c:dPt>
          <c:cat>
            <c:strRef>
              <c:f>Sheet1!$A$2:$A$9</c:f>
              <c:strCache>
                <c:ptCount val="8"/>
                <c:pt idx="0">
                  <c:v>과채음료</c:v>
                </c:pt>
                <c:pt idx="1">
                  <c:v>기능성음료</c:v>
                </c:pt>
                <c:pt idx="2">
                  <c:v>유제품/대체유</c:v>
                </c:pt>
                <c:pt idx="3">
                  <c:v>차</c:v>
                </c:pt>
                <c:pt idx="4">
                  <c:v>커피</c:v>
                </c:pt>
                <c:pt idx="5">
                  <c:v>탄산수</c:v>
                </c:pt>
                <c:pt idx="6">
                  <c:v>탄산음료</c:v>
                </c:pt>
                <c:pt idx="7">
                  <c:v>혼합음료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46</c:v>
                </c:pt>
                <c:pt idx="1">
                  <c:v>59.4</c:v>
                </c:pt>
                <c:pt idx="2">
                  <c:v>60.6</c:v>
                </c:pt>
                <c:pt idx="3">
                  <c:v>34.700000000000003</c:v>
                </c:pt>
                <c:pt idx="4">
                  <c:v>49.2</c:v>
                </c:pt>
                <c:pt idx="6">
                  <c:v>57.3</c:v>
                </c:pt>
                <c:pt idx="7">
                  <c:v>36.799999999999997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D-48DA-9F12-2BAB734B6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3825008"/>
        <c:axId val="1323825488"/>
      </c:barChart>
      <c:catAx>
        <c:axId val="132382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3825488"/>
        <c:crosses val="autoZero"/>
        <c:auto val="1"/>
        <c:lblAlgn val="ctr"/>
        <c:lblOffset val="100"/>
        <c:noMultiLvlLbl val="0"/>
      </c:catAx>
      <c:valAx>
        <c:axId val="132382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382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유통업체별 </a:t>
            </a:r>
            <a:r>
              <a:rPr lang="ko-KR" altLang="en-US" b="1" dirty="0" err="1">
                <a:solidFill>
                  <a:schemeClr val="tx1"/>
                </a:solidFill>
              </a:rPr>
              <a:t>제품수와</a:t>
            </a:r>
            <a:r>
              <a:rPr lang="ko-KR" altLang="en-US" b="1" dirty="0">
                <a:solidFill>
                  <a:schemeClr val="tx1"/>
                </a:solidFill>
              </a:rPr>
              <a:t> 평균 인기도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제품수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99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399-4079-ABE4-16812D7013F5}"/>
              </c:ext>
            </c:extLst>
          </c:dPt>
          <c:cat>
            <c:strRef>
              <c:f>Sheet1!$A$2:$A$19</c:f>
              <c:strCache>
                <c:ptCount val="18"/>
                <c:pt idx="0">
                  <c:v>롯데칠성음료</c:v>
                </c:pt>
                <c:pt idx="1">
                  <c:v>웅진식품</c:v>
                </c:pt>
                <c:pt idx="2">
                  <c:v>코카콜라음료</c:v>
                </c:pt>
                <c:pt idx="3">
                  <c:v>매일유업</c:v>
                </c:pt>
                <c:pt idx="4">
                  <c:v>동원F&amp;B</c:v>
                </c:pt>
                <c:pt idx="5">
                  <c:v>광동제약</c:v>
                </c:pt>
                <c:pt idx="6">
                  <c:v>동아오츠카</c:v>
                </c:pt>
                <c:pt idx="7">
                  <c:v>일화</c:v>
                </c:pt>
                <c:pt idx="8">
                  <c:v>빙그레</c:v>
                </c:pt>
                <c:pt idx="9">
                  <c:v>동서식품</c:v>
                </c:pt>
                <c:pt idx="10">
                  <c:v>남양유업</c:v>
                </c:pt>
                <c:pt idx="11">
                  <c:v>팔도</c:v>
                </c:pt>
                <c:pt idx="12">
                  <c:v>정식품</c:v>
                </c:pt>
                <c:pt idx="13">
                  <c:v>해태에이치티비</c:v>
                </c:pt>
                <c:pt idx="14">
                  <c:v>서울우유협동조합</c:v>
                </c:pt>
                <c:pt idx="15">
                  <c:v>삼육식품</c:v>
                </c:pt>
                <c:pt idx="16">
                  <c:v>농심</c:v>
                </c:pt>
                <c:pt idx="17">
                  <c:v>서울에프앤비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173</c:v>
                </c:pt>
                <c:pt idx="1">
                  <c:v>137</c:v>
                </c:pt>
                <c:pt idx="2">
                  <c:v>109</c:v>
                </c:pt>
                <c:pt idx="3">
                  <c:v>101</c:v>
                </c:pt>
                <c:pt idx="4">
                  <c:v>96</c:v>
                </c:pt>
                <c:pt idx="5">
                  <c:v>86</c:v>
                </c:pt>
                <c:pt idx="6">
                  <c:v>55</c:v>
                </c:pt>
                <c:pt idx="7">
                  <c:v>52</c:v>
                </c:pt>
                <c:pt idx="8">
                  <c:v>50</c:v>
                </c:pt>
                <c:pt idx="9">
                  <c:v>44</c:v>
                </c:pt>
                <c:pt idx="10">
                  <c:v>43</c:v>
                </c:pt>
                <c:pt idx="11">
                  <c:v>42</c:v>
                </c:pt>
                <c:pt idx="12">
                  <c:v>39</c:v>
                </c:pt>
                <c:pt idx="13">
                  <c:v>38</c:v>
                </c:pt>
                <c:pt idx="14">
                  <c:v>30</c:v>
                </c:pt>
                <c:pt idx="15">
                  <c:v>29</c:v>
                </c:pt>
                <c:pt idx="16">
                  <c:v>27</c:v>
                </c:pt>
                <c:pt idx="1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9-4079-ABE4-16812D701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1"/>
        <c:axId val="1942483872"/>
        <c:axId val="19424901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인기도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Sheet1!$A$2:$A$19</c:f>
              <c:strCache>
                <c:ptCount val="18"/>
                <c:pt idx="0">
                  <c:v>롯데칠성음료</c:v>
                </c:pt>
                <c:pt idx="1">
                  <c:v>웅진식품</c:v>
                </c:pt>
                <c:pt idx="2">
                  <c:v>코카콜라음료</c:v>
                </c:pt>
                <c:pt idx="3">
                  <c:v>매일유업</c:v>
                </c:pt>
                <c:pt idx="4">
                  <c:v>동원F&amp;B</c:v>
                </c:pt>
                <c:pt idx="5">
                  <c:v>광동제약</c:v>
                </c:pt>
                <c:pt idx="6">
                  <c:v>동아오츠카</c:v>
                </c:pt>
                <c:pt idx="7">
                  <c:v>일화</c:v>
                </c:pt>
                <c:pt idx="8">
                  <c:v>빙그레</c:v>
                </c:pt>
                <c:pt idx="9">
                  <c:v>동서식품</c:v>
                </c:pt>
                <c:pt idx="10">
                  <c:v>남양유업</c:v>
                </c:pt>
                <c:pt idx="11">
                  <c:v>팔도</c:v>
                </c:pt>
                <c:pt idx="12">
                  <c:v>정식품</c:v>
                </c:pt>
                <c:pt idx="13">
                  <c:v>해태에이치티비</c:v>
                </c:pt>
                <c:pt idx="14">
                  <c:v>서울우유협동조합</c:v>
                </c:pt>
                <c:pt idx="15">
                  <c:v>삼육식품</c:v>
                </c:pt>
                <c:pt idx="16">
                  <c:v>농심</c:v>
                </c:pt>
                <c:pt idx="17">
                  <c:v>서울에프앤비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52.3</c:v>
                </c:pt>
                <c:pt idx="1">
                  <c:v>45.9</c:v>
                </c:pt>
                <c:pt idx="2">
                  <c:v>58.9</c:v>
                </c:pt>
                <c:pt idx="3">
                  <c:v>60.6</c:v>
                </c:pt>
                <c:pt idx="4">
                  <c:v>22.3</c:v>
                </c:pt>
                <c:pt idx="5">
                  <c:v>35.799999999999997</c:v>
                </c:pt>
                <c:pt idx="6">
                  <c:v>54.7</c:v>
                </c:pt>
                <c:pt idx="7">
                  <c:v>53.1</c:v>
                </c:pt>
                <c:pt idx="8">
                  <c:v>46.4</c:v>
                </c:pt>
                <c:pt idx="9">
                  <c:v>37.200000000000003</c:v>
                </c:pt>
                <c:pt idx="10">
                  <c:v>45.6</c:v>
                </c:pt>
                <c:pt idx="11">
                  <c:v>37.299999999999997</c:v>
                </c:pt>
                <c:pt idx="12">
                  <c:v>48</c:v>
                </c:pt>
                <c:pt idx="13">
                  <c:v>36.9</c:v>
                </c:pt>
                <c:pt idx="14">
                  <c:v>47.9</c:v>
                </c:pt>
                <c:pt idx="15">
                  <c:v>49.7</c:v>
                </c:pt>
                <c:pt idx="16">
                  <c:v>43.5</c:v>
                </c:pt>
                <c:pt idx="17">
                  <c:v>32.4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99-4079-ABE4-16812D701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9649984"/>
        <c:axId val="1179637024"/>
      </c:lineChart>
      <c:catAx>
        <c:axId val="194248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490112"/>
        <c:crosses val="autoZero"/>
        <c:auto val="1"/>
        <c:lblAlgn val="ctr"/>
        <c:lblOffset val="100"/>
        <c:noMultiLvlLbl val="0"/>
      </c:catAx>
      <c:valAx>
        <c:axId val="1942490112"/>
        <c:scaling>
          <c:orientation val="minMax"/>
          <c:max val="1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483872"/>
        <c:crosses val="autoZero"/>
        <c:crossBetween val="between"/>
      </c:valAx>
      <c:valAx>
        <c:axId val="1179637024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649984"/>
        <c:crosses val="max"/>
        <c:crossBetween val="between"/>
      </c:valAx>
      <c:catAx>
        <c:axId val="1179649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79637024"/>
        <c:crosses val="max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카테고리별 </a:t>
            </a:r>
            <a:r>
              <a:rPr lang="ko-KR" altLang="en-US" b="1" dirty="0" err="1">
                <a:solidFill>
                  <a:schemeClr val="tx1"/>
                </a:solidFill>
              </a:rPr>
              <a:t>제품수와</a:t>
            </a:r>
            <a:r>
              <a:rPr lang="ko-KR" altLang="en-US" b="1" dirty="0">
                <a:solidFill>
                  <a:schemeClr val="tx1"/>
                </a:solidFill>
              </a:rPr>
              <a:t> 인기음료 비율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제품수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탄산음료</c:v>
                </c:pt>
                <c:pt idx="1">
                  <c:v>과채음료</c:v>
                </c:pt>
                <c:pt idx="2">
                  <c:v>유제품/대체유</c:v>
                </c:pt>
                <c:pt idx="3">
                  <c:v>커피</c:v>
                </c:pt>
                <c:pt idx="4">
                  <c:v>차</c:v>
                </c:pt>
                <c:pt idx="5">
                  <c:v>기능성음료</c:v>
                </c:pt>
                <c:pt idx="6">
                  <c:v>혼합음료</c:v>
                </c:pt>
                <c:pt idx="7">
                  <c:v>탄산수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250</c:v>
                </c:pt>
                <c:pt idx="1">
                  <c:v>230</c:v>
                </c:pt>
                <c:pt idx="2">
                  <c:v>226</c:v>
                </c:pt>
                <c:pt idx="3">
                  <c:v>146</c:v>
                </c:pt>
                <c:pt idx="4">
                  <c:v>112</c:v>
                </c:pt>
                <c:pt idx="5">
                  <c:v>85</c:v>
                </c:pt>
                <c:pt idx="6">
                  <c:v>61</c:v>
                </c:pt>
                <c:pt idx="7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A-4501-9002-0507C8724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1"/>
        <c:axId val="1942483872"/>
        <c:axId val="19424901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인기음료 비율(%)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탄산음료</c:v>
                </c:pt>
                <c:pt idx="1">
                  <c:v>과채음료</c:v>
                </c:pt>
                <c:pt idx="2">
                  <c:v>유제품/대체유</c:v>
                </c:pt>
                <c:pt idx="3">
                  <c:v>커피</c:v>
                </c:pt>
                <c:pt idx="4">
                  <c:v>차</c:v>
                </c:pt>
                <c:pt idx="5">
                  <c:v>기능성음료</c:v>
                </c:pt>
                <c:pt idx="6">
                  <c:v>혼합음료</c:v>
                </c:pt>
                <c:pt idx="7">
                  <c:v>탄산수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60.8</c:v>
                </c:pt>
                <c:pt idx="1">
                  <c:v>38.299999999999997</c:v>
                </c:pt>
                <c:pt idx="2">
                  <c:v>60.6</c:v>
                </c:pt>
                <c:pt idx="3">
                  <c:v>41.1</c:v>
                </c:pt>
                <c:pt idx="4">
                  <c:v>41.1</c:v>
                </c:pt>
                <c:pt idx="5">
                  <c:v>65.900000000000006</c:v>
                </c:pt>
                <c:pt idx="6">
                  <c:v>37.700000000000003</c:v>
                </c:pt>
                <c:pt idx="7">
                  <c:v>37.299999999999997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3A-4501-9002-0507C8724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9649984"/>
        <c:axId val="1179637024"/>
      </c:lineChart>
      <c:catAx>
        <c:axId val="194248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490112"/>
        <c:crosses val="autoZero"/>
        <c:auto val="1"/>
        <c:lblAlgn val="ctr"/>
        <c:lblOffset val="100"/>
        <c:noMultiLvlLbl val="0"/>
      </c:catAx>
      <c:valAx>
        <c:axId val="1942490112"/>
        <c:scaling>
          <c:orientation val="minMax"/>
          <c:max val="25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2483872"/>
        <c:crosses val="autoZero"/>
        <c:crossBetween val="between"/>
      </c:valAx>
      <c:valAx>
        <c:axId val="1179637024"/>
        <c:scaling>
          <c:orientation val="minMax"/>
          <c:min val="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649984"/>
        <c:crosses val="max"/>
        <c:crossBetween val="between"/>
      </c:valAx>
      <c:catAx>
        <c:axId val="1179649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79637024"/>
        <c:crosses val="max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>
                <a:solidFill>
                  <a:schemeClr val="tx1"/>
                </a:solidFill>
              </a:rPr>
              <a:t>인기 여부에 따른 광고모델 활용 비율</a:t>
            </a:r>
          </a:p>
        </c:rich>
      </c:tx>
      <c:layout>
        <c:manualLayout>
          <c:xMode val="edge"/>
          <c:yMode val="edge"/>
          <c:x val="0.18181395476053719"/>
          <c:y val="3.75027979449647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광고모델 있음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비인기음료</c:v>
                </c:pt>
                <c:pt idx="1">
                  <c:v>인기음료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69.599999999999994</c:v>
                </c:pt>
                <c:pt idx="1">
                  <c:v>30.4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D-4B31-8CD1-5A428DBCD9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광고모델 없음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비인기음료</c:v>
                </c:pt>
                <c:pt idx="1">
                  <c:v>인기음료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75.8</c:v>
                </c:pt>
                <c:pt idx="1">
                  <c:v>24.2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FD-4B31-8CD1-5A428DBCD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4"/>
        <c:overlap val="-27"/>
        <c:axId val="1379127007"/>
        <c:axId val="1379127967"/>
      </c:barChart>
      <c:catAx>
        <c:axId val="137912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9127967"/>
        <c:crosses val="autoZero"/>
        <c:auto val="1"/>
        <c:lblAlgn val="ctr"/>
        <c:lblOffset val="100"/>
        <c:noMultiLvlLbl val="0"/>
      </c:catAx>
      <c:valAx>
        <c:axId val="1379127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912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0.56665</cdr:x>
      <cdr:y>0.30339</cdr:y>
    </cdr:from>
    <cdr:to>
      <cdr:x>0.73776</cdr:x>
      <cdr:y>0.39091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407F47B-E912-81FF-FEBD-166A0989A877}"/>
            </a:ext>
          </a:extLst>
        </cdr:cNvPr>
        <cdr:cNvSpPr txBox="1"/>
      </cdr:nvSpPr>
      <cdr:spPr>
        <a:xfrm xmlns:a="http://schemas.openxmlformats.org/drawingml/2006/main">
          <a:off x="3239384" y="1400583"/>
          <a:ext cx="978196" cy="4040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400" b="1" kern="1200" dirty="0">
              <a:solidFill>
                <a:schemeClr val="bg1"/>
              </a:solidFill>
            </a:rPr>
            <a:t>탄산음료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354E-F1AF-47AC-8A5E-2D88FBA0E15D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377EF-0853-48D7-987D-4EF04A16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3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7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8362C-B2F4-4845-8B9A-EB0658A8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A4789-594C-BBD4-2FBD-F7899F9A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586C0D-9AD0-6F50-0BD7-83074B1FF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EA717-3C24-D098-B4F5-7F75CB04A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5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D991-53DE-CCB6-DC36-EC109B41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58CC46-09BD-EB13-9AAD-F97F48A14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58AA8E-AFDF-F1B4-E6C9-E2074223E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88327-DD8D-6AE7-875B-1D1F82B99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0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0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2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1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8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9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2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BF8B-F69D-A583-5B60-A0A3B11BB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937D8-D3B5-58C6-615A-520EECC1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2CFE7C-C706-FED3-9204-8C5A156F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2C38B-DDE3-4B06-CF5A-1D539F99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5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8F755-86CD-FE85-E5B8-22DB5502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FB78EB-BA34-32CA-EC44-3FCF9C4A6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4A6F69-891B-4106-A526-58E20A17C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23C6B-707E-5C38-1956-9A8DAFC6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5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1E7E-BAA4-0F1F-879B-A3522F8AE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39DA1C-146B-2BE6-4D25-8D5FD37E7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C5FB18-BB17-89E5-14A1-3CD82444D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A1D9C-AA44-6022-EE7C-2B45A57DB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77EF-0853-48D7-987D-4EF04A167A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722B2F7-C2B9-8627-34D4-E6D8D5C4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08" b="126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A156ECA-252E-96CB-45DD-AAA758CA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0" y="-8948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685E20D1-A7E5-687C-3977-FF9EB800FA7B}"/>
              </a:ext>
            </a:extLst>
          </p:cNvPr>
          <p:cNvSpPr txBox="1"/>
          <p:nvPr/>
        </p:nvSpPr>
        <p:spPr>
          <a:xfrm>
            <a:off x="731464" y="3779680"/>
            <a:ext cx="9994900" cy="70222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83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음료 시장 데이터 분석을 통한 웅진식품 마케팅 전략 수립 프로젝트</a:t>
            </a:r>
            <a:endParaRPr lang="en-US" altLang="ko-KR" sz="24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E04F6F-44A8-6CBD-9450-C53B006938D2}"/>
              </a:ext>
            </a:extLst>
          </p:cNvPr>
          <p:cNvGrpSpPr/>
          <p:nvPr/>
        </p:nvGrpSpPr>
        <p:grpSpPr>
          <a:xfrm>
            <a:off x="835913" y="1143000"/>
            <a:ext cx="6947647" cy="2770724"/>
            <a:chOff x="5178473" y="1189300"/>
            <a:chExt cx="6947647" cy="2770724"/>
          </a:xfrm>
        </p:grpSpPr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A1E3E949-25E7-7BCF-B705-699E421D0143}"/>
                </a:ext>
              </a:extLst>
            </p:cNvPr>
            <p:cNvSpPr txBox="1"/>
            <p:nvPr/>
          </p:nvSpPr>
          <p:spPr>
            <a:xfrm>
              <a:off x="5178473" y="1189300"/>
              <a:ext cx="6947647" cy="2286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en-US" altLang="ko-KR" sz="6600" b="1" i="0" u="none" strike="noStrike" spc="-200" dirty="0">
                  <a:solidFill>
                    <a:schemeClr val="bg1"/>
                  </a:solidFill>
                  <a:latin typeface="Pretendard Bold" panose="02000803000000020004" pitchFamily="2" charset="-127"/>
                  <a:ea typeface="Pretendard Bold" panose="02000803000000020004" pitchFamily="2" charset="-127"/>
                  <a:cs typeface="Pretendard Bold" panose="02000803000000020004" pitchFamily="2" charset="-127"/>
                </a:rPr>
                <a:t>Zero </a:t>
              </a:r>
              <a:r>
                <a:rPr lang="ko-KR" altLang="en-US" sz="6600" b="1" i="0" u="none" strike="noStrike" spc="-200" dirty="0">
                  <a:solidFill>
                    <a:schemeClr val="bg1"/>
                  </a:solidFill>
                  <a:latin typeface="Pretendard Bold" panose="02000803000000020004" pitchFamily="2" charset="-127"/>
                  <a:ea typeface="Pretendard Bold" panose="02000803000000020004" pitchFamily="2" charset="-127"/>
                  <a:cs typeface="Pretendard Bold" panose="02000803000000020004" pitchFamily="2" charset="-127"/>
                </a:rPr>
                <a:t>에서 찾은 </a:t>
              </a:r>
              <a:endParaRPr lang="en-US" altLang="ko-KR" sz="6600" b="1" i="0" u="none" strike="noStrike" spc="-2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endParaRPr>
            </a:p>
            <a:p>
              <a:pPr lvl="0" algn="l">
                <a:lnSpc>
                  <a:spcPct val="120000"/>
                </a:lnSpc>
              </a:pPr>
              <a:r>
                <a:rPr lang="ko-KR" altLang="en-US" sz="6600" spc="-200" dirty="0">
                  <a:solidFill>
                    <a:schemeClr val="bg1"/>
                  </a:solidFill>
                  <a:latin typeface="Pretendard Bold" panose="02000803000000020004" pitchFamily="2" charset="-127"/>
                  <a:ea typeface="Pretendard Bold" panose="02000803000000020004" pitchFamily="2" charset="-127"/>
                  <a:cs typeface="Pretendard Bold" panose="02000803000000020004" pitchFamily="2" charset="-127"/>
                </a:rPr>
                <a:t>            한 성장 가능성</a:t>
              </a:r>
              <a:endParaRPr lang="en-US" altLang="ko-KR" sz="6600" b="0" i="0" u="none" strike="noStrike" spc="-2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7C82D6-4F1E-04E9-5B97-D4A6120C2B08}"/>
                </a:ext>
              </a:extLst>
            </p:cNvPr>
            <p:cNvSpPr txBox="1"/>
            <p:nvPr/>
          </p:nvSpPr>
          <p:spPr>
            <a:xfrm>
              <a:off x="5178473" y="1744033"/>
              <a:ext cx="1694329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3800" spc="-200" dirty="0">
                  <a:solidFill>
                    <a:schemeClr val="bg1"/>
                  </a:solidFill>
                  <a:latin typeface="Pretendard Bold" panose="02000803000000020004" pitchFamily="2" charset="-127"/>
                  <a:ea typeface="Pretendard Bold" panose="02000803000000020004" pitchFamily="2" charset="-127"/>
                  <a:cs typeface="Pretendard Bold" panose="02000803000000020004" pitchFamily="2" charset="-127"/>
                </a:rPr>
                <a:t>∞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475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ED5C2A-2353-C2FF-1B41-23A9DFBD0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2771C-F904-822C-B434-CFD0C1B65C08}"/>
              </a:ext>
            </a:extLst>
          </p:cNvPr>
          <p:cNvSpPr txBox="1"/>
          <p:nvPr/>
        </p:nvSpPr>
        <p:spPr>
          <a:xfrm>
            <a:off x="623888" y="267543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- </a:t>
            </a:r>
            <a:r>
              <a:rPr lang="ko-KR" altLang="en-US" b="1" dirty="0"/>
              <a:t>국내 음료 시장 현황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F9813-2170-1337-7663-5FCD8A989348}"/>
              </a:ext>
            </a:extLst>
          </p:cNvPr>
          <p:cNvSpPr txBox="1"/>
          <p:nvPr/>
        </p:nvSpPr>
        <p:spPr>
          <a:xfrm>
            <a:off x="1843112" y="1315621"/>
            <a:ext cx="8505855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/>
              <a:t>과채음료 </a:t>
            </a:r>
            <a:r>
              <a:rPr lang="ko-KR" altLang="en-US" sz="2000" dirty="0"/>
              <a:t>특성상 제로화에 제약이 있어</a:t>
            </a:r>
            <a:r>
              <a:rPr lang="en-US" altLang="ko-KR" sz="2000" dirty="0"/>
              <a:t> </a:t>
            </a:r>
            <a:r>
              <a:rPr lang="en-US" altLang="ko-KR" sz="2000" b="1" dirty="0"/>
              <a:t>9.1%</a:t>
            </a:r>
            <a:r>
              <a:rPr lang="ko-KR" altLang="en-US" sz="2000" b="1" dirty="0"/>
              <a:t>의 제한적인 제로음료 비중</a:t>
            </a:r>
            <a:r>
              <a:rPr lang="ko-KR" altLang="en-US" sz="2000" dirty="0"/>
              <a:t>을 보임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하지만 </a:t>
            </a:r>
            <a:r>
              <a:rPr lang="ko-KR" altLang="en-US" sz="2000" b="1" dirty="0"/>
              <a:t>과채 제로음료의 평균 인기도</a:t>
            </a:r>
            <a:r>
              <a:rPr lang="ko-KR" altLang="en-US" sz="2000" dirty="0"/>
              <a:t>가 일반</a:t>
            </a:r>
            <a:r>
              <a:rPr lang="en-US" altLang="ko-KR" sz="2000" dirty="0"/>
              <a:t>/</a:t>
            </a:r>
            <a:r>
              <a:rPr lang="ko-KR" altLang="en-US" sz="2000" dirty="0"/>
              <a:t>저당음료보다 높아 </a:t>
            </a:r>
            <a:r>
              <a:rPr lang="ko-KR" altLang="en-US" sz="2000" b="1" dirty="0"/>
              <a:t>성장가능성을 시사함</a:t>
            </a:r>
            <a:endParaRPr lang="en-US" altLang="ko-KR" sz="2000" b="1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D744EF0-D8F7-32BE-6E98-A9627916B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966700"/>
              </p:ext>
            </p:extLst>
          </p:nvPr>
        </p:nvGraphicFramePr>
        <p:xfrm>
          <a:off x="623888" y="2339788"/>
          <a:ext cx="5472112" cy="404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A38E4AB-9DD3-8519-E128-C70EF7BED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721737"/>
              </p:ext>
            </p:extLst>
          </p:nvPr>
        </p:nvGraphicFramePr>
        <p:xfrm>
          <a:off x="6096000" y="2339788"/>
          <a:ext cx="5710517" cy="404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29">
            <a:extLst>
              <a:ext uri="{FF2B5EF4-FFF2-40B4-BE49-F238E27FC236}">
                <a16:creationId xmlns:a16="http://schemas.microsoft.com/office/drawing/2014/main" id="{A134D7CF-7322-8B4A-0833-422C68699AF8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ea typeface="Pretendard Bold"/>
              </a:rPr>
              <a:t>국내 음료 시장 현황</a:t>
            </a:r>
            <a:endParaRPr lang="ko-KR" sz="2800" b="0" i="0" u="none" dirty="0">
              <a:ea typeface="Pretendard Bold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77D8409D-6683-BCFC-510D-B569398F3808}"/>
              </a:ext>
            </a:extLst>
          </p:cNvPr>
          <p:cNvSpPr txBox="1"/>
          <p:nvPr/>
        </p:nvSpPr>
        <p:spPr>
          <a:xfrm>
            <a:off x="3984158" y="5131103"/>
            <a:ext cx="1320209" cy="411276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9.1%</a:t>
            </a:r>
            <a:endParaRPr lang="ko-KR" altLang="en-US" sz="1800" b="1" kern="1200" dirty="0"/>
          </a:p>
        </p:txBody>
      </p:sp>
    </p:spTree>
    <p:extLst>
      <p:ext uri="{BB962C8B-B14F-4D97-AF65-F5344CB8AC3E}">
        <p14:creationId xmlns:p14="http://schemas.microsoft.com/office/powerpoint/2010/main" val="40249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98B7D68-3C6A-D72C-EA0C-422E0E243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ea typeface="Pretendard Bold"/>
              </a:rPr>
              <a:t>국내 음료 시장 현황</a:t>
            </a:r>
            <a:endParaRPr lang="ko-KR" sz="2800" b="0" i="0" u="none" dirty="0"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- </a:t>
            </a:r>
            <a:r>
              <a:rPr lang="ko-KR" altLang="en-US" b="1" dirty="0"/>
              <a:t>국내 음료 시장 현황 분석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5F1E3-64A8-175B-431D-578259719CFC}"/>
              </a:ext>
            </a:extLst>
          </p:cNvPr>
          <p:cNvSpPr txBox="1"/>
          <p:nvPr/>
        </p:nvSpPr>
        <p:spPr>
          <a:xfrm>
            <a:off x="2493903" y="1251823"/>
            <a:ext cx="7204216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/>
              <a:t>웅진식품은 국내 주요 음료 유통업체 중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위로 다양한 제품 </a:t>
            </a:r>
            <a:r>
              <a:rPr lang="en-US" altLang="ko-KR" sz="2000" b="1" dirty="0"/>
              <a:t>SKU</a:t>
            </a:r>
            <a:r>
              <a:rPr lang="ko-KR" altLang="en-US" sz="2000" dirty="0"/>
              <a:t>를 보유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하지만 </a:t>
            </a:r>
            <a:r>
              <a:rPr lang="ko-KR" altLang="en-US" sz="2000" b="1" dirty="0"/>
              <a:t>평균 인기도는 </a:t>
            </a:r>
            <a:r>
              <a:rPr lang="en-US" altLang="ko-KR" sz="2000" b="1" dirty="0"/>
              <a:t>45.9</a:t>
            </a:r>
            <a:r>
              <a:rPr lang="ko-KR" altLang="en-US" sz="2000" b="1" dirty="0"/>
              <a:t>점으로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위</a:t>
            </a:r>
            <a:r>
              <a:rPr lang="ko-KR" altLang="en-US" sz="2000" dirty="0"/>
              <a:t>에 그치는 상황</a:t>
            </a:r>
            <a:endParaRPr lang="en-US" altLang="ko-KR" sz="2000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5B8FCB0-D34E-4D60-9890-D47AB1C7A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86930"/>
              </p:ext>
            </p:extLst>
          </p:nvPr>
        </p:nvGraphicFramePr>
        <p:xfrm>
          <a:off x="651184" y="2241550"/>
          <a:ext cx="10916929" cy="434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02B91D4-05F8-8010-8945-3FD831D38C85}"/>
              </a:ext>
            </a:extLst>
          </p:cNvPr>
          <p:cNvSpPr/>
          <p:nvPr/>
        </p:nvSpPr>
        <p:spPr>
          <a:xfrm>
            <a:off x="1350648" y="3417767"/>
            <a:ext cx="1235917" cy="1235917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3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청량 음료, 텍스트, 편의점, 식료품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56551B-B652-D520-C7F6-0EBE4A836C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D33EB0-1B6B-6F55-918C-A02CC4BD36C5}"/>
              </a:ext>
            </a:extLst>
          </p:cNvPr>
          <p:cNvSpPr/>
          <p:nvPr/>
        </p:nvSpPr>
        <p:spPr>
          <a:xfrm>
            <a:off x="0" y="1"/>
            <a:ext cx="12203638" cy="6857999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9158-143F-0750-F72B-F06B52FEE904}"/>
              </a:ext>
            </a:extLst>
          </p:cNvPr>
          <p:cNvSpPr txBox="1"/>
          <p:nvPr/>
        </p:nvSpPr>
        <p:spPr>
          <a:xfrm>
            <a:off x="2288707" y="2555555"/>
            <a:ext cx="7614585" cy="1746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solidFill>
                  <a:schemeClr val="bg1"/>
                </a:solidFill>
              </a:rPr>
              <a:t>그렇다면 </a:t>
            </a:r>
            <a:r>
              <a:rPr lang="ko-KR" altLang="en-US" sz="4000" b="1" dirty="0">
                <a:solidFill>
                  <a:srgbClr val="00B0F0"/>
                </a:solidFill>
              </a:rPr>
              <a:t>인기도가 높은 음료</a:t>
            </a:r>
            <a:r>
              <a:rPr lang="ko-KR" altLang="en-US" sz="4000" b="1" dirty="0">
                <a:solidFill>
                  <a:schemeClr val="bg1"/>
                </a:solidFill>
              </a:rPr>
              <a:t>들은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5400" b="1" dirty="0">
                <a:solidFill>
                  <a:srgbClr val="00B0F0"/>
                </a:solidFill>
              </a:rPr>
              <a:t>어떤 특성</a:t>
            </a:r>
            <a:r>
              <a:rPr lang="ko-KR" altLang="en-US" sz="5400" b="1" dirty="0">
                <a:solidFill>
                  <a:schemeClr val="bg1"/>
                </a:solidFill>
              </a:rPr>
              <a:t>을 보이고 있을까</a:t>
            </a:r>
            <a:r>
              <a:rPr lang="en-US" altLang="ko-KR" sz="5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713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1F7D65B-B05F-9757-1D75-11BD2511D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b="0" i="0" u="none" dirty="0">
                <a:solidFill>
                  <a:srgbClr val="0099FF"/>
                </a:solidFill>
                <a:ea typeface="Pretendard Bold"/>
              </a:rPr>
              <a:t>제품 카테고리별 인기도 차이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5F1E3-64A8-175B-431D-578259719CFC}"/>
              </a:ext>
            </a:extLst>
          </p:cNvPr>
          <p:cNvSpPr txBox="1"/>
          <p:nvPr/>
        </p:nvSpPr>
        <p:spPr>
          <a:xfrm>
            <a:off x="3885662" y="9290833"/>
            <a:ext cx="5407249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/>
              <a:t>과채음료는 제품 수는 많지만 인기음료 비율이 저조함</a:t>
            </a:r>
            <a:endParaRPr lang="en-US" altLang="ko-KR" sz="2000" b="1" dirty="0"/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448D613E-335F-895C-5B7B-AAEB809E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461041"/>
              </p:ext>
            </p:extLst>
          </p:nvPr>
        </p:nvGraphicFramePr>
        <p:xfrm>
          <a:off x="623888" y="2266255"/>
          <a:ext cx="10944225" cy="441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FBC26457-1C5B-B925-6B98-0B106E5C00C0}"/>
              </a:ext>
            </a:extLst>
          </p:cNvPr>
          <p:cNvSpPr/>
          <p:nvPr/>
        </p:nvSpPr>
        <p:spPr>
          <a:xfrm>
            <a:off x="2384318" y="4472917"/>
            <a:ext cx="1235917" cy="123591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F11209F-1791-1BF7-D218-01DE32F014C4}"/>
              </a:ext>
            </a:extLst>
          </p:cNvPr>
          <p:cNvSpPr/>
          <p:nvPr/>
        </p:nvSpPr>
        <p:spPr>
          <a:xfrm>
            <a:off x="7382787" y="3031689"/>
            <a:ext cx="1235917" cy="1235917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5EE1D8-A1E4-685C-1AB4-5ED8E73EF5DD}"/>
              </a:ext>
            </a:extLst>
          </p:cNvPr>
          <p:cNvSpPr/>
          <p:nvPr/>
        </p:nvSpPr>
        <p:spPr>
          <a:xfrm>
            <a:off x="1148401" y="2884212"/>
            <a:ext cx="1235917" cy="12359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D9DF78-33DE-CC85-1A2E-516ECE523B81}"/>
              </a:ext>
            </a:extLst>
          </p:cNvPr>
          <p:cNvSpPr/>
          <p:nvPr/>
        </p:nvSpPr>
        <p:spPr>
          <a:xfrm>
            <a:off x="3620235" y="3138711"/>
            <a:ext cx="1235917" cy="12359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9EBB6-E000-E4F6-092D-3509C2EF81E3}"/>
              </a:ext>
            </a:extLst>
          </p:cNvPr>
          <p:cNvSpPr txBox="1"/>
          <p:nvPr/>
        </p:nvSpPr>
        <p:spPr>
          <a:xfrm>
            <a:off x="2240883" y="2671475"/>
            <a:ext cx="17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</a:rPr>
              <a:t>시장 점유율↑</a:t>
            </a:r>
            <a:endParaRPr lang="en-US" altLang="ko-KR" dirty="0">
              <a:solidFill>
                <a:srgbClr val="00B050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인기음료 비율 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C156-FC7D-1A8D-CECE-FACB23773578}"/>
              </a:ext>
            </a:extLst>
          </p:cNvPr>
          <p:cNvSpPr txBox="1"/>
          <p:nvPr/>
        </p:nvSpPr>
        <p:spPr>
          <a:xfrm>
            <a:off x="2104727" y="5692886"/>
            <a:ext cx="17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시장 점유율↑</a:t>
            </a:r>
            <a:endParaRPr lang="en-US" altLang="ko-KR" b="1" dirty="0">
              <a:solidFill>
                <a:srgbClr val="C00000"/>
              </a:solidFill>
            </a:endParaRPr>
          </a:p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인기음료 비율↓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C89D4-5CE2-8BDF-BC11-2B75B1E3A762}"/>
              </a:ext>
            </a:extLst>
          </p:cNvPr>
          <p:cNvSpPr txBox="1"/>
          <p:nvPr/>
        </p:nvSpPr>
        <p:spPr>
          <a:xfrm>
            <a:off x="8514492" y="3037133"/>
            <a:ext cx="17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A9106"/>
                </a:solidFill>
              </a:rPr>
              <a:t>시장 점유율 ↓</a:t>
            </a:r>
            <a:endParaRPr lang="en-US" altLang="ko-KR" dirty="0">
              <a:solidFill>
                <a:srgbClr val="FA9106"/>
              </a:solidFill>
            </a:endParaRPr>
          </a:p>
          <a:p>
            <a:pPr algn="ctr"/>
            <a:r>
              <a:rPr lang="ko-KR" altLang="en-US" dirty="0">
                <a:solidFill>
                  <a:srgbClr val="FA9106"/>
                </a:solidFill>
              </a:rPr>
              <a:t>인기음료 비율 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56AF0-0894-0F13-0BBA-3EF74906E95C}"/>
              </a:ext>
            </a:extLst>
          </p:cNvPr>
          <p:cNvSpPr txBox="1"/>
          <p:nvPr/>
        </p:nvSpPr>
        <p:spPr>
          <a:xfrm>
            <a:off x="2271100" y="1241190"/>
            <a:ext cx="7649850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/>
              <a:t>기능성음료</a:t>
            </a:r>
            <a:r>
              <a:rPr lang="ko-KR" altLang="en-US" sz="2000" dirty="0"/>
              <a:t>는 수량은 적지만 인기음료 비율이 높아 </a:t>
            </a:r>
            <a:r>
              <a:rPr lang="ko-KR" altLang="en-US" sz="2000" b="1" dirty="0"/>
              <a:t>높은 성공 가능성</a:t>
            </a:r>
            <a:r>
              <a:rPr lang="ko-KR" altLang="en-US" sz="2000" dirty="0"/>
              <a:t>을 보임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반면</a:t>
            </a:r>
            <a:r>
              <a:rPr lang="en-US" altLang="ko-KR" sz="2000" dirty="0"/>
              <a:t>, </a:t>
            </a:r>
            <a:r>
              <a:rPr lang="ko-KR" altLang="en-US" sz="2000" b="1" dirty="0"/>
              <a:t>과채음료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제품수는</a:t>
            </a:r>
            <a:r>
              <a:rPr lang="ko-KR" altLang="en-US" sz="2000" dirty="0"/>
              <a:t> 많으나 인기도가 낮아 </a:t>
            </a:r>
            <a:r>
              <a:rPr lang="ko-KR" altLang="en-US" sz="2000" b="1" dirty="0"/>
              <a:t>차별화가 시급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2440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F663-ECD0-3795-DE3E-D5B19010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639AB66-BF85-8709-CCF6-A57F80D39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F5397BAD-4E13-DD2F-1ADC-30589005570B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음료 유형과 인기도의 차이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38F69-77EB-F79D-46FC-152E3CB7249D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796C8-2484-8477-75B7-E229732929C5}"/>
              </a:ext>
            </a:extLst>
          </p:cNvPr>
          <p:cNvSpPr txBox="1"/>
          <p:nvPr/>
        </p:nvSpPr>
        <p:spPr>
          <a:xfrm>
            <a:off x="1455160" y="1241190"/>
            <a:ext cx="9281708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/>
              <a:t>각 카테고리별로 인기가 있는 음료 유형의 차이를 보임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특히 </a:t>
            </a:r>
            <a:r>
              <a:rPr lang="ko-KR" altLang="en-US" sz="2000" b="1" dirty="0"/>
              <a:t>기능성음료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탄산음료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과채음료 </a:t>
            </a:r>
            <a:r>
              <a:rPr lang="ko-KR" altLang="en-US" sz="2000" dirty="0"/>
              <a:t>카테고리에서 </a:t>
            </a:r>
            <a:r>
              <a:rPr lang="ko-KR" altLang="en-US" sz="2000" b="1" dirty="0"/>
              <a:t>제로음료의 인기음료 비율이 높게 나타남</a:t>
            </a:r>
            <a:endParaRPr lang="en-US" altLang="ko-KR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D9BCB4-1532-0B9D-275F-E326162C0AF6}"/>
              </a:ext>
            </a:extLst>
          </p:cNvPr>
          <p:cNvSpPr txBox="1"/>
          <p:nvPr/>
        </p:nvSpPr>
        <p:spPr>
          <a:xfrm>
            <a:off x="1923207" y="2889542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제로음료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60713-1675-CD68-045A-D9F8D2901E49}"/>
              </a:ext>
            </a:extLst>
          </p:cNvPr>
          <p:cNvSpPr txBox="1"/>
          <p:nvPr/>
        </p:nvSpPr>
        <p:spPr>
          <a:xfrm>
            <a:off x="5450870" y="2889542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저당음료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C7A1B-0643-B388-B98B-5EABEE9A3AC0}"/>
              </a:ext>
            </a:extLst>
          </p:cNvPr>
          <p:cNvSpPr txBox="1"/>
          <p:nvPr/>
        </p:nvSpPr>
        <p:spPr>
          <a:xfrm>
            <a:off x="8978433" y="2889542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일반음료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63239-1F98-8F73-9F31-BF51F8AEB0F9}"/>
              </a:ext>
            </a:extLst>
          </p:cNvPr>
          <p:cNvSpPr txBox="1"/>
          <p:nvPr/>
        </p:nvSpPr>
        <p:spPr>
          <a:xfrm>
            <a:off x="5410345" y="4084009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커피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34B3978E-3005-5434-15C5-5EBCD9943E23}"/>
              </a:ext>
            </a:extLst>
          </p:cNvPr>
          <p:cNvSpPr txBox="1"/>
          <p:nvPr/>
        </p:nvSpPr>
        <p:spPr>
          <a:xfrm>
            <a:off x="1618221" y="3612632"/>
            <a:ext cx="2175721" cy="19932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1220"/>
              </a:lnSpc>
            </a:pPr>
            <a:endParaRPr lang="ko-KR" sz="2400" b="0" i="0" u="none" strike="noStrike" spc="-100" dirty="0">
              <a:solidFill>
                <a:srgbClr val="000000"/>
              </a:solidFill>
              <a:ea typeface="Pretendard Bold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9305F3-220E-4C98-9526-C1F2A3556EE5}"/>
              </a:ext>
            </a:extLst>
          </p:cNvPr>
          <p:cNvGrpSpPr/>
          <p:nvPr/>
        </p:nvGrpSpPr>
        <p:grpSpPr>
          <a:xfrm>
            <a:off x="648780" y="2806207"/>
            <a:ext cx="3476653" cy="3614124"/>
            <a:chOff x="1200004" y="2976333"/>
            <a:chExt cx="3033839" cy="361412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0ADBCEC-F41D-0B9F-153C-94ABC0A14FE3}"/>
                </a:ext>
              </a:extLst>
            </p:cNvPr>
            <p:cNvSpPr/>
            <p:nvPr/>
          </p:nvSpPr>
          <p:spPr>
            <a:xfrm>
              <a:off x="1200004" y="3236811"/>
              <a:ext cx="3033839" cy="335364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순서도: 수행의 시작/종료 17">
              <a:extLst>
                <a:ext uri="{FF2B5EF4-FFF2-40B4-BE49-F238E27FC236}">
                  <a16:creationId xmlns:a16="http://schemas.microsoft.com/office/drawing/2014/main" id="{337815AC-B5D7-097B-A5AC-C70B3546225F}"/>
                </a:ext>
              </a:extLst>
            </p:cNvPr>
            <p:cNvSpPr/>
            <p:nvPr/>
          </p:nvSpPr>
          <p:spPr>
            <a:xfrm>
              <a:off x="1899456" y="2976333"/>
              <a:ext cx="1613250" cy="52095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제로음료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63E707-6E54-17D6-45DB-AE5A72D8D4B2}"/>
              </a:ext>
            </a:extLst>
          </p:cNvPr>
          <p:cNvGrpSpPr/>
          <p:nvPr/>
        </p:nvGrpSpPr>
        <p:grpSpPr>
          <a:xfrm>
            <a:off x="4356000" y="2806207"/>
            <a:ext cx="3476653" cy="3614124"/>
            <a:chOff x="1200004" y="2976333"/>
            <a:chExt cx="3033839" cy="361412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64D5FA0-7B6C-BA72-8709-74422036F1E9}"/>
                </a:ext>
              </a:extLst>
            </p:cNvPr>
            <p:cNvSpPr/>
            <p:nvPr/>
          </p:nvSpPr>
          <p:spPr>
            <a:xfrm>
              <a:off x="1200004" y="3236811"/>
              <a:ext cx="3033839" cy="335364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수행의 시작/종료 25">
              <a:extLst>
                <a:ext uri="{FF2B5EF4-FFF2-40B4-BE49-F238E27FC236}">
                  <a16:creationId xmlns:a16="http://schemas.microsoft.com/office/drawing/2014/main" id="{F1453DA7-FCAF-DB68-F882-47DB76CBE604}"/>
                </a:ext>
              </a:extLst>
            </p:cNvPr>
            <p:cNvSpPr/>
            <p:nvPr/>
          </p:nvSpPr>
          <p:spPr>
            <a:xfrm>
              <a:off x="1899456" y="2976333"/>
              <a:ext cx="1613250" cy="52095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저당음료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62ADD93-5C79-6C53-0ED3-6935D34BA393}"/>
              </a:ext>
            </a:extLst>
          </p:cNvPr>
          <p:cNvGrpSpPr/>
          <p:nvPr/>
        </p:nvGrpSpPr>
        <p:grpSpPr>
          <a:xfrm>
            <a:off x="8078749" y="2806206"/>
            <a:ext cx="3476653" cy="3614124"/>
            <a:chOff x="1200004" y="2976333"/>
            <a:chExt cx="3033839" cy="361412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13D2AC-3CA6-E623-5B0D-43E6D4B8F247}"/>
                </a:ext>
              </a:extLst>
            </p:cNvPr>
            <p:cNvSpPr/>
            <p:nvPr/>
          </p:nvSpPr>
          <p:spPr>
            <a:xfrm>
              <a:off x="1200004" y="3236811"/>
              <a:ext cx="3033839" cy="335364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수행의 시작/종료 46">
              <a:extLst>
                <a:ext uri="{FF2B5EF4-FFF2-40B4-BE49-F238E27FC236}">
                  <a16:creationId xmlns:a16="http://schemas.microsoft.com/office/drawing/2014/main" id="{05FF5B36-E806-C24F-E9D1-A39E17F4CD0B}"/>
                </a:ext>
              </a:extLst>
            </p:cNvPr>
            <p:cNvSpPr/>
            <p:nvPr/>
          </p:nvSpPr>
          <p:spPr>
            <a:xfrm>
              <a:off x="1899456" y="2976333"/>
              <a:ext cx="1613250" cy="52095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일반음료</a:t>
              </a:r>
            </a:p>
          </p:txBody>
        </p:sp>
      </p:grpSp>
      <p:pic>
        <p:nvPicPr>
          <p:cNvPr id="49" name="그림 48" descr="클립아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CF4BC2-E16D-59FE-3FF5-18C0DA2F59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4" y="5233988"/>
            <a:ext cx="1113364" cy="1113364"/>
          </a:xfrm>
          <a:prstGeom prst="rect">
            <a:avLst/>
          </a:prstGeom>
        </p:spPr>
      </p:pic>
      <p:pic>
        <p:nvPicPr>
          <p:cNvPr id="51" name="그림 50" descr="로고, 그래픽, 상징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0243956-4D81-0B0F-5130-B603065D0C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4" y="4321795"/>
            <a:ext cx="1026697" cy="1026697"/>
          </a:xfrm>
          <a:prstGeom prst="rect">
            <a:avLst/>
          </a:prstGeom>
        </p:spPr>
      </p:pic>
      <p:pic>
        <p:nvPicPr>
          <p:cNvPr id="53" name="그림 52" descr="병, 청량 음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F99B829-8F07-55B5-65B8-CF0E9A9500C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5" y="3451903"/>
            <a:ext cx="1028902" cy="102890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14C104F-5EAF-304A-5349-725EBDBAD5D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38" y="4494448"/>
            <a:ext cx="1049574" cy="1049574"/>
          </a:xfrm>
          <a:prstGeom prst="rect">
            <a:avLst/>
          </a:prstGeom>
        </p:spPr>
      </p:pic>
      <p:pic>
        <p:nvPicPr>
          <p:cNvPr id="57" name="그림 56" descr="상징, 로고, 그래픽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0C4244-44F3-C1CD-E474-E7470B275CC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15" y="3351773"/>
            <a:ext cx="1082072" cy="1082072"/>
          </a:xfrm>
          <a:prstGeom prst="rect">
            <a:avLst/>
          </a:prstGeom>
        </p:spPr>
      </p:pic>
      <p:pic>
        <p:nvPicPr>
          <p:cNvPr id="59" name="그림 58" descr="디자인, 스크린샷, 그래픽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2F4051-D944-A6EE-6364-08BFF31D4E8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92" y="4480805"/>
            <a:ext cx="850833" cy="850833"/>
          </a:xfrm>
          <a:prstGeom prst="rect">
            <a:avLst/>
          </a:prstGeom>
        </p:spPr>
      </p:pic>
      <p:pic>
        <p:nvPicPr>
          <p:cNvPr id="61" name="그림 60" descr="스크린샷, 디자인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81CE434-5658-D411-B8E0-EFEF8C5190A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912" y="5372253"/>
            <a:ext cx="891757" cy="89175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C9CA7CD-6AC0-2A5C-9FBD-BD8A82A0F285}"/>
              </a:ext>
            </a:extLst>
          </p:cNvPr>
          <p:cNvSpPr txBox="1"/>
          <p:nvPr/>
        </p:nvSpPr>
        <p:spPr>
          <a:xfrm>
            <a:off x="1648964" y="4740972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기능성음료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9B7200-4A1C-5121-3446-6E2ED5444ECA}"/>
              </a:ext>
            </a:extLst>
          </p:cNvPr>
          <p:cNvSpPr txBox="1"/>
          <p:nvPr/>
        </p:nvSpPr>
        <p:spPr>
          <a:xfrm>
            <a:off x="1955560" y="3708143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탄산음료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B86C3B-22C4-B47C-A413-43EA8BF8C448}"/>
              </a:ext>
            </a:extLst>
          </p:cNvPr>
          <p:cNvSpPr txBox="1"/>
          <p:nvPr/>
        </p:nvSpPr>
        <p:spPr>
          <a:xfrm>
            <a:off x="2171498" y="5643290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과채음료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3501CD-870F-B25E-3EDF-2ABDB7F8C7A0}"/>
              </a:ext>
            </a:extLst>
          </p:cNvPr>
          <p:cNvSpPr txBox="1"/>
          <p:nvPr/>
        </p:nvSpPr>
        <p:spPr>
          <a:xfrm>
            <a:off x="9431964" y="3743572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</a:t>
            </a:r>
            <a:r>
              <a:rPr lang="en-US" altLang="ko-KR" dirty="0"/>
              <a:t>(</a:t>
            </a:r>
            <a:r>
              <a:rPr lang="zh-CN" altLang="en-US" dirty="0"/>
              <a:t>茶</a:t>
            </a:r>
            <a:r>
              <a:rPr lang="en-US" altLang="zh-CN" dirty="0"/>
              <a:t>)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AAC9D-5EBD-C939-6C33-A2BDE79F7DC2}"/>
              </a:ext>
            </a:extLst>
          </p:cNvPr>
          <p:cNvSpPr txBox="1"/>
          <p:nvPr/>
        </p:nvSpPr>
        <p:spPr>
          <a:xfrm>
            <a:off x="8556491" y="4718505"/>
            <a:ext cx="174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유제품</a:t>
            </a:r>
            <a:r>
              <a:rPr lang="en-US" altLang="ko-KR" dirty="0"/>
              <a:t>/</a:t>
            </a:r>
            <a:r>
              <a:rPr lang="ko-KR" altLang="en-US" dirty="0" err="1"/>
              <a:t>대체유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B30AA0-A7BE-6C28-7A81-263EC41443C4}"/>
              </a:ext>
            </a:extLst>
          </p:cNvPr>
          <p:cNvSpPr txBox="1"/>
          <p:nvPr/>
        </p:nvSpPr>
        <p:spPr>
          <a:xfrm>
            <a:off x="9464658" y="5643290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혼합음료</a:t>
            </a:r>
          </a:p>
        </p:txBody>
      </p:sp>
    </p:spTree>
    <p:extLst>
      <p:ext uri="{BB962C8B-B14F-4D97-AF65-F5344CB8AC3E}">
        <p14:creationId xmlns:p14="http://schemas.microsoft.com/office/powerpoint/2010/main" val="328721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C0831-F985-741B-5455-1EB531AB4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E66063F-9520-B051-F159-646D44F11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83889CDD-1E18-265B-3628-9916362E4476}"/>
              </a:ext>
            </a:extLst>
          </p:cNvPr>
          <p:cNvSpPr txBox="1"/>
          <p:nvPr/>
        </p:nvSpPr>
        <p:spPr>
          <a:xfrm>
            <a:off x="651184" y="567519"/>
            <a:ext cx="9794711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가격과 인기도의 관계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7B50D-CFE0-C55C-64CB-22DEA65481E1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2E071-05C3-5CCB-4359-02AE4706558A}"/>
              </a:ext>
            </a:extLst>
          </p:cNvPr>
          <p:cNvSpPr txBox="1"/>
          <p:nvPr/>
        </p:nvSpPr>
        <p:spPr>
          <a:xfrm>
            <a:off x="1199468" y="1248608"/>
            <a:ext cx="9793065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/>
              <a:t>전반적으로 </a:t>
            </a:r>
            <a:r>
              <a:rPr lang="ko-KR" altLang="en-US" sz="2000" b="1" dirty="0"/>
              <a:t>인기 음료가 비인기 음료보다 더 저렴한 경향</a:t>
            </a:r>
            <a:r>
              <a:rPr lang="ko-KR" altLang="en-US" sz="2000" dirty="0"/>
              <a:t>을 보임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특히 </a:t>
            </a:r>
            <a:r>
              <a:rPr lang="ko-KR" altLang="en-US" sz="2000" b="1" dirty="0">
                <a:sym typeface="Wingdings" panose="05000000000000000000" pitchFamily="2" charset="2"/>
              </a:rPr>
              <a:t>혼합음료</a:t>
            </a:r>
            <a:r>
              <a:rPr lang="en-US" altLang="ko-KR" sz="2000" b="1" dirty="0">
                <a:sym typeface="Wingdings" panose="05000000000000000000" pitchFamily="2" charset="2"/>
              </a:rPr>
              <a:t>, </a:t>
            </a:r>
            <a:r>
              <a:rPr lang="ko-KR" altLang="en-US" sz="2000" b="1" dirty="0" err="1">
                <a:sym typeface="Wingdings" panose="05000000000000000000" pitchFamily="2" charset="2"/>
              </a:rPr>
              <a:t>기능성음료</a:t>
            </a:r>
            <a:r>
              <a:rPr lang="en-US" altLang="ko-KR" sz="2000" b="1" dirty="0">
                <a:sym typeface="Wingdings" panose="05000000000000000000" pitchFamily="2" charset="2"/>
              </a:rPr>
              <a:t>, </a:t>
            </a:r>
            <a:r>
              <a:rPr lang="ko-KR" altLang="en-US" sz="2000" b="1" dirty="0" err="1">
                <a:sym typeface="Wingdings" panose="05000000000000000000" pitchFamily="2" charset="2"/>
              </a:rPr>
              <a:t>과채음료</a:t>
            </a:r>
            <a:r>
              <a:rPr lang="ko-KR" altLang="en-US" sz="2000" dirty="0" err="1">
                <a:sym typeface="Wingdings" panose="05000000000000000000" pitchFamily="2" charset="2"/>
              </a:rPr>
              <a:t>는</a:t>
            </a:r>
            <a:r>
              <a:rPr lang="ko-KR" altLang="en-US" sz="2000" dirty="0">
                <a:sym typeface="Wingdings" panose="05000000000000000000" pitchFamily="2" charset="2"/>
              </a:rPr>
              <a:t> 부적 상관관계를 보여 </a:t>
            </a:r>
            <a:r>
              <a:rPr lang="ko-KR" altLang="en-US" sz="2000" b="1" dirty="0">
                <a:sym typeface="Wingdings" panose="05000000000000000000" pitchFamily="2" charset="2"/>
              </a:rPr>
              <a:t>인기 음료일수록 가격이 저렴한 경향</a:t>
            </a:r>
            <a:endParaRPr lang="en-US" altLang="ko-KR" sz="2000" b="1" dirty="0"/>
          </a:p>
        </p:txBody>
      </p:sp>
      <p:pic>
        <p:nvPicPr>
          <p:cNvPr id="9" name="그림 8" descr="스크린샷, 디자인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EAEC93-0853-4046-1515-966CF6EEAF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441" y="3262481"/>
            <a:ext cx="1047262" cy="1047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1E28D0-374B-EE37-4610-2485DEF81F96}"/>
              </a:ext>
            </a:extLst>
          </p:cNvPr>
          <p:cNvSpPr txBox="1"/>
          <p:nvPr/>
        </p:nvSpPr>
        <p:spPr>
          <a:xfrm>
            <a:off x="6734733" y="4726493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" name="그림 4" descr="클립아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2F0C04-4343-2208-B93C-6F34F9ADB9D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636" y="3097573"/>
            <a:ext cx="1295110" cy="1295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18564E-3099-C6A4-55A1-1AEDB6945B3C}"/>
              </a:ext>
            </a:extLst>
          </p:cNvPr>
          <p:cNvSpPr txBox="1"/>
          <p:nvPr/>
        </p:nvSpPr>
        <p:spPr>
          <a:xfrm>
            <a:off x="8260362" y="475264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 descr="로고, 그래픽, 상징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55CDF7-B8FF-0B3F-D788-E7BF4378BB9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63" y="3124755"/>
            <a:ext cx="1210310" cy="121031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B4D37E0-9E7A-45A8-802B-4E5D3F61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56243"/>
              </p:ext>
            </p:extLst>
          </p:nvPr>
        </p:nvGraphicFramePr>
        <p:xfrm>
          <a:off x="5530227" y="4501825"/>
          <a:ext cx="6042738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1175916271"/>
                    </a:ext>
                  </a:extLst>
                </a:gridCol>
                <a:gridCol w="1522246">
                  <a:extLst>
                    <a:ext uri="{9D8B030D-6E8A-4147-A177-3AD203B41FA5}">
                      <a16:colId xmlns:a16="http://schemas.microsoft.com/office/drawing/2014/main" val="1021904995"/>
                    </a:ext>
                  </a:extLst>
                </a:gridCol>
                <a:gridCol w="1522246">
                  <a:extLst>
                    <a:ext uri="{9D8B030D-6E8A-4147-A177-3AD203B41FA5}">
                      <a16:colId xmlns:a16="http://schemas.microsoft.com/office/drawing/2014/main" val="2914100621"/>
                    </a:ext>
                  </a:extLst>
                </a:gridCol>
                <a:gridCol w="1522246">
                  <a:extLst>
                    <a:ext uri="{9D8B030D-6E8A-4147-A177-3AD203B41FA5}">
                      <a16:colId xmlns:a16="http://schemas.microsoft.com/office/drawing/2014/main" val="361442289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chemeClr val="tx1"/>
                          </a:solidFill>
                        </a:rPr>
                        <a:t>상관계수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-0.348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50621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50" dirty="0"/>
                        <a:t>비인기음료 평균가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372</a:t>
                      </a:r>
                      <a:r>
                        <a:rPr lang="ko-KR" altLang="en-US" b="0" dirty="0"/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415</a:t>
                      </a:r>
                      <a:r>
                        <a:rPr lang="ko-KR" altLang="en-US" b="0" dirty="0"/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321</a:t>
                      </a:r>
                      <a:r>
                        <a:rPr lang="ko-KR" altLang="en-US" b="0" dirty="0"/>
                        <a:t>원</a:t>
                      </a:r>
                      <a:endParaRPr lang="en-US" altLang="ko-KR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860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50" dirty="0"/>
                        <a:t>인기음료 평균가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299</a:t>
                      </a:r>
                      <a:r>
                        <a:rPr lang="ko-KR" altLang="en-US" b="0" dirty="0"/>
                        <a:t>원</a:t>
                      </a:r>
                      <a:endParaRPr lang="en-US" altLang="ko-KR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324</a:t>
                      </a:r>
                      <a:r>
                        <a:rPr lang="ko-KR" altLang="en-US" b="0" dirty="0"/>
                        <a:t>원</a:t>
                      </a:r>
                      <a:endParaRPr lang="en-US" altLang="ko-KR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241</a:t>
                      </a:r>
                      <a:r>
                        <a:rPr lang="ko-KR" altLang="en-US" b="0" dirty="0"/>
                        <a:t>원</a:t>
                      </a:r>
                      <a:endParaRPr lang="en-US" altLang="ko-KR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96412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pc="-150" dirty="0"/>
                        <a:t>평균가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-73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-91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-80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원</a:t>
                      </a:r>
                      <a:endParaRPr lang="en-US" altLang="ko-K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435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8A4C13F-27F0-631C-4587-EA9D5BE2CB53}"/>
              </a:ext>
            </a:extLst>
          </p:cNvPr>
          <p:cNvSpPr txBox="1"/>
          <p:nvPr/>
        </p:nvSpPr>
        <p:spPr>
          <a:xfrm>
            <a:off x="7014278" y="2667575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과채음료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E32E2-D542-9AC6-C449-C99AADCB9AEF}"/>
              </a:ext>
            </a:extLst>
          </p:cNvPr>
          <p:cNvSpPr txBox="1"/>
          <p:nvPr/>
        </p:nvSpPr>
        <p:spPr>
          <a:xfrm>
            <a:off x="8587746" y="2667575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기능성음료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A2BE8-AB72-16C4-F95D-A71DDFE4A8C0}"/>
              </a:ext>
            </a:extLst>
          </p:cNvPr>
          <p:cNvSpPr txBox="1"/>
          <p:nvPr/>
        </p:nvSpPr>
        <p:spPr>
          <a:xfrm>
            <a:off x="10074417" y="2667575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혼합음료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552AB-4746-D296-D122-71F606218BC5}"/>
              </a:ext>
            </a:extLst>
          </p:cNvPr>
          <p:cNvSpPr txBox="1"/>
          <p:nvPr/>
        </p:nvSpPr>
        <p:spPr>
          <a:xfrm>
            <a:off x="1376452" y="2616111"/>
            <a:ext cx="33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100ml</a:t>
            </a:r>
            <a:r>
              <a:rPr lang="ko-KR" altLang="en-US" b="1" dirty="0"/>
              <a:t>당 가격 분포 비교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F32094-E7F6-FC46-7ABF-79C41704AB09}"/>
              </a:ext>
            </a:extLst>
          </p:cNvPr>
          <p:cNvGrpSpPr/>
          <p:nvPr/>
        </p:nvGrpSpPr>
        <p:grpSpPr>
          <a:xfrm>
            <a:off x="521244" y="3042624"/>
            <a:ext cx="4907904" cy="3234262"/>
            <a:chOff x="564642" y="3066197"/>
            <a:chExt cx="4907904" cy="323426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5C106D6-74C3-FFE6-5BD2-84B873AEB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7777" b="8727"/>
            <a:stretch/>
          </p:blipFill>
          <p:spPr>
            <a:xfrm>
              <a:off x="564642" y="3066197"/>
              <a:ext cx="4907904" cy="3234262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58DCE2-AA9A-D96B-36CE-D5D5189932A0}"/>
                </a:ext>
              </a:extLst>
            </p:cNvPr>
            <p:cNvCxnSpPr/>
            <p:nvPr/>
          </p:nvCxnSpPr>
          <p:spPr>
            <a:xfrm>
              <a:off x="990600" y="3066197"/>
              <a:ext cx="44196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B3AFCF6-138B-B814-E798-2985256B1E82}"/>
              </a:ext>
            </a:extLst>
          </p:cNvPr>
          <p:cNvSpPr txBox="1"/>
          <p:nvPr/>
        </p:nvSpPr>
        <p:spPr>
          <a:xfrm>
            <a:off x="149704" y="6334067"/>
            <a:ext cx="335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비인기음료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8684E4-0971-D3E9-2823-F6B9B4EEBA41}"/>
              </a:ext>
            </a:extLst>
          </p:cNvPr>
          <p:cNvSpPr txBox="1"/>
          <p:nvPr/>
        </p:nvSpPr>
        <p:spPr>
          <a:xfrm>
            <a:off x="2575995" y="6334067"/>
            <a:ext cx="335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인기음료</a:t>
            </a:r>
          </a:p>
        </p:txBody>
      </p:sp>
    </p:spTree>
    <p:extLst>
      <p:ext uri="{BB962C8B-B14F-4D97-AF65-F5344CB8AC3E}">
        <p14:creationId xmlns:p14="http://schemas.microsoft.com/office/powerpoint/2010/main" val="14202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0B46-62FE-F3AC-F0B8-66FF0F3B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F930F-EAC8-8695-FD63-F0375C044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D8007E-11DA-8065-76F2-73F839A7E7B9}"/>
              </a:ext>
            </a:extLst>
          </p:cNvPr>
          <p:cNvSpPr/>
          <p:nvPr/>
        </p:nvSpPr>
        <p:spPr>
          <a:xfrm>
            <a:off x="6108038" y="4582688"/>
            <a:ext cx="5197787" cy="68038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28000">
                <a:schemeClr val="accent1">
                  <a:lumMod val="10000"/>
                  <a:lumOff val="90000"/>
                </a:schemeClr>
              </a:gs>
              <a:gs pos="81000">
                <a:schemeClr val="accent1">
                  <a:lumMod val="50000"/>
                  <a:lumOff val="50000"/>
                </a:schemeClr>
              </a:gs>
              <a:gs pos="48000">
                <a:schemeClr val="accent1">
                  <a:lumMod val="25000"/>
                  <a:lumOff val="75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D2AB0992-9187-784E-C74D-E1E031BECEB4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광고모델</a:t>
            </a:r>
            <a:r>
              <a:rPr lang="en-US" altLang="ko-KR" sz="2800" dirty="0">
                <a:solidFill>
                  <a:srgbClr val="0099FF"/>
                </a:solidFill>
                <a:ea typeface="Pretendard Bold"/>
              </a:rPr>
              <a:t>&amp;IP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협업과 인기도의 관계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D6E41-F291-47DF-5795-8EA07FF9AC48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4ECB1-3360-2725-1B70-98EFC68DDFAA}"/>
              </a:ext>
            </a:extLst>
          </p:cNvPr>
          <p:cNvSpPr txBox="1"/>
          <p:nvPr/>
        </p:nvSpPr>
        <p:spPr>
          <a:xfrm>
            <a:off x="1395853" y="1243515"/>
            <a:ext cx="9424375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전반적으로 </a:t>
            </a:r>
            <a:r>
              <a:rPr lang="ko-KR" altLang="en-US" sz="2000" b="1" dirty="0">
                <a:sym typeface="Wingdings" panose="05000000000000000000" pitchFamily="2" charset="2"/>
              </a:rPr>
              <a:t>광고모델 및 </a:t>
            </a:r>
            <a:r>
              <a:rPr lang="en-US" altLang="ko-KR" sz="2000" b="1" dirty="0">
                <a:sym typeface="Wingdings" panose="05000000000000000000" pitchFamily="2" charset="2"/>
              </a:rPr>
              <a:t>IP </a:t>
            </a:r>
            <a:r>
              <a:rPr lang="ko-KR" altLang="en-US" sz="2000" b="1" dirty="0">
                <a:sym typeface="Wingdings" panose="05000000000000000000" pitchFamily="2" charset="2"/>
              </a:rPr>
              <a:t>협업을 한 제품이 인기도가 높은 경향</a:t>
            </a:r>
            <a:r>
              <a:rPr lang="ko-KR" altLang="en-US" sz="2000" dirty="0">
                <a:sym typeface="Wingdings" panose="05000000000000000000" pitchFamily="2" charset="2"/>
              </a:rPr>
              <a:t>을 보임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반면 </a:t>
            </a:r>
            <a:r>
              <a:rPr lang="ko-KR" altLang="en-US" sz="2000" b="1" dirty="0">
                <a:sym typeface="Wingdings" panose="05000000000000000000" pitchFamily="2" charset="2"/>
              </a:rPr>
              <a:t>과채음료</a:t>
            </a:r>
            <a:r>
              <a:rPr lang="ko-KR" altLang="en-US" sz="2000" dirty="0">
                <a:sym typeface="Wingdings" panose="05000000000000000000" pitchFamily="2" charset="2"/>
              </a:rPr>
              <a:t>의 경우 </a:t>
            </a:r>
            <a:r>
              <a:rPr lang="ko-KR" altLang="en-US" sz="2000" b="1" dirty="0">
                <a:sym typeface="Wingdings" panose="05000000000000000000" pitchFamily="2" charset="2"/>
              </a:rPr>
              <a:t>광고모델을 사용하지 않은 제품일수록 인기도가 상승하는 경향</a:t>
            </a:r>
            <a:r>
              <a:rPr lang="ko-KR" altLang="en-US" sz="2000" dirty="0">
                <a:sym typeface="Wingdings" panose="05000000000000000000" pitchFamily="2" charset="2"/>
              </a:rPr>
              <a:t>을 보임</a:t>
            </a:r>
            <a:endParaRPr lang="en-US" altLang="ko-KR" sz="20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9F311DD-AFB0-DD8C-075D-387BEE7FC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724771"/>
              </p:ext>
            </p:extLst>
          </p:nvPr>
        </p:nvGraphicFramePr>
        <p:xfrm>
          <a:off x="623888" y="2671475"/>
          <a:ext cx="5251285" cy="371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BDD51C9-A5C5-8BDD-2E1F-2B630CA927A5}"/>
              </a:ext>
            </a:extLst>
          </p:cNvPr>
          <p:cNvSpPr txBox="1"/>
          <p:nvPr/>
        </p:nvSpPr>
        <p:spPr>
          <a:xfrm>
            <a:off x="6375709" y="3120688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과채음료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2C407-EF77-E6CD-ADC9-F672EC8BBF41}"/>
              </a:ext>
            </a:extLst>
          </p:cNvPr>
          <p:cNvSpPr txBox="1"/>
          <p:nvPr/>
        </p:nvSpPr>
        <p:spPr>
          <a:xfrm>
            <a:off x="9924229" y="3115778"/>
            <a:ext cx="13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탄산음료</a:t>
            </a:r>
            <a:endParaRPr lang="en-US" altLang="ko-KR" b="1" dirty="0"/>
          </a:p>
        </p:txBody>
      </p:sp>
      <p:pic>
        <p:nvPicPr>
          <p:cNvPr id="11" name="그림 10" descr="클립아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724E96-4EF2-77C4-CBA4-F740D746BF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49" y="3674778"/>
            <a:ext cx="1619757" cy="1619757"/>
          </a:xfrm>
          <a:prstGeom prst="rect">
            <a:avLst/>
          </a:prstGeom>
        </p:spPr>
      </p:pic>
      <p:pic>
        <p:nvPicPr>
          <p:cNvPr id="12" name="그림 11" descr="병, 청량 음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BE3CD6-1732-6F33-B6E0-8D64072C8C8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229" y="3732594"/>
            <a:ext cx="1524995" cy="1524995"/>
          </a:xfrm>
          <a:prstGeom prst="rect">
            <a:avLst/>
          </a:prstGeom>
        </p:spPr>
      </p:pic>
      <p:sp>
        <p:nvSpPr>
          <p:cNvPr id="31" name="TextBox 29">
            <a:extLst>
              <a:ext uri="{FF2B5EF4-FFF2-40B4-BE49-F238E27FC236}">
                <a16:creationId xmlns:a16="http://schemas.microsoft.com/office/drawing/2014/main" id="{09B578C4-15BE-6110-3208-F5514CD3A89E}"/>
              </a:ext>
            </a:extLst>
          </p:cNvPr>
          <p:cNvSpPr txBox="1"/>
          <p:nvPr/>
        </p:nvSpPr>
        <p:spPr>
          <a:xfrm>
            <a:off x="6008280" y="5348906"/>
            <a:ext cx="2254893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1400" b="1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광고모델을 사용하지 않은 제품</a:t>
            </a:r>
            <a:r>
              <a:rPr lang="ko-KR" altLang="en-US" sz="1400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</a:t>
            </a:r>
            <a:endParaRPr lang="en-US" altLang="ko-KR" sz="1400" spc="-1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111220"/>
              </a:lnSpc>
            </a:pPr>
            <a:r>
              <a:rPr lang="ko-KR" altLang="en-US" sz="1400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인기도가 더 높은 경향</a:t>
            </a:r>
            <a:endParaRPr lang="en-US" altLang="ko-KR" sz="1400" spc="-1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111220"/>
              </a:lnSpc>
            </a:pPr>
            <a:r>
              <a:rPr lang="en-US" altLang="ko-KR" sz="1400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(P-value: 0.001)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9D89394A-7A67-38F1-E2B8-E3022E054B3F}"/>
              </a:ext>
            </a:extLst>
          </p:cNvPr>
          <p:cNvSpPr txBox="1"/>
          <p:nvPr/>
        </p:nvSpPr>
        <p:spPr>
          <a:xfrm>
            <a:off x="9382304" y="5325994"/>
            <a:ext cx="2254893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1400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광고모델을 사용한 제품이</a:t>
            </a:r>
            <a:endParaRPr lang="en-US" altLang="ko-KR" sz="1400" spc="-1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111220"/>
              </a:lnSpc>
            </a:pPr>
            <a:r>
              <a:rPr lang="ko-KR" altLang="en-US" sz="1400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인기도가 더 높은 경향</a:t>
            </a:r>
            <a:endParaRPr lang="en-US" altLang="ko-KR" sz="1400" spc="-1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111220"/>
              </a:lnSpc>
            </a:pPr>
            <a:r>
              <a:rPr lang="en-US" altLang="ko-KR" sz="1400" spc="-1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(P-value: 0.0003)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ADB010-DD7A-AEB1-5C36-BF6DD7FFBFBE}"/>
              </a:ext>
            </a:extLst>
          </p:cNvPr>
          <p:cNvSpPr txBox="1"/>
          <p:nvPr/>
        </p:nvSpPr>
        <p:spPr>
          <a:xfrm>
            <a:off x="5875172" y="6360655"/>
            <a:ext cx="5766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P-Value: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어떤 차이나 효과가 단순한 우연인지 아닌지를 판단하는 확률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값이 작을수록 우연이 아닐 가능성이 크다</a:t>
            </a:r>
          </a:p>
        </p:txBody>
      </p:sp>
    </p:spTree>
    <p:extLst>
      <p:ext uri="{BB962C8B-B14F-4D97-AF65-F5344CB8AC3E}">
        <p14:creationId xmlns:p14="http://schemas.microsoft.com/office/powerpoint/2010/main" val="107237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D167-BB96-4AC0-FCA5-C12DF43D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ED3A2E-B85D-122A-2667-58AA2F9B1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39244575-CFD2-840D-E9C7-1EAC78D9A1E3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용량과 </a:t>
            </a: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인기도의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관계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2FB4B-EE5E-C30C-8545-471904E9C10D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B1BB8-E935-757D-FD98-96C33D0593CB}"/>
              </a:ext>
            </a:extLst>
          </p:cNvPr>
          <p:cNvSpPr txBox="1"/>
          <p:nvPr/>
        </p:nvSpPr>
        <p:spPr>
          <a:xfrm>
            <a:off x="2308045" y="1240700"/>
            <a:ext cx="7550465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/>
              <a:t>전반적으로 </a:t>
            </a:r>
            <a:r>
              <a:rPr lang="ko-KR" altLang="en-US" sz="2000" b="1" dirty="0"/>
              <a:t>용량이 더 작은 음료가 인기음료인 경향</a:t>
            </a:r>
            <a:r>
              <a:rPr lang="ko-KR" altLang="en-US" sz="2000" dirty="0"/>
              <a:t>을 보임 </a:t>
            </a:r>
            <a:r>
              <a:rPr lang="en-US" altLang="ko-KR" sz="2000" dirty="0"/>
              <a:t>(p=0.0149)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특히 </a:t>
            </a:r>
            <a:r>
              <a:rPr lang="ko-KR" altLang="en-US" sz="2000" b="1" dirty="0"/>
              <a:t>과채음료와 탄산수</a:t>
            </a:r>
            <a:r>
              <a:rPr lang="ko-KR" altLang="en-US" sz="2000" dirty="0"/>
              <a:t>가 </a:t>
            </a:r>
            <a:r>
              <a:rPr lang="ko-KR" altLang="en-US" sz="2000" b="1" dirty="0"/>
              <a:t>용량이 작을수록 인기도가 높아지는 경향</a:t>
            </a:r>
            <a:r>
              <a:rPr lang="ko-KR" altLang="en-US" sz="2000" dirty="0"/>
              <a:t>을 보임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9CFE76-2BD8-6B4B-2964-6493306A9366}"/>
              </a:ext>
            </a:extLst>
          </p:cNvPr>
          <p:cNvGrpSpPr/>
          <p:nvPr/>
        </p:nvGrpSpPr>
        <p:grpSpPr>
          <a:xfrm>
            <a:off x="829976" y="3122613"/>
            <a:ext cx="4322466" cy="3210046"/>
            <a:chOff x="382258" y="2828259"/>
            <a:chExt cx="5384060" cy="36369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86186C-2B74-8CAE-4A96-1F44841D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441" t="9489" b="50851"/>
            <a:stretch/>
          </p:blipFill>
          <p:spPr>
            <a:xfrm>
              <a:off x="382258" y="2828259"/>
              <a:ext cx="5384060" cy="363693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095FDD8-CEAD-AA5C-774D-8D0E5FB7B0CD}"/>
                </a:ext>
              </a:extLst>
            </p:cNvPr>
            <p:cNvCxnSpPr>
              <a:cxnSpLocks/>
            </p:cNvCxnSpPr>
            <p:nvPr/>
          </p:nvCxnSpPr>
          <p:spPr>
            <a:xfrm>
              <a:off x="737192" y="2828262"/>
              <a:ext cx="4954771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CF39CB-07D4-96CC-1108-D4CCD0190036}"/>
              </a:ext>
            </a:extLst>
          </p:cNvPr>
          <p:cNvSpPr txBox="1"/>
          <p:nvPr/>
        </p:nvSpPr>
        <p:spPr>
          <a:xfrm>
            <a:off x="149704" y="6334067"/>
            <a:ext cx="335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비인기음료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98EE50-6FC6-A514-A1A3-40FBB694F5B3}"/>
              </a:ext>
            </a:extLst>
          </p:cNvPr>
          <p:cNvSpPr txBox="1"/>
          <p:nvPr/>
        </p:nvSpPr>
        <p:spPr>
          <a:xfrm>
            <a:off x="2575995" y="6334067"/>
            <a:ext cx="335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인기음료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1319B-0848-4C49-18E7-EC5D3C37B3DA}"/>
              </a:ext>
            </a:extLst>
          </p:cNvPr>
          <p:cNvSpPr txBox="1"/>
          <p:nvPr/>
        </p:nvSpPr>
        <p:spPr>
          <a:xfrm>
            <a:off x="1376452" y="2616111"/>
            <a:ext cx="33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용량 분포 비교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9EB191-61E4-141D-9581-BE7D70688F07}"/>
              </a:ext>
            </a:extLst>
          </p:cNvPr>
          <p:cNvGrpSpPr/>
          <p:nvPr/>
        </p:nvGrpSpPr>
        <p:grpSpPr>
          <a:xfrm>
            <a:off x="5828072" y="4263656"/>
            <a:ext cx="1522430" cy="1235212"/>
            <a:chOff x="5419803" y="3966189"/>
            <a:chExt cx="2034998" cy="1619757"/>
          </a:xfrm>
        </p:grpSpPr>
        <p:pic>
          <p:nvPicPr>
            <p:cNvPr id="22" name="그림 21" descr="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7E2E833-DEE1-5FDC-F7DA-6B4B74052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803" y="3966189"/>
              <a:ext cx="1619757" cy="1619757"/>
            </a:xfrm>
            <a:prstGeom prst="rect">
              <a:avLst/>
            </a:prstGeom>
          </p:spPr>
        </p:pic>
        <p:pic>
          <p:nvPicPr>
            <p:cNvPr id="24" name="그림 23" descr="병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9F88CFE-8248-DDD8-71AE-B0C1F9ADC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082" y="4194227"/>
              <a:ext cx="1391719" cy="1391719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0B0B90-6C7E-E5CA-D377-500B60E4A4CE}"/>
              </a:ext>
            </a:extLst>
          </p:cNvPr>
          <p:cNvGrpSpPr/>
          <p:nvPr/>
        </p:nvGrpSpPr>
        <p:grpSpPr>
          <a:xfrm>
            <a:off x="8542726" y="3418430"/>
            <a:ext cx="3344088" cy="2618411"/>
            <a:chOff x="5419803" y="3966189"/>
            <a:chExt cx="2058320" cy="1619757"/>
          </a:xfrm>
        </p:grpSpPr>
        <p:pic>
          <p:nvPicPr>
            <p:cNvPr id="27" name="그림 26" descr="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8008B69-0C4C-53A5-A912-90BAC8FC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803" y="3966189"/>
              <a:ext cx="1619757" cy="1619757"/>
            </a:xfrm>
            <a:prstGeom prst="rect">
              <a:avLst/>
            </a:prstGeom>
          </p:spPr>
        </p:pic>
        <p:pic>
          <p:nvPicPr>
            <p:cNvPr id="28" name="그림 27" descr="병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979B6A4-A4D1-AEED-00BA-7662EA8BA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04" y="4148385"/>
              <a:ext cx="1391719" cy="1391719"/>
            </a:xfrm>
            <a:prstGeom prst="rect">
              <a:avLst/>
            </a:prstGeom>
          </p:spPr>
        </p:pic>
      </p:grpSp>
      <p:sp>
        <p:nvSpPr>
          <p:cNvPr id="29" name="L 도형 28">
            <a:extLst>
              <a:ext uri="{FF2B5EF4-FFF2-40B4-BE49-F238E27FC236}">
                <a16:creationId xmlns:a16="http://schemas.microsoft.com/office/drawing/2014/main" id="{12EC2CF5-A7AC-9937-F666-069A38E30E20}"/>
              </a:ext>
            </a:extLst>
          </p:cNvPr>
          <p:cNvSpPr/>
          <p:nvPr/>
        </p:nvSpPr>
        <p:spPr>
          <a:xfrm rot="13398355">
            <a:off x="7302585" y="4614084"/>
            <a:ext cx="731751" cy="731751"/>
          </a:xfrm>
          <a:prstGeom prst="corner">
            <a:avLst>
              <a:gd name="adj1" fmla="val 26751"/>
              <a:gd name="adj2" fmla="val 26752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533213-2D24-9823-5336-0F621424E30C}"/>
              </a:ext>
            </a:extLst>
          </p:cNvPr>
          <p:cNvSpPr txBox="1"/>
          <p:nvPr/>
        </p:nvSpPr>
        <p:spPr>
          <a:xfrm>
            <a:off x="6862886" y="2616111"/>
            <a:ext cx="33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작은 </a:t>
            </a:r>
            <a:r>
              <a:rPr lang="ko-KR" altLang="en-US" b="1" dirty="0"/>
              <a:t>용량이 더 인기도가 높다</a:t>
            </a:r>
          </a:p>
        </p:txBody>
      </p:sp>
    </p:spTree>
    <p:extLst>
      <p:ext uri="{BB962C8B-B14F-4D97-AF65-F5344CB8AC3E}">
        <p14:creationId xmlns:p14="http://schemas.microsoft.com/office/powerpoint/2010/main" val="169965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5683BD-953A-DC06-AC9A-C018037FB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5F1E3-64A8-175B-431D-578259719CFC}"/>
              </a:ext>
            </a:extLst>
          </p:cNvPr>
          <p:cNvSpPr txBox="1"/>
          <p:nvPr/>
        </p:nvSpPr>
        <p:spPr>
          <a:xfrm>
            <a:off x="1265084" y="1242152"/>
            <a:ext cx="9661619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>
                <a:sym typeface="Wingdings" panose="05000000000000000000" pitchFamily="2" charset="2"/>
              </a:rPr>
              <a:t>유제품</a:t>
            </a:r>
            <a:r>
              <a:rPr lang="en-US" altLang="ko-KR" sz="2000" b="1" dirty="0">
                <a:sym typeface="Wingdings" panose="05000000000000000000" pitchFamily="2" charset="2"/>
              </a:rPr>
              <a:t>/</a:t>
            </a:r>
            <a:r>
              <a:rPr lang="ko-KR" altLang="en-US" sz="2000" b="1" dirty="0" err="1">
                <a:sym typeface="Wingdings" panose="05000000000000000000" pitchFamily="2" charset="2"/>
              </a:rPr>
              <a:t>대체유</a:t>
            </a:r>
            <a:r>
              <a:rPr lang="en-US" altLang="ko-KR" sz="2000" b="1" dirty="0">
                <a:sym typeface="Wingdings" panose="05000000000000000000" pitchFamily="2" charset="2"/>
              </a:rPr>
              <a:t>, </a:t>
            </a:r>
            <a:r>
              <a:rPr lang="ko-KR" altLang="en-US" sz="2000" b="1" dirty="0" err="1">
                <a:sym typeface="Wingdings" panose="05000000000000000000" pitchFamily="2" charset="2"/>
              </a:rPr>
              <a:t>기능성음료</a:t>
            </a:r>
            <a:r>
              <a:rPr lang="en-US" altLang="ko-KR" sz="2000" b="1" dirty="0"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ym typeface="Wingdings" panose="05000000000000000000" pitchFamily="2" charset="2"/>
              </a:rPr>
              <a:t>차 </a:t>
            </a:r>
            <a:r>
              <a:rPr lang="ko-KR" altLang="en-US" sz="2000" dirty="0">
                <a:sym typeface="Wingdings" panose="05000000000000000000" pitchFamily="2" charset="2"/>
              </a:rPr>
              <a:t>카테고리의 경우 </a:t>
            </a:r>
            <a:r>
              <a:rPr lang="ko-KR" altLang="en-US" sz="2000" b="1" dirty="0">
                <a:sym typeface="Wingdings" panose="05000000000000000000" pitchFamily="2" charset="2"/>
              </a:rPr>
              <a:t>포장형태와 인기도 간에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ym typeface="Wingdings" panose="05000000000000000000" pitchFamily="2" charset="2"/>
              </a:rPr>
              <a:t>뚜렷한 상관관계</a:t>
            </a:r>
            <a:r>
              <a:rPr lang="ko-KR" altLang="en-US" sz="2000" dirty="0">
                <a:sym typeface="Wingdings" panose="05000000000000000000" pitchFamily="2" charset="2"/>
              </a:rPr>
              <a:t>를 보임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해당 카테고리에서 </a:t>
            </a:r>
            <a:r>
              <a:rPr lang="ko-KR" altLang="en-US" sz="2000" b="1" dirty="0">
                <a:sym typeface="Wingdings" panose="05000000000000000000" pitchFamily="2" charset="2"/>
              </a:rPr>
              <a:t>소비자들의 특정 포장 형태에 대한 선호도가 뚜렷함</a:t>
            </a:r>
            <a:r>
              <a:rPr lang="ko-KR" altLang="en-US" sz="2000" dirty="0">
                <a:sym typeface="Wingdings" panose="05000000000000000000" pitchFamily="2" charset="2"/>
              </a:rPr>
              <a:t>을 확인할 수 있음</a:t>
            </a:r>
            <a:endParaRPr lang="en-US" altLang="ko-KR" sz="2000" dirty="0"/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포장형태와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</a:t>
            </a: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인기도의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관계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pic>
        <p:nvPicPr>
          <p:cNvPr id="1026" name="Picture 2" descr="포카리스웨트 245mlX30캔(1박스)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41" y="3341385"/>
            <a:ext cx="2645918" cy="264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E4725954-4FBF-47A2-BBC0-AFB68A13E26C}"/>
              </a:ext>
            </a:extLst>
          </p:cNvPr>
          <p:cNvSpPr/>
          <p:nvPr/>
        </p:nvSpPr>
        <p:spPr>
          <a:xfrm>
            <a:off x="5022851" y="2589409"/>
            <a:ext cx="2138962" cy="52095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기능성음료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6C5E0F-4970-F6D0-CEED-04C1E1C5E69F}"/>
              </a:ext>
            </a:extLst>
          </p:cNvPr>
          <p:cNvGrpSpPr/>
          <p:nvPr/>
        </p:nvGrpSpPr>
        <p:grpSpPr>
          <a:xfrm>
            <a:off x="1437373" y="2589409"/>
            <a:ext cx="2643696" cy="3760833"/>
            <a:chOff x="8532014" y="2983856"/>
            <a:chExt cx="2643696" cy="3760833"/>
          </a:xfrm>
        </p:grpSpPr>
        <p:sp>
          <p:nvSpPr>
            <p:cNvPr id="20" name="TextBox 19"/>
            <p:cNvSpPr txBox="1"/>
            <p:nvPr/>
          </p:nvSpPr>
          <p:spPr>
            <a:xfrm>
              <a:off x="9031972" y="6375357"/>
              <a:ext cx="160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P= 0.0159</a:t>
              </a:r>
              <a:endParaRPr lang="ko-KR" altLang="en-US" dirty="0"/>
            </a:p>
          </p:txBody>
        </p:sp>
        <p:pic>
          <p:nvPicPr>
            <p:cNvPr id="8" name="Picture 2" descr="대체 텍스트 노출">
              <a:extLst>
                <a:ext uri="{FF2B5EF4-FFF2-40B4-BE49-F238E27FC236}">
                  <a16:creationId xmlns:a16="http://schemas.microsoft.com/office/drawing/2014/main" id="{137D1248-A67A-D88D-BA4A-D349C89683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160" y="3824206"/>
              <a:ext cx="2386550" cy="238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483E9E27-855F-0065-2DCA-B4D6FD77B438}"/>
                </a:ext>
              </a:extLst>
            </p:cNvPr>
            <p:cNvSpPr/>
            <p:nvPr/>
          </p:nvSpPr>
          <p:spPr>
            <a:xfrm>
              <a:off x="8532014" y="2983856"/>
              <a:ext cx="2488653" cy="52095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유제품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대체유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파우치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02D449-EF51-ED6D-4E04-7EA9C8C183BD}"/>
              </a:ext>
            </a:extLst>
          </p:cNvPr>
          <p:cNvGrpSpPr/>
          <p:nvPr/>
        </p:nvGrpSpPr>
        <p:grpSpPr>
          <a:xfrm>
            <a:off x="8265976" y="2589409"/>
            <a:ext cx="2138962" cy="3760833"/>
            <a:chOff x="1591131" y="2983856"/>
            <a:chExt cx="2138962" cy="3760833"/>
          </a:xfrm>
        </p:grpSpPr>
        <p:sp>
          <p:nvSpPr>
            <p:cNvPr id="14" name="TextBox 13"/>
            <p:cNvSpPr txBox="1"/>
            <p:nvPr/>
          </p:nvSpPr>
          <p:spPr>
            <a:xfrm>
              <a:off x="1931840" y="6375357"/>
              <a:ext cx="149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P= 0.0379</a:t>
              </a:r>
              <a:endParaRPr lang="ko-KR" altLang="en-US" dirty="0"/>
            </a:p>
          </p:txBody>
        </p:sp>
        <p:sp>
          <p:nvSpPr>
            <p:cNvPr id="16" name="순서도: 수행의 시작/종료 15">
              <a:extLst>
                <a:ext uri="{FF2B5EF4-FFF2-40B4-BE49-F238E27FC236}">
                  <a16:creationId xmlns:a16="http://schemas.microsoft.com/office/drawing/2014/main" id="{E3436F1C-838E-8A12-3B40-832CE44EEF29}"/>
                </a:ext>
              </a:extLst>
            </p:cNvPr>
            <p:cNvSpPr/>
            <p:nvPr/>
          </p:nvSpPr>
          <p:spPr>
            <a:xfrm>
              <a:off x="1591131" y="2983856"/>
              <a:ext cx="2138962" cy="52095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차 </a:t>
              </a:r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유리병</a:t>
              </a:r>
            </a:p>
          </p:txBody>
        </p:sp>
        <p:pic>
          <p:nvPicPr>
            <p:cNvPr id="1028" name="Picture 4" descr="광동 대추쌍화">
              <a:extLst>
                <a:ext uri="{FF2B5EF4-FFF2-40B4-BE49-F238E27FC236}">
                  <a16:creationId xmlns:a16="http://schemas.microsoft.com/office/drawing/2014/main" id="{9C2A0093-FDAF-EFBC-A7C8-E65B14DB39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31840" y="3735832"/>
              <a:ext cx="1329165" cy="2474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5130800" y="5987303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P=</a:t>
            </a:r>
            <a:r>
              <a:rPr lang="ko-KR" altLang="en-US" dirty="0"/>
              <a:t> </a:t>
            </a:r>
            <a:r>
              <a:rPr lang="en-US" altLang="ko-KR" dirty="0"/>
              <a:t>0.0175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09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F33C2E-D665-7286-1730-86E98E190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5F1E3-64A8-175B-431D-578259719CFC}"/>
              </a:ext>
            </a:extLst>
          </p:cNvPr>
          <p:cNvSpPr txBox="1"/>
          <p:nvPr/>
        </p:nvSpPr>
        <p:spPr>
          <a:xfrm>
            <a:off x="1331700" y="1240155"/>
            <a:ext cx="9526968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/>
              <a:t>대체당 종류와 인기도 간에 통계적으로 유의미한 연관성 확인됨 </a:t>
            </a:r>
            <a:r>
              <a:rPr lang="en-US" altLang="ko-KR" sz="2000" dirty="0"/>
              <a:t>(p=0.0259)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특히 </a:t>
            </a:r>
            <a:r>
              <a:rPr lang="ko-KR" altLang="en-US" sz="2000" b="1" dirty="0" err="1"/>
              <a:t>아세설팜칼륨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수크랄로스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알룰로오스</a:t>
            </a:r>
            <a:r>
              <a:rPr lang="ko-KR" altLang="en-US" sz="2000" dirty="0" err="1"/>
              <a:t>가</a:t>
            </a:r>
            <a:r>
              <a:rPr lang="ko-KR" altLang="en-US" sz="2000" dirty="0"/>
              <a:t> </a:t>
            </a:r>
            <a:r>
              <a:rPr lang="ko-KR" altLang="en-US" sz="2000" b="1" dirty="0"/>
              <a:t>가장 안정적인 성과</a:t>
            </a:r>
            <a:r>
              <a:rPr lang="ko-KR" altLang="en-US" sz="2000" dirty="0"/>
              <a:t>를 보이는 대체당으로 나타남</a:t>
            </a:r>
            <a:endParaRPr lang="en-US" altLang="ko-KR" sz="2000" dirty="0"/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대체당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종류와 </a:t>
            </a: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인기도의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관계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38914D82-FCDD-798C-1940-C1B662DE5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458600"/>
              </p:ext>
            </p:extLst>
          </p:nvPr>
        </p:nvGraphicFramePr>
        <p:xfrm>
          <a:off x="623887" y="2340647"/>
          <a:ext cx="10944225" cy="444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998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3C569-2FCF-FC28-C583-F997EDD34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음식, 액체, 음료, 알코올 음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764DE7-F9D1-EB59-DDE2-3A8C6EA2E0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72101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16B4AB-FE0C-BAD8-2A35-122F7CBA4318}"/>
              </a:ext>
            </a:extLst>
          </p:cNvPr>
          <p:cNvSpPr/>
          <p:nvPr/>
        </p:nvSpPr>
        <p:spPr>
          <a:xfrm>
            <a:off x="0" y="4653"/>
            <a:ext cx="12190611" cy="7205519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038E283-DC8F-299B-A2F5-987D8B793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54701"/>
              </p:ext>
            </p:extLst>
          </p:nvPr>
        </p:nvGraphicFramePr>
        <p:xfrm>
          <a:off x="488794" y="2219960"/>
          <a:ext cx="3559027" cy="373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1273CD-3EB2-0C97-70CD-88F084FA6D4D}"/>
              </a:ext>
            </a:extLst>
          </p:cNvPr>
          <p:cNvSpPr txBox="1"/>
          <p:nvPr/>
        </p:nvSpPr>
        <p:spPr>
          <a:xfrm>
            <a:off x="604272" y="6077340"/>
            <a:ext cx="191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단위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억 원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유로모니터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DAAF9FA-B2D8-EB0C-2B1A-79463DB89316}"/>
              </a:ext>
            </a:extLst>
          </p:cNvPr>
          <p:cNvSpPr txBox="1"/>
          <p:nvPr/>
        </p:nvSpPr>
        <p:spPr>
          <a:xfrm>
            <a:off x="623888" y="26754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프로젝트 배경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181F5B0-13A4-D3E1-D669-7A5571A8DCD7}"/>
              </a:ext>
            </a:extLst>
          </p:cNvPr>
          <p:cNvSpPr txBox="1"/>
          <p:nvPr/>
        </p:nvSpPr>
        <p:spPr>
          <a:xfrm>
            <a:off x="2092013" y="1077940"/>
            <a:ext cx="80457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맛과 건강 </a:t>
            </a:r>
            <a:r>
              <a:rPr lang="ko-KR" altLang="en-US" sz="2400" dirty="0">
                <a:solidFill>
                  <a:schemeClr val="bg1"/>
                </a:solidFill>
              </a:rPr>
              <a:t>모두 놓치고 싶지 않은 </a:t>
            </a:r>
            <a:r>
              <a:rPr lang="en-US" altLang="ko-KR" sz="2400" b="1" dirty="0">
                <a:solidFill>
                  <a:schemeClr val="bg1"/>
                </a:solidFill>
              </a:rPr>
              <a:t>MZ</a:t>
            </a:r>
            <a:r>
              <a:rPr lang="ko-KR" altLang="en-US" sz="2400" b="1" dirty="0">
                <a:solidFill>
                  <a:schemeClr val="bg1"/>
                </a:solidFill>
              </a:rPr>
              <a:t>세대</a:t>
            </a:r>
            <a:r>
              <a:rPr lang="en-US" altLang="ko-KR" sz="24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맛있게 즐기며 관리하는 </a:t>
            </a:r>
            <a:r>
              <a:rPr lang="en-US" altLang="ko-KR" sz="2800" b="1" dirty="0">
                <a:solidFill>
                  <a:schemeClr val="bg1"/>
                </a:solidFill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</a:rPr>
              <a:t>제로음료</a:t>
            </a:r>
            <a:r>
              <a:rPr lang="en-US" altLang="ko-KR" sz="2800" b="1" dirty="0">
                <a:solidFill>
                  <a:schemeClr val="bg1"/>
                </a:solidFill>
              </a:rPr>
              <a:t>’ </a:t>
            </a:r>
            <a:r>
              <a:rPr lang="ko-KR" altLang="en-US" sz="2800" b="1" dirty="0">
                <a:solidFill>
                  <a:schemeClr val="bg1"/>
                </a:solidFill>
              </a:rPr>
              <a:t>시장 폭발적으로 성장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52516-EF0D-4738-5D29-1CE842722220}"/>
              </a:ext>
            </a:extLst>
          </p:cNvPr>
          <p:cNvSpPr txBox="1"/>
          <p:nvPr/>
        </p:nvSpPr>
        <p:spPr>
          <a:xfrm>
            <a:off x="4527274" y="2841703"/>
            <a:ext cx="2104010" cy="283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제로콜라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2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나랑드사이다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3  </a:t>
            </a:r>
            <a:r>
              <a:rPr lang="ko-KR" altLang="en-US" sz="1500" dirty="0" err="1">
                <a:solidFill>
                  <a:schemeClr val="bg1"/>
                </a:solidFill>
              </a:rPr>
              <a:t>포카리스웨트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4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펩시제로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5  </a:t>
            </a:r>
            <a:r>
              <a:rPr lang="ko-KR" altLang="en-US" sz="1500" dirty="0">
                <a:solidFill>
                  <a:schemeClr val="bg1"/>
                </a:solidFill>
              </a:rPr>
              <a:t>코카콜라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6  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0099FF"/>
                </a:highlight>
              </a:rPr>
              <a:t>코카콜라제로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7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펩시제로라임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8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나랑드사이다제로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9  </a:t>
            </a:r>
            <a:r>
              <a:rPr lang="ko-KR" altLang="en-US" sz="1500" dirty="0" err="1">
                <a:solidFill>
                  <a:schemeClr val="bg1"/>
                </a:solidFill>
              </a:rPr>
              <a:t>무알콜맥주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10 </a:t>
            </a:r>
            <a:r>
              <a:rPr lang="ko-KR" altLang="en-US" sz="1500" dirty="0">
                <a:solidFill>
                  <a:schemeClr val="bg1"/>
                </a:solidFill>
              </a:rPr>
              <a:t> 콜라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7DAC4C-BF6A-3282-5B28-F9A48DCAD3B0}"/>
              </a:ext>
            </a:extLst>
          </p:cNvPr>
          <p:cNvSpPr txBox="1"/>
          <p:nvPr/>
        </p:nvSpPr>
        <p:spPr>
          <a:xfrm>
            <a:off x="6178677" y="2829832"/>
            <a:ext cx="2104011" cy="283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11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하이트제로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12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펩시제로카페인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13  </a:t>
            </a:r>
            <a:r>
              <a:rPr lang="ko-KR" altLang="en-US" sz="1500" dirty="0" err="1">
                <a:solidFill>
                  <a:schemeClr val="bg1"/>
                </a:solidFill>
              </a:rPr>
              <a:t>아이스티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14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크리스탈라이트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15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제로아이스티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16  </a:t>
            </a:r>
            <a:r>
              <a:rPr lang="ko-KR" altLang="en-US" sz="1500" dirty="0">
                <a:solidFill>
                  <a:schemeClr val="bg1"/>
                </a:solidFill>
              </a:rPr>
              <a:t>토닉워터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17  </a:t>
            </a:r>
            <a:r>
              <a:rPr lang="ko-KR" altLang="en-US" sz="1500" dirty="0" err="1">
                <a:solidFill>
                  <a:schemeClr val="bg1"/>
                </a:solidFill>
                <a:highlight>
                  <a:srgbClr val="0099FF"/>
                </a:highlight>
              </a:rPr>
              <a:t>셀시어스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18  </a:t>
            </a:r>
            <a:r>
              <a:rPr lang="ko-KR" altLang="en-US" sz="1500" dirty="0" err="1">
                <a:solidFill>
                  <a:schemeClr val="bg1"/>
                </a:solidFill>
              </a:rPr>
              <a:t>분다버그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0099FF"/>
                </a:highlight>
              </a:rPr>
              <a:t>19 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0099FF"/>
                </a:highlight>
              </a:rPr>
              <a:t>제로사이다</a:t>
            </a:r>
            <a:endParaRPr lang="en-US" altLang="ko-KR" sz="1500" dirty="0">
              <a:solidFill>
                <a:schemeClr val="bg1"/>
              </a:solidFill>
              <a:highlight>
                <a:srgbClr val="0099FF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20  </a:t>
            </a:r>
            <a:r>
              <a:rPr lang="ko-KR" altLang="en-US" sz="1500" dirty="0">
                <a:solidFill>
                  <a:schemeClr val="bg1"/>
                </a:solidFill>
              </a:rPr>
              <a:t>이온음료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8A1DD-77E5-2C60-4582-0BAA2733961B}"/>
              </a:ext>
            </a:extLst>
          </p:cNvPr>
          <p:cNvSpPr txBox="1"/>
          <p:nvPr/>
        </p:nvSpPr>
        <p:spPr>
          <a:xfrm>
            <a:off x="480296" y="2245221"/>
            <a:ext cx="3840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200" b="0" i="0" u="none" strike="noStrike" kern="1200" spc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chemeClr val="bg1"/>
                </a:solidFill>
                <a:latin typeface="+mn-lt"/>
              </a:rPr>
              <a:t>고속 성장중인 국내 제로 탄산음료</a:t>
            </a:r>
            <a:r>
              <a:rPr lang="ko-KR" altLang="en-US" sz="1600" b="1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lt"/>
              </a:rPr>
              <a:t>시장</a:t>
            </a:r>
            <a:endParaRPr lang="en-US" altLang="ko-KR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9C9C13-92F6-4DD2-45A6-F3B0FB1515B5}"/>
              </a:ext>
            </a:extLst>
          </p:cNvPr>
          <p:cNvSpPr txBox="1"/>
          <p:nvPr/>
        </p:nvSpPr>
        <p:spPr>
          <a:xfrm>
            <a:off x="4412107" y="5818639"/>
            <a:ext cx="337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&lt;1030 </a:t>
            </a:r>
            <a:r>
              <a:rPr lang="ko-KR" altLang="en-US" sz="1200" dirty="0">
                <a:solidFill>
                  <a:schemeClr val="bg1"/>
                </a:solidFill>
              </a:rPr>
              <a:t>청량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탄산음료 </a:t>
            </a:r>
            <a:r>
              <a:rPr lang="ko-KR" altLang="en-US" sz="1200" dirty="0" err="1">
                <a:solidFill>
                  <a:schemeClr val="bg1"/>
                </a:solidFill>
              </a:rPr>
              <a:t>인기검색어</a:t>
            </a:r>
            <a:r>
              <a:rPr lang="ko-KR" altLang="en-US" sz="1200" dirty="0">
                <a:solidFill>
                  <a:schemeClr val="bg1"/>
                </a:solidFill>
              </a:rPr>
              <a:t> 순위</a:t>
            </a:r>
            <a:r>
              <a:rPr lang="en-US" altLang="ko-KR" sz="1600" dirty="0">
                <a:solidFill>
                  <a:schemeClr val="bg1"/>
                </a:solidFill>
              </a:rPr>
              <a:t>&gt;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기간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</a:rPr>
              <a:t>24</a:t>
            </a:r>
            <a:r>
              <a:rPr lang="en-US" altLang="ko-KR" sz="1200" b="1" dirty="0">
                <a:solidFill>
                  <a:schemeClr val="bg1"/>
                </a:solidFill>
              </a:rPr>
              <a:t>.02.1</a:t>
            </a:r>
            <a:r>
              <a:rPr lang="en-US" altLang="ko-KR" sz="1200" dirty="0">
                <a:solidFill>
                  <a:schemeClr val="bg1"/>
                </a:solidFill>
              </a:rPr>
              <a:t>0 ~ 25.02.10,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네이버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데이터랩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53BB6-AB90-5D98-7CFA-77EE6EC0AB58}"/>
              </a:ext>
            </a:extLst>
          </p:cNvPr>
          <p:cNvSpPr txBox="1"/>
          <p:nvPr/>
        </p:nvSpPr>
        <p:spPr>
          <a:xfrm>
            <a:off x="4478667" y="2249575"/>
            <a:ext cx="32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MZ</a:t>
            </a:r>
            <a:r>
              <a:rPr lang="ko-KR" altLang="en-US" sz="1600" b="1" dirty="0">
                <a:solidFill>
                  <a:schemeClr val="bg1"/>
                </a:solidFill>
              </a:rPr>
              <a:t>세대의 높은 제로음료 관심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070111" y="3104707"/>
            <a:ext cx="3498002" cy="978195"/>
            <a:chOff x="8070111" y="2679405"/>
            <a:chExt cx="3498002" cy="978195"/>
          </a:xfrm>
        </p:grpSpPr>
        <p:sp>
          <p:nvSpPr>
            <p:cNvPr id="2" name="직사각형 1"/>
            <p:cNvSpPr/>
            <p:nvPr/>
          </p:nvSpPr>
          <p:spPr>
            <a:xfrm>
              <a:off x="8070111" y="2966484"/>
              <a:ext cx="3498002" cy="6911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“</a:t>
              </a:r>
              <a:r>
                <a:rPr lang="ko-KR" altLang="en-US" sz="1600" dirty="0"/>
                <a:t>저당 아니면 안 먹어요</a:t>
              </a:r>
              <a:r>
                <a:rPr lang="en-US" altLang="ko-KR" sz="1600" dirty="0"/>
                <a:t>“…</a:t>
              </a:r>
            </a:p>
            <a:p>
              <a:pPr algn="ctr"/>
              <a:r>
                <a:rPr lang="ko-KR" altLang="en-US" sz="1600" dirty="0"/>
                <a:t>음료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초콜릿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과자까지 </a:t>
              </a:r>
              <a:r>
                <a:rPr lang="en-US" altLang="ko-KR" sz="1600" dirty="0"/>
                <a:t>‘</a:t>
              </a:r>
              <a:r>
                <a:rPr lang="ko-KR" altLang="en-US" sz="1600" dirty="0"/>
                <a:t>제로</a:t>
              </a:r>
              <a:r>
                <a:rPr lang="en-US" altLang="ko-KR" sz="1600" dirty="0"/>
                <a:t>‘ </a:t>
              </a:r>
              <a:r>
                <a:rPr lang="ko-KR" altLang="en-US" sz="1600" dirty="0"/>
                <a:t>전성시대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070111" y="2679405"/>
              <a:ext cx="3498002" cy="28515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/>
                <a:t>매일경제 </a:t>
              </a:r>
              <a:r>
                <a:rPr lang="en-US" altLang="ko-KR" sz="1200" dirty="0"/>
                <a:t>(2025.01.22)</a:t>
              </a:r>
              <a:endParaRPr lang="ko-KR" altLang="en-US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070111" y="4582633"/>
            <a:ext cx="3498002" cy="978194"/>
            <a:chOff x="8070111" y="4146698"/>
            <a:chExt cx="3498002" cy="978194"/>
          </a:xfrm>
        </p:grpSpPr>
        <p:sp>
          <p:nvSpPr>
            <p:cNvPr id="17" name="직사각형 16"/>
            <p:cNvSpPr/>
            <p:nvPr/>
          </p:nvSpPr>
          <p:spPr>
            <a:xfrm>
              <a:off x="8070111" y="4433776"/>
              <a:ext cx="3498002" cy="6911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“</a:t>
              </a:r>
              <a:r>
                <a:rPr lang="ko-KR" altLang="en-US" sz="1600" dirty="0"/>
                <a:t>그걸 누가 마셔</a:t>
              </a:r>
              <a:r>
                <a:rPr lang="en-US" altLang="ko-KR" sz="1600" dirty="0"/>
                <a:t>“ </a:t>
              </a:r>
              <a:r>
                <a:rPr lang="ko-KR" altLang="en-US" sz="1600" dirty="0" err="1"/>
                <a:t>놀림받던</a:t>
              </a:r>
              <a:r>
                <a:rPr lang="ko-KR" altLang="en-US" sz="1600" dirty="0"/>
                <a:t> 음료 반전</a:t>
              </a:r>
              <a:r>
                <a:rPr lang="en-US" altLang="ko-KR" sz="1600" dirty="0"/>
                <a:t>…</a:t>
              </a:r>
            </a:p>
            <a:p>
              <a:pPr algn="ctr"/>
              <a:r>
                <a:rPr lang="en-US" altLang="ko-KR" sz="1600" dirty="0"/>
                <a:t>4</a:t>
              </a:r>
              <a:r>
                <a:rPr lang="ko-KR" altLang="en-US" sz="1600" dirty="0"/>
                <a:t>명 중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명은 </a:t>
              </a:r>
              <a:r>
                <a:rPr lang="en-US" altLang="ko-KR" sz="1600" dirty="0"/>
                <a:t>“</a:t>
              </a:r>
              <a:r>
                <a:rPr lang="ko-KR" altLang="en-US" sz="1600" dirty="0"/>
                <a:t>제로 주세요</a:t>
              </a:r>
              <a:r>
                <a:rPr lang="en-US" altLang="ko-KR" sz="1600" dirty="0"/>
                <a:t>＂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70111" y="4146698"/>
              <a:ext cx="3498002" cy="28515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머니투데이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(2024.09.22)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131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D5B8F-E05B-6482-A81C-F78437A0C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5F1E3-64A8-175B-431D-578259719CFC}"/>
              </a:ext>
            </a:extLst>
          </p:cNvPr>
          <p:cNvSpPr txBox="1"/>
          <p:nvPr/>
        </p:nvSpPr>
        <p:spPr>
          <a:xfrm>
            <a:off x="1601824" y="1234777"/>
            <a:ext cx="8988358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/>
              <a:t>전반적으로 </a:t>
            </a:r>
            <a:r>
              <a:rPr lang="ko-KR" altLang="en-US" sz="2000" b="1" dirty="0"/>
              <a:t>합성 대체당만 사용한 제품이 높은 성공률</a:t>
            </a:r>
            <a:r>
              <a:rPr lang="ko-KR" altLang="en-US" sz="2000" dirty="0"/>
              <a:t>을 보이는 경향이 있음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하지만 </a:t>
            </a:r>
            <a:r>
              <a:rPr lang="ko-KR" altLang="en-US" sz="2000" b="1" dirty="0"/>
              <a:t>과채음료의 경우 천연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합성 대체당의 조합이 더 높은 성공률</a:t>
            </a:r>
            <a:r>
              <a:rPr lang="ko-KR" altLang="en-US" sz="2000" dirty="0"/>
              <a:t>을 보이는 특성을 보임</a:t>
            </a:r>
            <a:endParaRPr lang="en-US" altLang="ko-KR" sz="2000" dirty="0"/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대체당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조합과 </a:t>
            </a:r>
            <a:r>
              <a:rPr lang="ko-KR" altLang="en-US" sz="2800" dirty="0" err="1">
                <a:solidFill>
                  <a:srgbClr val="0099FF"/>
                </a:solidFill>
                <a:ea typeface="Pretendard Bold"/>
              </a:rPr>
              <a:t>인기도의</a:t>
            </a:r>
            <a:r>
              <a:rPr lang="ko-KR" altLang="en-US" sz="2800" dirty="0">
                <a:solidFill>
                  <a:srgbClr val="0099FF"/>
                </a:solidFill>
                <a:ea typeface="Pretendard Bold"/>
              </a:rPr>
              <a:t> 관계</a:t>
            </a:r>
            <a:endParaRPr lang="ko-KR" sz="2800" b="0" i="0" u="none" dirty="0">
              <a:solidFill>
                <a:srgbClr val="0099FF"/>
              </a:solidFill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BD098AF-68B0-373F-021C-FD1978D63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218827"/>
              </p:ext>
            </p:extLst>
          </p:nvPr>
        </p:nvGraphicFramePr>
        <p:xfrm>
          <a:off x="499730" y="2392326"/>
          <a:ext cx="5596270" cy="436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91F5CA38-DF57-206F-A412-74C67C530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143329"/>
              </p:ext>
            </p:extLst>
          </p:nvPr>
        </p:nvGraphicFramePr>
        <p:xfrm>
          <a:off x="6147431" y="2392326"/>
          <a:ext cx="5544839" cy="436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490A60-710E-82E4-DAF5-019F52B4CDB4}"/>
              </a:ext>
            </a:extLst>
          </p:cNvPr>
          <p:cNvSpPr txBox="1"/>
          <p:nvPr/>
        </p:nvSpPr>
        <p:spPr>
          <a:xfrm>
            <a:off x="754911" y="2486809"/>
            <a:ext cx="50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제로</a:t>
            </a:r>
            <a:r>
              <a:rPr lang="en-US" altLang="ko-KR" b="1" dirty="0"/>
              <a:t>/</a:t>
            </a:r>
            <a:r>
              <a:rPr lang="ko-KR" altLang="en-US" b="1" dirty="0"/>
              <a:t>저당음료 대체당 유형별 인기</a:t>
            </a:r>
            <a:r>
              <a:rPr lang="en-US" altLang="ko-KR" b="1" dirty="0"/>
              <a:t>/</a:t>
            </a:r>
            <a:r>
              <a:rPr lang="ko-KR" altLang="en-US" b="1" dirty="0"/>
              <a:t>비인기 음료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38591-0AB7-FC0E-AEF8-C2B40485B73A}"/>
              </a:ext>
            </a:extLst>
          </p:cNvPr>
          <p:cNvSpPr txBox="1"/>
          <p:nvPr/>
        </p:nvSpPr>
        <p:spPr>
          <a:xfrm>
            <a:off x="6275021" y="2486809"/>
            <a:ext cx="528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제로</a:t>
            </a:r>
            <a:r>
              <a:rPr lang="en-US" altLang="ko-KR" b="1" dirty="0"/>
              <a:t>/</a:t>
            </a:r>
            <a:r>
              <a:rPr lang="ko-KR" altLang="en-US" b="1" dirty="0"/>
              <a:t>저당 과채음료 대체당 유형별 인기</a:t>
            </a:r>
            <a:r>
              <a:rPr lang="en-US" altLang="ko-KR" b="1" dirty="0"/>
              <a:t>/</a:t>
            </a:r>
            <a:r>
              <a:rPr lang="ko-KR" altLang="en-US" b="1" dirty="0"/>
              <a:t>비인기 음료 분포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961E8C-8525-59A9-AFF1-44C465ADB5F0}"/>
              </a:ext>
            </a:extLst>
          </p:cNvPr>
          <p:cNvSpPr/>
          <p:nvPr/>
        </p:nvSpPr>
        <p:spPr>
          <a:xfrm>
            <a:off x="10312400" y="4762500"/>
            <a:ext cx="800100" cy="12573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63C76-D5BC-BCD7-55EA-43F5BC617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1585666"/>
            <a:ext cx="11607800" cy="5272334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3126948" y="1052513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07899"/>
              </a:lnSpc>
            </a:pPr>
            <a:r>
              <a:rPr lang="en-US" altLang="ko-KR" sz="3600" b="1" dirty="0">
                <a:ea typeface="Pretendard Bold"/>
              </a:rPr>
              <a:t>Key Insights</a:t>
            </a:r>
            <a:endParaRPr lang="ko-KR" sz="3600" b="1" dirty="0"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– </a:t>
            </a:r>
            <a:r>
              <a:rPr lang="ko-KR" altLang="en-US" b="1" dirty="0"/>
              <a:t>제품 </a:t>
            </a:r>
            <a:r>
              <a:rPr lang="ko-KR" altLang="en-US" b="1" dirty="0" err="1"/>
              <a:t>특성별</a:t>
            </a:r>
            <a:r>
              <a:rPr lang="ko-KR" altLang="en-US" b="1" dirty="0"/>
              <a:t> 인기도 영향 분석</a:t>
            </a:r>
          </a:p>
        </p:txBody>
      </p:sp>
    </p:spTree>
    <p:extLst>
      <p:ext uri="{BB962C8B-B14F-4D97-AF65-F5344CB8AC3E}">
        <p14:creationId xmlns:p14="http://schemas.microsoft.com/office/powerpoint/2010/main" val="226196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37F6E-A913-E1F6-42C3-D51DB1EFB2C8}"/>
              </a:ext>
            </a:extLst>
          </p:cNvPr>
          <p:cNvSpPr txBox="1"/>
          <p:nvPr/>
        </p:nvSpPr>
        <p:spPr>
          <a:xfrm>
            <a:off x="623888" y="267543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군집화를 통한 고객 세그먼테이션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1875418" y="1052513"/>
            <a:ext cx="844116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07899"/>
              </a:lnSpc>
            </a:pPr>
            <a:r>
              <a:rPr lang="ko-KR" altLang="en-US" sz="3600" b="1" dirty="0" err="1">
                <a:ea typeface="Pretendard Bold"/>
              </a:rPr>
              <a:t>군집별</a:t>
            </a:r>
            <a:r>
              <a:rPr lang="ko-KR" altLang="en-US" sz="3600" b="1" dirty="0">
                <a:ea typeface="Pretendard Bold"/>
              </a:rPr>
              <a:t> 음료 소비 패턴 분석 </a:t>
            </a:r>
            <a:r>
              <a:rPr lang="en-US" altLang="ko-KR" sz="3600" b="1" dirty="0">
                <a:ea typeface="Pretendard Bold"/>
              </a:rPr>
              <a:t>- Clustering</a:t>
            </a:r>
            <a:endParaRPr lang="ko-KR" sz="3600" b="1" dirty="0">
              <a:ea typeface="Pretendard Bold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888" y="1781299"/>
            <a:ext cx="10944226" cy="4600451"/>
          </a:xfrm>
          <a:prstGeom prst="roundRect">
            <a:avLst/>
          </a:prstGeom>
          <a:noFill/>
          <a:ln w="571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39999" y="2214913"/>
            <a:ext cx="571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K-means clustering</a:t>
            </a:r>
            <a:r>
              <a:rPr lang="ko-KR" altLang="en-US" sz="2000" b="1" dirty="0"/>
              <a:t>을 활용한 소비자 군집화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828793" y="3228945"/>
            <a:ext cx="9230639" cy="400110"/>
            <a:chOff x="2337474" y="3228945"/>
            <a:chExt cx="923063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2337474" y="3228945"/>
              <a:ext cx="607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01</a:t>
              </a:r>
              <a:endParaRPr lang="ko-KR" alt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7795" y="3228945"/>
              <a:ext cx="8350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자체 소비자 설문조사 데이터를 이용한 소비자 군집화 실시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832811" y="4075106"/>
            <a:ext cx="9250007" cy="400110"/>
            <a:chOff x="2337474" y="4061458"/>
            <a:chExt cx="9250007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2337474" y="4061458"/>
              <a:ext cx="607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02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7163" y="4061458"/>
              <a:ext cx="8350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각 </a:t>
              </a:r>
              <a:r>
                <a:rPr lang="ko-KR" altLang="en-US" sz="2000" dirty="0" err="1"/>
                <a:t>군집별</a:t>
              </a:r>
              <a:r>
                <a:rPr lang="ko-KR" altLang="en-US" sz="2000" dirty="0"/>
                <a:t> 음료 소비 패턴 비교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832812" y="4921267"/>
            <a:ext cx="9250006" cy="400110"/>
            <a:chOff x="2337474" y="4921267"/>
            <a:chExt cx="9250006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2337474" y="4921267"/>
              <a:ext cx="607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03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37162" y="4921267"/>
              <a:ext cx="8350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웅진식품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핵심타겟</a:t>
              </a:r>
              <a:r>
                <a:rPr lang="ko-KR" altLang="en-US" sz="2000" dirty="0"/>
                <a:t> 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544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852049-1CD1-AE6B-184A-25C4D5CA76CF}"/>
              </a:ext>
            </a:extLst>
          </p:cNvPr>
          <p:cNvSpPr/>
          <p:nvPr/>
        </p:nvSpPr>
        <p:spPr>
          <a:xfrm>
            <a:off x="7261483" y="4525865"/>
            <a:ext cx="4034045" cy="1434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02E589-C591-0B7D-2E7D-CF34F9635245}"/>
              </a:ext>
            </a:extLst>
          </p:cNvPr>
          <p:cNvSpPr/>
          <p:nvPr/>
        </p:nvSpPr>
        <p:spPr>
          <a:xfrm>
            <a:off x="6544308" y="4525865"/>
            <a:ext cx="1434353" cy="1434353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9CDEE-10F7-89FD-BE9F-38911675B536}"/>
              </a:ext>
            </a:extLst>
          </p:cNvPr>
          <p:cNvSpPr/>
          <p:nvPr/>
        </p:nvSpPr>
        <p:spPr>
          <a:xfrm>
            <a:off x="6617339" y="2824766"/>
            <a:ext cx="4034045" cy="1434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8ACBE-7E56-5454-6C41-4DECCF077E25}"/>
              </a:ext>
            </a:extLst>
          </p:cNvPr>
          <p:cNvSpPr/>
          <p:nvPr/>
        </p:nvSpPr>
        <p:spPr>
          <a:xfrm>
            <a:off x="7261483" y="1264907"/>
            <a:ext cx="4034045" cy="1434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0005A6-73B6-6E24-CD8E-45D9C80FCECE}"/>
              </a:ext>
            </a:extLst>
          </p:cNvPr>
          <p:cNvSpPr/>
          <p:nvPr/>
        </p:nvSpPr>
        <p:spPr>
          <a:xfrm>
            <a:off x="6544308" y="1264907"/>
            <a:ext cx="1434353" cy="1434353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98EDB5-3623-1A68-A88F-C0225EE946E6}"/>
              </a:ext>
            </a:extLst>
          </p:cNvPr>
          <p:cNvSpPr/>
          <p:nvPr/>
        </p:nvSpPr>
        <p:spPr>
          <a:xfrm>
            <a:off x="623889" y="869577"/>
            <a:ext cx="5472112" cy="5512174"/>
          </a:xfrm>
          <a:prstGeom prst="roundRect">
            <a:avLst>
              <a:gd name="adj" fmla="val 65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37F6E-A913-E1F6-42C3-D51DB1EFB2C8}"/>
              </a:ext>
            </a:extLst>
          </p:cNvPr>
          <p:cNvSpPr txBox="1"/>
          <p:nvPr/>
        </p:nvSpPr>
        <p:spPr>
          <a:xfrm>
            <a:off x="623888" y="267543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군집화를 통한 고객 세그먼테이션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0FCD09-913A-B3F2-05D2-EF9B7E9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27" y="1936533"/>
            <a:ext cx="4214280" cy="402368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2525E-2FCC-1121-009F-BF62A7F71C41}"/>
              </a:ext>
            </a:extLst>
          </p:cNvPr>
          <p:cNvSpPr txBox="1"/>
          <p:nvPr/>
        </p:nvSpPr>
        <p:spPr>
          <a:xfrm>
            <a:off x="816991" y="1044676"/>
            <a:ext cx="5085907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/>
              <a:t>음료 선호 관련 설문조사 진행</a:t>
            </a:r>
            <a:endParaRPr lang="en-US" altLang="ko-KR" sz="1600" b="1" dirty="0"/>
          </a:p>
          <a:p>
            <a:pPr algn="ctr">
              <a:lnSpc>
                <a:spcPct val="12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344</a:t>
            </a:r>
            <a:r>
              <a:rPr lang="ko-KR" altLang="en-US" sz="1600" b="1" dirty="0"/>
              <a:t>명의 유효 응답 수집</a:t>
            </a:r>
            <a:endParaRPr lang="en-US" altLang="ko-KR" sz="16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920B45-9F5E-CAFD-6718-48933235F94A}"/>
              </a:ext>
            </a:extLst>
          </p:cNvPr>
          <p:cNvGrpSpPr/>
          <p:nvPr/>
        </p:nvGrpSpPr>
        <p:grpSpPr>
          <a:xfrm>
            <a:off x="7059740" y="1340668"/>
            <a:ext cx="4437530" cy="1360862"/>
            <a:chOff x="6782234" y="844204"/>
            <a:chExt cx="4437530" cy="13608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553EDA-61F5-254C-EE40-893D07331B48}"/>
                </a:ext>
              </a:extLst>
            </p:cNvPr>
            <p:cNvSpPr/>
            <p:nvPr/>
          </p:nvSpPr>
          <p:spPr>
            <a:xfrm>
              <a:off x="6782234" y="1064654"/>
              <a:ext cx="4437530" cy="114041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연령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성별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직업군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9C5487E-0898-172C-5838-B60DA55626E2}"/>
                </a:ext>
              </a:extLst>
            </p:cNvPr>
            <p:cNvSpPr/>
            <p:nvPr/>
          </p:nvSpPr>
          <p:spPr>
            <a:xfrm>
              <a:off x="6782234" y="844204"/>
              <a:ext cx="4437530" cy="38396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인구통계적 질문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9F4305-ACE9-11ED-2083-57213792FBCF}"/>
              </a:ext>
            </a:extLst>
          </p:cNvPr>
          <p:cNvGrpSpPr/>
          <p:nvPr/>
        </p:nvGrpSpPr>
        <p:grpSpPr>
          <a:xfrm>
            <a:off x="6096000" y="2914705"/>
            <a:ext cx="4437530" cy="1420081"/>
            <a:chOff x="6782234" y="772484"/>
            <a:chExt cx="4437530" cy="142008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69148F-CE24-7F84-8978-DF85F6600C63}"/>
                </a:ext>
              </a:extLst>
            </p:cNvPr>
            <p:cNvSpPr/>
            <p:nvPr/>
          </p:nvSpPr>
          <p:spPr>
            <a:xfrm>
              <a:off x="6782234" y="1052153"/>
              <a:ext cx="4437530" cy="114041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가장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선호하는 음료 유형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음료 선택에 가장 큰 영향을 끼치는 요인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제로 음료 선호 여부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256C33-2930-9F97-B6F1-2FD231820769}"/>
                </a:ext>
              </a:extLst>
            </p:cNvPr>
            <p:cNvSpPr/>
            <p:nvPr/>
          </p:nvSpPr>
          <p:spPr>
            <a:xfrm>
              <a:off x="6782234" y="772484"/>
              <a:ext cx="4437530" cy="38396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음료 소비 형태 및 선호도 질문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CDE7AB-A042-3C94-70B4-23AC0F1884C6}"/>
              </a:ext>
            </a:extLst>
          </p:cNvPr>
          <p:cNvGrpSpPr/>
          <p:nvPr/>
        </p:nvGrpSpPr>
        <p:grpSpPr>
          <a:xfrm>
            <a:off x="7036090" y="4716613"/>
            <a:ext cx="4500281" cy="1092270"/>
            <a:chOff x="6782234" y="772484"/>
            <a:chExt cx="4500281" cy="109227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5E9B8-553B-981C-7469-7A54B2DC1777}"/>
                </a:ext>
              </a:extLst>
            </p:cNvPr>
            <p:cNvSpPr/>
            <p:nvPr/>
          </p:nvSpPr>
          <p:spPr>
            <a:xfrm>
              <a:off x="6844985" y="1065206"/>
              <a:ext cx="4437530" cy="79954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건강에 대한 관심도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30522F-77F4-A0FB-8CE1-B8526B678AC3}"/>
                </a:ext>
              </a:extLst>
            </p:cNvPr>
            <p:cNvSpPr/>
            <p:nvPr/>
          </p:nvSpPr>
          <p:spPr>
            <a:xfrm>
              <a:off x="6782234" y="772484"/>
              <a:ext cx="4437530" cy="38396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기타 질문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182469D-7AA1-46DF-2FC7-E60813E98DAE}"/>
              </a:ext>
            </a:extLst>
          </p:cNvPr>
          <p:cNvSpPr txBox="1"/>
          <p:nvPr/>
        </p:nvSpPr>
        <p:spPr>
          <a:xfrm>
            <a:off x="3451411" y="6030212"/>
            <a:ext cx="2142565" cy="27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수집 기간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2024.12.13 – 12.30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13A6B1-1F19-D9D7-3BFE-63D93B1D04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0" y="4625299"/>
            <a:ext cx="1567621" cy="15676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BB2764-BFE2-26F1-BBD2-FB13F9129B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21" y="1477464"/>
            <a:ext cx="845325" cy="8453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0D069DF-247F-54CC-49B4-4E40ABD0F58A}"/>
              </a:ext>
            </a:extLst>
          </p:cNvPr>
          <p:cNvSpPr/>
          <p:nvPr/>
        </p:nvSpPr>
        <p:spPr>
          <a:xfrm>
            <a:off x="9861175" y="2824766"/>
            <a:ext cx="1434353" cy="1434353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병, 청량 음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E63172F-5037-2C3A-FD25-59C51E7E050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74" y="3040668"/>
            <a:ext cx="915694" cy="9156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4C7691-92EE-A6EA-2AB6-FE055FCBA8C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88" y="4843404"/>
            <a:ext cx="939790" cy="9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8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37F6E-A913-E1F6-42C3-D51DB1EFB2C8}"/>
              </a:ext>
            </a:extLst>
          </p:cNvPr>
          <p:cNvSpPr txBox="1"/>
          <p:nvPr/>
        </p:nvSpPr>
        <p:spPr>
          <a:xfrm>
            <a:off x="623888" y="267543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군집화를 통한 고객 세그먼테이션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623891" y="145535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623891" y="1455349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970075" y="157032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Cluster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793616" y="2692031"/>
            <a:ext cx="1682895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2849583" y="145535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2849582" y="1455349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3219006" y="157032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Cluster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3019308" y="2692031"/>
            <a:ext cx="1682895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5075276" y="145535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5075274" y="1455349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5445499" y="157032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Cluster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5245002" y="2692031"/>
            <a:ext cx="1682895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7300971" y="145535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7300967" y="1455349"/>
            <a:ext cx="2041451" cy="604280"/>
          </a:xfrm>
          <a:prstGeom prst="rect">
            <a:avLst/>
          </a:prstGeom>
          <a:solidFill>
            <a:srgbClr val="002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7662964" y="157032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Cluster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7480244" y="2692031"/>
            <a:ext cx="1682895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특징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9526665" y="14670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9526661" y="1467072"/>
            <a:ext cx="2041451" cy="604280"/>
          </a:xfrm>
          <a:prstGeom prst="rect">
            <a:avLst/>
          </a:prstGeom>
          <a:solidFill>
            <a:srgbClr val="002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9888658" y="158204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Cluster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9705938" y="2703754"/>
            <a:ext cx="1682895" cy="32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특징</a:t>
            </a:r>
          </a:p>
        </p:txBody>
      </p:sp>
      <p:sp>
        <p:nvSpPr>
          <p:cNvPr id="70" name="갈매기형 수장 69"/>
          <p:cNvSpPr/>
          <p:nvPr/>
        </p:nvSpPr>
        <p:spPr>
          <a:xfrm>
            <a:off x="623888" y="5301762"/>
            <a:ext cx="10944225" cy="956896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웅진식품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핵심타겟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3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37F6E-A913-E1F6-42C3-D51DB1EFB2C8}"/>
              </a:ext>
            </a:extLst>
          </p:cNvPr>
          <p:cNvSpPr txBox="1"/>
          <p:nvPr/>
        </p:nvSpPr>
        <p:spPr>
          <a:xfrm>
            <a:off x="623888" y="267543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소비자 리뷰 </a:t>
            </a:r>
            <a:r>
              <a:rPr lang="ko-KR" altLang="en-US" b="1" dirty="0" err="1"/>
              <a:t>감성분석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558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37F6E-A913-E1F6-42C3-D51DB1EFB2C8}"/>
              </a:ext>
            </a:extLst>
          </p:cNvPr>
          <p:cNvSpPr txBox="1"/>
          <p:nvPr/>
        </p:nvSpPr>
        <p:spPr>
          <a:xfrm>
            <a:off x="623888" y="267543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회귀분석을 통한 신제품 인기도 예측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3211" y="1574800"/>
            <a:ext cx="2690812" cy="5715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스케일링 및 분할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19870" y="1574800"/>
            <a:ext cx="2690812" cy="5715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모델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56529" y="1574800"/>
            <a:ext cx="2690812" cy="5715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튜닝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3188" y="1574800"/>
            <a:ext cx="2690812" cy="5715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성능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2368" y="2241550"/>
            <a:ext cx="2655277" cy="4255477"/>
          </a:xfrm>
          <a:prstGeom prst="roundRect">
            <a:avLst>
              <a:gd name="adj" fmla="val 4125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076" y="2241550"/>
            <a:ext cx="2655277" cy="4255477"/>
          </a:xfrm>
          <a:prstGeom prst="roundRect">
            <a:avLst>
              <a:gd name="adj" fmla="val 4125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8576" y="2241550"/>
            <a:ext cx="2655277" cy="4255477"/>
          </a:xfrm>
          <a:prstGeom prst="roundRect">
            <a:avLst>
              <a:gd name="adj" fmla="val 4125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38491" y="2241550"/>
            <a:ext cx="2655277" cy="4255477"/>
          </a:xfrm>
          <a:prstGeom prst="roundRect">
            <a:avLst>
              <a:gd name="adj" fmla="val 4125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2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37F6E-A913-E1F6-42C3-D51DB1EFB2C8}"/>
              </a:ext>
            </a:extLst>
          </p:cNvPr>
          <p:cNvSpPr txBox="1"/>
          <p:nvPr/>
        </p:nvSpPr>
        <p:spPr>
          <a:xfrm>
            <a:off x="623888" y="267543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회귀분석을 통한 신제품 인기도 예측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3888" y="2241550"/>
            <a:ext cx="5472112" cy="4255477"/>
          </a:xfrm>
          <a:prstGeom prst="roundRect">
            <a:avLst>
              <a:gd name="adj" fmla="val 4125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80211" y="1955800"/>
            <a:ext cx="2690812" cy="5715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73825" y="2241550"/>
            <a:ext cx="4594288" cy="4255477"/>
          </a:xfrm>
          <a:prstGeom prst="roundRect">
            <a:avLst>
              <a:gd name="adj" fmla="val 4125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14954" y="1955800"/>
            <a:ext cx="2206134" cy="5715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37693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A461-5463-C73F-D049-E4FF68593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자연 식품, 과일, 농산물, 다이어트 음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5045412-A7D9-56AE-B33D-A005C0CD39F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030" y="0"/>
            <a:ext cx="12217029" cy="68579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0F502-E59E-FF2B-2EAF-3161916AC23E}"/>
              </a:ext>
            </a:extLst>
          </p:cNvPr>
          <p:cNvSpPr/>
          <p:nvPr/>
        </p:nvSpPr>
        <p:spPr>
          <a:xfrm>
            <a:off x="-25029" y="0"/>
            <a:ext cx="12217029" cy="685799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C00000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19AF7B6-6268-4E35-1A89-3531BC459D1B}"/>
              </a:ext>
            </a:extLst>
          </p:cNvPr>
          <p:cNvSpPr txBox="1"/>
          <p:nvPr/>
        </p:nvSpPr>
        <p:spPr>
          <a:xfrm>
            <a:off x="1826193" y="1075560"/>
            <a:ext cx="85298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 섭취에 대한 소비자의 걱정</a:t>
            </a:r>
            <a:r>
              <a:rPr lang="ko-KR" altLang="en-US" sz="2400" dirty="0">
                <a:solidFill>
                  <a:schemeClr val="bg1"/>
                </a:solidFill>
              </a:rPr>
              <a:t>으로 </a:t>
            </a:r>
            <a:r>
              <a:rPr lang="ko-KR" altLang="en-US" sz="2400" b="1" dirty="0">
                <a:solidFill>
                  <a:schemeClr val="bg1"/>
                </a:solidFill>
              </a:rPr>
              <a:t>주춤하는 과채주스 시장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매출의 </a:t>
            </a:r>
            <a:r>
              <a:rPr lang="en-US" altLang="ko-KR" sz="2800" dirty="0">
                <a:solidFill>
                  <a:schemeClr val="bg1"/>
                </a:solidFill>
              </a:rPr>
              <a:t>36%</a:t>
            </a:r>
            <a:r>
              <a:rPr lang="ko-KR" altLang="en-US" sz="2800" dirty="0">
                <a:solidFill>
                  <a:schemeClr val="bg1"/>
                </a:solidFill>
              </a:rPr>
              <a:t>가 과채주스에서 발생하는 </a:t>
            </a:r>
            <a:r>
              <a:rPr lang="ko-KR" altLang="en-US" sz="2800" b="1" dirty="0">
                <a:solidFill>
                  <a:schemeClr val="bg1"/>
                </a:solidFill>
              </a:rPr>
              <a:t>웅진식품의 위기상황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984459" y="2272199"/>
            <a:ext cx="5583654" cy="4073039"/>
            <a:chOff x="6095999" y="2262414"/>
            <a:chExt cx="5583654" cy="4073039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39ED12C7-D22E-C1AB-67FA-D04346F55D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5187670"/>
                </p:ext>
              </p:extLst>
            </p:nvPr>
          </p:nvGraphicFramePr>
          <p:xfrm>
            <a:off x="6095999" y="2813935"/>
            <a:ext cx="5472113" cy="32437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3B053C-99D4-569F-B441-32432B5291A6}"/>
                </a:ext>
              </a:extLst>
            </p:cNvPr>
            <p:cNvSpPr txBox="1"/>
            <p:nvPr/>
          </p:nvSpPr>
          <p:spPr>
            <a:xfrm>
              <a:off x="6911869" y="2262414"/>
              <a:ext cx="3840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defRPr sz="1200" b="0" i="0" u="none" strike="noStrike" kern="1200" spc="0" baseline="0">
                  <a:solidFill>
                    <a:prstClr val="white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chemeClr val="bg1"/>
                  </a:solidFill>
                  <a:latin typeface="+mn-lt"/>
                </a:rPr>
                <a:t>웅진식품 </a:t>
              </a:r>
              <a:r>
                <a:rPr lang="en-US" altLang="ko-KR" sz="1600" b="1" dirty="0">
                  <a:solidFill>
                    <a:schemeClr val="bg1"/>
                  </a:solidFill>
                  <a:latin typeface="+mn-lt"/>
                </a:rPr>
                <a:t>3</a:t>
              </a:r>
              <a:r>
                <a:rPr lang="ko-KR" altLang="en-US" sz="1600" b="1" dirty="0">
                  <a:solidFill>
                    <a:schemeClr val="bg1"/>
                  </a:solidFill>
                  <a:latin typeface="+mn-lt"/>
                </a:rPr>
                <a:t>분기 누적 영업이익 추이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C568CE-EC14-3F36-C1D4-1BED9B023993}"/>
                </a:ext>
              </a:extLst>
            </p:cNvPr>
            <p:cNvSpPr txBox="1"/>
            <p:nvPr/>
          </p:nvSpPr>
          <p:spPr>
            <a:xfrm>
              <a:off x="9727660" y="2708738"/>
              <a:ext cx="1951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C00000"/>
                  </a:solidFill>
                </a:rPr>
                <a:t>-34.36%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  <p:pic>
          <p:nvPicPr>
            <p:cNvPr id="17" name="그래픽 16" descr="뒤로 단색으로 채워진">
              <a:extLst>
                <a:ext uri="{FF2B5EF4-FFF2-40B4-BE49-F238E27FC236}">
                  <a16:creationId xmlns:a16="http://schemas.microsoft.com/office/drawing/2014/main" id="{F4195FB5-6870-12BB-3843-794996C6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3740857">
              <a:off x="9117235" y="2936263"/>
              <a:ext cx="1166426" cy="84831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B0A3F5-C5F0-BD7A-ED40-6416267C4C79}"/>
                </a:ext>
              </a:extLst>
            </p:cNvPr>
            <p:cNvSpPr txBox="1"/>
            <p:nvPr/>
          </p:nvSpPr>
          <p:spPr>
            <a:xfrm>
              <a:off x="8318499" y="6058454"/>
              <a:ext cx="3305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단위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: </a:t>
              </a:r>
              <a:r>
                <a:rPr lang="ko-KR" altLang="en-US" sz="1200" dirty="0" err="1">
                  <a:solidFill>
                    <a:schemeClr val="bg1"/>
                  </a:solidFill>
                  <a:latin typeface="+mn-ea"/>
                </a:rPr>
                <a:t>십만원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출처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: DART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58C348-282E-A6C8-03C2-DC6B4CC070C3}"/>
                </a:ext>
              </a:extLst>
            </p:cNvPr>
            <p:cNvGrpSpPr/>
            <p:nvPr/>
          </p:nvGrpSpPr>
          <p:grpSpPr>
            <a:xfrm>
              <a:off x="7126600" y="5712292"/>
              <a:ext cx="3384671" cy="444475"/>
              <a:chOff x="9124178" y="5391025"/>
              <a:chExt cx="2199801" cy="1312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DA9E0-662E-F670-8188-8A4092235EEC}"/>
                  </a:ext>
                </a:extLst>
              </p:cNvPr>
              <p:cNvSpPr txBox="1"/>
              <p:nvPr/>
            </p:nvSpPr>
            <p:spPr>
              <a:xfrm>
                <a:off x="9919777" y="5391025"/>
                <a:ext cx="622473" cy="13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’23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년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분기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C70FF3-72AC-49DC-4E15-DD43B7C879C0}"/>
                  </a:ext>
                </a:extLst>
              </p:cNvPr>
              <p:cNvSpPr txBox="1"/>
              <p:nvPr/>
            </p:nvSpPr>
            <p:spPr>
              <a:xfrm>
                <a:off x="10701506" y="5391025"/>
                <a:ext cx="622473" cy="13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’24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년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분기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97398C-2778-425C-E058-535FB4D01727}"/>
                  </a:ext>
                </a:extLst>
              </p:cNvPr>
              <p:cNvSpPr txBox="1"/>
              <p:nvPr/>
            </p:nvSpPr>
            <p:spPr>
              <a:xfrm>
                <a:off x="9124178" y="5391025"/>
                <a:ext cx="622473" cy="13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’22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년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분기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DEAAC5-C94B-49A1-3844-C98818FC8B7E}"/>
              </a:ext>
            </a:extLst>
          </p:cNvPr>
          <p:cNvSpPr txBox="1"/>
          <p:nvPr/>
        </p:nvSpPr>
        <p:spPr>
          <a:xfrm>
            <a:off x="623888" y="26754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프로젝트 배경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53281" y="2330763"/>
            <a:ext cx="5506093" cy="4014475"/>
            <a:chOff x="700119" y="2262414"/>
            <a:chExt cx="5506093" cy="40144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4920A2-73E3-CE0A-26C2-BCE091960294}"/>
                </a:ext>
              </a:extLst>
            </p:cNvPr>
            <p:cNvSpPr txBox="1"/>
            <p:nvPr/>
          </p:nvSpPr>
          <p:spPr>
            <a:xfrm>
              <a:off x="700119" y="5999890"/>
              <a:ext cx="3305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출처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: </a:t>
              </a:r>
              <a:r>
                <a:rPr lang="ko-KR" altLang="en-US" sz="1200" dirty="0" err="1">
                  <a:solidFill>
                    <a:schemeClr val="bg1"/>
                  </a:solidFill>
                  <a:latin typeface="+mn-ea"/>
                </a:rPr>
                <a:t>닐슨코리아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4384157-EF5E-9A13-1960-1409FB8B5AE6}"/>
                </a:ext>
              </a:extLst>
            </p:cNvPr>
            <p:cNvGrpSpPr/>
            <p:nvPr/>
          </p:nvGrpSpPr>
          <p:grpSpPr>
            <a:xfrm>
              <a:off x="1448913" y="5642211"/>
              <a:ext cx="3745256" cy="369333"/>
              <a:chOff x="9215047" y="5392817"/>
              <a:chExt cx="2374012" cy="17494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CADCB-F7A9-3BD1-3E29-606E85B017EE}"/>
                  </a:ext>
                </a:extLst>
              </p:cNvPr>
              <p:cNvSpPr txBox="1"/>
              <p:nvPr/>
            </p:nvSpPr>
            <p:spPr>
              <a:xfrm>
                <a:off x="9215047" y="5392817"/>
                <a:ext cx="622473" cy="1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2019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D2A60-007F-9BA7-8ACF-BA10D336E0DD}"/>
                  </a:ext>
                </a:extLst>
              </p:cNvPr>
              <p:cNvSpPr txBox="1"/>
              <p:nvPr/>
            </p:nvSpPr>
            <p:spPr>
              <a:xfrm>
                <a:off x="10966586" y="5392817"/>
                <a:ext cx="622473" cy="1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2022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년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B1040B-C246-AE83-83D4-77959A3679D5}"/>
                </a:ext>
              </a:extLst>
            </p:cNvPr>
            <p:cNvSpPr txBox="1"/>
            <p:nvPr/>
          </p:nvSpPr>
          <p:spPr>
            <a:xfrm>
              <a:off x="1259580" y="2262414"/>
              <a:ext cx="3840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defRPr sz="1200" b="0" i="0" u="none" strike="noStrike" kern="1200" spc="0" baseline="0">
                  <a:solidFill>
                    <a:prstClr val="white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chemeClr val="bg1"/>
                  </a:solidFill>
                  <a:latin typeface="+mn-lt"/>
                </a:rPr>
                <a:t>국내 과채주스 상반기 매출추이</a:t>
              </a:r>
            </a:p>
          </p:txBody>
        </p:sp>
        <p:pic>
          <p:nvPicPr>
            <p:cNvPr id="18" name="그래픽 17" descr="뒤로 단색으로 채워진">
              <a:extLst>
                <a:ext uri="{FF2B5EF4-FFF2-40B4-BE49-F238E27FC236}">
                  <a16:creationId xmlns:a16="http://schemas.microsoft.com/office/drawing/2014/main" id="{CA093784-FBCA-480E-CDDF-0929BB78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3441624">
              <a:off x="2419258" y="2603461"/>
              <a:ext cx="2178170" cy="16444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6E8B38-ACBD-A862-59CF-739F057F0ACC}"/>
                </a:ext>
              </a:extLst>
            </p:cNvPr>
            <p:cNvSpPr txBox="1"/>
            <p:nvPr/>
          </p:nvSpPr>
          <p:spPr>
            <a:xfrm>
              <a:off x="4254219" y="2671970"/>
              <a:ext cx="1951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rgbClr val="C00000"/>
                  </a:solidFill>
                </a:rPr>
                <a:t>-9.9%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12382" y="2987747"/>
              <a:ext cx="2541182" cy="2541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3496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억원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3958856" y="4118343"/>
              <a:ext cx="1446028" cy="1446028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3151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억원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0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4B32-31AB-FC71-85D1-FEDA851F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40" descr="주방 도구, 실내, 목재, 음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C774B2-6978-F3A1-A5D8-F55877C138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6676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C50D2-4EE5-CBAB-EF34-763BAEF3A75E}"/>
              </a:ext>
            </a:extLst>
          </p:cNvPr>
          <p:cNvSpPr/>
          <p:nvPr/>
        </p:nvSpPr>
        <p:spPr>
          <a:xfrm>
            <a:off x="0" y="1"/>
            <a:ext cx="12201949" cy="6857999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04792-2E1E-C02C-DE4D-48120DE79D94}"/>
              </a:ext>
            </a:extLst>
          </p:cNvPr>
          <p:cNvSpPr txBox="1"/>
          <p:nvPr/>
        </p:nvSpPr>
        <p:spPr>
          <a:xfrm>
            <a:off x="623888" y="26754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문제 인식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76A474-3642-1D9F-51F0-72E4809817DF}"/>
              </a:ext>
            </a:extLst>
          </p:cNvPr>
          <p:cNvSpPr/>
          <p:nvPr/>
        </p:nvSpPr>
        <p:spPr>
          <a:xfrm>
            <a:off x="1084962" y="3591065"/>
            <a:ext cx="6995782" cy="68048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9609158-143F-0750-F72B-F06B52FEE904}"/>
              </a:ext>
            </a:extLst>
          </p:cNvPr>
          <p:cNvSpPr txBox="1"/>
          <p:nvPr/>
        </p:nvSpPr>
        <p:spPr>
          <a:xfrm>
            <a:off x="1068713" y="2241550"/>
            <a:ext cx="10038325" cy="2168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위기를 기회로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4400" b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국내 음료 시장 데이터 분석</a:t>
            </a:r>
            <a:r>
              <a:rPr lang="ko-KR" altLang="en-US" sz="4400" b="1" dirty="0">
                <a:solidFill>
                  <a:schemeClr val="bg1"/>
                </a:solidFill>
              </a:rPr>
              <a:t>을 통한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신제품 기획 및 마케팅 전략 수립이 필요한 때</a:t>
            </a:r>
            <a:r>
              <a:rPr lang="en-US" altLang="ko-KR" sz="44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98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4B32-31AB-FC71-85D1-FEDA851F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40" descr="주방 도구, 실내, 목재, 음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C774B2-6978-F3A1-A5D8-F55877C13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4" y="0"/>
            <a:ext cx="12172792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C50D2-4EE5-CBAB-EF34-763BAEF3A75E}"/>
              </a:ext>
            </a:extLst>
          </p:cNvPr>
          <p:cNvSpPr/>
          <p:nvPr/>
        </p:nvSpPr>
        <p:spPr>
          <a:xfrm>
            <a:off x="15324" y="1"/>
            <a:ext cx="12186625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9609158-143F-0750-F72B-F06B52FEE904}"/>
              </a:ext>
            </a:extLst>
          </p:cNvPr>
          <p:cNvSpPr txBox="1"/>
          <p:nvPr/>
        </p:nvSpPr>
        <p:spPr>
          <a:xfrm>
            <a:off x="3813054" y="1001549"/>
            <a:ext cx="4554452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solidFill>
                  <a:schemeClr val="bg1"/>
                </a:solidFill>
              </a:rPr>
              <a:t>Key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04792-2E1E-C02C-DE4D-48120DE79D94}"/>
              </a:ext>
            </a:extLst>
          </p:cNvPr>
          <p:cNvSpPr txBox="1"/>
          <p:nvPr/>
        </p:nvSpPr>
        <p:spPr>
          <a:xfrm>
            <a:off x="623888" y="267543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프로젝트 핵심 연구 주제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A51173-2460-F357-F8AD-239D9A41FAA0}"/>
              </a:ext>
            </a:extLst>
          </p:cNvPr>
          <p:cNvSpPr/>
          <p:nvPr/>
        </p:nvSpPr>
        <p:spPr>
          <a:xfrm>
            <a:off x="2276475" y="2552700"/>
            <a:ext cx="7639050" cy="876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Q1. </a:t>
            </a:r>
            <a:r>
              <a:rPr lang="ko-KR" altLang="en-US" sz="2000" b="1" dirty="0">
                <a:solidFill>
                  <a:schemeClr val="tx1"/>
                </a:solidFill>
              </a:rPr>
              <a:t>어떤 음료가 인기가 많을까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1633C0-F830-6152-06F8-CFD1C1824FA1}"/>
              </a:ext>
            </a:extLst>
          </p:cNvPr>
          <p:cNvSpPr/>
          <p:nvPr/>
        </p:nvSpPr>
        <p:spPr>
          <a:xfrm>
            <a:off x="2276475" y="3681882"/>
            <a:ext cx="7639050" cy="876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Q2. </a:t>
            </a:r>
            <a:r>
              <a:rPr lang="ko-KR" altLang="en-US" sz="2000" b="1" dirty="0">
                <a:solidFill>
                  <a:schemeClr val="tx1"/>
                </a:solidFill>
              </a:rPr>
              <a:t>소비자는 우리 제품에 대해서 어떻게 생각할까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8036C8-0A29-5E50-6EB2-D10EA7994B3E}"/>
              </a:ext>
            </a:extLst>
          </p:cNvPr>
          <p:cNvSpPr/>
          <p:nvPr/>
        </p:nvSpPr>
        <p:spPr>
          <a:xfrm>
            <a:off x="2276475" y="4811064"/>
            <a:ext cx="7639050" cy="8763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Q3. </a:t>
            </a:r>
            <a:r>
              <a:rPr lang="ko-KR" altLang="en-US" sz="2000" b="1" dirty="0">
                <a:solidFill>
                  <a:schemeClr val="tx1"/>
                </a:solidFill>
              </a:rPr>
              <a:t>우리의 </a:t>
            </a:r>
            <a:r>
              <a:rPr lang="ko-KR" altLang="en-US" sz="2000" b="1" dirty="0" err="1">
                <a:solidFill>
                  <a:schemeClr val="tx1"/>
                </a:solidFill>
              </a:rPr>
              <a:t>핵심타겟은</a:t>
            </a:r>
            <a:r>
              <a:rPr lang="ko-KR" altLang="en-US" sz="2000" b="1" dirty="0">
                <a:solidFill>
                  <a:schemeClr val="tx1"/>
                </a:solidFill>
              </a:rPr>
              <a:t> 누구일까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0803-7212-02E1-79D6-E0ABB19A8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음식, 주스, 아이스 큐브, 칵테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96A7F4C-4021-DB72-7580-056CF6F38A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F9B765-A181-971E-72B1-57CAD0C82417}"/>
              </a:ext>
            </a:extLst>
          </p:cNvPr>
          <p:cNvSpPr/>
          <p:nvPr/>
        </p:nvSpPr>
        <p:spPr>
          <a:xfrm>
            <a:off x="-11638" y="1"/>
            <a:ext cx="12203638" cy="6857999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EB887E-C514-5FB3-9373-21FB5D49559B}"/>
              </a:ext>
            </a:extLst>
          </p:cNvPr>
          <p:cNvSpPr/>
          <p:nvPr/>
        </p:nvSpPr>
        <p:spPr>
          <a:xfrm>
            <a:off x="948705" y="1833834"/>
            <a:ext cx="2757455" cy="2757455"/>
          </a:xfrm>
          <a:prstGeom prst="ellipse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1646B04-7A0E-BA96-1289-7C43192BACF2}"/>
              </a:ext>
            </a:extLst>
          </p:cNvPr>
          <p:cNvSpPr/>
          <p:nvPr/>
        </p:nvSpPr>
        <p:spPr>
          <a:xfrm>
            <a:off x="4702948" y="1833834"/>
            <a:ext cx="2757455" cy="275745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08136E-5CB7-02DE-2489-D52D68859601}"/>
              </a:ext>
            </a:extLst>
          </p:cNvPr>
          <p:cNvSpPr/>
          <p:nvPr/>
        </p:nvSpPr>
        <p:spPr>
          <a:xfrm>
            <a:off x="8457191" y="1833834"/>
            <a:ext cx="2757455" cy="2757455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63869-10F4-E1A7-8634-4662F0FA45EF}"/>
              </a:ext>
            </a:extLst>
          </p:cNvPr>
          <p:cNvSpPr txBox="1"/>
          <p:nvPr/>
        </p:nvSpPr>
        <p:spPr>
          <a:xfrm>
            <a:off x="1345329" y="2833714"/>
            <a:ext cx="1992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국내 음료 시장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심층 분석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AAB54-E85A-0752-46EF-F81FB35274DE}"/>
              </a:ext>
            </a:extLst>
          </p:cNvPr>
          <p:cNvSpPr txBox="1"/>
          <p:nvPr/>
        </p:nvSpPr>
        <p:spPr>
          <a:xfrm>
            <a:off x="5134839" y="2833714"/>
            <a:ext cx="1922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웅진식품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기회 영역 발굴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787EF-0B3E-505D-0126-95E296FFA884}"/>
              </a:ext>
            </a:extLst>
          </p:cNvPr>
          <p:cNvSpPr txBox="1"/>
          <p:nvPr/>
        </p:nvSpPr>
        <p:spPr>
          <a:xfrm>
            <a:off x="8756032" y="2833714"/>
            <a:ext cx="21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데이터 분석 기반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마케팅 전략 수립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37ED7-B393-6783-F78B-53DE53464693}"/>
              </a:ext>
            </a:extLst>
          </p:cNvPr>
          <p:cNvSpPr txBox="1"/>
          <p:nvPr/>
        </p:nvSpPr>
        <p:spPr>
          <a:xfrm>
            <a:off x="-125068" y="4743180"/>
            <a:ext cx="4828016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음료 시장 소비자 트렌드 분석</a:t>
            </a:r>
          </a:p>
          <a:p>
            <a:pPr algn="ctr">
              <a:lnSpc>
                <a:spcPct val="120000"/>
              </a:lnSpc>
            </a:pPr>
            <a:r>
              <a:rPr lang="ko-KR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인기 음료의 인기 요인 분석</a:t>
            </a:r>
            <a:endParaRPr lang="en-US" altLang="ko-KR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소비자리뷰</a:t>
            </a:r>
            <a:r>
              <a:rPr lang="ko-KR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분석을 통한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자사 </a:t>
            </a:r>
            <a:r>
              <a:rPr lang="ko-KR" alt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강약점</a:t>
            </a:r>
            <a:r>
              <a:rPr lang="ko-KR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74E40E-CBD2-B343-6345-FE2325864AF2}"/>
              </a:ext>
            </a:extLst>
          </p:cNvPr>
          <p:cNvSpPr txBox="1"/>
          <p:nvPr/>
        </p:nvSpPr>
        <p:spPr>
          <a:xfrm>
            <a:off x="3277033" y="4743179"/>
            <a:ext cx="5637931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차별화 가능 영역 도출</a:t>
            </a: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신제품 출시 우선순위 카테고리 선정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A48C7-3969-B0CA-5398-E1A3EDEF8EBE}"/>
              </a:ext>
            </a:extLst>
          </p:cNvPr>
          <p:cNvSpPr txBox="1"/>
          <p:nvPr/>
        </p:nvSpPr>
        <p:spPr>
          <a:xfrm>
            <a:off x="7506250" y="4745036"/>
            <a:ext cx="4687983" cy="9569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ts val="1425"/>
              </a:lnSpc>
              <a:defRPr sz="1200">
                <a:latin typeface="Consolas" panose="020B0609020204030204" pitchFamily="49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제로음료 신제품 컨셉 도출</a:t>
            </a: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    효과적인 마케팅 커뮤니케이션 전략 수립</a:t>
            </a:r>
          </a:p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    기존 주력 제품과의 시너지 창출 방안 제시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7D3BFF0-78D7-548B-BCF8-8A93B7BAC6D2}"/>
              </a:ext>
            </a:extLst>
          </p:cNvPr>
          <p:cNvSpPr/>
          <p:nvPr/>
        </p:nvSpPr>
        <p:spPr>
          <a:xfrm rot="5400000">
            <a:off x="4065110" y="3048784"/>
            <a:ext cx="316767" cy="2730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A8ADB9CC-1982-F97A-4B7D-76682FC1EAD2}"/>
              </a:ext>
            </a:extLst>
          </p:cNvPr>
          <p:cNvSpPr/>
          <p:nvPr/>
        </p:nvSpPr>
        <p:spPr>
          <a:xfrm rot="5400000">
            <a:off x="7874537" y="3048784"/>
            <a:ext cx="316767" cy="2730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B3CDC-0082-EC00-0C5B-E3AEBB11B078}"/>
              </a:ext>
            </a:extLst>
          </p:cNvPr>
          <p:cNvSpPr txBox="1"/>
          <p:nvPr/>
        </p:nvSpPr>
        <p:spPr>
          <a:xfrm>
            <a:off x="623888" y="26754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278997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5D3BD-C2D9-D445-A4EF-B5543A24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>
            <a:extLst>
              <a:ext uri="{FF2B5EF4-FFF2-40B4-BE49-F238E27FC236}">
                <a16:creationId xmlns:a16="http://schemas.microsoft.com/office/drawing/2014/main" id="{88F90139-A566-FE75-1BA6-FCF6560C628A}"/>
              </a:ext>
            </a:extLst>
          </p:cNvPr>
          <p:cNvSpPr txBox="1"/>
          <p:nvPr/>
        </p:nvSpPr>
        <p:spPr>
          <a:xfrm>
            <a:off x="3126948" y="1103335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07899"/>
              </a:lnSpc>
            </a:pPr>
            <a:r>
              <a:rPr lang="ko-KR" altLang="en-US" sz="3600" dirty="0">
                <a:ea typeface="Pretendard Bold"/>
              </a:rPr>
              <a:t>프로젝트 활용 데이터</a:t>
            </a:r>
            <a:endParaRPr lang="ko-KR" sz="3600" b="0" i="0" u="none" strike="noStrike" dirty="0">
              <a:ea typeface="Pretendard Bold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9F1C14B-DD3B-ECB6-D7A4-CED6D4661CBD}"/>
              </a:ext>
            </a:extLst>
          </p:cNvPr>
          <p:cNvGrpSpPr/>
          <p:nvPr/>
        </p:nvGrpSpPr>
        <p:grpSpPr>
          <a:xfrm>
            <a:off x="627465" y="2811439"/>
            <a:ext cx="10940647" cy="2180283"/>
            <a:chOff x="627465" y="2069820"/>
            <a:chExt cx="10940647" cy="290941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90FEA42-93CD-7026-755C-2CBED92201BE}"/>
                </a:ext>
              </a:extLst>
            </p:cNvPr>
            <p:cNvSpPr/>
            <p:nvPr/>
          </p:nvSpPr>
          <p:spPr>
            <a:xfrm>
              <a:off x="6398078" y="2069820"/>
              <a:ext cx="2335042" cy="2909415"/>
            </a:xfrm>
            <a:prstGeom prst="roundRect">
              <a:avLst>
                <a:gd name="adj" fmla="val 61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구매 후기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평점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재구매 유무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리뷰 </a:t>
              </a:r>
              <a:r>
                <a:rPr lang="ko-KR" altLang="en-US" sz="1600">
                  <a:solidFill>
                    <a:schemeClr val="tx1"/>
                  </a:solidFill>
                </a:rPr>
                <a:t>등록 날짜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3861D63-2F19-F362-1E29-6DAFF288ADB2}"/>
                </a:ext>
              </a:extLst>
            </p:cNvPr>
            <p:cNvSpPr/>
            <p:nvPr/>
          </p:nvSpPr>
          <p:spPr>
            <a:xfrm>
              <a:off x="8874953" y="2069820"/>
              <a:ext cx="2693159" cy="2909415"/>
            </a:xfrm>
            <a:prstGeom prst="roundRect">
              <a:avLst>
                <a:gd name="adj" fmla="val 754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성별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연령대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직업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선호 음료 유형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제로 음료 선호 여부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주요 음료 선택 요인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건강에 대한 관심도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FCE3A38-72B2-B58C-FC3D-CA7154C717EF}"/>
                </a:ext>
              </a:extLst>
            </p:cNvPr>
            <p:cNvSpPr/>
            <p:nvPr/>
          </p:nvSpPr>
          <p:spPr>
            <a:xfrm>
              <a:off x="2046897" y="2069820"/>
              <a:ext cx="4209351" cy="2909415"/>
            </a:xfrm>
            <a:prstGeom prst="roundRect">
              <a:avLst>
                <a:gd name="adj" fmla="val 619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6FD22D4-16A7-F29D-2732-EB064B4092FE}"/>
                </a:ext>
              </a:extLst>
            </p:cNvPr>
            <p:cNvSpPr/>
            <p:nvPr/>
          </p:nvSpPr>
          <p:spPr>
            <a:xfrm>
              <a:off x="627465" y="2069820"/>
              <a:ext cx="1277602" cy="2909415"/>
            </a:xfrm>
            <a:prstGeom prst="roundRect">
              <a:avLst>
                <a:gd name="adj" fmla="val 11326"/>
              </a:avLst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내용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34CA9A-AE3B-AABB-D62A-10E4D40D7A82}"/>
              </a:ext>
            </a:extLst>
          </p:cNvPr>
          <p:cNvGrpSpPr/>
          <p:nvPr/>
        </p:nvGrpSpPr>
        <p:grpSpPr>
          <a:xfrm>
            <a:off x="627465" y="1849530"/>
            <a:ext cx="10940647" cy="838632"/>
            <a:chOff x="627465" y="1086923"/>
            <a:chExt cx="10940647" cy="838632"/>
          </a:xfrm>
          <a:solidFill>
            <a:srgbClr val="0099FF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8B94C07-3DC3-0CCC-9D46-E188EE55B031}"/>
                </a:ext>
              </a:extLst>
            </p:cNvPr>
            <p:cNvSpPr/>
            <p:nvPr/>
          </p:nvSpPr>
          <p:spPr>
            <a:xfrm>
              <a:off x="6398078" y="1086923"/>
              <a:ext cx="2335042" cy="838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네이버 쇼핑 음료 리뷰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A99B33B-6CF3-86C9-BCF8-8645B4E4476E}"/>
                </a:ext>
              </a:extLst>
            </p:cNvPr>
            <p:cNvSpPr/>
            <p:nvPr/>
          </p:nvSpPr>
          <p:spPr>
            <a:xfrm>
              <a:off x="8874953" y="1086923"/>
              <a:ext cx="2693159" cy="838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소비자 설문조사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D1DE7FB-90B4-0840-216B-2B8E1660B358}"/>
                </a:ext>
              </a:extLst>
            </p:cNvPr>
            <p:cNvSpPr/>
            <p:nvPr/>
          </p:nvSpPr>
          <p:spPr>
            <a:xfrm>
              <a:off x="2046897" y="1086923"/>
              <a:ext cx="4209351" cy="838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국내 판매중인 음료 데이터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E1F315F-8EB2-ED9C-9131-9BBC983F1435}"/>
                </a:ext>
              </a:extLst>
            </p:cNvPr>
            <p:cNvSpPr/>
            <p:nvPr/>
          </p:nvSpPr>
          <p:spPr>
            <a:xfrm>
              <a:off x="627465" y="1086923"/>
              <a:ext cx="1277602" cy="8386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1DF80E9-E895-60F2-E2A9-A6FE24CBBF5F}"/>
              </a:ext>
            </a:extLst>
          </p:cNvPr>
          <p:cNvGrpSpPr/>
          <p:nvPr/>
        </p:nvGrpSpPr>
        <p:grpSpPr>
          <a:xfrm>
            <a:off x="627465" y="5121178"/>
            <a:ext cx="10940647" cy="499281"/>
            <a:chOff x="627465" y="5097696"/>
            <a:chExt cx="10940647" cy="64852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DD22149-BAB9-D506-A5B2-C050B26C38CA}"/>
                </a:ext>
              </a:extLst>
            </p:cNvPr>
            <p:cNvSpPr/>
            <p:nvPr/>
          </p:nvSpPr>
          <p:spPr>
            <a:xfrm>
              <a:off x="6398078" y="5097696"/>
              <a:ext cx="2335044" cy="6485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</a:rPr>
                <a:t>만</a:t>
              </a:r>
              <a:r>
                <a:rPr lang="en-US" altLang="ko-KR" sz="1600" dirty="0">
                  <a:solidFill>
                    <a:schemeClr val="tx1"/>
                  </a:solidFill>
                </a:rPr>
                <a:t>+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 리뷰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CD74097-A547-E392-12DC-A5B8D68FD1EA}"/>
                </a:ext>
              </a:extLst>
            </p:cNvPr>
            <p:cNvSpPr/>
            <p:nvPr/>
          </p:nvSpPr>
          <p:spPr>
            <a:xfrm>
              <a:off x="8874953" y="5097696"/>
              <a:ext cx="2693159" cy="6485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344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 설문조사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D32A656-2D28-C36E-25CE-8C82F328E2E5}"/>
                </a:ext>
              </a:extLst>
            </p:cNvPr>
            <p:cNvSpPr/>
            <p:nvPr/>
          </p:nvSpPr>
          <p:spPr>
            <a:xfrm>
              <a:off x="2046897" y="5097696"/>
              <a:ext cx="4209351" cy="6485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음료 </a:t>
              </a:r>
              <a:r>
                <a:rPr lang="en-US" altLang="ko-KR" sz="1600" dirty="0">
                  <a:solidFill>
                    <a:schemeClr val="tx1"/>
                  </a:solidFill>
                </a:rPr>
                <a:t>1164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807FE57-642A-E3F1-4B7E-B642C9D7DC68}"/>
                </a:ext>
              </a:extLst>
            </p:cNvPr>
            <p:cNvSpPr/>
            <p:nvPr/>
          </p:nvSpPr>
          <p:spPr>
            <a:xfrm>
              <a:off x="627465" y="5097696"/>
              <a:ext cx="1277602" cy="648526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데이터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크기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BB5AAE-B05F-4F4B-95F7-C9575A2E77E5}"/>
              </a:ext>
            </a:extLst>
          </p:cNvPr>
          <p:cNvGrpSpPr/>
          <p:nvPr/>
        </p:nvGrpSpPr>
        <p:grpSpPr>
          <a:xfrm>
            <a:off x="623888" y="5749915"/>
            <a:ext cx="10940647" cy="499281"/>
            <a:chOff x="627465" y="5871864"/>
            <a:chExt cx="10940647" cy="64800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0AB9ACD-3273-B352-AB8B-CEE53508F7E0}"/>
                </a:ext>
              </a:extLst>
            </p:cNvPr>
            <p:cNvSpPr/>
            <p:nvPr/>
          </p:nvSpPr>
          <p:spPr>
            <a:xfrm>
              <a:off x="6398078" y="5871864"/>
              <a:ext cx="2335046" cy="6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웹크롤링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738AD4E-C881-25D0-558B-C4491DDE0E9A}"/>
                </a:ext>
              </a:extLst>
            </p:cNvPr>
            <p:cNvSpPr/>
            <p:nvPr/>
          </p:nvSpPr>
          <p:spPr>
            <a:xfrm>
              <a:off x="8874953" y="5871864"/>
              <a:ext cx="2693159" cy="6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자체 설문조사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CD12124-7155-D442-F27A-B42261A317BA}"/>
                </a:ext>
              </a:extLst>
            </p:cNvPr>
            <p:cNvSpPr/>
            <p:nvPr/>
          </p:nvSpPr>
          <p:spPr>
            <a:xfrm>
              <a:off x="2046897" y="5871864"/>
              <a:ext cx="4209351" cy="64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웹크롤링</a:t>
              </a:r>
              <a:r>
                <a:rPr lang="en-US" altLang="ko-KR" sz="1600" dirty="0">
                  <a:solidFill>
                    <a:schemeClr val="tx1"/>
                  </a:solidFill>
                </a:rPr>
                <a:t>, AI API</a:t>
              </a:r>
              <a:r>
                <a:rPr lang="ko-KR" altLang="en-US" sz="1600" dirty="0">
                  <a:solidFill>
                    <a:schemeClr val="tx1"/>
                  </a:solidFill>
                </a:rPr>
                <a:t>활용</a:t>
              </a:r>
              <a:r>
                <a:rPr lang="en-US" altLang="ko-KR" sz="1600" dirty="0">
                  <a:solidFill>
                    <a:schemeClr val="tx1"/>
                  </a:solidFill>
                </a:rPr>
                <a:t>, open API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5312E1F-AB51-BC47-72A7-E7567D5A17AF}"/>
                </a:ext>
              </a:extLst>
            </p:cNvPr>
            <p:cNvSpPr/>
            <p:nvPr/>
          </p:nvSpPr>
          <p:spPr>
            <a:xfrm>
              <a:off x="627465" y="5871864"/>
              <a:ext cx="1277602" cy="648000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수집방법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C02DF5-EA0F-8026-6DA2-049F7EE06D3A}"/>
              </a:ext>
            </a:extLst>
          </p:cNvPr>
          <p:cNvSpPr txBox="1"/>
          <p:nvPr/>
        </p:nvSpPr>
        <p:spPr>
          <a:xfrm>
            <a:off x="623888" y="26754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데이터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FFEC9-3BE1-EC12-92A3-344F9B6F693D}"/>
              </a:ext>
            </a:extLst>
          </p:cNvPr>
          <p:cNvSpPr txBox="1"/>
          <p:nvPr/>
        </p:nvSpPr>
        <p:spPr>
          <a:xfrm>
            <a:off x="3580478" y="3240568"/>
            <a:ext cx="2557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원재료 </a:t>
            </a:r>
            <a:endParaRPr lang="en-US" altLang="ko-KR" sz="1600" dirty="0"/>
          </a:p>
          <a:p>
            <a:pPr algn="ctr"/>
            <a:r>
              <a:rPr lang="ko-KR" altLang="en-US" sz="1600" dirty="0"/>
              <a:t>인기도</a:t>
            </a:r>
            <a:endParaRPr lang="en-US" altLang="ko-KR" sz="1600" dirty="0"/>
          </a:p>
          <a:p>
            <a:pPr algn="ctr"/>
            <a:r>
              <a:rPr lang="en-US" altLang="ko-KR" sz="1600" dirty="0"/>
              <a:t>100ml</a:t>
            </a:r>
            <a:r>
              <a:rPr lang="ko-KR" altLang="en-US" sz="1600" dirty="0"/>
              <a:t>당 가격</a:t>
            </a:r>
            <a:endParaRPr lang="en-US" altLang="ko-KR" sz="1600" dirty="0"/>
          </a:p>
          <a:p>
            <a:pPr algn="ctr"/>
            <a:r>
              <a:rPr lang="ko-KR" altLang="en-US" sz="1600" dirty="0"/>
              <a:t>영양성분</a:t>
            </a:r>
            <a:endParaRPr lang="en-US" altLang="ko-KR" sz="1600" dirty="0"/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광고모델 및 </a:t>
            </a:r>
            <a:r>
              <a:rPr lang="en-US" altLang="ko-KR" sz="1600" dirty="0">
                <a:solidFill>
                  <a:schemeClr val="tx1"/>
                </a:solidFill>
              </a:rPr>
              <a:t>IP </a:t>
            </a:r>
            <a:r>
              <a:rPr lang="ko-KR" altLang="en-US" sz="1600" dirty="0">
                <a:solidFill>
                  <a:schemeClr val="tx1"/>
                </a:solidFill>
              </a:rPr>
              <a:t>협업 여부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72EF5-F302-982D-24B0-141B98EA3000}"/>
              </a:ext>
            </a:extLst>
          </p:cNvPr>
          <p:cNvSpPr txBox="1"/>
          <p:nvPr/>
        </p:nvSpPr>
        <p:spPr>
          <a:xfrm>
            <a:off x="1901490" y="3240568"/>
            <a:ext cx="2335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음료명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용량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카테고리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포장형태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/>
              <a:t>제로 유형</a:t>
            </a:r>
            <a:endParaRPr lang="en-US" altLang="ko-KR" sz="1600" dirty="0"/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789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>
            <a:extLst>
              <a:ext uri="{FF2B5EF4-FFF2-40B4-BE49-F238E27FC236}">
                <a16:creationId xmlns:a16="http://schemas.microsoft.com/office/drawing/2014/main" id="{88F90139-A566-FE75-1BA6-FCF6560C628A}"/>
              </a:ext>
            </a:extLst>
          </p:cNvPr>
          <p:cNvSpPr txBox="1"/>
          <p:nvPr/>
        </p:nvSpPr>
        <p:spPr>
          <a:xfrm>
            <a:off x="3126948" y="1103335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07899"/>
              </a:lnSpc>
            </a:pPr>
            <a:r>
              <a:rPr lang="ko-KR" altLang="en-US" sz="3600" dirty="0">
                <a:ea typeface="Pretendard Bold"/>
              </a:rPr>
              <a:t>상세 데이터 분석 파이프라인</a:t>
            </a:r>
            <a:endParaRPr lang="ko-KR" sz="3600" b="0" i="0" u="none" strike="noStrike" dirty="0">
              <a:ea typeface="Pretendard Bold"/>
            </a:endParaRPr>
          </a:p>
        </p:txBody>
      </p:sp>
      <p:sp>
        <p:nvSpPr>
          <p:cNvPr id="4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623887" y="1709922"/>
            <a:ext cx="2629675" cy="83863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수집 및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3395404" y="1709922"/>
            <a:ext cx="2629675" cy="83863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EDA</a:t>
            </a:r>
            <a:r>
              <a:rPr lang="ko-KR" altLang="en-US" b="1" dirty="0">
                <a:solidFill>
                  <a:schemeClr val="bg1"/>
                </a:solidFill>
              </a:rPr>
              <a:t>를 통한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시장 현황 분석 및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인기 음료 인기 요인 분석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6166921" y="1709922"/>
            <a:ext cx="2629675" cy="83863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군집화를</a:t>
            </a:r>
            <a:r>
              <a:rPr lang="ko-KR" altLang="en-US" b="1" dirty="0">
                <a:solidFill>
                  <a:schemeClr val="bg1"/>
                </a:solidFill>
              </a:rPr>
              <a:t> 통한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소비자 세그먼테이션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8938438" y="1709922"/>
            <a:ext cx="2629675" cy="838632"/>
          </a:xfrm>
          <a:prstGeom prst="round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회귀분석을 통한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신제품 인기도 예측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623888" y="2712926"/>
            <a:ext cx="2629675" cy="3632311"/>
          </a:xfrm>
          <a:prstGeom prst="roundRect">
            <a:avLst>
              <a:gd name="adj" fmla="val 8176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수집 및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3395405" y="2712926"/>
            <a:ext cx="2629675" cy="3632311"/>
          </a:xfrm>
          <a:prstGeom prst="roundRect">
            <a:avLst>
              <a:gd name="adj" fmla="val 8176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수집 및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6166922" y="2712926"/>
            <a:ext cx="2629675" cy="3632311"/>
          </a:xfrm>
          <a:prstGeom prst="roundRect">
            <a:avLst>
              <a:gd name="adj" fmla="val 8176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수집 및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5">
            <a:extLst>
              <a:ext uri="{FF2B5EF4-FFF2-40B4-BE49-F238E27FC236}">
                <a16:creationId xmlns:a16="http://schemas.microsoft.com/office/drawing/2014/main" id="{B8B94C07-3DC3-0CCC-9D46-E188EE55B031}"/>
              </a:ext>
            </a:extLst>
          </p:cNvPr>
          <p:cNvSpPr/>
          <p:nvPr/>
        </p:nvSpPr>
        <p:spPr>
          <a:xfrm>
            <a:off x="8938438" y="2712926"/>
            <a:ext cx="2629675" cy="3632311"/>
          </a:xfrm>
          <a:prstGeom prst="roundRect">
            <a:avLst>
              <a:gd name="adj" fmla="val 8176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데이터 수집 및 전처리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7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A872-1249-0681-B54D-9715E82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9FFCCF0-7D6F-1109-ED23-6E7FD564F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9000"/>
          </a:blip>
          <a:srcRect b="4308"/>
          <a:stretch/>
        </p:blipFill>
        <p:spPr>
          <a:xfrm>
            <a:off x="292100" y="2241550"/>
            <a:ext cx="11607800" cy="4616450"/>
          </a:xfrm>
          <a:prstGeom prst="rect">
            <a:avLst/>
          </a:prstGeom>
          <a:effectLst>
            <a:outerShdw blurRad="722201" dist="262019" dir="2700000">
              <a:srgbClr val="000000">
                <a:alpha val="50000"/>
              </a:srgbClr>
            </a:outerShdw>
          </a:effectLst>
        </p:spPr>
      </p:pic>
      <p:sp>
        <p:nvSpPr>
          <p:cNvPr id="4" name="TextBox 29">
            <a:extLst>
              <a:ext uri="{FF2B5EF4-FFF2-40B4-BE49-F238E27FC236}">
                <a16:creationId xmlns:a16="http://schemas.microsoft.com/office/drawing/2014/main" id="{820A5FEF-DF56-E71A-BE40-E7A5DD03E4BC}"/>
              </a:ext>
            </a:extLst>
          </p:cNvPr>
          <p:cNvSpPr txBox="1"/>
          <p:nvPr/>
        </p:nvSpPr>
        <p:spPr>
          <a:xfrm>
            <a:off x="651184" y="567519"/>
            <a:ext cx="5938103" cy="499281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107899"/>
              </a:lnSpc>
            </a:pPr>
            <a:r>
              <a:rPr lang="ko-KR" altLang="en-US" sz="2800" dirty="0">
                <a:ea typeface="Pretendard Bold"/>
              </a:rPr>
              <a:t>국내 음료 시장 현황</a:t>
            </a:r>
            <a:endParaRPr lang="ko-KR" sz="2800" b="0" i="0" u="none" dirty="0">
              <a:ea typeface="Pretendard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28FE-281D-8A35-22AB-8B9251A0913F}"/>
              </a:ext>
            </a:extLst>
          </p:cNvPr>
          <p:cNvSpPr txBox="1"/>
          <p:nvPr/>
        </p:nvSpPr>
        <p:spPr>
          <a:xfrm>
            <a:off x="623888" y="267543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EDA - </a:t>
            </a:r>
            <a:r>
              <a:rPr lang="ko-KR" altLang="en-US" b="1" dirty="0"/>
              <a:t>국내 음료 시장 현황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5F1E3-64A8-175B-431D-578259719CFC}"/>
              </a:ext>
            </a:extLst>
          </p:cNvPr>
          <p:cNvSpPr txBox="1"/>
          <p:nvPr/>
        </p:nvSpPr>
        <p:spPr>
          <a:xfrm>
            <a:off x="3125409" y="1231047"/>
            <a:ext cx="5971507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/>
              <a:t>탄산음료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과채음료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유제품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대체유</a:t>
            </a:r>
            <a:r>
              <a:rPr lang="ko-KR" altLang="en-US" sz="2000" b="1" dirty="0"/>
              <a:t> </a:t>
            </a:r>
            <a:r>
              <a:rPr lang="ko-KR" altLang="en-US" sz="2000" dirty="0"/>
              <a:t>순으로 큰 시장 형성</a:t>
            </a: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b="1" dirty="0"/>
              <a:t>제로음료</a:t>
            </a:r>
            <a:r>
              <a:rPr lang="ko-KR" altLang="en-US" sz="2000" dirty="0"/>
              <a:t>는 전체 음료시장에서 </a:t>
            </a:r>
            <a:r>
              <a:rPr lang="en-US" altLang="ko-KR" sz="2000" b="1" dirty="0"/>
              <a:t>16.5% </a:t>
            </a:r>
            <a:r>
              <a:rPr lang="ko-KR" altLang="en-US" sz="2000" b="1" dirty="0"/>
              <a:t>비중 </a:t>
            </a:r>
            <a:r>
              <a:rPr lang="ko-KR" altLang="en-US" sz="2000" dirty="0"/>
              <a:t>차지</a:t>
            </a:r>
            <a:endParaRPr lang="en-US" altLang="ko-KR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FC652E-3925-EB94-B1A5-1DF5722216C7}"/>
              </a:ext>
            </a:extLst>
          </p:cNvPr>
          <p:cNvGrpSpPr/>
          <p:nvPr/>
        </p:nvGrpSpPr>
        <p:grpSpPr>
          <a:xfrm>
            <a:off x="379229" y="2278808"/>
            <a:ext cx="5716771" cy="4419704"/>
            <a:chOff x="6096000" y="2241551"/>
            <a:chExt cx="5716771" cy="4311649"/>
          </a:xfrm>
        </p:grpSpPr>
        <p:graphicFrame>
          <p:nvGraphicFramePr>
            <p:cNvPr id="9" name="차트 8">
              <a:extLst>
                <a:ext uri="{FF2B5EF4-FFF2-40B4-BE49-F238E27FC236}">
                  <a16:creationId xmlns:a16="http://schemas.microsoft.com/office/drawing/2014/main" id="{0E8B0656-0CEE-015D-755B-8EFBF16807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759319"/>
                </p:ext>
              </p:extLst>
            </p:nvPr>
          </p:nvGraphicFramePr>
          <p:xfrm>
            <a:off x="6096000" y="2241551"/>
            <a:ext cx="5716771" cy="43116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DAB038E6-6B13-F601-205A-72BB363C9912}"/>
                </a:ext>
              </a:extLst>
            </p:cNvPr>
            <p:cNvSpPr txBox="1"/>
            <p:nvPr/>
          </p:nvSpPr>
          <p:spPr>
            <a:xfrm>
              <a:off x="9455888" y="4549776"/>
              <a:ext cx="978196" cy="404037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kern="1200" dirty="0">
                  <a:solidFill>
                    <a:schemeClr val="bg1"/>
                  </a:solidFill>
                </a:rPr>
                <a:t>과채음료</a:t>
              </a:r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54BC0F14-4BDF-C181-CE0B-4C35EB9C2D22}"/>
                </a:ext>
              </a:extLst>
            </p:cNvPr>
            <p:cNvSpPr txBox="1"/>
            <p:nvPr/>
          </p:nvSpPr>
          <p:spPr>
            <a:xfrm>
              <a:off x="8294280" y="5504685"/>
              <a:ext cx="1320209" cy="40122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kern="1200">
                  <a:solidFill>
                    <a:schemeClr val="bg1"/>
                  </a:solidFill>
                </a:rPr>
                <a:t>유제품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400" b="1" dirty="0" err="1">
                  <a:solidFill>
                    <a:schemeClr val="bg1"/>
                  </a:solidFill>
                </a:rPr>
                <a:t>대체유</a:t>
              </a:r>
              <a:endParaRPr lang="ko-KR" altLang="en-US" sz="14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051F93-BC88-ABB9-7594-C8E3BC124D35}"/>
                </a:ext>
              </a:extLst>
            </p:cNvPr>
            <p:cNvSpPr txBox="1"/>
            <p:nvPr/>
          </p:nvSpPr>
          <p:spPr>
            <a:xfrm>
              <a:off x="7521971" y="4753202"/>
              <a:ext cx="1320209" cy="40122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kern="1200" dirty="0"/>
                <a:t>커피</a:t>
              </a:r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41240440-B4F2-6844-D1D8-13A4B249937F}"/>
                </a:ext>
              </a:extLst>
            </p:cNvPr>
            <p:cNvSpPr txBox="1"/>
            <p:nvPr/>
          </p:nvSpPr>
          <p:spPr>
            <a:xfrm>
              <a:off x="7362483" y="4001719"/>
              <a:ext cx="1320209" cy="40122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kern="1200" dirty="0"/>
                <a:t>차</a:t>
              </a:r>
            </a:p>
          </p:txBody>
        </p:sp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DFE61E42-9C6A-61CF-D38B-627B50DC6950}"/>
                </a:ext>
              </a:extLst>
            </p:cNvPr>
            <p:cNvSpPr txBox="1"/>
            <p:nvPr/>
          </p:nvSpPr>
          <p:spPr>
            <a:xfrm>
              <a:off x="7082455" y="3354349"/>
              <a:ext cx="1320209" cy="40122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kern="1200" dirty="0"/>
                <a:t>기능성음료</a:t>
              </a:r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8C59ED48-833C-51C5-4403-AF3D66B87260}"/>
                </a:ext>
              </a:extLst>
            </p:cNvPr>
            <p:cNvSpPr txBox="1"/>
            <p:nvPr/>
          </p:nvSpPr>
          <p:spPr>
            <a:xfrm>
              <a:off x="7705874" y="3013123"/>
              <a:ext cx="1320209" cy="40122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/>
                <a:t>혼합</a:t>
              </a:r>
              <a:r>
                <a:rPr lang="ko-KR" altLang="en-US" sz="1400" b="1" kern="1200" dirty="0"/>
                <a:t>음료</a:t>
              </a:r>
            </a:p>
          </p:txBody>
        </p:sp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DF567765-0A56-A6CC-27A5-905748ECE0CF}"/>
                </a:ext>
              </a:extLst>
            </p:cNvPr>
            <p:cNvSpPr txBox="1"/>
            <p:nvPr/>
          </p:nvSpPr>
          <p:spPr>
            <a:xfrm>
              <a:off x="8402061" y="2843987"/>
              <a:ext cx="1320209" cy="338271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/>
                <a:t>탄산수</a:t>
              </a:r>
              <a:endParaRPr lang="ko-KR" altLang="en-US" sz="1400" b="1" kern="1200" dirty="0"/>
            </a:p>
          </p:txBody>
        </p:sp>
      </p:grpSp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8628F419-BC3D-E10F-614C-FE1DB72AC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054239"/>
              </p:ext>
            </p:extLst>
          </p:nvPr>
        </p:nvGraphicFramePr>
        <p:xfrm>
          <a:off x="6095998" y="2270968"/>
          <a:ext cx="5472115" cy="431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1">
            <a:extLst>
              <a:ext uri="{FF2B5EF4-FFF2-40B4-BE49-F238E27FC236}">
                <a16:creationId xmlns:a16="http://schemas.microsoft.com/office/drawing/2014/main" id="{D8106AC3-DE95-537E-AF43-BFB4A26FBC0D}"/>
              </a:ext>
            </a:extLst>
          </p:cNvPr>
          <p:cNvSpPr txBox="1"/>
          <p:nvPr/>
        </p:nvSpPr>
        <p:spPr>
          <a:xfrm>
            <a:off x="9226077" y="3464713"/>
            <a:ext cx="1320209" cy="40122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kern="1200"/>
              <a:t>제로음료</a:t>
            </a:r>
            <a:endParaRPr lang="ko-KR" altLang="en-US" sz="1400" b="1" kern="1200" dirty="0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39F03A45-B53E-4F94-624D-DA18AD3A1297}"/>
              </a:ext>
            </a:extLst>
          </p:cNvPr>
          <p:cNvSpPr txBox="1"/>
          <p:nvPr/>
        </p:nvSpPr>
        <p:spPr>
          <a:xfrm>
            <a:off x="7729545" y="5541941"/>
            <a:ext cx="1320209" cy="40122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kern="1200" dirty="0"/>
              <a:t>일반음료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90083F9F-E8C5-8496-2AB4-907E5611C829}"/>
              </a:ext>
            </a:extLst>
          </p:cNvPr>
          <p:cNvSpPr txBox="1"/>
          <p:nvPr/>
        </p:nvSpPr>
        <p:spPr>
          <a:xfrm>
            <a:off x="8171950" y="3170112"/>
            <a:ext cx="1320209" cy="40122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/>
              <a:t>저당</a:t>
            </a:r>
            <a:r>
              <a:rPr lang="ko-KR" altLang="en-US" sz="1400" b="1" kern="1200" dirty="0"/>
              <a:t>음료</a:t>
            </a:r>
          </a:p>
        </p:txBody>
      </p:sp>
    </p:spTree>
    <p:extLst>
      <p:ext uri="{BB962C8B-B14F-4D97-AF65-F5344CB8AC3E}">
        <p14:creationId xmlns:p14="http://schemas.microsoft.com/office/powerpoint/2010/main" val="122475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1269</Words>
  <Application>Microsoft Office PowerPoint</Application>
  <PresentationFormat>와이드스크린</PresentationFormat>
  <Paragraphs>325</Paragraphs>
  <Slides>27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Pretendard</vt:lpstr>
      <vt:lpstr>Pretendard Bold</vt:lpstr>
      <vt:lpstr>Pretendard ExtraBold</vt:lpstr>
      <vt:lpstr>Pretendard Light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107</cp:revision>
  <dcterms:created xsi:type="dcterms:W3CDTF">2022-07-11T04:17:28Z</dcterms:created>
  <dcterms:modified xsi:type="dcterms:W3CDTF">2025-02-21T01:46:52Z</dcterms:modified>
</cp:coreProperties>
</file>