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67" r:id="rId4"/>
    <p:sldId id="258" r:id="rId5"/>
    <p:sldId id="259" r:id="rId6"/>
    <p:sldId id="268" r:id="rId7"/>
    <p:sldId id="269" r:id="rId8"/>
    <p:sldId id="270" r:id="rId9"/>
    <p:sldId id="271" r:id="rId10"/>
    <p:sldId id="283" r:id="rId11"/>
    <p:sldId id="276" r:id="rId12"/>
    <p:sldId id="279" r:id="rId13"/>
    <p:sldId id="282"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铿任" initials="陈" lastIdx="1" clrIdx="0">
    <p:extLst>
      <p:ext uri="{19B8F6BF-5375-455C-9EA6-DF929625EA0E}">
        <p15:presenceInfo xmlns:p15="http://schemas.microsoft.com/office/powerpoint/2012/main" userId="ff881eddc41079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62" y="418"/>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03534D40-B68F-4F93-B2EA-79BA6B50A6A7}"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346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534D40-B68F-4F93-B2EA-79BA6B50A6A7}"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212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534D40-B68F-4F93-B2EA-79BA6B50A6A7}"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928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534D40-B68F-4F93-B2EA-79BA6B50A6A7}"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0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534D40-B68F-4F93-B2EA-79BA6B50A6A7}"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236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534D40-B68F-4F93-B2EA-79BA6B50A6A7}"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154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3534D40-B68F-4F93-B2EA-79BA6B50A6A7}"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20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3534D40-B68F-4F93-B2EA-79BA6B50A6A7}"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49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3534D40-B68F-4F93-B2EA-79BA6B50A6A7}" type="slidenum">
              <a:rPr lang="zh-CN" altLang="en-US" smtClean="0"/>
              <a:t>‹#›</a:t>
            </a:fld>
            <a:endParaRPr lang="zh-CN" altLang="en-US"/>
          </a:p>
        </p:txBody>
      </p:sp>
    </p:spTree>
    <p:extLst>
      <p:ext uri="{BB962C8B-B14F-4D97-AF65-F5344CB8AC3E}">
        <p14:creationId xmlns:p14="http://schemas.microsoft.com/office/powerpoint/2010/main" val="161180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1D6A09B-9EF4-458A-A377-14D9BA77DAE2}" type="datetimeFigureOut">
              <a:rPr lang="zh-CN" altLang="en-US" smtClean="0"/>
              <a:t>2021/4/17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534D40-B68F-4F93-B2EA-79BA6B50A6A7}"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344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D6A09B-9EF4-458A-A377-14D9BA77DAE2}" type="datetimeFigureOut">
              <a:rPr lang="zh-CN" altLang="en-US" smtClean="0"/>
              <a:t>2021/4/17</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03534D40-B68F-4F93-B2EA-79BA6B50A6A7}"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51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D6A09B-9EF4-458A-A377-14D9BA77DAE2}" type="datetimeFigureOut">
              <a:rPr lang="zh-CN" altLang="en-US" smtClean="0"/>
              <a:t>2021/4/17</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3534D40-B68F-4F93-B2EA-79BA6B50A6A7}"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974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930E8-3278-48B8-82A6-4A75B6996E5F}"/>
              </a:ext>
            </a:extLst>
          </p:cNvPr>
          <p:cNvSpPr>
            <a:spLocks noGrp="1"/>
          </p:cNvSpPr>
          <p:nvPr>
            <p:ph type="ctrTitle"/>
          </p:nvPr>
        </p:nvSpPr>
        <p:spPr/>
        <p:txBody>
          <a:bodyPr/>
          <a:lstStyle/>
          <a:p>
            <a:r>
              <a:rPr lang="en-US" altLang="zh-CN" sz="6600" dirty="0"/>
              <a:t>QG studio </a:t>
            </a:r>
            <a:r>
              <a:rPr lang="zh-CN" altLang="en-US" sz="6600" dirty="0"/>
              <a:t>中期考核</a:t>
            </a:r>
            <a:endParaRPr lang="zh-CN" altLang="en-US" dirty="0"/>
          </a:p>
        </p:txBody>
      </p:sp>
      <p:sp>
        <p:nvSpPr>
          <p:cNvPr id="3" name="副标题 2">
            <a:extLst>
              <a:ext uri="{FF2B5EF4-FFF2-40B4-BE49-F238E27FC236}">
                <a16:creationId xmlns:a16="http://schemas.microsoft.com/office/drawing/2014/main" id="{81BA9195-0093-4B14-8A6E-22538EAFAED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6407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0C19-479E-43B1-8B45-93D3B040B3C4}"/>
              </a:ext>
            </a:extLst>
          </p:cNvPr>
          <p:cNvSpPr>
            <a:spLocks noGrp="1"/>
          </p:cNvSpPr>
          <p:nvPr>
            <p:ph type="title"/>
          </p:nvPr>
        </p:nvSpPr>
        <p:spPr/>
        <p:txBody>
          <a:bodyPr>
            <a:normAutofit fontScale="90000"/>
          </a:bodyPr>
          <a:lstStyle/>
          <a:p>
            <a:r>
              <a:rPr lang="en-US" altLang="zh-CN" sz="4800" dirty="0"/>
              <a:t>                 2.6.</a:t>
            </a:r>
            <a:r>
              <a:rPr lang="zh-CN" altLang="en-US" sz="4900" dirty="0"/>
              <a:t>特征选择</a:t>
            </a:r>
            <a:br>
              <a:rPr lang="en-US" altLang="zh-CN" sz="4000" dirty="0"/>
            </a:br>
            <a:br>
              <a:rPr lang="en-US" altLang="zh-CN" sz="3600" dirty="0"/>
            </a:br>
            <a:r>
              <a:rPr lang="zh-CN" altLang="en-US" sz="2200" dirty="0">
                <a:latin typeface="+mn-ea"/>
                <a:ea typeface="+mn-ea"/>
              </a:rPr>
              <a:t>通过添加噪声，画出直方图。</a:t>
            </a:r>
            <a:br>
              <a:rPr lang="en-US" altLang="zh-CN" sz="2200" dirty="0">
                <a:latin typeface="+mn-ea"/>
                <a:ea typeface="+mn-ea"/>
              </a:rPr>
            </a:br>
            <a:br>
              <a:rPr lang="en-US" altLang="zh-CN" sz="2200" dirty="0">
                <a:latin typeface="+mn-ea"/>
                <a:ea typeface="+mn-ea"/>
              </a:rPr>
            </a:br>
            <a:br>
              <a:rPr lang="en-US" altLang="zh-CN" sz="2200" dirty="0">
                <a:latin typeface="+mn-ea"/>
                <a:ea typeface="+mn-ea"/>
              </a:rPr>
            </a:br>
            <a:br>
              <a:rPr lang="en-US" altLang="zh-CN" sz="2200" dirty="0">
                <a:latin typeface="+mn-ea"/>
                <a:ea typeface="+mn-ea"/>
              </a:rPr>
            </a:br>
            <a:br>
              <a:rPr lang="en-US" altLang="zh-CN" sz="2200" dirty="0">
                <a:latin typeface="+mn-ea"/>
                <a:ea typeface="+mn-ea"/>
              </a:rPr>
            </a:br>
            <a:r>
              <a:rPr lang="zh-CN" altLang="en-US" sz="2200" dirty="0">
                <a:latin typeface="+mn-ea"/>
                <a:ea typeface="+mn-ea"/>
              </a:rPr>
              <a:t>选取前</a:t>
            </a:r>
            <a:r>
              <a:rPr lang="en-US" altLang="zh-CN" sz="2200" dirty="0">
                <a:latin typeface="+mn-ea"/>
                <a:ea typeface="+mn-ea"/>
              </a:rPr>
              <a:t>8</a:t>
            </a:r>
            <a:r>
              <a:rPr lang="zh-CN" altLang="en-US" sz="2200" dirty="0">
                <a:latin typeface="+mn-ea"/>
                <a:ea typeface="+mn-ea"/>
              </a:rPr>
              <a:t>个特征</a:t>
            </a:r>
            <a:r>
              <a:rPr lang="en-US" altLang="zh-CN" sz="2200" dirty="0">
                <a:latin typeface="+mn-ea"/>
                <a:ea typeface="+mn-ea"/>
              </a:rPr>
              <a:t>(</a:t>
            </a:r>
            <a:r>
              <a:rPr lang="zh-CN" altLang="en-US" sz="2200" dirty="0">
                <a:latin typeface="+mn-ea"/>
                <a:ea typeface="+mn-ea"/>
              </a:rPr>
              <a:t>占比较大</a:t>
            </a:r>
            <a:r>
              <a:rPr lang="en-US" altLang="zh-CN" sz="2200" dirty="0">
                <a:latin typeface="+mn-ea"/>
                <a:ea typeface="+mn-ea"/>
              </a:rPr>
              <a:t>)</a:t>
            </a:r>
            <a:r>
              <a:rPr lang="zh-CN" altLang="en-US" sz="2200" dirty="0">
                <a:latin typeface="+mn-ea"/>
                <a:ea typeface="+mn-ea"/>
              </a:rPr>
              <a:t>，得到的结果也不是很理想。</a:t>
            </a:r>
            <a:endParaRPr lang="zh-CN" altLang="en-US" sz="4800" dirty="0">
              <a:latin typeface="+mn-ea"/>
              <a:ea typeface="+mn-ea"/>
            </a:endParaRPr>
          </a:p>
        </p:txBody>
      </p:sp>
      <p:pic>
        <p:nvPicPr>
          <p:cNvPr id="4" name="图片 3">
            <a:extLst>
              <a:ext uri="{FF2B5EF4-FFF2-40B4-BE49-F238E27FC236}">
                <a16:creationId xmlns:a16="http://schemas.microsoft.com/office/drawing/2014/main" id="{662D50CD-A889-4D09-BA3D-AFBF71C7E664}"/>
              </a:ext>
            </a:extLst>
          </p:cNvPr>
          <p:cNvPicPr/>
          <p:nvPr/>
        </p:nvPicPr>
        <p:blipFill rotWithShape="1">
          <a:blip r:embed="rId2"/>
          <a:srcRect t="2861" r="21725"/>
          <a:stretch/>
        </p:blipFill>
        <p:spPr>
          <a:xfrm>
            <a:off x="7778148" y="1940839"/>
            <a:ext cx="4128498" cy="3889121"/>
          </a:xfrm>
          <a:prstGeom prst="rect">
            <a:avLst/>
          </a:prstGeom>
        </p:spPr>
      </p:pic>
      <p:pic>
        <p:nvPicPr>
          <p:cNvPr id="5" name="内容占位符 4">
            <a:extLst>
              <a:ext uri="{FF2B5EF4-FFF2-40B4-BE49-F238E27FC236}">
                <a16:creationId xmlns:a16="http://schemas.microsoft.com/office/drawing/2014/main" id="{060399CF-06DC-4E56-9B9C-BED03B11B34E}"/>
              </a:ext>
            </a:extLst>
          </p:cNvPr>
          <p:cNvPicPr>
            <a:picLocks noGrp="1"/>
          </p:cNvPicPr>
          <p:nvPr>
            <p:ph idx="1"/>
          </p:nvPr>
        </p:nvPicPr>
        <p:blipFill>
          <a:blip r:embed="rId3"/>
          <a:stretch>
            <a:fillRect/>
          </a:stretch>
        </p:blipFill>
        <p:spPr>
          <a:xfrm>
            <a:off x="1451579" y="3775335"/>
            <a:ext cx="3038475" cy="561975"/>
          </a:xfrm>
          <a:prstGeom prst="rect">
            <a:avLst/>
          </a:prstGeom>
        </p:spPr>
      </p:pic>
    </p:spTree>
    <p:extLst>
      <p:ext uri="{BB962C8B-B14F-4D97-AF65-F5344CB8AC3E}">
        <p14:creationId xmlns:p14="http://schemas.microsoft.com/office/powerpoint/2010/main" val="150905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1B35D-B63E-420C-9BD4-85AD6F23BCE8}"/>
              </a:ext>
            </a:extLst>
          </p:cNvPr>
          <p:cNvSpPr>
            <a:spLocks noGrp="1"/>
          </p:cNvSpPr>
          <p:nvPr>
            <p:ph type="title"/>
          </p:nvPr>
        </p:nvSpPr>
        <p:spPr/>
        <p:txBody>
          <a:bodyPr>
            <a:normAutofit/>
          </a:bodyPr>
          <a:lstStyle/>
          <a:p>
            <a:r>
              <a:rPr lang="en-US" altLang="zh-CN" sz="4400" dirty="0"/>
              <a:t>                  </a:t>
            </a:r>
            <a:r>
              <a:rPr lang="zh-CN" altLang="en-US" sz="4400" dirty="0"/>
              <a:t>三</a:t>
            </a:r>
            <a:r>
              <a:rPr lang="en-US" altLang="zh-CN" sz="4400" dirty="0"/>
              <a:t>.</a:t>
            </a:r>
            <a:r>
              <a:rPr lang="zh-CN" altLang="en-US" sz="4400" dirty="0"/>
              <a:t>对比分析</a:t>
            </a:r>
          </a:p>
        </p:txBody>
      </p:sp>
      <p:sp>
        <p:nvSpPr>
          <p:cNvPr id="3" name="内容占位符 2">
            <a:extLst>
              <a:ext uri="{FF2B5EF4-FFF2-40B4-BE49-F238E27FC236}">
                <a16:creationId xmlns:a16="http://schemas.microsoft.com/office/drawing/2014/main" id="{DA9BDEC7-06CD-4066-A0EC-A1C8FB7E0ED7}"/>
              </a:ext>
            </a:extLst>
          </p:cNvPr>
          <p:cNvSpPr>
            <a:spLocks noGrp="1"/>
          </p:cNvSpPr>
          <p:nvPr>
            <p:ph idx="1"/>
          </p:nvPr>
        </p:nvSpPr>
        <p:spPr/>
        <p:txBody>
          <a:bodyPr>
            <a:normAutofit/>
          </a:bodyPr>
          <a:lstStyle/>
          <a:p>
            <a:r>
              <a:rPr lang="en-US" altLang="zh-CN" dirty="0"/>
              <a:t>1.</a:t>
            </a:r>
            <a:r>
              <a:rPr lang="zh-CN" altLang="en-US" dirty="0"/>
              <a:t>全部均值填充</a:t>
            </a:r>
            <a:endParaRPr lang="en-US" altLang="zh-CN" dirty="0"/>
          </a:p>
          <a:p>
            <a:endParaRPr lang="en-US" altLang="zh-CN" dirty="0"/>
          </a:p>
          <a:p>
            <a:endParaRPr lang="en-US" altLang="zh-CN" dirty="0"/>
          </a:p>
          <a:p>
            <a:endParaRPr lang="en-US" altLang="zh-CN" dirty="0"/>
          </a:p>
          <a:p>
            <a:r>
              <a:rPr lang="en-US" altLang="zh-CN" dirty="0"/>
              <a:t>2.drop[‘age’]</a:t>
            </a:r>
            <a:r>
              <a:rPr lang="zh-CN" altLang="en-US" dirty="0"/>
              <a:t>其他均值填充</a:t>
            </a:r>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p:txBody>
      </p:sp>
      <p:pic>
        <p:nvPicPr>
          <p:cNvPr id="4" name="图片 3">
            <a:extLst>
              <a:ext uri="{FF2B5EF4-FFF2-40B4-BE49-F238E27FC236}">
                <a16:creationId xmlns:a16="http://schemas.microsoft.com/office/drawing/2014/main" id="{7B425862-91C7-4291-92E5-0DB3F52BFAFB}"/>
              </a:ext>
            </a:extLst>
          </p:cNvPr>
          <p:cNvPicPr/>
          <p:nvPr/>
        </p:nvPicPr>
        <p:blipFill>
          <a:blip r:embed="rId2"/>
          <a:stretch>
            <a:fillRect/>
          </a:stretch>
        </p:blipFill>
        <p:spPr>
          <a:xfrm>
            <a:off x="1451579" y="2462893"/>
            <a:ext cx="2962275" cy="933450"/>
          </a:xfrm>
          <a:prstGeom prst="rect">
            <a:avLst/>
          </a:prstGeom>
        </p:spPr>
      </p:pic>
      <p:pic>
        <p:nvPicPr>
          <p:cNvPr id="8" name="图片 7">
            <a:extLst>
              <a:ext uri="{FF2B5EF4-FFF2-40B4-BE49-F238E27FC236}">
                <a16:creationId xmlns:a16="http://schemas.microsoft.com/office/drawing/2014/main" id="{776DA393-F6C2-4F41-97E8-7A3214CAB3FC}"/>
              </a:ext>
            </a:extLst>
          </p:cNvPr>
          <p:cNvPicPr/>
          <p:nvPr/>
        </p:nvPicPr>
        <p:blipFill>
          <a:blip r:embed="rId3"/>
          <a:stretch>
            <a:fillRect/>
          </a:stretch>
        </p:blipFill>
        <p:spPr>
          <a:xfrm>
            <a:off x="1502039" y="4497161"/>
            <a:ext cx="2990850" cy="923925"/>
          </a:xfrm>
          <a:prstGeom prst="rect">
            <a:avLst/>
          </a:prstGeom>
        </p:spPr>
      </p:pic>
      <p:pic>
        <p:nvPicPr>
          <p:cNvPr id="9" name="图片 8">
            <a:extLst>
              <a:ext uri="{FF2B5EF4-FFF2-40B4-BE49-F238E27FC236}">
                <a16:creationId xmlns:a16="http://schemas.microsoft.com/office/drawing/2014/main" id="{2CA3068B-61E4-44BC-B0BE-3E32F293AEB6}"/>
              </a:ext>
            </a:extLst>
          </p:cNvPr>
          <p:cNvPicPr/>
          <p:nvPr/>
        </p:nvPicPr>
        <p:blipFill>
          <a:blip r:embed="rId4"/>
          <a:stretch>
            <a:fillRect/>
          </a:stretch>
        </p:blipFill>
        <p:spPr>
          <a:xfrm>
            <a:off x="4543349" y="4568598"/>
            <a:ext cx="3206224" cy="781050"/>
          </a:xfrm>
          <a:prstGeom prst="rect">
            <a:avLst/>
          </a:prstGeom>
        </p:spPr>
      </p:pic>
      <p:pic>
        <p:nvPicPr>
          <p:cNvPr id="10" name="图片 9">
            <a:extLst>
              <a:ext uri="{FF2B5EF4-FFF2-40B4-BE49-F238E27FC236}">
                <a16:creationId xmlns:a16="http://schemas.microsoft.com/office/drawing/2014/main" id="{5ABDF69A-6B94-4CE7-810E-43E1977FC292}"/>
              </a:ext>
            </a:extLst>
          </p:cNvPr>
          <p:cNvPicPr/>
          <p:nvPr/>
        </p:nvPicPr>
        <p:blipFill>
          <a:blip r:embed="rId5"/>
          <a:stretch>
            <a:fillRect/>
          </a:stretch>
        </p:blipFill>
        <p:spPr>
          <a:xfrm>
            <a:off x="4413854" y="2574430"/>
            <a:ext cx="2952750" cy="628650"/>
          </a:xfrm>
          <a:prstGeom prst="rect">
            <a:avLst/>
          </a:prstGeom>
        </p:spPr>
      </p:pic>
      <p:pic>
        <p:nvPicPr>
          <p:cNvPr id="11" name="图片 10">
            <a:extLst>
              <a:ext uri="{FF2B5EF4-FFF2-40B4-BE49-F238E27FC236}">
                <a16:creationId xmlns:a16="http://schemas.microsoft.com/office/drawing/2014/main" id="{2728A12E-43C0-4333-B73A-B601D97339EA}"/>
              </a:ext>
            </a:extLst>
          </p:cNvPr>
          <p:cNvPicPr/>
          <p:nvPr/>
        </p:nvPicPr>
        <p:blipFill>
          <a:blip r:embed="rId6"/>
          <a:stretch>
            <a:fillRect/>
          </a:stretch>
        </p:blipFill>
        <p:spPr>
          <a:xfrm>
            <a:off x="7670346" y="2645867"/>
            <a:ext cx="2838450" cy="485775"/>
          </a:xfrm>
          <a:prstGeom prst="rect">
            <a:avLst/>
          </a:prstGeom>
        </p:spPr>
      </p:pic>
      <p:pic>
        <p:nvPicPr>
          <p:cNvPr id="12" name="图片 11">
            <a:extLst>
              <a:ext uri="{FF2B5EF4-FFF2-40B4-BE49-F238E27FC236}">
                <a16:creationId xmlns:a16="http://schemas.microsoft.com/office/drawing/2014/main" id="{165EEC7E-2E4C-4BFC-8DE1-41E4227646BA}"/>
              </a:ext>
            </a:extLst>
          </p:cNvPr>
          <p:cNvPicPr/>
          <p:nvPr/>
        </p:nvPicPr>
        <p:blipFill>
          <a:blip r:embed="rId7"/>
          <a:stretch>
            <a:fillRect/>
          </a:stretch>
        </p:blipFill>
        <p:spPr>
          <a:xfrm>
            <a:off x="7930601" y="4635273"/>
            <a:ext cx="2943225" cy="647700"/>
          </a:xfrm>
          <a:prstGeom prst="rect">
            <a:avLst/>
          </a:prstGeom>
        </p:spPr>
      </p:pic>
      <p:pic>
        <p:nvPicPr>
          <p:cNvPr id="13" name="图片 12">
            <a:extLst>
              <a:ext uri="{FF2B5EF4-FFF2-40B4-BE49-F238E27FC236}">
                <a16:creationId xmlns:a16="http://schemas.microsoft.com/office/drawing/2014/main" id="{D3B005A7-F382-42F6-A9DB-10F49BA2048C}"/>
              </a:ext>
            </a:extLst>
          </p:cNvPr>
          <p:cNvPicPr/>
          <p:nvPr/>
        </p:nvPicPr>
        <p:blipFill>
          <a:blip r:embed="rId8"/>
          <a:stretch>
            <a:fillRect/>
          </a:stretch>
        </p:blipFill>
        <p:spPr>
          <a:xfrm>
            <a:off x="1597289" y="5488785"/>
            <a:ext cx="2800350" cy="542925"/>
          </a:xfrm>
          <a:prstGeom prst="rect">
            <a:avLst/>
          </a:prstGeom>
        </p:spPr>
      </p:pic>
      <p:pic>
        <p:nvPicPr>
          <p:cNvPr id="14" name="图片 13">
            <a:extLst>
              <a:ext uri="{FF2B5EF4-FFF2-40B4-BE49-F238E27FC236}">
                <a16:creationId xmlns:a16="http://schemas.microsoft.com/office/drawing/2014/main" id="{C8BD200C-E799-4974-975C-BFE868F60D61}"/>
              </a:ext>
            </a:extLst>
          </p:cNvPr>
          <p:cNvPicPr/>
          <p:nvPr/>
        </p:nvPicPr>
        <p:blipFill>
          <a:blip r:embed="rId9"/>
          <a:stretch>
            <a:fillRect/>
          </a:stretch>
        </p:blipFill>
        <p:spPr>
          <a:xfrm>
            <a:off x="1482989" y="3557608"/>
            <a:ext cx="3028950" cy="485775"/>
          </a:xfrm>
          <a:prstGeom prst="rect">
            <a:avLst/>
          </a:prstGeom>
        </p:spPr>
      </p:pic>
      <p:pic>
        <p:nvPicPr>
          <p:cNvPr id="15" name="图片 14">
            <a:extLst>
              <a:ext uri="{FF2B5EF4-FFF2-40B4-BE49-F238E27FC236}">
                <a16:creationId xmlns:a16="http://schemas.microsoft.com/office/drawing/2014/main" id="{4D62C706-5778-4B46-99E1-7C07682158D6}"/>
              </a:ext>
            </a:extLst>
          </p:cNvPr>
          <p:cNvPicPr/>
          <p:nvPr/>
        </p:nvPicPr>
        <p:blipFill>
          <a:blip r:embed="rId10"/>
          <a:stretch>
            <a:fillRect/>
          </a:stretch>
        </p:blipFill>
        <p:spPr>
          <a:xfrm>
            <a:off x="4625822" y="3532455"/>
            <a:ext cx="2676525" cy="552450"/>
          </a:xfrm>
          <a:prstGeom prst="rect">
            <a:avLst/>
          </a:prstGeom>
        </p:spPr>
      </p:pic>
      <p:pic>
        <p:nvPicPr>
          <p:cNvPr id="16" name="图片 15">
            <a:extLst>
              <a:ext uri="{FF2B5EF4-FFF2-40B4-BE49-F238E27FC236}">
                <a16:creationId xmlns:a16="http://schemas.microsoft.com/office/drawing/2014/main" id="{111C9196-51FF-4A92-A03D-C0599AD3AE0E}"/>
              </a:ext>
            </a:extLst>
          </p:cNvPr>
          <p:cNvPicPr/>
          <p:nvPr/>
        </p:nvPicPr>
        <p:blipFill>
          <a:blip r:embed="rId11"/>
          <a:stretch>
            <a:fillRect/>
          </a:stretch>
        </p:blipFill>
        <p:spPr>
          <a:xfrm>
            <a:off x="4517399" y="5396256"/>
            <a:ext cx="3095625" cy="657225"/>
          </a:xfrm>
          <a:prstGeom prst="rect">
            <a:avLst/>
          </a:prstGeom>
        </p:spPr>
      </p:pic>
      <p:pic>
        <p:nvPicPr>
          <p:cNvPr id="17" name="图片 16">
            <a:extLst>
              <a:ext uri="{FF2B5EF4-FFF2-40B4-BE49-F238E27FC236}">
                <a16:creationId xmlns:a16="http://schemas.microsoft.com/office/drawing/2014/main" id="{19A6EF12-634C-42E3-8C38-AA4F84AB18A3}"/>
              </a:ext>
            </a:extLst>
          </p:cNvPr>
          <p:cNvPicPr/>
          <p:nvPr/>
        </p:nvPicPr>
        <p:blipFill>
          <a:blip r:embed="rId12"/>
          <a:stretch>
            <a:fillRect/>
          </a:stretch>
        </p:blipFill>
        <p:spPr>
          <a:xfrm>
            <a:off x="7651296" y="3509364"/>
            <a:ext cx="2857500" cy="504825"/>
          </a:xfrm>
          <a:prstGeom prst="rect">
            <a:avLst/>
          </a:prstGeom>
        </p:spPr>
      </p:pic>
      <p:pic>
        <p:nvPicPr>
          <p:cNvPr id="18" name="图片 17">
            <a:extLst>
              <a:ext uri="{FF2B5EF4-FFF2-40B4-BE49-F238E27FC236}">
                <a16:creationId xmlns:a16="http://schemas.microsoft.com/office/drawing/2014/main" id="{AA0C0949-CA09-4CC7-92B9-E9B022495949}"/>
              </a:ext>
            </a:extLst>
          </p:cNvPr>
          <p:cNvPicPr/>
          <p:nvPr/>
        </p:nvPicPr>
        <p:blipFill>
          <a:blip r:embed="rId13"/>
          <a:stretch>
            <a:fillRect/>
          </a:stretch>
        </p:blipFill>
        <p:spPr>
          <a:xfrm>
            <a:off x="7821063" y="5466345"/>
            <a:ext cx="3162300" cy="504825"/>
          </a:xfrm>
          <a:prstGeom prst="rect">
            <a:avLst/>
          </a:prstGeom>
        </p:spPr>
      </p:pic>
    </p:spTree>
    <p:extLst>
      <p:ext uri="{BB962C8B-B14F-4D97-AF65-F5344CB8AC3E}">
        <p14:creationId xmlns:p14="http://schemas.microsoft.com/office/powerpoint/2010/main" val="308977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1B35D-B63E-420C-9BD4-85AD6F23BCE8}"/>
              </a:ext>
            </a:extLst>
          </p:cNvPr>
          <p:cNvSpPr>
            <a:spLocks noGrp="1"/>
          </p:cNvSpPr>
          <p:nvPr>
            <p:ph type="title"/>
          </p:nvPr>
        </p:nvSpPr>
        <p:spPr/>
        <p:txBody>
          <a:bodyPr>
            <a:normAutofit/>
          </a:bodyPr>
          <a:lstStyle/>
          <a:p>
            <a:r>
              <a:rPr lang="en-US" altLang="zh-CN" sz="4400" dirty="0"/>
              <a:t>                  </a:t>
            </a:r>
            <a:r>
              <a:rPr lang="zh-CN" altLang="en-US" sz="4400" dirty="0"/>
              <a:t>四</a:t>
            </a:r>
            <a:r>
              <a:rPr lang="en-US" altLang="zh-CN" sz="4400" dirty="0"/>
              <a:t>.</a:t>
            </a:r>
            <a:r>
              <a:rPr lang="zh-CN" altLang="en-US" sz="4400" dirty="0"/>
              <a:t>对比分析</a:t>
            </a:r>
          </a:p>
        </p:txBody>
      </p:sp>
      <p:sp>
        <p:nvSpPr>
          <p:cNvPr id="3" name="内容占位符 2">
            <a:extLst>
              <a:ext uri="{FF2B5EF4-FFF2-40B4-BE49-F238E27FC236}">
                <a16:creationId xmlns:a16="http://schemas.microsoft.com/office/drawing/2014/main" id="{DA9BDEC7-06CD-4066-A0EC-A1C8FB7E0ED7}"/>
              </a:ext>
            </a:extLst>
          </p:cNvPr>
          <p:cNvSpPr>
            <a:spLocks noGrp="1"/>
          </p:cNvSpPr>
          <p:nvPr>
            <p:ph idx="1"/>
          </p:nvPr>
        </p:nvSpPr>
        <p:spPr/>
        <p:txBody>
          <a:bodyPr>
            <a:normAutofit/>
          </a:bodyPr>
          <a:lstStyle/>
          <a:p>
            <a:r>
              <a:rPr lang="en-US" altLang="zh-CN" dirty="0"/>
              <a:t>1.</a:t>
            </a:r>
            <a:r>
              <a:rPr lang="zh-CN" altLang="zh-CN" dirty="0"/>
              <a:t>使用统计数量最多的数值来填充缺失值然后进行每个字符类型数值的独热编码。</a:t>
            </a:r>
          </a:p>
          <a:p>
            <a:endParaRPr lang="en-US" altLang="zh-CN" dirty="0"/>
          </a:p>
          <a:p>
            <a:endParaRPr lang="en-US" altLang="zh-CN" dirty="0"/>
          </a:p>
          <a:p>
            <a:endParaRPr lang="en-US" altLang="zh-CN" dirty="0"/>
          </a:p>
          <a:p>
            <a:r>
              <a:rPr lang="en-US" altLang="zh-CN" dirty="0"/>
              <a:t>2.</a:t>
            </a:r>
            <a:r>
              <a:rPr lang="zh-CN" altLang="zh-CN" dirty="0"/>
              <a:t>先对标签下各字符数值进行独热编码，再均值填充缺失值</a:t>
            </a:r>
            <a:endParaRPr lang="en-US" altLang="zh-CN" dirty="0"/>
          </a:p>
          <a:p>
            <a:endParaRPr lang="en-US" altLang="zh-CN" dirty="0"/>
          </a:p>
          <a:p>
            <a:pPr marL="0" indent="0">
              <a:buNone/>
            </a:pPr>
            <a:endParaRPr lang="en-US" altLang="zh-CN" dirty="0"/>
          </a:p>
          <a:p>
            <a:endParaRPr lang="en-US" altLang="zh-CN" dirty="0"/>
          </a:p>
        </p:txBody>
      </p:sp>
      <p:pic>
        <p:nvPicPr>
          <p:cNvPr id="14" name="图片 13">
            <a:extLst>
              <a:ext uri="{FF2B5EF4-FFF2-40B4-BE49-F238E27FC236}">
                <a16:creationId xmlns:a16="http://schemas.microsoft.com/office/drawing/2014/main" id="{976C4082-1175-4EA2-824B-2A5A93D8BB3F}"/>
              </a:ext>
            </a:extLst>
          </p:cNvPr>
          <p:cNvPicPr/>
          <p:nvPr/>
        </p:nvPicPr>
        <p:blipFill>
          <a:blip r:embed="rId2"/>
          <a:stretch>
            <a:fillRect/>
          </a:stretch>
        </p:blipFill>
        <p:spPr>
          <a:xfrm>
            <a:off x="1634218" y="2424112"/>
            <a:ext cx="3219450" cy="1095375"/>
          </a:xfrm>
          <a:prstGeom prst="rect">
            <a:avLst/>
          </a:prstGeom>
        </p:spPr>
      </p:pic>
      <p:pic>
        <p:nvPicPr>
          <p:cNvPr id="15" name="图片 14">
            <a:extLst>
              <a:ext uri="{FF2B5EF4-FFF2-40B4-BE49-F238E27FC236}">
                <a16:creationId xmlns:a16="http://schemas.microsoft.com/office/drawing/2014/main" id="{2555C624-FB1F-4A96-BA8A-DFBFE7052903}"/>
              </a:ext>
            </a:extLst>
          </p:cNvPr>
          <p:cNvPicPr/>
          <p:nvPr/>
        </p:nvPicPr>
        <p:blipFill>
          <a:blip r:embed="rId3"/>
          <a:stretch>
            <a:fillRect/>
          </a:stretch>
        </p:blipFill>
        <p:spPr>
          <a:xfrm>
            <a:off x="1595491" y="4323345"/>
            <a:ext cx="3590925" cy="1143000"/>
          </a:xfrm>
          <a:prstGeom prst="rect">
            <a:avLst/>
          </a:prstGeom>
        </p:spPr>
      </p:pic>
      <p:pic>
        <p:nvPicPr>
          <p:cNvPr id="16" name="图片 15">
            <a:extLst>
              <a:ext uri="{FF2B5EF4-FFF2-40B4-BE49-F238E27FC236}">
                <a16:creationId xmlns:a16="http://schemas.microsoft.com/office/drawing/2014/main" id="{54A9B5CA-92C5-4C5C-B8E8-EB48533627F5}"/>
              </a:ext>
            </a:extLst>
          </p:cNvPr>
          <p:cNvPicPr/>
          <p:nvPr/>
        </p:nvPicPr>
        <p:blipFill>
          <a:blip r:embed="rId4"/>
          <a:stretch>
            <a:fillRect/>
          </a:stretch>
        </p:blipFill>
        <p:spPr>
          <a:xfrm>
            <a:off x="4864554" y="2639760"/>
            <a:ext cx="2952750" cy="628650"/>
          </a:xfrm>
          <a:prstGeom prst="rect">
            <a:avLst/>
          </a:prstGeom>
        </p:spPr>
      </p:pic>
      <p:pic>
        <p:nvPicPr>
          <p:cNvPr id="17" name="图片 16">
            <a:extLst>
              <a:ext uri="{FF2B5EF4-FFF2-40B4-BE49-F238E27FC236}">
                <a16:creationId xmlns:a16="http://schemas.microsoft.com/office/drawing/2014/main" id="{9B967476-2208-4C81-A2E2-90E267C33987}"/>
              </a:ext>
            </a:extLst>
          </p:cNvPr>
          <p:cNvPicPr/>
          <p:nvPr/>
        </p:nvPicPr>
        <p:blipFill>
          <a:blip r:embed="rId5"/>
          <a:stretch>
            <a:fillRect/>
          </a:stretch>
        </p:blipFill>
        <p:spPr>
          <a:xfrm>
            <a:off x="5186416" y="4674765"/>
            <a:ext cx="3590925" cy="533400"/>
          </a:xfrm>
          <a:prstGeom prst="rect">
            <a:avLst/>
          </a:prstGeom>
        </p:spPr>
      </p:pic>
      <p:pic>
        <p:nvPicPr>
          <p:cNvPr id="18" name="图片 17">
            <a:extLst>
              <a:ext uri="{FF2B5EF4-FFF2-40B4-BE49-F238E27FC236}">
                <a16:creationId xmlns:a16="http://schemas.microsoft.com/office/drawing/2014/main" id="{86CFCF20-699F-413D-B4F2-7C53EF837FE8}"/>
              </a:ext>
            </a:extLst>
          </p:cNvPr>
          <p:cNvPicPr/>
          <p:nvPr/>
        </p:nvPicPr>
        <p:blipFill>
          <a:blip r:embed="rId6"/>
          <a:stretch>
            <a:fillRect/>
          </a:stretch>
        </p:blipFill>
        <p:spPr>
          <a:xfrm>
            <a:off x="7901971" y="2711197"/>
            <a:ext cx="2838450" cy="485775"/>
          </a:xfrm>
          <a:prstGeom prst="rect">
            <a:avLst/>
          </a:prstGeom>
        </p:spPr>
      </p:pic>
      <p:pic>
        <p:nvPicPr>
          <p:cNvPr id="19" name="图片 18">
            <a:extLst>
              <a:ext uri="{FF2B5EF4-FFF2-40B4-BE49-F238E27FC236}">
                <a16:creationId xmlns:a16="http://schemas.microsoft.com/office/drawing/2014/main" id="{633BD284-0809-44B5-AB29-C5902E0A1557}"/>
              </a:ext>
            </a:extLst>
          </p:cNvPr>
          <p:cNvPicPr/>
          <p:nvPr/>
        </p:nvPicPr>
        <p:blipFill>
          <a:blip r:embed="rId7"/>
          <a:stretch>
            <a:fillRect/>
          </a:stretch>
        </p:blipFill>
        <p:spPr>
          <a:xfrm>
            <a:off x="8777341" y="4561470"/>
            <a:ext cx="3524250" cy="666750"/>
          </a:xfrm>
          <a:prstGeom prst="rect">
            <a:avLst/>
          </a:prstGeom>
        </p:spPr>
      </p:pic>
    </p:spTree>
    <p:extLst>
      <p:ext uri="{BB962C8B-B14F-4D97-AF65-F5344CB8AC3E}">
        <p14:creationId xmlns:p14="http://schemas.microsoft.com/office/powerpoint/2010/main" val="422836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1B35D-B63E-420C-9BD4-85AD6F23BCE8}"/>
              </a:ext>
            </a:extLst>
          </p:cNvPr>
          <p:cNvSpPr>
            <a:spLocks noGrp="1"/>
          </p:cNvSpPr>
          <p:nvPr>
            <p:ph type="title"/>
          </p:nvPr>
        </p:nvSpPr>
        <p:spPr/>
        <p:txBody>
          <a:bodyPr>
            <a:normAutofit/>
          </a:bodyPr>
          <a:lstStyle/>
          <a:p>
            <a:r>
              <a:rPr lang="en-US" altLang="zh-CN" sz="4400" dirty="0"/>
              <a:t>                  </a:t>
            </a:r>
            <a:r>
              <a:rPr lang="zh-CN" altLang="en-US" sz="4400" dirty="0"/>
              <a:t>四</a:t>
            </a:r>
            <a:r>
              <a:rPr lang="en-US" altLang="zh-CN" sz="4400" dirty="0"/>
              <a:t>.</a:t>
            </a:r>
            <a:r>
              <a:rPr lang="zh-CN" altLang="en-US" sz="4400" dirty="0"/>
              <a:t>对比分析</a:t>
            </a:r>
          </a:p>
        </p:txBody>
      </p:sp>
      <p:sp>
        <p:nvSpPr>
          <p:cNvPr id="3" name="内容占位符 2">
            <a:extLst>
              <a:ext uri="{FF2B5EF4-FFF2-40B4-BE49-F238E27FC236}">
                <a16:creationId xmlns:a16="http://schemas.microsoft.com/office/drawing/2014/main" id="{DA9BDEC7-06CD-4066-A0EC-A1C8FB7E0ED7}"/>
              </a:ext>
            </a:extLst>
          </p:cNvPr>
          <p:cNvSpPr>
            <a:spLocks noGrp="1"/>
          </p:cNvSpPr>
          <p:nvPr>
            <p:ph idx="1"/>
          </p:nvPr>
        </p:nvSpPr>
        <p:spPr/>
        <p:txBody>
          <a:bodyPr>
            <a:normAutofit/>
          </a:bodyPr>
          <a:lstStyle/>
          <a:p>
            <a:endParaRPr lang="en-US" altLang="zh-CN" dirty="0"/>
          </a:p>
          <a:p>
            <a:endParaRPr lang="en-US" altLang="zh-CN" dirty="0"/>
          </a:p>
          <a:p>
            <a:r>
              <a:rPr lang="zh-CN" altLang="en-US" dirty="0"/>
              <a:t>通过对比发现均值填充在有的模型中，能够很好提高准确率，但在均值编码会产生小数点，处理一些模型中会有反效果。</a:t>
            </a:r>
            <a:endParaRPr lang="en-US" altLang="zh-CN" dirty="0"/>
          </a:p>
          <a:p>
            <a:endParaRPr lang="en-US" altLang="zh-CN" dirty="0"/>
          </a:p>
          <a:p>
            <a:endParaRPr lang="en-US" altLang="zh-CN" dirty="0"/>
          </a:p>
          <a:p>
            <a:pPr marL="0" indent="0">
              <a:buNone/>
            </a:pPr>
            <a:endParaRPr lang="en-US" altLang="zh-CN" dirty="0"/>
          </a:p>
          <a:p>
            <a:endParaRPr lang="en-US" altLang="zh-CN" dirty="0"/>
          </a:p>
        </p:txBody>
      </p:sp>
    </p:spTree>
    <p:extLst>
      <p:ext uri="{BB962C8B-B14F-4D97-AF65-F5344CB8AC3E}">
        <p14:creationId xmlns:p14="http://schemas.microsoft.com/office/powerpoint/2010/main" val="379520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130DF52-4D74-45A3-98C5-DCF4AED46A81}"/>
              </a:ext>
            </a:extLst>
          </p:cNvPr>
          <p:cNvSpPr>
            <a:spLocks noGrp="1"/>
          </p:cNvSpPr>
          <p:nvPr>
            <p:ph type="title"/>
          </p:nvPr>
        </p:nvSpPr>
        <p:spPr>
          <a:xfrm>
            <a:off x="1573981" y="1854102"/>
            <a:ext cx="8643154" cy="1887950"/>
          </a:xfrm>
        </p:spPr>
        <p:txBody>
          <a:bodyPr>
            <a:normAutofit/>
          </a:bodyPr>
          <a:lstStyle/>
          <a:p>
            <a:r>
              <a:rPr lang="zh-CN" altLang="en-US" sz="6600" dirty="0"/>
              <a:t>            谢谢聆听</a:t>
            </a:r>
          </a:p>
        </p:txBody>
      </p:sp>
    </p:spTree>
    <p:extLst>
      <p:ext uri="{BB962C8B-B14F-4D97-AF65-F5344CB8AC3E}">
        <p14:creationId xmlns:p14="http://schemas.microsoft.com/office/powerpoint/2010/main" val="116781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1B35D-B63E-420C-9BD4-85AD6F23BCE8}"/>
              </a:ext>
            </a:extLst>
          </p:cNvPr>
          <p:cNvSpPr>
            <a:spLocks noGrp="1"/>
          </p:cNvSpPr>
          <p:nvPr>
            <p:ph type="title"/>
          </p:nvPr>
        </p:nvSpPr>
        <p:spPr/>
        <p:txBody>
          <a:bodyPr>
            <a:normAutofit/>
          </a:bodyPr>
          <a:lstStyle/>
          <a:p>
            <a:r>
              <a:rPr lang="en-US" altLang="zh-CN" sz="4400" dirty="0"/>
              <a:t>                  </a:t>
            </a:r>
            <a:r>
              <a:rPr lang="zh-CN" altLang="en-US" sz="4400" dirty="0"/>
              <a:t>一</a:t>
            </a:r>
            <a:r>
              <a:rPr lang="en-US" altLang="zh-CN" sz="4400" dirty="0"/>
              <a:t>.</a:t>
            </a:r>
            <a:r>
              <a:rPr lang="zh-CN" altLang="en-US" sz="4400" dirty="0"/>
              <a:t>数据处理</a:t>
            </a:r>
          </a:p>
        </p:txBody>
      </p:sp>
      <p:sp>
        <p:nvSpPr>
          <p:cNvPr id="3" name="内容占位符 2">
            <a:extLst>
              <a:ext uri="{FF2B5EF4-FFF2-40B4-BE49-F238E27FC236}">
                <a16:creationId xmlns:a16="http://schemas.microsoft.com/office/drawing/2014/main" id="{DA9BDEC7-06CD-4066-A0EC-A1C8FB7E0ED7}"/>
              </a:ext>
            </a:extLst>
          </p:cNvPr>
          <p:cNvSpPr>
            <a:spLocks noGrp="1"/>
          </p:cNvSpPr>
          <p:nvPr>
            <p:ph idx="1"/>
          </p:nvPr>
        </p:nvSpPr>
        <p:spPr/>
        <p:txBody>
          <a:bodyPr>
            <a:normAutofit/>
          </a:bodyPr>
          <a:lstStyle/>
          <a:p>
            <a:r>
              <a:rPr lang="zh-CN" altLang="en-US" dirty="0"/>
              <a:t>在查看数据集的时候，可以发现数值类型的标签缺失值最多的为</a:t>
            </a:r>
            <a:r>
              <a:rPr lang="en-US" altLang="zh-CN" dirty="0"/>
              <a:t>[‘age’]</a:t>
            </a:r>
            <a:r>
              <a:rPr lang="zh-CN" altLang="en-US" dirty="0"/>
              <a:t>。</a:t>
            </a:r>
            <a:endParaRPr lang="en-US" altLang="zh-CN" dirty="0"/>
          </a:p>
          <a:p>
            <a:endParaRPr lang="en-US" altLang="zh-CN" dirty="0"/>
          </a:p>
          <a:p>
            <a:r>
              <a:rPr lang="zh-CN" altLang="en-US" dirty="0"/>
              <a:t>对此，有两种处理方式：</a:t>
            </a:r>
            <a:endParaRPr lang="en-US" altLang="zh-CN" dirty="0"/>
          </a:p>
          <a:p>
            <a:r>
              <a:rPr lang="en-US" altLang="zh-CN" dirty="0"/>
              <a:t>1.</a:t>
            </a:r>
            <a:r>
              <a:rPr lang="zh-CN" altLang="en-US" dirty="0"/>
              <a:t>全部均值填充</a:t>
            </a:r>
            <a:endParaRPr lang="en-US" altLang="zh-CN" dirty="0"/>
          </a:p>
          <a:p>
            <a:r>
              <a:rPr lang="en-US" altLang="zh-CN" dirty="0"/>
              <a:t>2.drop[‘age’]</a:t>
            </a:r>
            <a:r>
              <a:rPr lang="zh-CN" altLang="en-US" dirty="0"/>
              <a:t>其他均值填充</a:t>
            </a:r>
            <a:endParaRPr lang="en-US" altLang="zh-CN" dirty="0"/>
          </a:p>
        </p:txBody>
      </p:sp>
      <p:pic>
        <p:nvPicPr>
          <p:cNvPr id="5" name="图片 4">
            <a:extLst>
              <a:ext uri="{FF2B5EF4-FFF2-40B4-BE49-F238E27FC236}">
                <a16:creationId xmlns:a16="http://schemas.microsoft.com/office/drawing/2014/main" id="{5B8B872E-39D2-4B74-B893-9549EBFCCB3A}"/>
              </a:ext>
            </a:extLst>
          </p:cNvPr>
          <p:cNvPicPr>
            <a:picLocks noChangeAspect="1"/>
          </p:cNvPicPr>
          <p:nvPr/>
        </p:nvPicPr>
        <p:blipFill>
          <a:blip r:embed="rId2"/>
          <a:stretch>
            <a:fillRect/>
          </a:stretch>
        </p:blipFill>
        <p:spPr>
          <a:xfrm>
            <a:off x="7023473" y="2427045"/>
            <a:ext cx="4678670" cy="3626436"/>
          </a:xfrm>
          <a:prstGeom prst="rect">
            <a:avLst/>
          </a:prstGeom>
        </p:spPr>
      </p:pic>
    </p:spTree>
    <p:extLst>
      <p:ext uri="{BB962C8B-B14F-4D97-AF65-F5344CB8AC3E}">
        <p14:creationId xmlns:p14="http://schemas.microsoft.com/office/powerpoint/2010/main" val="207802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1B35D-B63E-420C-9BD4-85AD6F23BCE8}"/>
              </a:ext>
            </a:extLst>
          </p:cNvPr>
          <p:cNvSpPr>
            <a:spLocks noGrp="1"/>
          </p:cNvSpPr>
          <p:nvPr>
            <p:ph type="title"/>
          </p:nvPr>
        </p:nvSpPr>
        <p:spPr/>
        <p:txBody>
          <a:bodyPr>
            <a:normAutofit/>
          </a:bodyPr>
          <a:lstStyle/>
          <a:p>
            <a:r>
              <a:rPr lang="en-US" altLang="zh-CN" sz="4400" dirty="0"/>
              <a:t>                  </a:t>
            </a:r>
            <a:r>
              <a:rPr lang="zh-CN" altLang="en-US" sz="4400" dirty="0"/>
              <a:t>一</a:t>
            </a:r>
            <a:r>
              <a:rPr lang="en-US" altLang="zh-CN" sz="4400" dirty="0"/>
              <a:t>.</a:t>
            </a:r>
            <a:r>
              <a:rPr lang="zh-CN" altLang="en-US" sz="4400" dirty="0"/>
              <a:t>数据处理</a:t>
            </a:r>
          </a:p>
        </p:txBody>
      </p:sp>
      <p:sp>
        <p:nvSpPr>
          <p:cNvPr id="3" name="内容占位符 2">
            <a:extLst>
              <a:ext uri="{FF2B5EF4-FFF2-40B4-BE49-F238E27FC236}">
                <a16:creationId xmlns:a16="http://schemas.microsoft.com/office/drawing/2014/main" id="{DA9BDEC7-06CD-4066-A0EC-A1C8FB7E0ED7}"/>
              </a:ext>
            </a:extLst>
          </p:cNvPr>
          <p:cNvSpPr>
            <a:spLocks noGrp="1"/>
          </p:cNvSpPr>
          <p:nvPr>
            <p:ph idx="1"/>
          </p:nvPr>
        </p:nvSpPr>
        <p:spPr/>
        <p:txBody>
          <a:bodyPr>
            <a:normAutofit/>
          </a:bodyPr>
          <a:lstStyle/>
          <a:p>
            <a:r>
              <a:rPr lang="zh-CN" altLang="en-US" dirty="0"/>
              <a:t>在查看字符类型的数据时，发现该类型下的所有标签都有缺失值</a:t>
            </a:r>
            <a:endParaRPr lang="en-US" altLang="zh-CN" dirty="0"/>
          </a:p>
          <a:p>
            <a:endParaRPr lang="en-US" altLang="zh-CN" dirty="0"/>
          </a:p>
          <a:p>
            <a:r>
              <a:rPr lang="zh-CN" altLang="en-US" dirty="0"/>
              <a:t>对此我进行了两种操作：</a:t>
            </a:r>
            <a:endParaRPr lang="en-US" altLang="zh-CN" dirty="0"/>
          </a:p>
          <a:p>
            <a:r>
              <a:rPr lang="en-US" altLang="zh-CN" dirty="0"/>
              <a:t>1.</a:t>
            </a:r>
            <a:r>
              <a:rPr lang="zh-CN" altLang="zh-CN" dirty="0"/>
              <a:t>使用统计数量最多的数值来填充缺失值然后进行每个字符类型数值的独热编码。</a:t>
            </a:r>
          </a:p>
          <a:p>
            <a:r>
              <a:rPr lang="en-US" altLang="zh-CN" dirty="0"/>
              <a:t>2.</a:t>
            </a:r>
            <a:r>
              <a:rPr lang="zh-CN" altLang="zh-CN" dirty="0"/>
              <a:t>先对标签下各字符数值进行独热编码，再均值填充缺失值</a:t>
            </a:r>
            <a:endParaRPr lang="en-US" altLang="zh-CN" dirty="0"/>
          </a:p>
        </p:txBody>
      </p:sp>
    </p:spTree>
    <p:extLst>
      <p:ext uri="{BB962C8B-B14F-4D97-AF65-F5344CB8AC3E}">
        <p14:creationId xmlns:p14="http://schemas.microsoft.com/office/powerpoint/2010/main" val="371781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63510-4B59-4B7E-946C-25404FAF6EDE}"/>
              </a:ext>
            </a:extLst>
          </p:cNvPr>
          <p:cNvSpPr>
            <a:spLocks noGrp="1"/>
          </p:cNvSpPr>
          <p:nvPr>
            <p:ph type="title"/>
          </p:nvPr>
        </p:nvSpPr>
        <p:spPr/>
        <p:txBody>
          <a:bodyPr/>
          <a:lstStyle/>
          <a:p>
            <a:r>
              <a:rPr lang="zh-CN" altLang="en-US" sz="3200" dirty="0"/>
              <a:t>                    </a:t>
            </a:r>
            <a:r>
              <a:rPr lang="zh-CN" altLang="en-US" sz="4400" dirty="0"/>
              <a:t>二</a:t>
            </a:r>
            <a:r>
              <a:rPr lang="en-US" altLang="zh-CN" sz="4400" dirty="0"/>
              <a:t>.</a:t>
            </a:r>
            <a:r>
              <a:rPr lang="zh-CN" altLang="en-US" sz="4400" dirty="0"/>
              <a:t>使用的不同模型</a:t>
            </a:r>
            <a:endParaRPr lang="zh-CN" altLang="en-US" dirty="0"/>
          </a:p>
        </p:txBody>
      </p:sp>
      <p:sp>
        <p:nvSpPr>
          <p:cNvPr id="3" name="内容占位符 2">
            <a:extLst>
              <a:ext uri="{FF2B5EF4-FFF2-40B4-BE49-F238E27FC236}">
                <a16:creationId xmlns:a16="http://schemas.microsoft.com/office/drawing/2014/main" id="{42D9D6C4-0B9A-4312-8B2E-32EE5BF50F7E}"/>
              </a:ext>
            </a:extLst>
          </p:cNvPr>
          <p:cNvSpPr>
            <a:spLocks noGrp="1"/>
          </p:cNvSpPr>
          <p:nvPr>
            <p:ph idx="1"/>
          </p:nvPr>
        </p:nvSpPr>
        <p:spPr/>
        <p:txBody>
          <a:bodyPr/>
          <a:lstStyle/>
          <a:p>
            <a:r>
              <a:rPr lang="en-US" altLang="zh-CN" dirty="0"/>
              <a:t>1.</a:t>
            </a:r>
            <a:r>
              <a:rPr lang="zh-CN" altLang="en-US" dirty="0"/>
              <a:t>线性回归</a:t>
            </a:r>
            <a:endParaRPr lang="en-US" altLang="zh-CN" dirty="0"/>
          </a:p>
          <a:p>
            <a:r>
              <a:rPr lang="en-US" altLang="zh-CN" dirty="0"/>
              <a:t>2.</a:t>
            </a:r>
            <a:r>
              <a:rPr lang="zh-CN" altLang="en-US" dirty="0"/>
              <a:t>逻辑回归</a:t>
            </a:r>
            <a:endParaRPr lang="en-US" altLang="zh-CN" dirty="0"/>
          </a:p>
          <a:p>
            <a:r>
              <a:rPr lang="en-US" altLang="zh-CN" dirty="0"/>
              <a:t>3.</a:t>
            </a:r>
            <a:r>
              <a:rPr lang="zh-CN" altLang="en-US" dirty="0"/>
              <a:t>决策树</a:t>
            </a:r>
            <a:endParaRPr lang="en-US" altLang="zh-CN" dirty="0"/>
          </a:p>
          <a:p>
            <a:r>
              <a:rPr lang="en-US" altLang="zh-CN" dirty="0"/>
              <a:t>4.</a:t>
            </a:r>
            <a:r>
              <a:rPr lang="zh-CN" altLang="en-US" dirty="0"/>
              <a:t>随机森林</a:t>
            </a:r>
            <a:endParaRPr lang="en-US" altLang="zh-CN" dirty="0"/>
          </a:p>
          <a:p>
            <a:r>
              <a:rPr lang="en-US" altLang="zh-CN" dirty="0"/>
              <a:t>5.</a:t>
            </a:r>
            <a:r>
              <a:rPr lang="zh-CN" altLang="en-US" dirty="0"/>
              <a:t>神经网络</a:t>
            </a:r>
            <a:endParaRPr lang="en-US" altLang="zh-CN" dirty="0"/>
          </a:p>
          <a:p>
            <a:r>
              <a:rPr lang="en-US" altLang="zh-CN" dirty="0"/>
              <a:t>6.</a:t>
            </a:r>
            <a:r>
              <a:rPr lang="zh-CN" altLang="en-US" dirty="0"/>
              <a:t>特征选择</a:t>
            </a:r>
            <a:endParaRPr lang="en-US" altLang="zh-CN" dirty="0"/>
          </a:p>
          <a:p>
            <a:endParaRPr lang="zh-CN" altLang="en-US" dirty="0"/>
          </a:p>
        </p:txBody>
      </p:sp>
    </p:spTree>
    <p:extLst>
      <p:ext uri="{BB962C8B-B14F-4D97-AF65-F5344CB8AC3E}">
        <p14:creationId xmlns:p14="http://schemas.microsoft.com/office/powerpoint/2010/main" val="322724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0C19-479E-43B1-8B45-93D3B040B3C4}"/>
              </a:ext>
            </a:extLst>
          </p:cNvPr>
          <p:cNvSpPr>
            <a:spLocks noGrp="1"/>
          </p:cNvSpPr>
          <p:nvPr>
            <p:ph type="title"/>
          </p:nvPr>
        </p:nvSpPr>
        <p:spPr/>
        <p:txBody>
          <a:bodyPr>
            <a:normAutofit fontScale="90000"/>
          </a:bodyPr>
          <a:lstStyle/>
          <a:p>
            <a:r>
              <a:rPr lang="en-US" altLang="zh-CN" sz="4800" dirty="0"/>
              <a:t>                 2.1.</a:t>
            </a:r>
            <a:r>
              <a:rPr lang="zh-CN" altLang="en-US" sz="4900" dirty="0"/>
              <a:t>线性回归</a:t>
            </a:r>
            <a:br>
              <a:rPr lang="en-US" altLang="zh-CN" sz="3600" dirty="0"/>
            </a:br>
            <a:endParaRPr lang="zh-CN" altLang="en-US" sz="4800" dirty="0"/>
          </a:p>
        </p:txBody>
      </p:sp>
      <p:sp>
        <p:nvSpPr>
          <p:cNvPr id="3" name="内容占位符 2">
            <a:extLst>
              <a:ext uri="{FF2B5EF4-FFF2-40B4-BE49-F238E27FC236}">
                <a16:creationId xmlns:a16="http://schemas.microsoft.com/office/drawing/2014/main" id="{D4730D15-7FA5-4D9A-B6FE-EE5426102C73}"/>
              </a:ext>
            </a:extLst>
          </p:cNvPr>
          <p:cNvSpPr>
            <a:spLocks noGrp="1"/>
          </p:cNvSpPr>
          <p:nvPr>
            <p:ph idx="1"/>
          </p:nvPr>
        </p:nvSpPr>
        <p:spPr/>
        <p:txBody>
          <a:bodyPr/>
          <a:lstStyle/>
          <a:p>
            <a:r>
              <a:rPr lang="en-US" altLang="zh-CN" sz="1800" kern="100" dirty="0" err="1">
                <a:effectLst/>
                <a:latin typeface="Times New Roman" panose="02020603050405020304" pitchFamily="18" charset="0"/>
                <a:ea typeface="宋体" panose="02010600030101010101" pitchFamily="2" charset="-122"/>
              </a:rPr>
              <a:t>kf</a:t>
            </a:r>
            <a:r>
              <a:rPr lang="en-US" altLang="zh-CN" sz="1800" kern="100" dirty="0">
                <a:effectLst/>
                <a:latin typeface="Times New Roman" panose="02020603050405020304" pitchFamily="18" charset="0"/>
                <a:ea typeface="宋体" panose="02010600030101010101" pitchFamily="2" charset="-122"/>
              </a:rPr>
              <a:t> = </a:t>
            </a:r>
            <a:r>
              <a:rPr lang="en-US" altLang="zh-CN" sz="1800" kern="100" dirty="0" err="1">
                <a:effectLst/>
                <a:latin typeface="Times New Roman" panose="02020603050405020304" pitchFamily="18" charset="0"/>
                <a:ea typeface="宋体" panose="02010600030101010101" pitchFamily="2" charset="-122"/>
              </a:rPr>
              <a:t>KFold</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n_splits</a:t>
            </a:r>
            <a:r>
              <a:rPr lang="en-US" altLang="zh-CN" sz="1800" kern="100" dirty="0">
                <a:effectLst/>
                <a:latin typeface="Times New Roman" panose="02020603050405020304" pitchFamily="18" charset="0"/>
                <a:ea typeface="宋体" panose="02010600030101010101" pitchFamily="2" charset="-122"/>
              </a:rPr>
              <a:t>=5,random_state=1,shuffle=True)</a:t>
            </a:r>
          </a:p>
          <a:p>
            <a:endParaRPr lang="en-US" altLang="zh-CN" sz="1800" kern="100" dirty="0">
              <a:latin typeface="Times New Roman" panose="02020603050405020304" pitchFamily="18" charset="0"/>
              <a:ea typeface="宋体" panose="02010600030101010101" pitchFamily="2" charset="-122"/>
            </a:endParaRPr>
          </a:p>
          <a:p>
            <a:endParaRPr lang="en-US" altLang="zh-CN" sz="1800" kern="100" dirty="0">
              <a:latin typeface="Times New Roman" panose="02020603050405020304" pitchFamily="18" charset="0"/>
              <a:ea typeface="宋体" panose="02010600030101010101" pitchFamily="2" charset="-122"/>
            </a:endParaRPr>
          </a:p>
          <a:p>
            <a:r>
              <a:rPr lang="en-US" altLang="zh-CN" sz="1800" kern="100" dirty="0" err="1">
                <a:effectLst/>
                <a:latin typeface="Times New Roman" panose="02020603050405020304" pitchFamily="18" charset="0"/>
                <a:ea typeface="宋体" panose="02010600030101010101" pitchFamily="2" charset="-122"/>
              </a:rPr>
              <a:t>kf</a:t>
            </a:r>
            <a:r>
              <a:rPr lang="en-US" altLang="zh-CN" sz="1800" kern="100" dirty="0">
                <a:effectLst/>
                <a:latin typeface="Times New Roman" panose="02020603050405020304" pitchFamily="18" charset="0"/>
                <a:ea typeface="宋体" panose="02010600030101010101" pitchFamily="2" charset="-122"/>
              </a:rPr>
              <a:t> = </a:t>
            </a:r>
            <a:r>
              <a:rPr lang="en-US" altLang="zh-CN" sz="1800" kern="100" dirty="0" err="1">
                <a:effectLst/>
                <a:latin typeface="Times New Roman" panose="02020603050405020304" pitchFamily="18" charset="0"/>
                <a:ea typeface="宋体" panose="02010600030101010101" pitchFamily="2" charset="-122"/>
              </a:rPr>
              <a:t>KFold</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n_splits</a:t>
            </a:r>
            <a:r>
              <a:rPr lang="en-US" altLang="zh-CN" sz="1800" kern="100" dirty="0">
                <a:effectLst/>
                <a:latin typeface="Times New Roman" panose="02020603050405020304" pitchFamily="18" charset="0"/>
                <a:ea typeface="宋体" panose="02010600030101010101" pitchFamily="2" charset="-122"/>
              </a:rPr>
              <a:t>=5,random_state=42,shuffle=True)</a:t>
            </a:r>
            <a:endParaRPr lang="zh-CN" altLang="zh-CN" sz="1800" kern="100" dirty="0">
              <a:effectLst/>
              <a:latin typeface="Times New Roman" panose="02020603050405020304" pitchFamily="18" charset="0"/>
              <a:ea typeface="宋体" panose="02010600030101010101" pitchFamily="2" charset="-122"/>
            </a:endParaRPr>
          </a:p>
          <a:p>
            <a:endParaRPr lang="en-US" altLang="zh-CN" dirty="0"/>
          </a:p>
          <a:p>
            <a:endParaRPr lang="en-US" altLang="zh-CN" dirty="0"/>
          </a:p>
          <a:p>
            <a:r>
              <a:rPr lang="zh-CN" altLang="zh-CN" sz="1800" kern="100" dirty="0">
                <a:effectLst/>
                <a:latin typeface="Times New Roman" panose="02020603050405020304" pitchFamily="18" charset="0"/>
                <a:ea typeface="宋体" panose="02010600030101010101" pitchFamily="2" charset="-122"/>
              </a:rPr>
              <a:t>通过</a:t>
            </a:r>
            <a:r>
              <a:rPr lang="zh-CN" altLang="en-US" sz="1800" kern="100" dirty="0">
                <a:effectLst/>
                <a:latin typeface="Times New Roman" panose="02020603050405020304" pitchFamily="18" charset="0"/>
                <a:ea typeface="宋体" panose="02010600030101010101" pitchFamily="2" charset="-122"/>
              </a:rPr>
              <a:t>对</a:t>
            </a:r>
            <a:r>
              <a:rPr lang="en-US" altLang="zh-CN" sz="1800" kern="100" dirty="0" err="1">
                <a:effectLst/>
                <a:latin typeface="Times New Roman" panose="02020603050405020304" pitchFamily="18" charset="0"/>
                <a:ea typeface="宋体" panose="02010600030101010101" pitchFamily="2" charset="-122"/>
              </a:rPr>
              <a:t>random_state</a:t>
            </a:r>
            <a:r>
              <a:rPr lang="zh-CN" altLang="en-US" sz="1800" kern="100" dirty="0">
                <a:effectLst/>
                <a:latin typeface="Times New Roman" panose="02020603050405020304" pitchFamily="18" charset="0"/>
                <a:ea typeface="宋体" panose="02010600030101010101" pitchFamily="2" charset="-122"/>
              </a:rPr>
              <a:t>的</a:t>
            </a:r>
            <a:r>
              <a:rPr lang="zh-CN" altLang="zh-CN" sz="1800" kern="100" dirty="0">
                <a:effectLst/>
                <a:latin typeface="Times New Roman" panose="02020603050405020304" pitchFamily="18" charset="0"/>
                <a:ea typeface="宋体" panose="02010600030101010101" pitchFamily="2" charset="-122"/>
              </a:rPr>
              <a:t>调参对比准确率和运行时间没有明显的变化，这种模型准确率偏低。</a:t>
            </a:r>
          </a:p>
        </p:txBody>
      </p:sp>
      <p:pic>
        <p:nvPicPr>
          <p:cNvPr id="4" name="图片 3">
            <a:extLst>
              <a:ext uri="{FF2B5EF4-FFF2-40B4-BE49-F238E27FC236}">
                <a16:creationId xmlns:a16="http://schemas.microsoft.com/office/drawing/2014/main" id="{9741C1BA-37D4-4C68-9E4F-922A1CB161B2}"/>
              </a:ext>
            </a:extLst>
          </p:cNvPr>
          <p:cNvPicPr/>
          <p:nvPr/>
        </p:nvPicPr>
        <p:blipFill>
          <a:blip r:embed="rId2"/>
          <a:stretch>
            <a:fillRect/>
          </a:stretch>
        </p:blipFill>
        <p:spPr>
          <a:xfrm>
            <a:off x="7336972" y="2015732"/>
            <a:ext cx="3005138" cy="1043154"/>
          </a:xfrm>
          <a:prstGeom prst="rect">
            <a:avLst/>
          </a:prstGeom>
        </p:spPr>
      </p:pic>
      <p:pic>
        <p:nvPicPr>
          <p:cNvPr id="5" name="图片 4">
            <a:extLst>
              <a:ext uri="{FF2B5EF4-FFF2-40B4-BE49-F238E27FC236}">
                <a16:creationId xmlns:a16="http://schemas.microsoft.com/office/drawing/2014/main" id="{56E41C69-5AA7-4ABE-9490-C211EC563B7F}"/>
              </a:ext>
            </a:extLst>
          </p:cNvPr>
          <p:cNvPicPr/>
          <p:nvPr/>
        </p:nvPicPr>
        <p:blipFill>
          <a:blip r:embed="rId3"/>
          <a:stretch>
            <a:fillRect/>
          </a:stretch>
        </p:blipFill>
        <p:spPr>
          <a:xfrm>
            <a:off x="7246485" y="3603172"/>
            <a:ext cx="3095625" cy="914400"/>
          </a:xfrm>
          <a:prstGeom prst="rect">
            <a:avLst/>
          </a:prstGeom>
        </p:spPr>
      </p:pic>
    </p:spTree>
    <p:extLst>
      <p:ext uri="{BB962C8B-B14F-4D97-AF65-F5344CB8AC3E}">
        <p14:creationId xmlns:p14="http://schemas.microsoft.com/office/powerpoint/2010/main" val="334263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0C19-479E-43B1-8B45-93D3B040B3C4}"/>
              </a:ext>
            </a:extLst>
          </p:cNvPr>
          <p:cNvSpPr>
            <a:spLocks noGrp="1"/>
          </p:cNvSpPr>
          <p:nvPr>
            <p:ph type="title"/>
          </p:nvPr>
        </p:nvSpPr>
        <p:spPr/>
        <p:txBody>
          <a:bodyPr>
            <a:normAutofit fontScale="90000"/>
          </a:bodyPr>
          <a:lstStyle/>
          <a:p>
            <a:r>
              <a:rPr lang="en-US" altLang="zh-CN" sz="4800" dirty="0"/>
              <a:t>                 2.2.</a:t>
            </a:r>
            <a:r>
              <a:rPr lang="zh-CN" altLang="en-US" sz="4900" dirty="0"/>
              <a:t>逻辑回归</a:t>
            </a:r>
            <a:br>
              <a:rPr lang="en-US" altLang="zh-CN" sz="4000" dirty="0"/>
            </a:br>
            <a:br>
              <a:rPr lang="en-US" altLang="zh-CN" sz="3600" dirty="0"/>
            </a:br>
            <a:endParaRPr lang="zh-CN" altLang="en-US" sz="4800" dirty="0"/>
          </a:p>
        </p:txBody>
      </p:sp>
      <p:sp>
        <p:nvSpPr>
          <p:cNvPr id="3" name="内容占位符 2">
            <a:extLst>
              <a:ext uri="{FF2B5EF4-FFF2-40B4-BE49-F238E27FC236}">
                <a16:creationId xmlns:a16="http://schemas.microsoft.com/office/drawing/2014/main" id="{D4730D15-7FA5-4D9A-B6FE-EE5426102C73}"/>
              </a:ext>
            </a:extLst>
          </p:cNvPr>
          <p:cNvSpPr>
            <a:spLocks noGrp="1"/>
          </p:cNvSpPr>
          <p:nvPr>
            <p:ph idx="1"/>
          </p:nvPr>
        </p:nvSpPr>
        <p:spPr/>
        <p:txBody>
          <a:bodyPr/>
          <a:lstStyle/>
          <a:p>
            <a:r>
              <a:rPr lang="en-US" altLang="zh-CN" sz="1800" kern="100" dirty="0" err="1">
                <a:effectLst/>
                <a:latin typeface="Times New Roman" panose="02020603050405020304" pitchFamily="18" charset="0"/>
                <a:ea typeface="宋体" panose="02010600030101010101" pitchFamily="2" charset="-122"/>
              </a:rPr>
              <a:t>LogisticRegression</a:t>
            </a:r>
            <a:r>
              <a:rPr lang="en-US" altLang="zh-CN" sz="1800" kern="100" dirty="0">
                <a:latin typeface="Times New Roman" panose="02020603050405020304" pitchFamily="18" charset="0"/>
                <a:ea typeface="宋体" panose="02010600030101010101" pitchFamily="2" charset="-122"/>
              </a:rPr>
              <a:t>():</a:t>
            </a:r>
          </a:p>
          <a:p>
            <a:endParaRPr lang="en-US" altLang="zh-CN" sz="1800" kern="100" dirty="0">
              <a:latin typeface="Times New Roman" panose="02020603050405020304" pitchFamily="18" charset="0"/>
              <a:ea typeface="宋体" panose="02010600030101010101" pitchFamily="2" charset="-122"/>
            </a:endParaRPr>
          </a:p>
          <a:p>
            <a:r>
              <a:rPr lang="zh-CN" altLang="en-US" sz="1800" kern="100" dirty="0">
                <a:latin typeface="Times New Roman" panose="02020603050405020304" pitchFamily="18" charset="0"/>
                <a:ea typeface="宋体" panose="02010600030101010101" pitchFamily="2" charset="-122"/>
              </a:rPr>
              <a:t>优化逻辑回归模型：</a:t>
            </a:r>
            <a:endParaRPr lang="en-US" altLang="zh-CN" sz="1800" kern="100" dirty="0">
              <a:effectLst/>
              <a:latin typeface="Times New Roman" panose="02020603050405020304" pitchFamily="18" charset="0"/>
              <a:ea typeface="宋体" panose="02010600030101010101" pitchFamily="2" charset="-122"/>
            </a:endParaRPr>
          </a:p>
          <a:p>
            <a:r>
              <a:rPr lang="en-US" altLang="zh-CN" sz="1800" kern="100" dirty="0" err="1">
                <a:effectLst/>
                <a:latin typeface="Times New Roman" panose="02020603050405020304" pitchFamily="18" charset="0"/>
                <a:ea typeface="宋体" panose="02010600030101010101" pitchFamily="2" charset="-122"/>
              </a:rPr>
              <a:t>a.StandardScaler</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数据幅度标准化处理数据</a:t>
            </a:r>
            <a:endParaRPr lang="en-US" altLang="zh-CN" sz="1800" kern="100" dirty="0">
              <a:effectLst/>
              <a:latin typeface="Times New Roman" panose="02020603050405020304" pitchFamily="18" charset="0"/>
              <a:ea typeface="宋体" panose="02010600030101010101" pitchFamily="2" charset="-122"/>
            </a:endParaRPr>
          </a:p>
          <a:p>
            <a:endParaRPr lang="en-US" altLang="zh-CN" sz="1800" kern="100" dirty="0">
              <a:effectLst/>
              <a:latin typeface="Times New Roman" panose="02020603050405020304" pitchFamily="18" charset="0"/>
              <a:ea typeface="宋体" panose="02010600030101010101" pitchFamily="2" charset="-122"/>
            </a:endParaRPr>
          </a:p>
          <a:p>
            <a:r>
              <a:rPr lang="en-US" altLang="zh-CN" sz="1800" kern="100" dirty="0" err="1">
                <a:effectLst/>
                <a:latin typeface="Times New Roman" panose="02020603050405020304" pitchFamily="18" charset="0"/>
                <a:ea typeface="宋体" panose="02010600030101010101" pitchFamily="2" charset="-122"/>
              </a:rPr>
              <a:t>b.SGDClassifier</a:t>
            </a:r>
            <a:r>
              <a:rPr lang="en-US" altLang="zh-CN" sz="1800" kern="100" dirty="0">
                <a:latin typeface="Times New Roman" panose="02020603050405020304" pitchFamily="18" charset="0"/>
                <a:ea typeface="宋体" panose="02010600030101010101" pitchFamily="2" charset="-122"/>
              </a:rPr>
              <a:t>(): #</a:t>
            </a:r>
            <a:r>
              <a:rPr lang="zh-CN" altLang="en-US" sz="1800" kern="100" dirty="0">
                <a:latin typeface="Times New Roman" panose="02020603050405020304" pitchFamily="18" charset="0"/>
                <a:ea typeface="宋体" panose="02010600030101010101" pitchFamily="2" charset="-122"/>
              </a:rPr>
              <a:t>梯度下降</a:t>
            </a:r>
            <a:endParaRPr lang="zh-CN" altLang="en-US" dirty="0"/>
          </a:p>
        </p:txBody>
      </p:sp>
      <p:pic>
        <p:nvPicPr>
          <p:cNvPr id="4" name="图片 3">
            <a:extLst>
              <a:ext uri="{FF2B5EF4-FFF2-40B4-BE49-F238E27FC236}">
                <a16:creationId xmlns:a16="http://schemas.microsoft.com/office/drawing/2014/main" id="{BA5EA755-CBB0-4190-AC6F-E4AC9B62E358}"/>
              </a:ext>
            </a:extLst>
          </p:cNvPr>
          <p:cNvPicPr/>
          <p:nvPr/>
        </p:nvPicPr>
        <p:blipFill>
          <a:blip r:embed="rId2"/>
          <a:stretch>
            <a:fillRect/>
          </a:stretch>
        </p:blipFill>
        <p:spPr>
          <a:xfrm>
            <a:off x="1608364" y="3709986"/>
            <a:ext cx="3314700" cy="581025"/>
          </a:xfrm>
          <a:prstGeom prst="rect">
            <a:avLst/>
          </a:prstGeom>
        </p:spPr>
      </p:pic>
      <p:pic>
        <p:nvPicPr>
          <p:cNvPr id="5" name="图片 4">
            <a:extLst>
              <a:ext uri="{FF2B5EF4-FFF2-40B4-BE49-F238E27FC236}">
                <a16:creationId xmlns:a16="http://schemas.microsoft.com/office/drawing/2014/main" id="{FFA69B02-8DD9-4501-8C41-AE2D1536C2B1}"/>
              </a:ext>
            </a:extLst>
          </p:cNvPr>
          <p:cNvPicPr/>
          <p:nvPr/>
        </p:nvPicPr>
        <p:blipFill>
          <a:blip r:embed="rId3"/>
          <a:stretch>
            <a:fillRect/>
          </a:stretch>
        </p:blipFill>
        <p:spPr>
          <a:xfrm>
            <a:off x="1608364" y="4773409"/>
            <a:ext cx="2905125" cy="561975"/>
          </a:xfrm>
          <a:prstGeom prst="rect">
            <a:avLst/>
          </a:prstGeom>
        </p:spPr>
      </p:pic>
      <p:pic>
        <p:nvPicPr>
          <p:cNvPr id="6" name="图片 5">
            <a:extLst>
              <a:ext uri="{FF2B5EF4-FFF2-40B4-BE49-F238E27FC236}">
                <a16:creationId xmlns:a16="http://schemas.microsoft.com/office/drawing/2014/main" id="{6830D3EE-B301-482C-B921-26ED9770D9E0}"/>
              </a:ext>
            </a:extLst>
          </p:cNvPr>
          <p:cNvPicPr/>
          <p:nvPr/>
        </p:nvPicPr>
        <p:blipFill>
          <a:blip r:embed="rId4"/>
          <a:stretch>
            <a:fillRect/>
          </a:stretch>
        </p:blipFill>
        <p:spPr>
          <a:xfrm>
            <a:off x="1608364" y="2441775"/>
            <a:ext cx="2628900" cy="504825"/>
          </a:xfrm>
          <a:prstGeom prst="rect">
            <a:avLst/>
          </a:prstGeom>
        </p:spPr>
      </p:pic>
      <p:sp>
        <p:nvSpPr>
          <p:cNvPr id="8" name="文本框 7">
            <a:extLst>
              <a:ext uri="{FF2B5EF4-FFF2-40B4-BE49-F238E27FC236}">
                <a16:creationId xmlns:a16="http://schemas.microsoft.com/office/drawing/2014/main" id="{FD489714-6C93-4328-80D2-3639FD2FC091}"/>
              </a:ext>
            </a:extLst>
          </p:cNvPr>
          <p:cNvSpPr txBox="1"/>
          <p:nvPr/>
        </p:nvSpPr>
        <p:spPr>
          <a:xfrm>
            <a:off x="6271133" y="4928343"/>
            <a:ext cx="6101442" cy="369332"/>
          </a:xfrm>
          <a:prstGeom prst="rect">
            <a:avLst/>
          </a:prstGeom>
          <a:noFill/>
        </p:spPr>
        <p:txBody>
          <a:bodyPr wrap="square">
            <a:spAutoFit/>
          </a:bodyPr>
          <a:lstStyle/>
          <a:p>
            <a:r>
              <a:rPr lang="zh-CN" altLang="en-US" dirty="0"/>
              <a:t>通过对比发现数据集标准化处理能够提高预测的准确率</a:t>
            </a:r>
          </a:p>
        </p:txBody>
      </p:sp>
    </p:spTree>
    <p:extLst>
      <p:ext uri="{BB962C8B-B14F-4D97-AF65-F5344CB8AC3E}">
        <p14:creationId xmlns:p14="http://schemas.microsoft.com/office/powerpoint/2010/main" val="221868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2" presetClass="emph" presetSubtype="0" fill="hold" grpId="0" nodeType="clickEffect">
                                  <p:stCondLst>
                                    <p:cond delay="0"/>
                                  </p:stCondLst>
                                  <p:childTnLst>
                                    <p:animRot by="120000">
                                      <p:cBhvr>
                                        <p:cTn id="47" dur="100" fill="hold">
                                          <p:stCondLst>
                                            <p:cond delay="0"/>
                                          </p:stCondLst>
                                        </p:cTn>
                                        <p:tgtEl>
                                          <p:spTgt spid="8"/>
                                        </p:tgtEl>
                                        <p:attrNameLst>
                                          <p:attrName>r</p:attrName>
                                        </p:attrNameLst>
                                      </p:cBhvr>
                                    </p:animRot>
                                    <p:animRot by="-240000">
                                      <p:cBhvr>
                                        <p:cTn id="48" dur="200" fill="hold">
                                          <p:stCondLst>
                                            <p:cond delay="200"/>
                                          </p:stCondLst>
                                        </p:cTn>
                                        <p:tgtEl>
                                          <p:spTgt spid="8"/>
                                        </p:tgtEl>
                                        <p:attrNameLst>
                                          <p:attrName>r</p:attrName>
                                        </p:attrNameLst>
                                      </p:cBhvr>
                                    </p:animRot>
                                    <p:animRot by="240000">
                                      <p:cBhvr>
                                        <p:cTn id="49" dur="200" fill="hold">
                                          <p:stCondLst>
                                            <p:cond delay="400"/>
                                          </p:stCondLst>
                                        </p:cTn>
                                        <p:tgtEl>
                                          <p:spTgt spid="8"/>
                                        </p:tgtEl>
                                        <p:attrNameLst>
                                          <p:attrName>r</p:attrName>
                                        </p:attrNameLst>
                                      </p:cBhvr>
                                    </p:animRot>
                                    <p:animRot by="-240000">
                                      <p:cBhvr>
                                        <p:cTn id="50" dur="200" fill="hold">
                                          <p:stCondLst>
                                            <p:cond delay="600"/>
                                          </p:stCondLst>
                                        </p:cTn>
                                        <p:tgtEl>
                                          <p:spTgt spid="8"/>
                                        </p:tgtEl>
                                        <p:attrNameLst>
                                          <p:attrName>r</p:attrName>
                                        </p:attrNameLst>
                                      </p:cBhvr>
                                    </p:animRot>
                                    <p:animRot by="120000">
                                      <p:cBhvr>
                                        <p:cTn id="51"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0C19-479E-43B1-8B45-93D3B040B3C4}"/>
              </a:ext>
            </a:extLst>
          </p:cNvPr>
          <p:cNvSpPr>
            <a:spLocks noGrp="1"/>
          </p:cNvSpPr>
          <p:nvPr>
            <p:ph type="title"/>
          </p:nvPr>
        </p:nvSpPr>
        <p:spPr/>
        <p:txBody>
          <a:bodyPr>
            <a:normAutofit fontScale="90000"/>
          </a:bodyPr>
          <a:lstStyle/>
          <a:p>
            <a:r>
              <a:rPr lang="en-US" altLang="zh-CN" sz="4800" dirty="0"/>
              <a:t>                 2.3.</a:t>
            </a:r>
            <a:r>
              <a:rPr lang="zh-CN" altLang="en-US" sz="4900" dirty="0"/>
              <a:t>决策树</a:t>
            </a:r>
            <a:br>
              <a:rPr lang="en-US" altLang="zh-CN" sz="3600" dirty="0"/>
            </a:br>
            <a:endParaRPr lang="zh-CN" altLang="en-US" sz="4800" dirty="0"/>
          </a:p>
        </p:txBody>
      </p:sp>
      <p:sp>
        <p:nvSpPr>
          <p:cNvPr id="3" name="内容占位符 2">
            <a:extLst>
              <a:ext uri="{FF2B5EF4-FFF2-40B4-BE49-F238E27FC236}">
                <a16:creationId xmlns:a16="http://schemas.microsoft.com/office/drawing/2014/main" id="{D4730D15-7FA5-4D9A-B6FE-EE5426102C73}"/>
              </a:ext>
            </a:extLst>
          </p:cNvPr>
          <p:cNvSpPr>
            <a:spLocks noGrp="1"/>
          </p:cNvSpPr>
          <p:nvPr>
            <p:ph idx="1"/>
          </p:nvPr>
        </p:nvSpPr>
        <p:spPr/>
        <p:txBody>
          <a:bodyPr/>
          <a:lstStyle/>
          <a:p>
            <a:r>
              <a:rPr lang="en-US" altLang="zh-CN" sz="1800" kern="100" dirty="0" err="1">
                <a:effectLst/>
                <a:latin typeface="Times New Roman" panose="02020603050405020304" pitchFamily="18" charset="0"/>
                <a:ea typeface="宋体" panose="02010600030101010101" pitchFamily="2" charset="-122"/>
              </a:rPr>
              <a:t>DecisionTreeClassifier</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max_depth</a:t>
            </a:r>
            <a:r>
              <a:rPr lang="en-US" altLang="zh-CN" sz="1800" kern="100" dirty="0">
                <a:effectLst/>
                <a:latin typeface="Times New Roman" panose="02020603050405020304" pitchFamily="18" charset="0"/>
                <a:ea typeface="宋体" panose="02010600030101010101" pitchFamily="2" charset="-122"/>
              </a:rPr>
              <a:t>=5)</a:t>
            </a:r>
          </a:p>
          <a:p>
            <a:endParaRPr lang="en-US" altLang="zh-CN" sz="1800" kern="100" dirty="0">
              <a:latin typeface="Times New Roman" panose="02020603050405020304" pitchFamily="18" charset="0"/>
              <a:ea typeface="宋体" panose="02010600030101010101" pitchFamily="2" charset="-122"/>
            </a:endParaRPr>
          </a:p>
          <a:p>
            <a:endParaRPr lang="en-US" altLang="zh-CN" sz="1800" kern="100" dirty="0">
              <a:latin typeface="Times New Roman" panose="02020603050405020304" pitchFamily="18" charset="0"/>
              <a:ea typeface="宋体" panose="02010600030101010101" pitchFamily="2" charset="-122"/>
            </a:endParaRPr>
          </a:p>
          <a:p>
            <a:r>
              <a:rPr lang="en-US" altLang="zh-CN" sz="1800" kern="100" dirty="0" err="1">
                <a:effectLst/>
                <a:latin typeface="Times New Roman" panose="02020603050405020304" pitchFamily="18" charset="0"/>
                <a:ea typeface="宋体" panose="02010600030101010101" pitchFamily="2" charset="-122"/>
              </a:rPr>
              <a:t>DecisionTreeClassifier</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max_depth</a:t>
            </a:r>
            <a:r>
              <a:rPr lang="en-US" altLang="zh-CN" sz="1800" kern="100" dirty="0">
                <a:effectLst/>
                <a:latin typeface="Times New Roman" panose="02020603050405020304" pitchFamily="18" charset="0"/>
                <a:ea typeface="宋体" panose="02010600030101010101" pitchFamily="2" charset="-122"/>
              </a:rPr>
              <a:t>=10)</a:t>
            </a:r>
          </a:p>
          <a:p>
            <a:endParaRPr lang="en-US" altLang="zh-CN" sz="1800" kern="100" dirty="0">
              <a:latin typeface="Times New Roman" panose="02020603050405020304" pitchFamily="18" charset="0"/>
              <a:ea typeface="宋体" panose="02010600030101010101" pitchFamily="2" charset="-122"/>
            </a:endParaRPr>
          </a:p>
          <a:p>
            <a:endParaRPr lang="en-US" altLang="zh-CN" sz="1800" kern="100" dirty="0">
              <a:latin typeface="Times New Roman" panose="02020603050405020304" pitchFamily="18" charset="0"/>
              <a:ea typeface="宋体" panose="02010600030101010101" pitchFamily="2" charset="-122"/>
            </a:endParaRPr>
          </a:p>
          <a:p>
            <a:r>
              <a:rPr lang="zh-CN" altLang="en-US" sz="1800" dirty="0"/>
              <a:t>通过调节最大子节点的深度，能够很好提高预测的准确率。</a:t>
            </a:r>
          </a:p>
          <a:p>
            <a:endParaRPr lang="en-US" altLang="zh-CN" sz="1800" kern="100"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45F3C6C4-F43D-423A-8A83-D0B01921EFC2}"/>
              </a:ext>
            </a:extLst>
          </p:cNvPr>
          <p:cNvPicPr/>
          <p:nvPr/>
        </p:nvPicPr>
        <p:blipFill>
          <a:blip r:embed="rId2"/>
          <a:stretch>
            <a:fillRect/>
          </a:stretch>
        </p:blipFill>
        <p:spPr>
          <a:xfrm>
            <a:off x="6455229" y="2449288"/>
            <a:ext cx="3058885" cy="653141"/>
          </a:xfrm>
          <a:prstGeom prst="rect">
            <a:avLst/>
          </a:prstGeom>
        </p:spPr>
      </p:pic>
      <p:pic>
        <p:nvPicPr>
          <p:cNvPr id="5" name="图片 4">
            <a:extLst>
              <a:ext uri="{FF2B5EF4-FFF2-40B4-BE49-F238E27FC236}">
                <a16:creationId xmlns:a16="http://schemas.microsoft.com/office/drawing/2014/main" id="{AEA5EB00-6977-4BE8-8A68-A6158A078608}"/>
              </a:ext>
            </a:extLst>
          </p:cNvPr>
          <p:cNvPicPr/>
          <p:nvPr/>
        </p:nvPicPr>
        <p:blipFill>
          <a:blip r:embed="rId3"/>
          <a:stretch>
            <a:fillRect/>
          </a:stretch>
        </p:blipFill>
        <p:spPr>
          <a:xfrm>
            <a:off x="6622596" y="3741038"/>
            <a:ext cx="2724150" cy="698047"/>
          </a:xfrm>
          <a:prstGeom prst="rect">
            <a:avLst/>
          </a:prstGeom>
        </p:spPr>
      </p:pic>
    </p:spTree>
    <p:extLst>
      <p:ext uri="{BB962C8B-B14F-4D97-AF65-F5344CB8AC3E}">
        <p14:creationId xmlns:p14="http://schemas.microsoft.com/office/powerpoint/2010/main" val="349568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0C19-479E-43B1-8B45-93D3B040B3C4}"/>
              </a:ext>
            </a:extLst>
          </p:cNvPr>
          <p:cNvSpPr>
            <a:spLocks noGrp="1"/>
          </p:cNvSpPr>
          <p:nvPr>
            <p:ph type="title"/>
          </p:nvPr>
        </p:nvSpPr>
        <p:spPr/>
        <p:txBody>
          <a:bodyPr>
            <a:normAutofit fontScale="90000"/>
          </a:bodyPr>
          <a:lstStyle/>
          <a:p>
            <a:r>
              <a:rPr lang="en-US" altLang="zh-CN" sz="4800" dirty="0"/>
              <a:t>                 2.4.</a:t>
            </a:r>
            <a:r>
              <a:rPr lang="zh-CN" altLang="en-US" sz="4900" dirty="0"/>
              <a:t>随机森林</a:t>
            </a:r>
            <a:br>
              <a:rPr lang="en-US" altLang="zh-CN" sz="3600" dirty="0"/>
            </a:br>
            <a:endParaRPr lang="zh-CN" altLang="en-US" sz="4800" dirty="0"/>
          </a:p>
        </p:txBody>
      </p:sp>
      <p:pic>
        <p:nvPicPr>
          <p:cNvPr id="5" name="图片 4">
            <a:extLst>
              <a:ext uri="{FF2B5EF4-FFF2-40B4-BE49-F238E27FC236}">
                <a16:creationId xmlns:a16="http://schemas.microsoft.com/office/drawing/2014/main" id="{757602E7-58E8-4B43-A52D-C1FEC4D9099D}"/>
              </a:ext>
            </a:extLst>
          </p:cNvPr>
          <p:cNvPicPr/>
          <p:nvPr/>
        </p:nvPicPr>
        <p:blipFill>
          <a:blip r:embed="rId2"/>
          <a:stretch>
            <a:fillRect/>
          </a:stretch>
        </p:blipFill>
        <p:spPr>
          <a:xfrm>
            <a:off x="1284211" y="3788184"/>
            <a:ext cx="2695575" cy="476250"/>
          </a:xfrm>
          <a:prstGeom prst="rect">
            <a:avLst/>
          </a:prstGeom>
        </p:spPr>
      </p:pic>
      <p:pic>
        <p:nvPicPr>
          <p:cNvPr id="6" name="图片 5">
            <a:extLst>
              <a:ext uri="{FF2B5EF4-FFF2-40B4-BE49-F238E27FC236}">
                <a16:creationId xmlns:a16="http://schemas.microsoft.com/office/drawing/2014/main" id="{2F268DC8-1FC3-4186-84E2-5719D9FC0B7E}"/>
              </a:ext>
            </a:extLst>
          </p:cNvPr>
          <p:cNvPicPr/>
          <p:nvPr/>
        </p:nvPicPr>
        <p:blipFill>
          <a:blip r:embed="rId3"/>
          <a:stretch>
            <a:fillRect/>
          </a:stretch>
        </p:blipFill>
        <p:spPr>
          <a:xfrm>
            <a:off x="1353607" y="2434698"/>
            <a:ext cx="2981325" cy="581025"/>
          </a:xfrm>
          <a:prstGeom prst="rect">
            <a:avLst/>
          </a:prstGeom>
        </p:spPr>
      </p:pic>
      <p:sp>
        <p:nvSpPr>
          <p:cNvPr id="8" name="内容占位符 7">
            <a:extLst>
              <a:ext uri="{FF2B5EF4-FFF2-40B4-BE49-F238E27FC236}">
                <a16:creationId xmlns:a16="http://schemas.microsoft.com/office/drawing/2014/main" id="{8AF20489-C304-46F7-B42B-2CC23E334EE3}"/>
              </a:ext>
            </a:extLst>
          </p:cNvPr>
          <p:cNvSpPr>
            <a:spLocks noGrp="1"/>
          </p:cNvSpPr>
          <p:nvPr>
            <p:ph idx="1"/>
          </p:nvPr>
        </p:nvSpPr>
        <p:spPr>
          <a:xfrm>
            <a:off x="1102198" y="1940840"/>
            <a:ext cx="9603275" cy="3450613"/>
          </a:xfrm>
        </p:spPr>
        <p:txBody>
          <a:bodyPr/>
          <a:lstStyle/>
          <a:p>
            <a:r>
              <a:rPr lang="en-US" altLang="zh-CN" sz="1800" kern="100" dirty="0" err="1">
                <a:effectLst/>
                <a:latin typeface="Times New Roman" panose="02020603050405020304" pitchFamily="18" charset="0"/>
                <a:ea typeface="宋体" panose="02010600030101010101" pitchFamily="2" charset="-122"/>
              </a:rPr>
              <a:t>RandomForestClassifier</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random_state</a:t>
            </a:r>
            <a:r>
              <a:rPr lang="en-US" altLang="zh-CN" sz="1800" kern="100" dirty="0">
                <a:effectLst/>
                <a:latin typeface="Times New Roman" panose="02020603050405020304" pitchFamily="18" charset="0"/>
                <a:ea typeface="宋体" panose="02010600030101010101" pitchFamily="2" charset="-122"/>
              </a:rPr>
              <a:t>=1, </a:t>
            </a:r>
            <a:r>
              <a:rPr lang="en-US" altLang="zh-CN" sz="1800" kern="100" dirty="0" err="1">
                <a:effectLst/>
                <a:latin typeface="Times New Roman" panose="02020603050405020304" pitchFamily="18" charset="0"/>
                <a:ea typeface="宋体" panose="02010600030101010101" pitchFamily="2" charset="-122"/>
              </a:rPr>
              <a:t>n_estimators</a:t>
            </a:r>
            <a:r>
              <a:rPr lang="en-US" altLang="zh-CN" sz="1800" kern="100" dirty="0">
                <a:effectLst/>
                <a:latin typeface="Times New Roman" panose="02020603050405020304" pitchFamily="18" charset="0"/>
                <a:ea typeface="宋体" panose="02010600030101010101" pitchFamily="2" charset="-122"/>
              </a:rPr>
              <a:t>=50)</a:t>
            </a:r>
            <a:endParaRPr lang="zh-CN" altLang="en-US" dirty="0"/>
          </a:p>
        </p:txBody>
      </p:sp>
      <p:sp>
        <p:nvSpPr>
          <p:cNvPr id="10" name="文本框 9">
            <a:extLst>
              <a:ext uri="{FF2B5EF4-FFF2-40B4-BE49-F238E27FC236}">
                <a16:creationId xmlns:a16="http://schemas.microsoft.com/office/drawing/2014/main" id="{950A8EA6-4AD5-45D0-9CEB-47A750E07755}"/>
              </a:ext>
            </a:extLst>
          </p:cNvPr>
          <p:cNvSpPr txBox="1"/>
          <p:nvPr/>
        </p:nvSpPr>
        <p:spPr>
          <a:xfrm>
            <a:off x="1284211" y="3244334"/>
            <a:ext cx="6101442" cy="369332"/>
          </a:xfrm>
          <a:prstGeom prst="rect">
            <a:avLst/>
          </a:prstGeom>
          <a:noFill/>
        </p:spPr>
        <p:txBody>
          <a:bodyPr wrap="square">
            <a:spAutoFit/>
          </a:bodyPr>
          <a:lstStyle/>
          <a:p>
            <a:r>
              <a:rPr lang="en-US" altLang="zh-CN" sz="1800" kern="100" dirty="0" err="1">
                <a:effectLst/>
                <a:latin typeface="Times New Roman" panose="02020603050405020304" pitchFamily="18" charset="0"/>
                <a:ea typeface="宋体" panose="02010600030101010101" pitchFamily="2" charset="-122"/>
              </a:rPr>
              <a:t>RandomForestClassifier</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random_state</a:t>
            </a:r>
            <a:r>
              <a:rPr lang="en-US" altLang="zh-CN" sz="1800" kern="100" dirty="0">
                <a:effectLst/>
                <a:latin typeface="Times New Roman" panose="02020603050405020304" pitchFamily="18" charset="0"/>
                <a:ea typeface="宋体" panose="02010600030101010101" pitchFamily="2" charset="-122"/>
              </a:rPr>
              <a:t>=1, </a:t>
            </a:r>
            <a:r>
              <a:rPr lang="en-US" altLang="zh-CN" sz="1800" kern="100" dirty="0" err="1">
                <a:effectLst/>
                <a:latin typeface="Times New Roman" panose="02020603050405020304" pitchFamily="18" charset="0"/>
                <a:ea typeface="宋体" panose="02010600030101010101" pitchFamily="2" charset="-122"/>
              </a:rPr>
              <a:t>n_estimators</a:t>
            </a:r>
            <a:r>
              <a:rPr lang="en-US" altLang="zh-CN" sz="1800" kern="100" dirty="0">
                <a:effectLst/>
                <a:latin typeface="Times New Roman" panose="02020603050405020304" pitchFamily="18" charset="0"/>
                <a:ea typeface="宋体" panose="02010600030101010101" pitchFamily="2" charset="-122"/>
              </a:rPr>
              <a:t>=500)</a:t>
            </a:r>
            <a:endParaRPr lang="zh-CN" altLang="en-US" dirty="0"/>
          </a:p>
        </p:txBody>
      </p:sp>
      <p:pic>
        <p:nvPicPr>
          <p:cNvPr id="11" name="图片 10">
            <a:extLst>
              <a:ext uri="{FF2B5EF4-FFF2-40B4-BE49-F238E27FC236}">
                <a16:creationId xmlns:a16="http://schemas.microsoft.com/office/drawing/2014/main" id="{37F94CB6-EC2D-44CC-BA5B-03841C44556F}"/>
              </a:ext>
            </a:extLst>
          </p:cNvPr>
          <p:cNvPicPr/>
          <p:nvPr/>
        </p:nvPicPr>
        <p:blipFill>
          <a:blip r:embed="rId4"/>
          <a:stretch>
            <a:fillRect/>
          </a:stretch>
        </p:blipFill>
        <p:spPr>
          <a:xfrm>
            <a:off x="1353607" y="2477559"/>
            <a:ext cx="3133725" cy="538163"/>
          </a:xfrm>
          <a:prstGeom prst="rect">
            <a:avLst/>
          </a:prstGeom>
        </p:spPr>
      </p:pic>
      <p:sp>
        <p:nvSpPr>
          <p:cNvPr id="13" name="文本框 12">
            <a:extLst>
              <a:ext uri="{FF2B5EF4-FFF2-40B4-BE49-F238E27FC236}">
                <a16:creationId xmlns:a16="http://schemas.microsoft.com/office/drawing/2014/main" id="{B5D6F045-C0F8-4C26-A31C-15B331F38CC8}"/>
              </a:ext>
            </a:extLst>
          </p:cNvPr>
          <p:cNvSpPr txBox="1"/>
          <p:nvPr/>
        </p:nvSpPr>
        <p:spPr>
          <a:xfrm>
            <a:off x="1284211" y="4514535"/>
            <a:ext cx="6101442" cy="646331"/>
          </a:xfrm>
          <a:prstGeom prst="rect">
            <a:avLst/>
          </a:prstGeom>
          <a:noFill/>
        </p:spPr>
        <p:txBody>
          <a:bodyPr wrap="square">
            <a:spAutoFit/>
          </a:bodyPr>
          <a:lstStyle/>
          <a:p>
            <a:r>
              <a:rPr lang="zh-CN" altLang="en-US" dirty="0"/>
              <a:t>通过增大</a:t>
            </a:r>
            <a:r>
              <a:rPr lang="en-US" altLang="zh-CN" dirty="0" err="1"/>
              <a:t>n_estiamtors</a:t>
            </a:r>
            <a:r>
              <a:rPr lang="zh-CN" altLang="en-US" dirty="0"/>
              <a:t>的值，准确率有一定的提高，但构建的子树越多运行时间越长。</a:t>
            </a:r>
          </a:p>
        </p:txBody>
      </p:sp>
    </p:spTree>
    <p:extLst>
      <p:ext uri="{BB962C8B-B14F-4D97-AF65-F5344CB8AC3E}">
        <p14:creationId xmlns:p14="http://schemas.microsoft.com/office/powerpoint/2010/main" val="284221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0C19-479E-43B1-8B45-93D3B040B3C4}"/>
              </a:ext>
            </a:extLst>
          </p:cNvPr>
          <p:cNvSpPr>
            <a:spLocks noGrp="1"/>
          </p:cNvSpPr>
          <p:nvPr>
            <p:ph type="title"/>
          </p:nvPr>
        </p:nvSpPr>
        <p:spPr/>
        <p:txBody>
          <a:bodyPr>
            <a:normAutofit fontScale="90000"/>
          </a:bodyPr>
          <a:lstStyle/>
          <a:p>
            <a:r>
              <a:rPr lang="en-US" altLang="zh-CN" sz="4800" dirty="0"/>
              <a:t>                 2.5.</a:t>
            </a:r>
            <a:r>
              <a:rPr lang="zh-CN" altLang="en-US" sz="4900" dirty="0"/>
              <a:t>神经网络</a:t>
            </a:r>
            <a:br>
              <a:rPr lang="en-US" altLang="zh-CN" sz="4000" dirty="0"/>
            </a:br>
            <a:br>
              <a:rPr lang="en-US" altLang="zh-CN" sz="3600" dirty="0"/>
            </a:br>
            <a:endParaRPr lang="zh-CN" altLang="en-US" sz="4800" dirty="0"/>
          </a:p>
        </p:txBody>
      </p:sp>
      <p:sp>
        <p:nvSpPr>
          <p:cNvPr id="3" name="内容占位符 2">
            <a:extLst>
              <a:ext uri="{FF2B5EF4-FFF2-40B4-BE49-F238E27FC236}">
                <a16:creationId xmlns:a16="http://schemas.microsoft.com/office/drawing/2014/main" id="{D4730D15-7FA5-4D9A-B6FE-EE5426102C73}"/>
              </a:ext>
            </a:extLst>
          </p:cNvPr>
          <p:cNvSpPr>
            <a:spLocks noGrp="1"/>
          </p:cNvSpPr>
          <p:nvPr>
            <p:ph idx="1"/>
          </p:nvPr>
        </p:nvSpPr>
        <p:spPr/>
        <p:txBody>
          <a:bodyPr/>
          <a:lstStyle/>
          <a:p>
            <a:r>
              <a:rPr lang="en-US" altLang="zh-CN" sz="1800" kern="100" dirty="0" err="1">
                <a:effectLst/>
                <a:latin typeface="Times New Roman" panose="02020603050405020304" pitchFamily="18" charset="0"/>
                <a:ea typeface="宋体" panose="02010600030101010101" pitchFamily="2" charset="-122"/>
              </a:rPr>
              <a:t>MLPClassifier</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max_iter</a:t>
            </a:r>
            <a:r>
              <a:rPr lang="en-US" altLang="zh-CN" sz="1800" kern="100" dirty="0">
                <a:effectLst/>
                <a:latin typeface="Times New Roman" panose="02020603050405020304" pitchFamily="18" charset="0"/>
                <a:ea typeface="宋体" panose="02010600030101010101" pitchFamily="2" charset="-122"/>
              </a:rPr>
              <a:t>=200,solver='</a:t>
            </a:r>
            <a:r>
              <a:rPr lang="en-US" altLang="zh-CN" sz="1800" kern="100" dirty="0" err="1">
                <a:effectLst/>
                <a:latin typeface="Times New Roman" panose="02020603050405020304" pitchFamily="18" charset="0"/>
                <a:ea typeface="宋体" panose="02010600030101010101" pitchFamily="2" charset="-122"/>
              </a:rPr>
              <a:t>adam</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endParaRPr lang="en-US" altLang="zh-CN" dirty="0"/>
          </a:p>
          <a:p>
            <a:endParaRPr lang="en-US" altLang="zh-CN" dirty="0"/>
          </a:p>
          <a:p>
            <a:r>
              <a:rPr lang="en-US" altLang="zh-CN" sz="1800" kern="100" dirty="0" err="1">
                <a:effectLst/>
                <a:latin typeface="Times New Roman" panose="02020603050405020304" pitchFamily="18" charset="0"/>
                <a:ea typeface="宋体" panose="02010600030101010101" pitchFamily="2" charset="-122"/>
              </a:rPr>
              <a:t>MLPClassifier</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hidden_layer_sizes</a:t>
            </a:r>
            <a:r>
              <a:rPr lang="en-US" altLang="zh-CN" sz="1800" kern="100" dirty="0">
                <a:effectLst/>
                <a:latin typeface="Times New Roman" panose="02020603050405020304" pitchFamily="18" charset="0"/>
                <a:ea typeface="宋体" panose="02010600030101010101" pitchFamily="2" charset="-122"/>
              </a:rPr>
              <a:t>=(100,100,100,50),</a:t>
            </a:r>
            <a:r>
              <a:rPr lang="en-US" altLang="zh-CN" sz="1800" kern="100" dirty="0" err="1">
                <a:effectLst/>
                <a:latin typeface="Times New Roman" panose="02020603050405020304" pitchFamily="18" charset="0"/>
                <a:ea typeface="宋体" panose="02010600030101010101" pitchFamily="2" charset="-122"/>
              </a:rPr>
              <a:t>max_iter</a:t>
            </a:r>
            <a:r>
              <a:rPr lang="en-US" altLang="zh-CN" sz="1800" kern="100" dirty="0">
                <a:effectLst/>
                <a:latin typeface="Times New Roman" panose="02020603050405020304" pitchFamily="18" charset="0"/>
                <a:ea typeface="宋体" panose="02010600030101010101" pitchFamily="2" charset="-122"/>
              </a:rPr>
              <a:t>=200,solver='</a:t>
            </a:r>
            <a:r>
              <a:rPr lang="en-US" altLang="zh-CN" sz="1800" kern="100" dirty="0" err="1">
                <a:effectLst/>
                <a:latin typeface="Times New Roman" panose="02020603050405020304" pitchFamily="18" charset="0"/>
                <a:ea typeface="宋体" panose="02010600030101010101" pitchFamily="2" charset="-122"/>
              </a:rPr>
              <a:t>adam</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223B1C9E-B92B-4617-A429-B82AE1557C26}"/>
              </a:ext>
            </a:extLst>
          </p:cNvPr>
          <p:cNvPicPr/>
          <p:nvPr/>
        </p:nvPicPr>
        <p:blipFill>
          <a:blip r:embed="rId2"/>
          <a:stretch>
            <a:fillRect/>
          </a:stretch>
        </p:blipFill>
        <p:spPr>
          <a:xfrm>
            <a:off x="1959429" y="2481943"/>
            <a:ext cx="2895600" cy="674914"/>
          </a:xfrm>
          <a:prstGeom prst="rect">
            <a:avLst/>
          </a:prstGeom>
        </p:spPr>
      </p:pic>
      <p:pic>
        <p:nvPicPr>
          <p:cNvPr id="5" name="图片 4">
            <a:extLst>
              <a:ext uri="{FF2B5EF4-FFF2-40B4-BE49-F238E27FC236}">
                <a16:creationId xmlns:a16="http://schemas.microsoft.com/office/drawing/2014/main" id="{C8F636C5-4E51-4D26-9DC9-EB850E67A7BB}"/>
              </a:ext>
            </a:extLst>
          </p:cNvPr>
          <p:cNvPicPr/>
          <p:nvPr/>
        </p:nvPicPr>
        <p:blipFill>
          <a:blip r:embed="rId3"/>
          <a:stretch>
            <a:fillRect/>
          </a:stretch>
        </p:blipFill>
        <p:spPr>
          <a:xfrm>
            <a:off x="1835604" y="3995057"/>
            <a:ext cx="3143250" cy="830036"/>
          </a:xfrm>
          <a:prstGeom prst="rect">
            <a:avLst/>
          </a:prstGeom>
        </p:spPr>
      </p:pic>
      <p:sp>
        <p:nvSpPr>
          <p:cNvPr id="7" name="文本框 6">
            <a:extLst>
              <a:ext uri="{FF2B5EF4-FFF2-40B4-BE49-F238E27FC236}">
                <a16:creationId xmlns:a16="http://schemas.microsoft.com/office/drawing/2014/main" id="{4205D49B-6A7B-4DAD-A3D9-51C5BED4AC96}"/>
              </a:ext>
            </a:extLst>
          </p:cNvPr>
          <p:cNvSpPr txBox="1"/>
          <p:nvPr/>
        </p:nvSpPr>
        <p:spPr>
          <a:xfrm>
            <a:off x="1690008" y="5136182"/>
            <a:ext cx="6101442" cy="646331"/>
          </a:xfrm>
          <a:prstGeom prst="rect">
            <a:avLst/>
          </a:prstGeom>
          <a:noFill/>
        </p:spPr>
        <p:txBody>
          <a:bodyPr wrap="square">
            <a:spAutoFit/>
          </a:bodyPr>
          <a:lstStyle/>
          <a:p>
            <a:pPr algn="just"/>
            <a:r>
              <a:rPr lang="zh-CN" altLang="zh-CN" sz="1800" kern="100" dirty="0">
                <a:effectLst/>
                <a:latin typeface="Times New Roman" panose="02020603050405020304" pitchFamily="18" charset="0"/>
                <a:ea typeface="宋体" panose="02010600030101010101" pitchFamily="2" charset="-122"/>
              </a:rPr>
              <a:t>通过对比发现通过调节隐藏层可以提高准确率，但调节不当的话会使运行时间暴增。</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8116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551</TotalTime>
  <Words>560</Words>
  <Application>Microsoft Office PowerPoint</Application>
  <PresentationFormat>宽屏</PresentationFormat>
  <Paragraphs>78</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Arial</vt:lpstr>
      <vt:lpstr>Gill Sans MT</vt:lpstr>
      <vt:lpstr>Times New Roman</vt:lpstr>
      <vt:lpstr>画廊</vt:lpstr>
      <vt:lpstr>QG studio 中期考核</vt:lpstr>
      <vt:lpstr>                  一.数据处理</vt:lpstr>
      <vt:lpstr>                  一.数据处理</vt:lpstr>
      <vt:lpstr>                    二.使用的不同模型</vt:lpstr>
      <vt:lpstr>                 2.1.线性回归 </vt:lpstr>
      <vt:lpstr>                 2.2.逻辑回归  </vt:lpstr>
      <vt:lpstr>                 2.3.决策树 </vt:lpstr>
      <vt:lpstr>                 2.4.随机森林 </vt:lpstr>
      <vt:lpstr>                 2.5.神经网络  </vt:lpstr>
      <vt:lpstr>                 2.6.特征选择  通过添加噪声，画出直方图。     选取前8个特征(占比较大)，得到的结果也不是很理想。</vt:lpstr>
      <vt:lpstr>                  三.对比分析</vt:lpstr>
      <vt:lpstr>                  四.对比分析</vt:lpstr>
      <vt:lpstr>                  四.对比分析</vt:lpstr>
      <vt:lpstr>            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QG studio 中期考核</dc:title>
  <dc:creator>陈 铿任</dc:creator>
  <cp:lastModifiedBy>陈 铿任</cp:lastModifiedBy>
  <cp:revision>13</cp:revision>
  <dcterms:created xsi:type="dcterms:W3CDTF">2021-04-16T18:09:28Z</dcterms:created>
  <dcterms:modified xsi:type="dcterms:W3CDTF">2021-04-17T03:20:36Z</dcterms:modified>
</cp:coreProperties>
</file>