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1314" r:id="rId3"/>
    <p:sldId id="1283" r:id="rId4"/>
    <p:sldId id="1257" r:id="rId5"/>
    <p:sldId id="1293" r:id="rId6"/>
    <p:sldId id="1286" r:id="rId7"/>
    <p:sldId id="1287" r:id="rId8"/>
    <p:sldId id="1288" r:id="rId9"/>
    <p:sldId id="1292" r:id="rId10"/>
    <p:sldId id="1290" r:id="rId11"/>
    <p:sldId id="1294" r:id="rId12"/>
    <p:sldId id="1295" r:id="rId13"/>
    <p:sldId id="1296" r:id="rId14"/>
    <p:sldId id="1297" r:id="rId15"/>
    <p:sldId id="1262" r:id="rId16"/>
    <p:sldId id="1298" r:id="rId17"/>
    <p:sldId id="1299" r:id="rId18"/>
    <p:sldId id="1300" r:id="rId19"/>
    <p:sldId id="1301" r:id="rId20"/>
    <p:sldId id="1302" r:id="rId21"/>
    <p:sldId id="1264" r:id="rId22"/>
    <p:sldId id="1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01"/>
    <p:restoredTop sz="96405"/>
  </p:normalViewPr>
  <p:slideViewPr>
    <p:cSldViewPr snapToGrid="0" snapToObjects="1">
      <p:cViewPr varScale="1">
        <p:scale>
          <a:sx n="70" d="100"/>
          <a:sy n="70" d="100"/>
        </p:scale>
        <p:origin x="8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5987-81F9-C64A-BD1F-BC0CF5D7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50" y="38990"/>
            <a:ext cx="10515600" cy="1553757"/>
          </a:xfrm>
        </p:spPr>
        <p:txBody>
          <a:bodyPr/>
          <a:lstStyle/>
          <a:p>
            <a:r>
              <a:rPr lang="en-US" sz="5000" b="1" dirty="0"/>
              <a:t>CSE110A: Compilers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6C47-D610-254E-AA36-5D7C3512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50" y="2242268"/>
            <a:ext cx="6901683" cy="420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Topics</a:t>
            </a:r>
            <a:r>
              <a:rPr lang="en-US" dirty="0"/>
              <a:t>: </a:t>
            </a:r>
          </a:p>
          <a:p>
            <a:r>
              <a:rPr lang="en-US" i="1" dirty="0"/>
              <a:t>Syntactic Analysis continued</a:t>
            </a:r>
          </a:p>
          <a:p>
            <a:pPr lvl="1"/>
            <a:r>
              <a:rPr lang="en-US" i="1" dirty="0"/>
              <a:t>Top down parsing</a:t>
            </a:r>
          </a:p>
          <a:p>
            <a:pPr lvl="2"/>
            <a:r>
              <a:rPr lang="en-US" i="1" dirty="0"/>
              <a:t>Oracle parser</a:t>
            </a:r>
          </a:p>
          <a:p>
            <a:pPr lvl="2"/>
            <a:r>
              <a:rPr lang="en-US" i="1" dirty="0"/>
              <a:t>Rewriting to avoid left recursion</a:t>
            </a:r>
          </a:p>
          <a:p>
            <a:pPr marL="457200" lvl="1" indent="0">
              <a:buNone/>
            </a:pPr>
            <a:endParaRPr lang="en-US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4810-9B5C-0A4D-B2CE-2BC37B86A354}"/>
              </a:ext>
            </a:extLst>
          </p:cNvPr>
          <p:cNvSpPr/>
          <p:nvPr/>
        </p:nvSpPr>
        <p:spPr>
          <a:xfrm>
            <a:off x="10097167" y="209080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286D8F-6730-F04B-9B5A-A73EFAB4D4E7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10119752" y="2402657"/>
            <a:ext cx="351930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B12D8AA-0409-864E-9890-3FFB88503A5E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10471682" y="2402657"/>
            <a:ext cx="277238" cy="291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5DC5A4-90C6-B14B-A382-11D393C99C64}"/>
              </a:ext>
            </a:extLst>
          </p:cNvPr>
          <p:cNvSpPr/>
          <p:nvPr/>
        </p:nvSpPr>
        <p:spPr>
          <a:xfrm>
            <a:off x="9722652" y="2720674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8E1B2B-5DF2-E645-BAE4-3348D9F473F8}"/>
              </a:ext>
            </a:extLst>
          </p:cNvPr>
          <p:cNvSpPr/>
          <p:nvPr/>
        </p:nvSpPr>
        <p:spPr>
          <a:xfrm>
            <a:off x="10512211" y="2727971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426A8-2722-164F-9E46-19F9E98727B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71844" y="3050112"/>
            <a:ext cx="328310" cy="31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C218C-0E06-3C47-904B-D63E5F792510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flipH="1">
            <a:off x="10367706" y="3039820"/>
            <a:ext cx="519020" cy="311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D89F16C-A8D3-904A-8BD9-E3C751C9AD48}"/>
              </a:ext>
            </a:extLst>
          </p:cNvPr>
          <p:cNvSpPr/>
          <p:nvPr/>
        </p:nvSpPr>
        <p:spPr>
          <a:xfrm>
            <a:off x="10925639" y="3361398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D5099B9-D9EF-0A4E-8009-19E283A17159}"/>
              </a:ext>
            </a:extLst>
          </p:cNvPr>
          <p:cNvSpPr/>
          <p:nvPr/>
        </p:nvSpPr>
        <p:spPr>
          <a:xfrm>
            <a:off x="9993191" y="3351669"/>
            <a:ext cx="749030" cy="3118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..</a:t>
            </a:r>
          </a:p>
        </p:txBody>
      </p:sp>
      <p:sp>
        <p:nvSpPr>
          <p:cNvPr id="39" name="Snip Single Corner Rectangle 38">
            <a:extLst>
              <a:ext uri="{FF2B5EF4-FFF2-40B4-BE49-F238E27FC236}">
                <a16:creationId xmlns:a16="http://schemas.microsoft.com/office/drawing/2014/main" id="{F7AACD00-7B7A-7E4A-8E82-E00367CBE379}"/>
              </a:ext>
            </a:extLst>
          </p:cNvPr>
          <p:cNvSpPr/>
          <p:nvPr/>
        </p:nvSpPr>
        <p:spPr>
          <a:xfrm>
            <a:off x="7026095" y="2373274"/>
            <a:ext cx="1594022" cy="1235676"/>
          </a:xfrm>
          <a:prstGeom prst="snip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int main() {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" pitchFamily="2" charset="0"/>
              </a:rPr>
              <a:t>printf</a:t>
            </a: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(““);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 return 0;</a:t>
            </a:r>
            <a:br>
              <a:rPr lang="en-US" sz="1400" dirty="0">
                <a:solidFill>
                  <a:schemeClr val="tx1"/>
                </a:solidFill>
                <a:latin typeface="Courier" pitchFamily="2" charset="0"/>
              </a:rPr>
            </a:br>
            <a:r>
              <a:rPr lang="en-US" sz="1400" dirty="0">
                <a:solidFill>
                  <a:schemeClr val="tx1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D5C64FAD-A257-F54D-A462-4BA9F13CC36D}"/>
              </a:ext>
            </a:extLst>
          </p:cNvPr>
          <p:cNvSpPr/>
          <p:nvPr/>
        </p:nvSpPr>
        <p:spPr>
          <a:xfrm flipV="1">
            <a:off x="8796082" y="2700225"/>
            <a:ext cx="951875" cy="35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44791-E532-744D-B5EB-FA87CF04CE52}"/>
              </a:ext>
            </a:extLst>
          </p:cNvPr>
          <p:cNvSpPr/>
          <p:nvPr/>
        </p:nvSpPr>
        <p:spPr>
          <a:xfrm>
            <a:off x="5237259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17634-15FC-B147-9529-1D9F35C75A46}"/>
              </a:ext>
            </a:extLst>
          </p:cNvPr>
          <p:cNvSpPr/>
          <p:nvPr/>
        </p:nvSpPr>
        <p:spPr>
          <a:xfrm>
            <a:off x="7599976" y="23901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E90DD-734B-C945-936C-53DC1F605FE1}"/>
              </a:ext>
            </a:extLst>
          </p:cNvPr>
          <p:cNvSpPr txBox="1"/>
          <p:nvPr/>
        </p:nvSpPr>
        <p:spPr>
          <a:xfrm>
            <a:off x="5049078" y="5446644"/>
            <a:ext cx="413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tokens that any string</a:t>
            </a:r>
          </a:p>
          <a:p>
            <a:r>
              <a:rPr lang="en-US" dirty="0"/>
              <a:t>that follows the production can start with.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09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Rules with “” in their First set </a:t>
            </a:r>
            <a:r>
              <a:rPr lang="en-US" i="1" dirty="0"/>
              <a:t>need special attention</a:t>
            </a:r>
          </a:p>
        </p:txBody>
      </p:sp>
    </p:spTree>
    <p:extLst>
      <p:ext uri="{BB962C8B-B14F-4D97-AF65-F5344CB8AC3E}">
        <p14:creationId xmlns:p14="http://schemas.microsoft.com/office/powerpoint/2010/main" val="5682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First+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044791-E532-744D-B5EB-FA87CF04CE52}"/>
              </a:ext>
            </a:extLst>
          </p:cNvPr>
          <p:cNvSpPr/>
          <p:nvPr/>
        </p:nvSpPr>
        <p:spPr>
          <a:xfrm>
            <a:off x="4132180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17634-15FC-B147-9529-1D9F35C75A46}"/>
              </a:ext>
            </a:extLst>
          </p:cNvPr>
          <p:cNvSpPr/>
          <p:nvPr/>
        </p:nvSpPr>
        <p:spPr>
          <a:xfrm>
            <a:off x="6105369" y="2430158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8372299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</p:spTree>
    <p:extLst>
      <p:ext uri="{BB962C8B-B14F-4D97-AF65-F5344CB8AC3E}">
        <p14:creationId xmlns:p14="http://schemas.microsoft.com/office/powerpoint/2010/main" val="67675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backtracking?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802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backtracking?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1: {‘(‘, ID}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4: {‘(‘}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5: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{‘+’}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disjoint First+ set then</a:t>
            </a:r>
          </a:p>
          <a:p>
            <a:r>
              <a:rPr lang="en-US" i="1" dirty="0"/>
              <a:t>we do not need any backtracking!</a:t>
            </a:r>
          </a:p>
        </p:txBody>
      </p:sp>
    </p:spTree>
    <p:extLst>
      <p:ext uri="{BB962C8B-B14F-4D97-AF65-F5344CB8AC3E}">
        <p14:creationId xmlns:p14="http://schemas.microsoft.com/office/powerpoint/2010/main" val="28729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backtracking?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B967-9F94-FC48-BE79-CBA15B9229DF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3EA1A-6A20-4046-A801-5C74CA5DFA71}"/>
              </a:ext>
            </a:extLst>
          </p:cNvPr>
          <p:cNvSpPr txBox="1"/>
          <p:nvPr/>
        </p:nvSpPr>
        <p:spPr>
          <a:xfrm>
            <a:off x="4548173" y="147002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First+ set is the combination of First and Follow sets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7EA11D-76FA-D843-9610-E15BBD909065}"/>
              </a:ext>
            </a:extLst>
          </p:cNvPr>
          <p:cNvSpPr/>
          <p:nvPr/>
        </p:nvSpPr>
        <p:spPr>
          <a:xfrm>
            <a:off x="4611332" y="2422952"/>
            <a:ext cx="2275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00FF"/>
                </a:highlight>
                <a:latin typeface="Courier" pitchFamily="2" charset="0"/>
              </a:rPr>
              <a:t>1: {‘(‘, ID}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4: {‘(‘}</a:t>
            </a:r>
          </a:p>
          <a:p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5: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6: {‘+’}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7: {‘*’}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4CA7B-DCAC-F444-BC5B-85F9BEE053ED}"/>
              </a:ext>
            </a:extLst>
          </p:cNvPr>
          <p:cNvSpPr txBox="1"/>
          <p:nvPr/>
        </p:nvSpPr>
        <p:spPr>
          <a:xfrm>
            <a:off x="3411109" y="5645426"/>
            <a:ext cx="683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non-terminal: if every production has a </a:t>
            </a:r>
            <a:r>
              <a:rPr lang="en-US" b="1" i="1" dirty="0"/>
              <a:t>disjoint First+ set </a:t>
            </a:r>
            <a:r>
              <a:rPr lang="en-US" i="1" dirty="0"/>
              <a:t>then</a:t>
            </a:r>
          </a:p>
          <a:p>
            <a:r>
              <a:rPr lang="en-US" i="1" dirty="0"/>
              <a:t>we do not need any backtracking!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E6165-908D-D340-9C24-C2A2DCA8EBE8}"/>
              </a:ext>
            </a:extLst>
          </p:cNvPr>
          <p:cNvSpPr txBox="1"/>
          <p:nvPr/>
        </p:nvSpPr>
        <p:spPr>
          <a:xfrm>
            <a:off x="7635018" y="2465117"/>
            <a:ext cx="44553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grammars are called LL(1)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 - scanning the input left to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 - left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1 - how many look ahead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i="1" dirty="0"/>
              <a:t>They are also called predictive grammars </a:t>
            </a:r>
          </a:p>
          <a:p>
            <a:endParaRPr lang="en-US" sz="2000" i="1" dirty="0"/>
          </a:p>
          <a:p>
            <a:r>
              <a:rPr lang="en-US" sz="2000" dirty="0"/>
              <a:t>Many programming languages are LL(1)</a:t>
            </a:r>
          </a:p>
        </p:txBody>
      </p:sp>
    </p:spTree>
    <p:extLst>
      <p:ext uri="{BB962C8B-B14F-4D97-AF65-F5344CB8AC3E}">
        <p14:creationId xmlns:p14="http://schemas.microsoft.com/office/powerpoint/2010/main" val="1407844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9647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4482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{}</a:t>
            </a:r>
          </a:p>
          <a:p>
            <a:r>
              <a:rPr lang="en-US" dirty="0">
                <a:latin typeface="Courier" pitchFamily="2" charset="0"/>
              </a:rPr>
              <a:t>2: {}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6790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4E4DE-61A3-4340-954F-842324A7F958}"/>
              </a:ext>
            </a:extLst>
          </p:cNvPr>
          <p:cNvSpPr txBox="1"/>
          <p:nvPr/>
        </p:nvSpPr>
        <p:spPr>
          <a:xfrm>
            <a:off x="6958584" y="4059936"/>
            <a:ext cx="33089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cannot select the next</a:t>
            </a:r>
            <a:br>
              <a:rPr lang="en-US" i="1" dirty="0"/>
            </a:br>
            <a:r>
              <a:rPr lang="en-US" i="1" dirty="0"/>
              <a:t>rule based on a single look ahead</a:t>
            </a:r>
          </a:p>
          <a:p>
            <a:r>
              <a:rPr lang="en-US" i="1" dirty="0"/>
              <a:t>token!</a:t>
            </a:r>
          </a:p>
        </p:txBody>
      </p:sp>
    </p:spTree>
    <p:extLst>
      <p:ext uri="{BB962C8B-B14F-4D97-AF65-F5344CB8AC3E}">
        <p14:creationId xmlns:p14="http://schemas.microsoft.com/office/powerpoint/2010/main" val="3161722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{}</a:t>
            </a:r>
          </a:p>
          <a:p>
            <a:r>
              <a:rPr lang="en-US" dirty="0">
                <a:latin typeface="Courier" pitchFamily="2" charset="0"/>
              </a:rPr>
              <a:t>2: {}</a:t>
            </a:r>
          </a:p>
          <a:p>
            <a:r>
              <a:rPr lang="en-US" dirty="0">
                <a:latin typeface="Courier" pitchFamily="2" charset="0"/>
              </a:rPr>
              <a:t>3: {}</a:t>
            </a:r>
          </a:p>
          <a:p>
            <a:r>
              <a:rPr lang="en-US" dirty="0">
                <a:latin typeface="Courier" pitchFamily="2" charset="0"/>
              </a:rPr>
              <a:t>4: {}</a:t>
            </a:r>
          </a:p>
        </p:txBody>
      </p:sp>
    </p:spTree>
    <p:extLst>
      <p:ext uri="{BB962C8B-B14F-4D97-AF65-F5344CB8AC3E}">
        <p14:creationId xmlns:p14="http://schemas.microsoft.com/office/powerpoint/2010/main" val="48565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BC75CF-7E9C-C347-B46F-D82D9FD87566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1BC30-4BA1-B54E-81ED-8ED36F82B131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24695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79265B-CFF5-3844-8225-B79B08CF3EAE}"/>
              </a:ext>
            </a:extLst>
          </p:cNvPr>
          <p:cNvSpPr txBox="1"/>
          <p:nvPr/>
        </p:nvSpPr>
        <p:spPr>
          <a:xfrm>
            <a:off x="1956341" y="2813447"/>
            <a:ext cx="82793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/>
              <a:t>It is always possible to eliminate left recursion</a:t>
            </a:r>
          </a:p>
        </p:txBody>
      </p:sp>
    </p:spTree>
    <p:extLst>
      <p:ext uri="{BB962C8B-B14F-4D97-AF65-F5344CB8AC3E}">
        <p14:creationId xmlns:p14="http://schemas.microsoft.com/office/powerpoint/2010/main" val="106735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 grammar needs to be refactored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D006E1-1813-AB46-869B-3AEA24FA8B03}"/>
              </a:ext>
            </a:extLst>
          </p:cNvPr>
          <p:cNvSpPr/>
          <p:nvPr/>
        </p:nvSpPr>
        <p:spPr>
          <a:xfrm>
            <a:off x="930742" y="2709095"/>
            <a:ext cx="4482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::= ID</a:t>
            </a:r>
          </a:p>
          <a:p>
            <a:r>
              <a:rPr lang="en-US" dirty="0">
                <a:latin typeface="Courier" pitchFamily="2" charset="0"/>
              </a:rPr>
              <a:t>2:        |   ID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|   ID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35032-ED4F-4E48-A097-89D4AC31FC1A}"/>
              </a:ext>
            </a:extLst>
          </p:cNvPr>
          <p:cNvSpPr/>
          <p:nvPr/>
        </p:nvSpPr>
        <p:spPr>
          <a:xfrm>
            <a:off x="5746582" y="243209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{ID}</a:t>
            </a:r>
          </a:p>
          <a:p>
            <a:r>
              <a:rPr lang="en-US" dirty="0">
                <a:latin typeface="Courier" pitchFamily="2" charset="0"/>
              </a:rPr>
              <a:t>2: {ID}</a:t>
            </a:r>
          </a:p>
          <a:p>
            <a:r>
              <a:rPr lang="en-US" dirty="0">
                <a:latin typeface="Courier" pitchFamily="2" charset="0"/>
              </a:rPr>
              <a:t>3: {ID}</a:t>
            </a:r>
          </a:p>
          <a:p>
            <a:r>
              <a:rPr lang="en-US" dirty="0">
                <a:latin typeface="Courier" pitchFamily="2" charset="0"/>
              </a:rPr>
              <a:t>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D7205-21A7-9847-AFDB-0F7DD328AF82}"/>
              </a:ext>
            </a:extLst>
          </p:cNvPr>
          <p:cNvSpPr/>
          <p:nvPr/>
        </p:nvSpPr>
        <p:spPr>
          <a:xfrm>
            <a:off x="838200" y="5569545"/>
            <a:ext cx="52597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Factor      ::= ID </a:t>
            </a:r>
            <a:r>
              <a:rPr lang="en-US" dirty="0" err="1">
                <a:latin typeface="Courier" pitchFamily="2" charset="0"/>
              </a:rPr>
              <a:t>Option_args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2: </a:t>
            </a:r>
            <a:r>
              <a:rPr lang="en-US" dirty="0" err="1">
                <a:latin typeface="Courier" pitchFamily="2" charset="0"/>
              </a:rPr>
              <a:t>Option_args</a:t>
            </a:r>
            <a:r>
              <a:rPr lang="en-US" dirty="0">
                <a:latin typeface="Courier" pitchFamily="2" charset="0"/>
              </a:rPr>
              <a:t> ::= ‘[‘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‘]’</a:t>
            </a:r>
          </a:p>
          <a:p>
            <a:r>
              <a:rPr lang="en-US" dirty="0">
                <a:latin typeface="Courier" pitchFamily="2" charset="0"/>
              </a:rPr>
              <a:t>3:             |   ‘(‘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 ‘)’</a:t>
            </a:r>
          </a:p>
          <a:p>
            <a:r>
              <a:rPr lang="en-US" dirty="0">
                <a:latin typeface="Courier" pitchFamily="2" charset="0"/>
              </a:rPr>
              <a:t>4:             |   “”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AAE05-AF36-EB44-A0BA-1F640DC24896}"/>
              </a:ext>
            </a:extLst>
          </p:cNvPr>
          <p:cNvSpPr txBox="1"/>
          <p:nvPr/>
        </p:nvSpPr>
        <p:spPr>
          <a:xfrm>
            <a:off x="886968" y="480060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CAF56-2EA5-364A-B9B2-E8666FA36AEE}"/>
              </a:ext>
            </a:extLst>
          </p:cNvPr>
          <p:cNvSpPr txBox="1"/>
          <p:nvPr/>
        </p:nvSpPr>
        <p:spPr>
          <a:xfrm>
            <a:off x="8339328" y="3602736"/>
            <a:ext cx="3214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It is not always possible to </a:t>
            </a:r>
          </a:p>
          <a:p>
            <a:r>
              <a:rPr lang="en-US" i="1" dirty="0"/>
              <a:t>rewrite grammars into a</a:t>
            </a:r>
          </a:p>
          <a:p>
            <a:r>
              <a:rPr lang="en-US" i="1" dirty="0"/>
              <a:t>predictive form, but many</a:t>
            </a:r>
          </a:p>
          <a:p>
            <a:r>
              <a:rPr lang="en-US" i="1" dirty="0"/>
              <a:t>programming languages can be.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8570C3-F2D9-6D4D-AA7D-D892FDEF721E}"/>
              </a:ext>
            </a:extLst>
          </p:cNvPr>
          <p:cNvSpPr/>
          <p:nvPr/>
        </p:nvSpPr>
        <p:spPr>
          <a:xfrm>
            <a:off x="6558323" y="5292546"/>
            <a:ext cx="16234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1: {ID}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2: {‘[‘}</a:t>
            </a:r>
          </a:p>
          <a:p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3: {‘(‘}</a:t>
            </a:r>
          </a:p>
          <a:p>
            <a:r>
              <a:rPr lang="en-US" dirty="0">
                <a:latin typeface="Courier" pitchFamily="2" charset="0"/>
              </a:rPr>
              <a:t>4: {“”}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47865-7BAF-E042-8CFD-EDF1CC5DE686}"/>
              </a:ext>
            </a:extLst>
          </p:cNvPr>
          <p:cNvSpPr txBox="1"/>
          <p:nvPr/>
        </p:nvSpPr>
        <p:spPr>
          <a:xfrm>
            <a:off x="7872984" y="6400542"/>
            <a:ext cx="40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We will need to compute the follow set</a:t>
            </a:r>
          </a:p>
        </p:txBody>
      </p:sp>
    </p:spTree>
    <p:extLst>
      <p:ext uri="{BB962C8B-B14F-4D97-AF65-F5344CB8AC3E}">
        <p14:creationId xmlns:p14="http://schemas.microsoft.com/office/powerpoint/2010/main" val="390758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D758-013C-594A-9A4A-E7AF5230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3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 now have a full top-down parsing algorithm!</a:t>
            </a:r>
          </a:p>
        </p:txBody>
      </p:sp>
    </p:spTree>
    <p:extLst>
      <p:ext uri="{BB962C8B-B14F-4D97-AF65-F5344CB8AC3E}">
        <p14:creationId xmlns:p14="http://schemas.microsoft.com/office/powerpoint/2010/main" val="196382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A103AB-5157-9743-BC3A-0C7404719604}"/>
              </a:ext>
            </a:extLst>
          </p:cNvPr>
          <p:cNvSpPr/>
          <p:nvPr/>
        </p:nvSpPr>
        <p:spPr>
          <a:xfrm>
            <a:off x="8191454" y="508669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472EB-D5AC-5F46-882E-C08B54827B08}"/>
              </a:ext>
            </a:extLst>
          </p:cNvPr>
          <p:cNvSpPr/>
          <p:nvPr/>
        </p:nvSpPr>
        <p:spPr>
          <a:xfrm>
            <a:off x="5676807" y="231670"/>
            <a:ext cx="227554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First+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{None, ’)’}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C8629-3ADA-3C4A-93B6-1C3EF89C3734}"/>
              </a:ext>
            </a:extLst>
          </p:cNvPr>
          <p:cNvSpPr txBox="1"/>
          <p:nvPr/>
        </p:nvSpPr>
        <p:spPr>
          <a:xfrm>
            <a:off x="2388382" y="5167290"/>
            <a:ext cx="74152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pick the next rule, compare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with the possible </a:t>
            </a:r>
            <a:r>
              <a:rPr lang="en-US" dirty="0">
                <a:latin typeface="Courier" pitchFamily="2" charset="0"/>
              </a:rPr>
              <a:t>first+ </a:t>
            </a:r>
            <a:r>
              <a:rPr lang="en-US" dirty="0"/>
              <a:t>sets. </a:t>
            </a:r>
            <a:br>
              <a:rPr lang="en-US" dirty="0"/>
            </a:br>
            <a:r>
              <a:rPr lang="en-US" dirty="0"/>
              <a:t>Pick the rule whose </a:t>
            </a:r>
            <a:r>
              <a:rPr lang="en-US" dirty="0">
                <a:latin typeface="Courier" pitchFamily="2" charset="0"/>
              </a:rPr>
              <a:t>first+</a:t>
            </a:r>
            <a:r>
              <a:rPr lang="en-US" dirty="0"/>
              <a:t> set contains </a:t>
            </a:r>
            <a:r>
              <a:rPr lang="en-US" dirty="0" err="1">
                <a:latin typeface="Courier" pitchFamily="2" charset="0"/>
              </a:rPr>
              <a:t>to_match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there is no such rule then it is a parsing error.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F9E17-35AC-C040-866C-9B5BE2EAE0D8}"/>
              </a:ext>
            </a:extLst>
          </p:cNvPr>
          <p:cNvSpPr txBox="1"/>
          <p:nvPr/>
        </p:nvSpPr>
        <p:spPr>
          <a:xfrm>
            <a:off x="8823960" y="2768748"/>
            <a:ext cx="2177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 grammar,</a:t>
            </a:r>
            <a:br>
              <a:rPr lang="en-US" i="1" dirty="0"/>
            </a:br>
            <a:r>
              <a:rPr lang="en-US" i="1" dirty="0"/>
              <a:t>refactored to remove</a:t>
            </a:r>
            <a:br>
              <a:rPr lang="en-US" i="1" dirty="0"/>
            </a:br>
            <a:r>
              <a:rPr lang="en-US" i="1" dirty="0"/>
              <a:t>left recursion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7674A-E2F7-774B-9FDF-777EB93B5C45}"/>
              </a:ext>
            </a:extLst>
          </p:cNvPr>
          <p:cNvSpPr txBox="1"/>
          <p:nvPr/>
        </p:nvSpPr>
        <p:spPr>
          <a:xfrm>
            <a:off x="5849112" y="2768748"/>
            <a:ext cx="193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First+ sets for each</a:t>
            </a:r>
            <a:br>
              <a:rPr lang="en-US" i="1" dirty="0"/>
            </a:br>
            <a:r>
              <a:rPr lang="en-US" i="1" dirty="0"/>
              <a:t>production rule</a:t>
            </a:r>
          </a:p>
        </p:txBody>
      </p:sp>
    </p:spTree>
    <p:extLst>
      <p:ext uri="{BB962C8B-B14F-4D97-AF65-F5344CB8AC3E}">
        <p14:creationId xmlns:p14="http://schemas.microsoft.com/office/powerpoint/2010/main" val="14682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862502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cache_state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();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" pitchFamily="2" charset="0"/>
              </a:rPr>
              <a:t>else if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(we have a cached state)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 backtrack();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else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parser_error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6947"/>
              </p:ext>
            </p:extLst>
          </p:nvPr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  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3F9CC-4365-1E43-A4CB-5ECA71BF265F}"/>
              </a:ext>
            </a:extLst>
          </p:cNvPr>
          <p:cNvSpPr txBox="1"/>
          <p:nvPr/>
        </p:nvSpPr>
        <p:spPr>
          <a:xfrm>
            <a:off x="5149351" y="1278251"/>
            <a:ext cx="247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Keep track of what choices we’ve done</a:t>
            </a:r>
          </a:p>
        </p:txBody>
      </p:sp>
    </p:spTree>
    <p:extLst>
      <p:ext uri="{BB962C8B-B14F-4D97-AF65-F5344CB8AC3E}">
        <p14:creationId xmlns:p14="http://schemas.microsoft.com/office/powerpoint/2010/main" val="267604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936B-6C01-3642-99E0-B1143C52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gets complicated...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D831-89C8-7147-A09A-BC8B38EE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to backtrack?</a:t>
            </a:r>
          </a:p>
          <a:p>
            <a:pPr lvl="1"/>
            <a:r>
              <a:rPr lang="en-US" dirty="0"/>
              <a:t>In the general case,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</a:p>
          <a:p>
            <a:pPr lvl="1"/>
            <a:r>
              <a:rPr lang="en-US" dirty="0"/>
              <a:t>In many useful cases, </a:t>
            </a:r>
            <a:r>
              <a:rPr lang="en-US" b="1" dirty="0">
                <a:solidFill>
                  <a:srgbClr val="00B05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7535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   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if B1 == “”: focus=pop(); continue;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s.token</a:t>
            </a:r>
            <a:r>
              <a:rPr lang="en-US" sz="1600" dirty="0"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C29E8994-1FD5-DB4F-94F8-6AE5D164BF00}"/>
              </a:ext>
            </a:extLst>
          </p:cNvPr>
          <p:cNvGraphicFramePr>
            <a:graphicFrameLocks noGrp="1"/>
          </p:cNvGraphicFramePr>
          <p:nvPr/>
        </p:nvGraphicFramePr>
        <p:xfrm>
          <a:off x="6796487" y="3108494"/>
          <a:ext cx="5105400" cy="29667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057982666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188539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Expanded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1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06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7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5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63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062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7D498A-D3DE-AA49-95F7-621BA36F5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72542"/>
              </p:ext>
            </p:extLst>
          </p:nvPr>
        </p:nvGraphicFramePr>
        <p:xfrm>
          <a:off x="546359" y="4898082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Expr2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to_match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9CD21B2-65B0-9B4E-AC9C-7BAEF1C50F5F}"/>
              </a:ext>
            </a:extLst>
          </p:cNvPr>
          <p:cNvSpPr/>
          <p:nvPr/>
        </p:nvSpPr>
        <p:spPr>
          <a:xfrm>
            <a:off x="8280399" y="463670"/>
            <a:ext cx="3911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ID Expr2</a:t>
            </a:r>
          </a:p>
          <a:p>
            <a:r>
              <a:rPr lang="en-US" dirty="0">
                <a:latin typeface="Courier" pitchFamily="2" charset="0"/>
              </a:rPr>
              <a:t>2: Expr2 ::= ‘+’ Expr2</a:t>
            </a:r>
          </a:p>
          <a:p>
            <a:r>
              <a:rPr lang="en-US" dirty="0">
                <a:latin typeface="Courier" pitchFamily="2" charset="0"/>
              </a:rPr>
              <a:t>3:       |   ””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8CC11-C9DC-2E46-B941-9611D27EC8E8}"/>
              </a:ext>
            </a:extLst>
          </p:cNvPr>
          <p:cNvSpPr txBox="1"/>
          <p:nvPr/>
        </p:nvSpPr>
        <p:spPr>
          <a:xfrm>
            <a:off x="8237551" y="2202511"/>
            <a:ext cx="203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match: “a”?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68959-DD9C-0744-8E74-0A46B4FEDB78}"/>
              </a:ext>
            </a:extLst>
          </p:cNvPr>
          <p:cNvSpPr txBox="1"/>
          <p:nvPr/>
        </p:nvSpPr>
        <p:spPr>
          <a:xfrm>
            <a:off x="4186150" y="1303911"/>
            <a:ext cx="381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FFFF00"/>
                </a:highlight>
              </a:rPr>
              <a:t>Could we make a smarter choice here?</a:t>
            </a:r>
          </a:p>
        </p:txBody>
      </p:sp>
    </p:spTree>
    <p:extLst>
      <p:ext uri="{BB962C8B-B14F-4D97-AF65-F5344CB8AC3E}">
        <p14:creationId xmlns:p14="http://schemas.microsoft.com/office/powerpoint/2010/main" val="238731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EACE-562A-0F4E-AB70-C2F6FD01EEB4}"/>
              </a:ext>
            </a:extLst>
          </p:cNvPr>
          <p:cNvSpPr txBox="1"/>
          <p:nvPr/>
        </p:nvSpPr>
        <p:spPr>
          <a:xfrm>
            <a:off x="6431065" y="1221847"/>
            <a:ext cx="43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production choice, find the set</a:t>
            </a:r>
          </a:p>
          <a:p>
            <a:r>
              <a:rPr lang="en-US" i="1" dirty="0"/>
              <a:t>of tokens that each production can start with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358BB-B0A9-4B4A-83E1-CBE80B0ED7F7}"/>
              </a:ext>
            </a:extLst>
          </p:cNvPr>
          <p:cNvSpPr/>
          <p:nvPr/>
        </p:nvSpPr>
        <p:spPr>
          <a:xfrm>
            <a:off x="6096000" y="241500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C69731-3D29-CA48-8DC5-34C5D0C7668D}"/>
              </a:ext>
            </a:extLst>
          </p:cNvPr>
          <p:cNvSpPr/>
          <p:nvPr/>
        </p:nvSpPr>
        <p:spPr>
          <a:xfrm>
            <a:off x="1149403" y="2692000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414462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7EACE-562A-0F4E-AB70-C2F6FD01EEB4}"/>
              </a:ext>
            </a:extLst>
          </p:cNvPr>
          <p:cNvSpPr txBox="1"/>
          <p:nvPr/>
        </p:nvSpPr>
        <p:spPr>
          <a:xfrm>
            <a:off x="6431065" y="1221847"/>
            <a:ext cx="438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 each production choice, find the set</a:t>
            </a:r>
          </a:p>
          <a:p>
            <a:r>
              <a:rPr lang="en-US" i="1" dirty="0"/>
              <a:t>of tokens that each production can start with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358BB-B0A9-4B4A-83E1-CBE80B0ED7F7}"/>
              </a:ext>
            </a:extLst>
          </p:cNvPr>
          <p:cNvSpPr/>
          <p:nvPr/>
        </p:nvSpPr>
        <p:spPr>
          <a:xfrm>
            <a:off x="6096000" y="241500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9921C-1689-D74A-875E-DCAF31561F3E}"/>
              </a:ext>
            </a:extLst>
          </p:cNvPr>
          <p:cNvSpPr/>
          <p:nvPr/>
        </p:nvSpPr>
        <p:spPr>
          <a:xfrm>
            <a:off x="1149403" y="2692000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83E883-D7AF-A14B-B949-F04364BA2F29}"/>
              </a:ext>
            </a:extLst>
          </p:cNvPr>
          <p:cNvSpPr txBox="1"/>
          <p:nvPr/>
        </p:nvSpPr>
        <p:spPr>
          <a:xfrm>
            <a:off x="6050943" y="5414838"/>
            <a:ext cx="481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 use first sets to decide which rule to pick!</a:t>
            </a:r>
          </a:p>
        </p:txBody>
      </p:sp>
    </p:spTree>
    <p:extLst>
      <p:ext uri="{BB962C8B-B14F-4D97-AF65-F5344CB8AC3E}">
        <p14:creationId xmlns:p14="http://schemas.microsoft.com/office/powerpoint/2010/main" val="18412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1F5A85-E49B-0F45-99DD-0A4464DDCB81}"/>
              </a:ext>
            </a:extLst>
          </p:cNvPr>
          <p:cNvSpPr txBox="1"/>
          <p:nvPr/>
        </p:nvSpPr>
        <p:spPr>
          <a:xfrm>
            <a:off x="400591" y="291110"/>
            <a:ext cx="59859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pitchFamily="2" charset="0"/>
              </a:rPr>
              <a:t>root = start symbol;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focus = root;</a:t>
            </a:r>
          </a:p>
          <a:p>
            <a:r>
              <a:rPr lang="en-US" sz="1600" dirty="0">
                <a:latin typeface="Courier" pitchFamily="2" charset="0"/>
              </a:rPr>
              <a:t>push(None);</a:t>
            </a:r>
          </a:p>
          <a:p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to_match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s.token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();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while</a:t>
            </a:r>
            <a:r>
              <a:rPr lang="en-US" sz="1600" dirty="0">
                <a:latin typeface="Courier" pitchFamily="2" charset="0"/>
              </a:rPr>
              <a:t> (true):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  <a:r>
              <a:rPr lang="en-US" sz="1600" b="1" dirty="0">
                <a:latin typeface="Courier" pitchFamily="2" charset="0"/>
              </a:rPr>
              <a:t>if</a:t>
            </a:r>
            <a:r>
              <a:rPr lang="en-US" sz="1600" dirty="0">
                <a:latin typeface="Courier" pitchFamily="2" charset="0"/>
              </a:rPr>
              <a:t> (focus is a nonterminal)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pick next rule (A ::= B1,B2,B3...BN);</a:t>
            </a:r>
          </a:p>
          <a:p>
            <a:r>
              <a:rPr lang="en-US" sz="1600" dirty="0">
                <a:latin typeface="Courier" pitchFamily="2" charset="0"/>
              </a:rPr>
              <a:t>    push(BN... B3, B2);</a:t>
            </a:r>
          </a:p>
          <a:p>
            <a:r>
              <a:rPr lang="en-US" sz="1600" dirty="0">
                <a:latin typeface="Courier" pitchFamily="2" charset="0"/>
              </a:rPr>
              <a:t>    focus = B1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(focus == 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)</a:t>
            </a:r>
          </a:p>
          <a:p>
            <a:r>
              <a:rPr lang="en-US" sz="1600" dirty="0">
                <a:latin typeface="Courier" pitchFamily="2" charset="0"/>
              </a:rPr>
              <a:t>   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to_match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</a:rPr>
              <a:t>s.token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</a:rPr>
              <a:t>()</a:t>
            </a:r>
          </a:p>
          <a:p>
            <a:r>
              <a:rPr lang="en-US" sz="1600" dirty="0">
                <a:latin typeface="Courier" pitchFamily="2" charset="0"/>
              </a:rPr>
              <a:t>    focus = pop()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  else if 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to_match</a:t>
            </a:r>
            <a:r>
              <a:rPr lang="en-US" sz="1600" dirty="0">
                <a:latin typeface="Courier" pitchFamily="2" charset="0"/>
              </a:rPr>
              <a:t> == None and focus == None) </a:t>
            </a:r>
          </a:p>
          <a:p>
            <a:r>
              <a:rPr lang="en-US" sz="1600" dirty="0">
                <a:latin typeface="Courier" pitchFamily="2" charset="0"/>
              </a:rPr>
              <a:t>    Accept</a:t>
            </a:r>
          </a:p>
          <a:p>
            <a:r>
              <a:rPr lang="en-US" sz="1600" dirty="0">
                <a:latin typeface="Courier" pitchFamily="2" charset="0"/>
              </a:rPr>
              <a:t>  </a:t>
            </a:r>
          </a:p>
          <a:p>
            <a:endParaRPr lang="en-US" sz="1600" dirty="0">
              <a:latin typeface="Courier" pitchFamily="2" charset="0"/>
            </a:endParaRPr>
          </a:p>
          <a:p>
            <a:endParaRPr lang="en-US" sz="1600" dirty="0">
              <a:latin typeface="Courier" pitchFamily="2" charset="0"/>
            </a:endParaRP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B6743B0F-F925-C04C-A3E0-8D388BD29269}"/>
              </a:ext>
            </a:extLst>
          </p:cNvPr>
          <p:cNvGraphicFramePr>
            <a:graphicFrameLocks noGrp="1"/>
          </p:cNvGraphicFramePr>
          <p:nvPr/>
        </p:nvGraphicFramePr>
        <p:xfrm>
          <a:off x="631026" y="4742295"/>
          <a:ext cx="476448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2244">
                  <a:extLst>
                    <a:ext uri="{9D8B030D-6E8A-4147-A177-3AD203B41FA5}">
                      <a16:colId xmlns:a16="http://schemas.microsoft.com/office/drawing/2014/main" val="2154415494"/>
                    </a:ext>
                  </a:extLst>
                </a:gridCol>
                <a:gridCol w="2382244">
                  <a:extLst>
                    <a:ext uri="{9D8B030D-6E8A-4147-A177-3AD203B41FA5}">
                      <a16:colId xmlns:a16="http://schemas.microsoft.com/office/drawing/2014/main" val="42033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0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91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to_match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7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s.istring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41957"/>
                  </a:ext>
                </a:extLst>
              </a:tr>
              <a:tr h="259812">
                <a:tc>
                  <a:txBody>
                    <a:bodyPr/>
                    <a:lstStyle/>
                    <a:p>
                      <a:r>
                        <a:rPr lang="en-US" sz="1600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9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2A06D4-55A1-2640-ABA9-5E1837F624F6}"/>
              </a:ext>
            </a:extLst>
          </p:cNvPr>
          <p:cNvSpPr txBox="1"/>
          <p:nvPr/>
        </p:nvSpPr>
        <p:spPr>
          <a:xfrm>
            <a:off x="7355752" y="5464534"/>
            <a:ext cx="3956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simply use </a:t>
            </a:r>
            <a:r>
              <a:rPr lang="en-US" dirty="0" err="1"/>
              <a:t>to_match</a:t>
            </a:r>
            <a:r>
              <a:rPr lang="en-US" dirty="0"/>
              <a:t> and compare it</a:t>
            </a:r>
            <a:br>
              <a:rPr lang="en-US" dirty="0"/>
            </a:br>
            <a:r>
              <a:rPr lang="en-US" dirty="0"/>
              <a:t>to the first sets for each choice</a:t>
            </a:r>
          </a:p>
          <a:p>
            <a:endParaRPr lang="en-US" dirty="0"/>
          </a:p>
          <a:p>
            <a:r>
              <a:rPr lang="en-US" dirty="0"/>
              <a:t>For example, Op and Unit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560DC-BE5A-2146-A4AA-D594E649F9B0}"/>
              </a:ext>
            </a:extLst>
          </p:cNvPr>
          <p:cNvSpPr/>
          <p:nvPr/>
        </p:nvSpPr>
        <p:spPr>
          <a:xfrm>
            <a:off x="6891528" y="2708281"/>
            <a:ext cx="50546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D9FC4-93A4-3643-B4F9-0EF719BA952E}"/>
              </a:ext>
            </a:extLst>
          </p:cNvPr>
          <p:cNvSpPr/>
          <p:nvPr/>
        </p:nvSpPr>
        <p:spPr>
          <a:xfrm>
            <a:off x="6891528" y="367406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</p:spTree>
    <p:extLst>
      <p:ext uri="{BB962C8B-B14F-4D97-AF65-F5344CB8AC3E}">
        <p14:creationId xmlns:p14="http://schemas.microsoft.com/office/powerpoint/2010/main" val="283689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FEBC-3A73-C04F-A743-09F1E452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9FAE3-A1B2-4F44-945F-FA272C4A912E}"/>
              </a:ext>
            </a:extLst>
          </p:cNvPr>
          <p:cNvSpPr txBox="1"/>
          <p:nvPr/>
        </p:nvSpPr>
        <p:spPr>
          <a:xfrm>
            <a:off x="5049078" y="5446644"/>
            <a:ext cx="4137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tokens that any string</a:t>
            </a:r>
          </a:p>
          <a:p>
            <a:r>
              <a:rPr lang="en-US" dirty="0"/>
              <a:t>that follows the production can start with.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3AE82-42C9-9A43-A107-B72DB14069E1}"/>
              </a:ext>
            </a:extLst>
          </p:cNvPr>
          <p:cNvSpPr/>
          <p:nvPr/>
        </p:nvSpPr>
        <p:spPr>
          <a:xfrm>
            <a:off x="5237259" y="24229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First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{‘(‘, ID}</a:t>
            </a:r>
          </a:p>
          <a:p>
            <a:r>
              <a:rPr lang="en-US" dirty="0">
                <a:latin typeface="Courier" pitchFamily="2" charset="0"/>
              </a:rPr>
              <a:t>2: {‘+’, ‘*’}</a:t>
            </a:r>
          </a:p>
          <a:p>
            <a:r>
              <a:rPr lang="en-US" dirty="0">
                <a:latin typeface="Courier" pitchFamily="2" charset="0"/>
              </a:rPr>
              <a:t>3: {“”}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{‘(‘}</a:t>
            </a:r>
          </a:p>
          <a:p>
            <a:r>
              <a:rPr lang="en-US" dirty="0">
                <a:latin typeface="Courier" pitchFamily="2" charset="0"/>
              </a:rPr>
              <a:t>5: {ID}</a:t>
            </a:r>
          </a:p>
          <a:p>
            <a:r>
              <a:rPr lang="en-US" dirty="0">
                <a:latin typeface="Courier" pitchFamily="2" charset="0"/>
              </a:rPr>
              <a:t>6: {‘+’}</a:t>
            </a:r>
          </a:p>
          <a:p>
            <a:r>
              <a:rPr lang="en-US" dirty="0">
                <a:latin typeface="Courier" pitchFamily="2" charset="0"/>
              </a:rPr>
              <a:t>7: {‘*’}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685AF-99DB-2E48-9D26-D755CB342B8E}"/>
              </a:ext>
            </a:extLst>
          </p:cNvPr>
          <p:cNvSpPr/>
          <p:nvPr/>
        </p:nvSpPr>
        <p:spPr>
          <a:xfrm>
            <a:off x="290662" y="2699951"/>
            <a:ext cx="39116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1: Expr  ::= Unit Expr2</a:t>
            </a:r>
          </a:p>
          <a:p>
            <a:r>
              <a:rPr lang="en-US" dirty="0">
                <a:latin typeface="Courier" pitchFamily="2" charset="0"/>
              </a:rPr>
              <a:t>2: Expr2 ::= Op Unit Expr2</a:t>
            </a:r>
          </a:p>
          <a:p>
            <a:r>
              <a:rPr lang="en-US" dirty="0">
                <a:latin typeface="Courier" pitchFamily="2" charset="0"/>
              </a:rPr>
              <a:t>3:       | “”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Unit  ::= ‘(‘ Expr ‘)’</a:t>
            </a:r>
          </a:p>
          <a:p>
            <a:r>
              <a:rPr lang="en-US" dirty="0">
                <a:latin typeface="Courier" pitchFamily="2" charset="0"/>
              </a:rPr>
              <a:t>5:       |    ID</a:t>
            </a:r>
          </a:p>
          <a:p>
            <a:r>
              <a:rPr lang="en-US" dirty="0">
                <a:latin typeface="Courier" pitchFamily="2" charset="0"/>
              </a:rPr>
              <a:t>6: Op    ::= ‘+’</a:t>
            </a:r>
          </a:p>
          <a:p>
            <a:r>
              <a:rPr lang="en-US" dirty="0">
                <a:latin typeface="Courier" pitchFamily="2" charset="0"/>
              </a:rPr>
              <a:t>7:       |   ‘*’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82BBC-B725-B244-B935-18275F428776}"/>
              </a:ext>
            </a:extLst>
          </p:cNvPr>
          <p:cNvSpPr/>
          <p:nvPr/>
        </p:nvSpPr>
        <p:spPr>
          <a:xfrm>
            <a:off x="7599976" y="2390152"/>
            <a:ext cx="19586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Follow sets: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1: NA</a:t>
            </a:r>
          </a:p>
          <a:p>
            <a:r>
              <a:rPr lang="en-US" dirty="0">
                <a:latin typeface="Courier" pitchFamily="2" charset="0"/>
              </a:rPr>
              <a:t>2: NA</a:t>
            </a:r>
          </a:p>
          <a:p>
            <a:r>
              <a:rPr lang="en-US" dirty="0">
                <a:latin typeface="Courier" pitchFamily="2" charset="0"/>
              </a:rPr>
              <a:t>3: {}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4: NA</a:t>
            </a:r>
          </a:p>
          <a:p>
            <a:r>
              <a:rPr lang="en-US" dirty="0">
                <a:latin typeface="Courier" pitchFamily="2" charset="0"/>
              </a:rPr>
              <a:t>5: NA</a:t>
            </a:r>
          </a:p>
          <a:p>
            <a:r>
              <a:rPr lang="en-US" dirty="0">
                <a:latin typeface="Courier" pitchFamily="2" charset="0"/>
              </a:rPr>
              <a:t>6: NA</a:t>
            </a:r>
          </a:p>
          <a:p>
            <a:r>
              <a:rPr lang="en-US" dirty="0">
                <a:latin typeface="Courier" pitchFamily="2" charset="0"/>
              </a:rPr>
              <a:t>7: 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3B350-919A-444A-A39F-7AB16E0E49A0}"/>
              </a:ext>
            </a:extLst>
          </p:cNvPr>
          <p:cNvSpPr txBox="1"/>
          <p:nvPr/>
        </p:nvSpPr>
        <p:spPr>
          <a:xfrm>
            <a:off x="4548173" y="1470022"/>
            <a:ext cx="501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Rules with “” in their First set need special attention</a:t>
            </a:r>
          </a:p>
        </p:txBody>
      </p:sp>
    </p:spTree>
    <p:extLst>
      <p:ext uri="{BB962C8B-B14F-4D97-AF65-F5344CB8AC3E}">
        <p14:creationId xmlns:p14="http://schemas.microsoft.com/office/powerpoint/2010/main" val="37721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34899</TotalTime>
  <Words>2265</Words>
  <Application>Microsoft Office PowerPoint</Application>
  <PresentationFormat>Widescreen</PresentationFormat>
  <Paragraphs>406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Office Theme</vt:lpstr>
      <vt:lpstr>CSE110A: Compilers</vt:lpstr>
      <vt:lpstr>PowerPoint Presentation</vt:lpstr>
      <vt:lpstr>PowerPoint Presentation</vt:lpstr>
      <vt:lpstr>Backtracking gets complicated...</vt:lpstr>
      <vt:lpstr>PowerPoint Presentation</vt:lpstr>
      <vt:lpstr>The First Set</vt:lpstr>
      <vt:lpstr>The First Set</vt:lpstr>
      <vt:lpstr>PowerPoint Presentation</vt:lpstr>
      <vt:lpstr>The Follow Set</vt:lpstr>
      <vt:lpstr>The Follow Set</vt:lpstr>
      <vt:lpstr>The First+ Set</vt:lpstr>
      <vt:lpstr>Do we need backtracking?</vt:lpstr>
      <vt:lpstr>Do we need backtracking?</vt:lpstr>
      <vt:lpstr>Do we need backtracking?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Sometimes the grammar needs to be refactored</vt:lpstr>
      <vt:lpstr>We now have a full top-down parsing algorithm!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Marcelo Siero</cp:lastModifiedBy>
  <cp:revision>603</cp:revision>
  <dcterms:created xsi:type="dcterms:W3CDTF">2021-03-23T23:59:42Z</dcterms:created>
  <dcterms:modified xsi:type="dcterms:W3CDTF">2025-04-17T22:33:02Z</dcterms:modified>
</cp:coreProperties>
</file>