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1"/>
  </p:sldMasterIdLst>
  <p:notesMasterIdLst>
    <p:notesMasterId r:id="rId27"/>
  </p:notesMasterIdLst>
  <p:sldIdLst>
    <p:sldId id="256" r:id="rId2"/>
    <p:sldId id="404" r:id="rId3"/>
    <p:sldId id="405" r:id="rId4"/>
    <p:sldId id="406" r:id="rId5"/>
    <p:sldId id="409" r:id="rId6"/>
    <p:sldId id="410" r:id="rId7"/>
    <p:sldId id="407" r:id="rId8"/>
    <p:sldId id="408" r:id="rId9"/>
    <p:sldId id="412" r:id="rId10"/>
    <p:sldId id="403" r:id="rId11"/>
    <p:sldId id="411" r:id="rId12"/>
    <p:sldId id="401" r:id="rId13"/>
    <p:sldId id="402" r:id="rId14"/>
    <p:sldId id="257" r:id="rId15"/>
    <p:sldId id="413" r:id="rId16"/>
    <p:sldId id="258" r:id="rId17"/>
    <p:sldId id="259" r:id="rId18"/>
    <p:sldId id="263" r:id="rId19"/>
    <p:sldId id="400" r:id="rId20"/>
    <p:sldId id="261" r:id="rId21"/>
    <p:sldId id="262" r:id="rId22"/>
    <p:sldId id="281" r:id="rId23"/>
    <p:sldId id="264" r:id="rId24"/>
    <p:sldId id="265" r:id="rId25"/>
    <p:sldId id="41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0"/>
    <p:restoredTop sz="82465"/>
  </p:normalViewPr>
  <p:slideViewPr>
    <p:cSldViewPr snapToGrid="0" snapToObjects="1">
      <p:cViewPr>
        <p:scale>
          <a:sx n="111" d="100"/>
          <a:sy n="111" d="100"/>
        </p:scale>
        <p:origin x="14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0F0F6-C129-5E44-AA28-6CDAE45BF4E5}" type="datetimeFigureOut">
              <a:rPr lang="en-US" smtClean="0"/>
              <a:t>7/9/24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0912B-3739-6942-B82E-AA60E9DC2524}" type="slidenum">
              <a:rPr lang="en-US" smtClean="0"/>
              <a:t>‹#›</a:t>
            </a:fld>
            <a:endParaRPr lang="en-US"/>
          </a:p>
        </p:txBody>
      </p:sp>
    </p:spTree>
    <p:extLst>
      <p:ext uri="{BB962C8B-B14F-4D97-AF65-F5344CB8AC3E}">
        <p14:creationId xmlns:p14="http://schemas.microsoft.com/office/powerpoint/2010/main" val="1088505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40912B-3739-6942-B82E-AA60E9DC2524}" type="slidenum">
              <a:rPr lang="en-US" smtClean="0"/>
              <a:t>13</a:t>
            </a:fld>
            <a:endParaRPr lang="en-US"/>
          </a:p>
        </p:txBody>
      </p:sp>
    </p:spTree>
    <p:extLst>
      <p:ext uri="{BB962C8B-B14F-4D97-AF65-F5344CB8AC3E}">
        <p14:creationId xmlns:p14="http://schemas.microsoft.com/office/powerpoint/2010/main" val="4231105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outflow arrows based on velocity profiles.</a:t>
            </a:r>
          </a:p>
          <a:p>
            <a:endParaRPr lang="en-US" dirty="0"/>
          </a:p>
          <a:p>
            <a:r>
              <a:rPr lang="en-US" dirty="0"/>
              <a:t>Relative abundance of Order (free vs particle associated)</a:t>
            </a:r>
            <a:br>
              <a:rPr lang="en-US" dirty="0"/>
            </a:br>
            <a:br>
              <a:rPr lang="en-US" dirty="0"/>
            </a:br>
            <a:r>
              <a:rPr lang="en-US" dirty="0"/>
              <a:t>free-living</a:t>
            </a:r>
            <a:br>
              <a:rPr lang="en-US" dirty="0"/>
            </a:br>
            <a:r>
              <a:rPr lang="en-US" dirty="0"/>
              <a:t>&gt;Higher pseudomonas in some of the outflow.</a:t>
            </a:r>
          </a:p>
          <a:p>
            <a:r>
              <a:rPr lang="en-US" dirty="0"/>
              <a:t>&gt; </a:t>
            </a:r>
            <a:r>
              <a:rPr lang="en-US" dirty="0" err="1"/>
              <a:t>Microtrichales</a:t>
            </a:r>
            <a:endParaRPr lang="en-US" dirty="0"/>
          </a:p>
          <a:p>
            <a:r>
              <a:rPr lang="en-US" dirty="0"/>
              <a:t>&gt; </a:t>
            </a:r>
            <a:r>
              <a:rPr lang="en-US" dirty="0" err="1"/>
              <a:t>Alteromonadales</a:t>
            </a:r>
            <a:r>
              <a:rPr lang="en-US" dirty="0"/>
              <a:t> at depth,  </a:t>
            </a:r>
          </a:p>
          <a:p>
            <a:endParaRPr lang="en-US" dirty="0"/>
          </a:p>
          <a:p>
            <a:r>
              <a:rPr lang="en-US" dirty="0"/>
              <a:t>Particle-associated</a:t>
            </a:r>
            <a:br>
              <a:rPr lang="en-US" dirty="0"/>
            </a:br>
            <a:r>
              <a:rPr lang="en-US" dirty="0" err="1"/>
              <a:t>Planctomycetales</a:t>
            </a:r>
            <a:r>
              <a:rPr lang="en-US" dirty="0"/>
              <a:t> found in almost all eastern CC  + Getz in particle-associated stations</a:t>
            </a:r>
          </a:p>
          <a:p>
            <a:endParaRPr lang="en-US" dirty="0"/>
          </a:p>
          <a:p>
            <a:r>
              <a:rPr lang="en-US" dirty="0"/>
              <a:t>&gt; Vibrio + </a:t>
            </a:r>
            <a:r>
              <a:rPr lang="en-US" dirty="0" err="1"/>
              <a:t>Aleromonadales</a:t>
            </a:r>
            <a:r>
              <a:rPr lang="en-US" dirty="0"/>
              <a:t> are found in different </a:t>
            </a:r>
          </a:p>
        </p:txBody>
      </p:sp>
      <p:sp>
        <p:nvSpPr>
          <p:cNvPr id="4" name="Slide Number Placeholder 3"/>
          <p:cNvSpPr>
            <a:spLocks noGrp="1"/>
          </p:cNvSpPr>
          <p:nvPr>
            <p:ph type="sldNum" sz="quarter" idx="5"/>
          </p:nvPr>
        </p:nvSpPr>
        <p:spPr/>
        <p:txBody>
          <a:bodyPr/>
          <a:lstStyle/>
          <a:p>
            <a:fld id="{A188DD5E-2787-5A41-81CB-78DE6C9D6DF5}" type="slidenum">
              <a:rPr lang="en-US" smtClean="0"/>
              <a:t>22</a:t>
            </a:fld>
            <a:endParaRPr lang="en-US"/>
          </a:p>
        </p:txBody>
      </p:sp>
    </p:spTree>
    <p:extLst>
      <p:ext uri="{BB962C8B-B14F-4D97-AF65-F5344CB8AC3E}">
        <p14:creationId xmlns:p14="http://schemas.microsoft.com/office/powerpoint/2010/main" val="1755265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Dissolved iron in surface (left) and mixed layer depth (MLD) (right)</a:t>
            </a:r>
          </a:p>
          <a:p>
            <a:endParaRPr lang="en-US" dirty="0"/>
          </a:p>
          <a:p>
            <a:r>
              <a:rPr lang="en-US" dirty="0"/>
              <a:t>Observing the coastal current – 89 to 68, east to west</a:t>
            </a:r>
          </a:p>
          <a:p>
            <a:r>
              <a:rPr lang="en-US" dirty="0"/>
              <a:t>The easterlies push water to create coastal current, along the iceshelf upper ~200m, MLD ranges from 90-300m.</a:t>
            </a:r>
          </a:p>
          <a:p>
            <a:endParaRPr lang="en-US" dirty="0"/>
          </a:p>
          <a:p>
            <a:r>
              <a:rPr lang="en-US" dirty="0"/>
              <a:t>Surface </a:t>
            </a:r>
          </a:p>
          <a:p>
            <a:pPr marL="171450" indent="-171450">
              <a:buFontTx/>
              <a:buChar char="-"/>
            </a:pPr>
            <a:r>
              <a:rPr lang="en-US" dirty="0"/>
              <a:t>Highest in surface waters toward pine island (eastern notch)</a:t>
            </a:r>
          </a:p>
          <a:p>
            <a:pPr marL="171450" indent="-171450">
              <a:buFontTx/>
              <a:buChar char="-"/>
            </a:pPr>
            <a:r>
              <a:rPr lang="en-US" dirty="0"/>
              <a:t>Higher at outflow (56)</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188DD5E-2787-5A41-81CB-78DE6C9D6DF5}" type="slidenum">
              <a:rPr lang="en-US" smtClean="0"/>
              <a:t>23</a:t>
            </a:fld>
            <a:endParaRPr lang="en-US"/>
          </a:p>
        </p:txBody>
      </p:sp>
    </p:spTree>
    <p:extLst>
      <p:ext uri="{BB962C8B-B14F-4D97-AF65-F5344CB8AC3E}">
        <p14:creationId xmlns:p14="http://schemas.microsoft.com/office/powerpoint/2010/main" val="798231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Dissolved iron concentration in bottom water.</a:t>
            </a:r>
          </a:p>
          <a:p>
            <a:endParaRPr lang="en-US" dirty="0"/>
          </a:p>
          <a:p>
            <a:r>
              <a:rPr lang="en-US" dirty="0"/>
              <a:t>To observe the how the CDW bottom water travels to the Dotson.</a:t>
            </a:r>
          </a:p>
          <a:p>
            <a:endParaRPr lang="en-US" dirty="0"/>
          </a:p>
          <a:p>
            <a:r>
              <a:rPr lang="en-US" dirty="0"/>
              <a:t>- High in open polynya stations (198 is cont. shelf)</a:t>
            </a:r>
          </a:p>
          <a:p>
            <a:pPr marL="171450" indent="-171450">
              <a:buFontTx/>
              <a:buChar char="-"/>
            </a:pPr>
            <a:r>
              <a:rPr lang="en-US" dirty="0"/>
              <a:t>High at inflow (SNT 14)</a:t>
            </a:r>
          </a:p>
          <a:p>
            <a:pPr marL="171450" indent="-171450">
              <a:buFontTx/>
              <a:buChar char="-"/>
            </a:pPr>
            <a:endParaRPr lang="en-US" dirty="0"/>
          </a:p>
          <a:p>
            <a:pPr marL="171450" indent="-171450">
              <a:buFontTx/>
              <a:buChar char="-"/>
            </a:pPr>
            <a:r>
              <a:rPr lang="en-US" dirty="0"/>
              <a:t>Iron isn’t higher at outflow @ bottom water </a:t>
            </a:r>
            <a:r>
              <a:rPr lang="en-US" dirty="0" err="1"/>
              <a:t>bc</a:t>
            </a:r>
            <a:r>
              <a:rPr lang="en-US" dirty="0"/>
              <a:t> outflow is around 90-400m</a:t>
            </a:r>
          </a:p>
        </p:txBody>
      </p:sp>
      <p:sp>
        <p:nvSpPr>
          <p:cNvPr id="4" name="Slide Number Placeholder 3"/>
          <p:cNvSpPr>
            <a:spLocks noGrp="1"/>
          </p:cNvSpPr>
          <p:nvPr>
            <p:ph type="sldNum" sz="quarter" idx="5"/>
          </p:nvPr>
        </p:nvSpPr>
        <p:spPr/>
        <p:txBody>
          <a:bodyPr/>
          <a:lstStyle/>
          <a:p>
            <a:fld id="{A188DD5E-2787-5A41-81CB-78DE6C9D6DF5}" type="slidenum">
              <a:rPr lang="en-US" smtClean="0"/>
              <a:t>24</a:t>
            </a:fld>
            <a:endParaRPr lang="en-US"/>
          </a:p>
        </p:txBody>
      </p:sp>
    </p:spTree>
    <p:extLst>
      <p:ext uri="{BB962C8B-B14F-4D97-AF65-F5344CB8AC3E}">
        <p14:creationId xmlns:p14="http://schemas.microsoft.com/office/powerpoint/2010/main" val="610752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F998-616D-4749-9EC9-A543F31EFC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C00562-324D-C44C-ACA9-BAE4420DC5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8FA415-1380-E44E-8F4D-0A9B871FF023}"/>
              </a:ext>
            </a:extLst>
          </p:cNvPr>
          <p:cNvSpPr>
            <a:spLocks noGrp="1"/>
          </p:cNvSpPr>
          <p:nvPr>
            <p:ph type="dt" sz="half" idx="10"/>
          </p:nvPr>
        </p:nvSpPr>
        <p:spPr/>
        <p:txBody>
          <a:bodyPr/>
          <a:lstStyle/>
          <a:p>
            <a:fld id="{5AD050FB-5AEB-9343-A0BE-778BD5FAB4DA}" type="datetimeFigureOut">
              <a:rPr lang="en-US" smtClean="0"/>
              <a:t>7/6/24</a:t>
            </a:fld>
            <a:endParaRPr lang="en-US"/>
          </a:p>
        </p:txBody>
      </p:sp>
      <p:sp>
        <p:nvSpPr>
          <p:cNvPr id="5" name="Footer Placeholder 4">
            <a:extLst>
              <a:ext uri="{FF2B5EF4-FFF2-40B4-BE49-F238E27FC236}">
                <a16:creationId xmlns:a16="http://schemas.microsoft.com/office/drawing/2014/main" id="{12AEAEFC-B278-C940-B696-C7A41063E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DEDA8-4344-784A-B93A-51E7890BB1B2}"/>
              </a:ext>
            </a:extLst>
          </p:cNvPr>
          <p:cNvSpPr>
            <a:spLocks noGrp="1"/>
          </p:cNvSpPr>
          <p:nvPr>
            <p:ph type="sldNum" sz="quarter" idx="12"/>
          </p:nvPr>
        </p:nvSpPr>
        <p:spPr/>
        <p:txBody>
          <a:bodyPr/>
          <a:lstStyle/>
          <a:p>
            <a:fld id="{1BD95648-E628-4647-A489-478817EFB8B4}" type="slidenum">
              <a:rPr lang="en-US" smtClean="0"/>
              <a:t>‹#›</a:t>
            </a:fld>
            <a:endParaRPr lang="en-US"/>
          </a:p>
        </p:txBody>
      </p:sp>
    </p:spTree>
    <p:extLst>
      <p:ext uri="{BB962C8B-B14F-4D97-AF65-F5344CB8AC3E}">
        <p14:creationId xmlns:p14="http://schemas.microsoft.com/office/powerpoint/2010/main" val="271197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DE7F-9FEB-AD49-8575-DCF2F8D8C1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52F044-DE8A-AF43-9F20-E890F7502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8BC0C-2D46-F34C-A6E3-CB3459FD055E}"/>
              </a:ext>
            </a:extLst>
          </p:cNvPr>
          <p:cNvSpPr>
            <a:spLocks noGrp="1"/>
          </p:cNvSpPr>
          <p:nvPr>
            <p:ph type="dt" sz="half" idx="10"/>
          </p:nvPr>
        </p:nvSpPr>
        <p:spPr/>
        <p:txBody>
          <a:bodyPr/>
          <a:lstStyle/>
          <a:p>
            <a:fld id="{5AD050FB-5AEB-9343-A0BE-778BD5FAB4DA}" type="datetimeFigureOut">
              <a:rPr lang="en-US" smtClean="0"/>
              <a:t>7/6/24</a:t>
            </a:fld>
            <a:endParaRPr lang="en-US"/>
          </a:p>
        </p:txBody>
      </p:sp>
      <p:sp>
        <p:nvSpPr>
          <p:cNvPr id="5" name="Footer Placeholder 4">
            <a:extLst>
              <a:ext uri="{FF2B5EF4-FFF2-40B4-BE49-F238E27FC236}">
                <a16:creationId xmlns:a16="http://schemas.microsoft.com/office/drawing/2014/main" id="{823574C3-277B-3D40-9DBC-E89D039F1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31C20-EEF8-8349-AFAB-9CA57FA3C45A}"/>
              </a:ext>
            </a:extLst>
          </p:cNvPr>
          <p:cNvSpPr>
            <a:spLocks noGrp="1"/>
          </p:cNvSpPr>
          <p:nvPr>
            <p:ph type="sldNum" sz="quarter" idx="12"/>
          </p:nvPr>
        </p:nvSpPr>
        <p:spPr/>
        <p:txBody>
          <a:bodyPr/>
          <a:lstStyle/>
          <a:p>
            <a:fld id="{1BD95648-E628-4647-A489-478817EFB8B4}" type="slidenum">
              <a:rPr lang="en-US" smtClean="0"/>
              <a:t>‹#›</a:t>
            </a:fld>
            <a:endParaRPr lang="en-US"/>
          </a:p>
        </p:txBody>
      </p:sp>
    </p:spTree>
    <p:extLst>
      <p:ext uri="{BB962C8B-B14F-4D97-AF65-F5344CB8AC3E}">
        <p14:creationId xmlns:p14="http://schemas.microsoft.com/office/powerpoint/2010/main" val="3953296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3011F6-F72D-3742-A50D-0D711C2A42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56F8C0-C382-4F46-833C-BA816FD43A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EBAE0-5E97-6B49-B083-17449702F5D8}"/>
              </a:ext>
            </a:extLst>
          </p:cNvPr>
          <p:cNvSpPr>
            <a:spLocks noGrp="1"/>
          </p:cNvSpPr>
          <p:nvPr>
            <p:ph type="dt" sz="half" idx="10"/>
          </p:nvPr>
        </p:nvSpPr>
        <p:spPr/>
        <p:txBody>
          <a:bodyPr/>
          <a:lstStyle/>
          <a:p>
            <a:fld id="{5AD050FB-5AEB-9343-A0BE-778BD5FAB4DA}" type="datetimeFigureOut">
              <a:rPr lang="en-US" smtClean="0"/>
              <a:t>7/6/24</a:t>
            </a:fld>
            <a:endParaRPr lang="en-US"/>
          </a:p>
        </p:txBody>
      </p:sp>
      <p:sp>
        <p:nvSpPr>
          <p:cNvPr id="5" name="Footer Placeholder 4">
            <a:extLst>
              <a:ext uri="{FF2B5EF4-FFF2-40B4-BE49-F238E27FC236}">
                <a16:creationId xmlns:a16="http://schemas.microsoft.com/office/drawing/2014/main" id="{C87C52FE-D4F0-E844-A265-B4440DFDB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635F6-CD10-C545-8190-80963C26A347}"/>
              </a:ext>
            </a:extLst>
          </p:cNvPr>
          <p:cNvSpPr>
            <a:spLocks noGrp="1"/>
          </p:cNvSpPr>
          <p:nvPr>
            <p:ph type="sldNum" sz="quarter" idx="12"/>
          </p:nvPr>
        </p:nvSpPr>
        <p:spPr/>
        <p:txBody>
          <a:bodyPr/>
          <a:lstStyle/>
          <a:p>
            <a:fld id="{1BD95648-E628-4647-A489-478817EFB8B4}" type="slidenum">
              <a:rPr lang="en-US" smtClean="0"/>
              <a:t>‹#›</a:t>
            </a:fld>
            <a:endParaRPr lang="en-US"/>
          </a:p>
        </p:txBody>
      </p:sp>
    </p:spTree>
    <p:extLst>
      <p:ext uri="{BB962C8B-B14F-4D97-AF65-F5344CB8AC3E}">
        <p14:creationId xmlns:p14="http://schemas.microsoft.com/office/powerpoint/2010/main" val="377508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1702-945E-0043-B1F3-DADBB4A7CC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E5D03C-CFD7-714A-98C0-E0148BD97C57}"/>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9E69FC5-C376-7F41-B12A-BF4366F105A1}"/>
              </a:ext>
            </a:extLst>
          </p:cNvPr>
          <p:cNvSpPr>
            <a:spLocks noGrp="1"/>
          </p:cNvSpPr>
          <p:nvPr>
            <p:ph type="dt" sz="half" idx="10"/>
          </p:nvPr>
        </p:nvSpPr>
        <p:spPr/>
        <p:txBody>
          <a:bodyPr/>
          <a:lstStyle/>
          <a:p>
            <a:fld id="{5AD050FB-5AEB-9343-A0BE-778BD5FAB4DA}" type="datetimeFigureOut">
              <a:rPr lang="en-US" smtClean="0"/>
              <a:t>7/6/24</a:t>
            </a:fld>
            <a:endParaRPr lang="en-US"/>
          </a:p>
        </p:txBody>
      </p:sp>
      <p:sp>
        <p:nvSpPr>
          <p:cNvPr id="5" name="Footer Placeholder 4">
            <a:extLst>
              <a:ext uri="{FF2B5EF4-FFF2-40B4-BE49-F238E27FC236}">
                <a16:creationId xmlns:a16="http://schemas.microsoft.com/office/drawing/2014/main" id="{15993D18-7C35-6442-B8F7-E4F2935EC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61DE8-FCD4-D243-B84D-8D41BCB5496E}"/>
              </a:ext>
            </a:extLst>
          </p:cNvPr>
          <p:cNvSpPr>
            <a:spLocks noGrp="1"/>
          </p:cNvSpPr>
          <p:nvPr>
            <p:ph type="sldNum" sz="quarter" idx="12"/>
          </p:nvPr>
        </p:nvSpPr>
        <p:spPr/>
        <p:txBody>
          <a:bodyPr/>
          <a:lstStyle/>
          <a:p>
            <a:fld id="{1BD95648-E628-4647-A489-478817EFB8B4}" type="slidenum">
              <a:rPr lang="en-US" smtClean="0"/>
              <a:t>‹#›</a:t>
            </a:fld>
            <a:endParaRPr lang="en-US"/>
          </a:p>
        </p:txBody>
      </p:sp>
    </p:spTree>
    <p:extLst>
      <p:ext uri="{BB962C8B-B14F-4D97-AF65-F5344CB8AC3E}">
        <p14:creationId xmlns:p14="http://schemas.microsoft.com/office/powerpoint/2010/main" val="129034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6000-5C2A-BD41-AE6E-B359CEBE5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96C88C-D992-3048-8DAB-A73F62FE54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FAEF31-EDE2-4A48-82AD-D7A45FC1DF8C}"/>
              </a:ext>
            </a:extLst>
          </p:cNvPr>
          <p:cNvSpPr>
            <a:spLocks noGrp="1"/>
          </p:cNvSpPr>
          <p:nvPr>
            <p:ph type="dt" sz="half" idx="10"/>
          </p:nvPr>
        </p:nvSpPr>
        <p:spPr/>
        <p:txBody>
          <a:bodyPr/>
          <a:lstStyle/>
          <a:p>
            <a:fld id="{5AD050FB-5AEB-9343-A0BE-778BD5FAB4DA}" type="datetimeFigureOut">
              <a:rPr lang="en-US" smtClean="0"/>
              <a:t>7/6/24</a:t>
            </a:fld>
            <a:endParaRPr lang="en-US"/>
          </a:p>
        </p:txBody>
      </p:sp>
      <p:sp>
        <p:nvSpPr>
          <p:cNvPr id="5" name="Footer Placeholder 4">
            <a:extLst>
              <a:ext uri="{FF2B5EF4-FFF2-40B4-BE49-F238E27FC236}">
                <a16:creationId xmlns:a16="http://schemas.microsoft.com/office/drawing/2014/main" id="{962549C4-C73B-9241-A83C-897FB135F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BCDB9-4921-A04D-9488-108E1010BB10}"/>
              </a:ext>
            </a:extLst>
          </p:cNvPr>
          <p:cNvSpPr>
            <a:spLocks noGrp="1"/>
          </p:cNvSpPr>
          <p:nvPr>
            <p:ph type="sldNum" sz="quarter" idx="12"/>
          </p:nvPr>
        </p:nvSpPr>
        <p:spPr/>
        <p:txBody>
          <a:bodyPr/>
          <a:lstStyle/>
          <a:p>
            <a:fld id="{1BD95648-E628-4647-A489-478817EFB8B4}" type="slidenum">
              <a:rPr lang="en-US" smtClean="0"/>
              <a:t>‹#›</a:t>
            </a:fld>
            <a:endParaRPr lang="en-US"/>
          </a:p>
        </p:txBody>
      </p:sp>
    </p:spTree>
    <p:extLst>
      <p:ext uri="{BB962C8B-B14F-4D97-AF65-F5344CB8AC3E}">
        <p14:creationId xmlns:p14="http://schemas.microsoft.com/office/powerpoint/2010/main" val="387655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99EB-3CB1-6C47-A2C1-7C0BF0DE5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F11A7-0D49-6342-BF7A-5AE544A754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B2E42-3EDA-144F-8950-F65DFC0CA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259ECD-D204-9047-9824-5DD199386929}"/>
              </a:ext>
            </a:extLst>
          </p:cNvPr>
          <p:cNvSpPr>
            <a:spLocks noGrp="1"/>
          </p:cNvSpPr>
          <p:nvPr>
            <p:ph type="dt" sz="half" idx="10"/>
          </p:nvPr>
        </p:nvSpPr>
        <p:spPr/>
        <p:txBody>
          <a:bodyPr/>
          <a:lstStyle/>
          <a:p>
            <a:fld id="{5AD050FB-5AEB-9343-A0BE-778BD5FAB4DA}" type="datetimeFigureOut">
              <a:rPr lang="en-US" smtClean="0"/>
              <a:t>7/6/24</a:t>
            </a:fld>
            <a:endParaRPr lang="en-US"/>
          </a:p>
        </p:txBody>
      </p:sp>
      <p:sp>
        <p:nvSpPr>
          <p:cNvPr id="6" name="Footer Placeholder 5">
            <a:extLst>
              <a:ext uri="{FF2B5EF4-FFF2-40B4-BE49-F238E27FC236}">
                <a16:creationId xmlns:a16="http://schemas.microsoft.com/office/drawing/2014/main" id="{13E73B6E-D27F-C540-8702-B8B0FB6FD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CF93C-3435-B746-B637-04C7884A1233}"/>
              </a:ext>
            </a:extLst>
          </p:cNvPr>
          <p:cNvSpPr>
            <a:spLocks noGrp="1"/>
          </p:cNvSpPr>
          <p:nvPr>
            <p:ph type="sldNum" sz="quarter" idx="12"/>
          </p:nvPr>
        </p:nvSpPr>
        <p:spPr/>
        <p:txBody>
          <a:bodyPr/>
          <a:lstStyle/>
          <a:p>
            <a:fld id="{1BD95648-E628-4647-A489-478817EFB8B4}" type="slidenum">
              <a:rPr lang="en-US" smtClean="0"/>
              <a:t>‹#›</a:t>
            </a:fld>
            <a:endParaRPr lang="en-US"/>
          </a:p>
        </p:txBody>
      </p:sp>
    </p:spTree>
    <p:extLst>
      <p:ext uri="{BB962C8B-B14F-4D97-AF65-F5344CB8AC3E}">
        <p14:creationId xmlns:p14="http://schemas.microsoft.com/office/powerpoint/2010/main" val="5812876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820B-E5C3-4D46-A36C-994BA28F92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1FD2B-5886-3B4A-AAD6-417714165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07FDD-0C2F-384E-B2D7-5F46D88241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B71F96-F955-1E4C-9B02-E766A322C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39CE4A-A43F-594E-A82D-39367F682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1E0E5-30A6-C842-9E41-4DD77D318B42}"/>
              </a:ext>
            </a:extLst>
          </p:cNvPr>
          <p:cNvSpPr>
            <a:spLocks noGrp="1"/>
          </p:cNvSpPr>
          <p:nvPr>
            <p:ph type="dt" sz="half" idx="10"/>
          </p:nvPr>
        </p:nvSpPr>
        <p:spPr/>
        <p:txBody>
          <a:bodyPr/>
          <a:lstStyle/>
          <a:p>
            <a:fld id="{5AD050FB-5AEB-9343-A0BE-778BD5FAB4DA}" type="datetimeFigureOut">
              <a:rPr lang="en-US" smtClean="0"/>
              <a:t>7/6/24</a:t>
            </a:fld>
            <a:endParaRPr lang="en-US"/>
          </a:p>
        </p:txBody>
      </p:sp>
      <p:sp>
        <p:nvSpPr>
          <p:cNvPr id="8" name="Footer Placeholder 7">
            <a:extLst>
              <a:ext uri="{FF2B5EF4-FFF2-40B4-BE49-F238E27FC236}">
                <a16:creationId xmlns:a16="http://schemas.microsoft.com/office/drawing/2014/main" id="{5B2FBBF5-CC64-5E49-87CF-A7AEC4A27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64FDD2-5F08-0142-BDA1-4C11D47BF7F0}"/>
              </a:ext>
            </a:extLst>
          </p:cNvPr>
          <p:cNvSpPr>
            <a:spLocks noGrp="1"/>
          </p:cNvSpPr>
          <p:nvPr>
            <p:ph type="sldNum" sz="quarter" idx="12"/>
          </p:nvPr>
        </p:nvSpPr>
        <p:spPr/>
        <p:txBody>
          <a:bodyPr/>
          <a:lstStyle/>
          <a:p>
            <a:fld id="{1BD95648-E628-4647-A489-478817EFB8B4}" type="slidenum">
              <a:rPr lang="en-US" smtClean="0"/>
              <a:t>‹#›</a:t>
            </a:fld>
            <a:endParaRPr lang="en-US"/>
          </a:p>
        </p:txBody>
      </p:sp>
    </p:spTree>
    <p:extLst>
      <p:ext uri="{BB962C8B-B14F-4D97-AF65-F5344CB8AC3E}">
        <p14:creationId xmlns:p14="http://schemas.microsoft.com/office/powerpoint/2010/main" val="9522116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42A6-55AA-D84D-8771-7583841D3F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5A8A1A-2D8F-F840-9144-29EE36943B85}"/>
              </a:ext>
            </a:extLst>
          </p:cNvPr>
          <p:cNvSpPr>
            <a:spLocks noGrp="1"/>
          </p:cNvSpPr>
          <p:nvPr>
            <p:ph type="dt" sz="half" idx="10"/>
          </p:nvPr>
        </p:nvSpPr>
        <p:spPr/>
        <p:txBody>
          <a:bodyPr/>
          <a:lstStyle/>
          <a:p>
            <a:fld id="{5AD050FB-5AEB-9343-A0BE-778BD5FAB4DA}" type="datetimeFigureOut">
              <a:rPr lang="en-US" smtClean="0"/>
              <a:t>7/6/24</a:t>
            </a:fld>
            <a:endParaRPr lang="en-US"/>
          </a:p>
        </p:txBody>
      </p:sp>
      <p:sp>
        <p:nvSpPr>
          <p:cNvPr id="4" name="Footer Placeholder 3">
            <a:extLst>
              <a:ext uri="{FF2B5EF4-FFF2-40B4-BE49-F238E27FC236}">
                <a16:creationId xmlns:a16="http://schemas.microsoft.com/office/drawing/2014/main" id="{8037C401-5B7E-8540-AFF0-653C4523CF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84504D-0141-0A40-BEBF-9075FCC006D7}"/>
              </a:ext>
            </a:extLst>
          </p:cNvPr>
          <p:cNvSpPr>
            <a:spLocks noGrp="1"/>
          </p:cNvSpPr>
          <p:nvPr>
            <p:ph type="sldNum" sz="quarter" idx="12"/>
          </p:nvPr>
        </p:nvSpPr>
        <p:spPr/>
        <p:txBody>
          <a:bodyPr/>
          <a:lstStyle/>
          <a:p>
            <a:fld id="{1BD95648-E628-4647-A489-478817EFB8B4}" type="slidenum">
              <a:rPr lang="en-US" smtClean="0"/>
              <a:t>‹#›</a:t>
            </a:fld>
            <a:endParaRPr lang="en-US"/>
          </a:p>
        </p:txBody>
      </p:sp>
    </p:spTree>
    <p:extLst>
      <p:ext uri="{BB962C8B-B14F-4D97-AF65-F5344CB8AC3E}">
        <p14:creationId xmlns:p14="http://schemas.microsoft.com/office/powerpoint/2010/main" val="319932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81768-4085-CA43-85C6-FF9883D08233}"/>
              </a:ext>
            </a:extLst>
          </p:cNvPr>
          <p:cNvSpPr>
            <a:spLocks noGrp="1"/>
          </p:cNvSpPr>
          <p:nvPr>
            <p:ph type="dt" sz="half" idx="10"/>
          </p:nvPr>
        </p:nvSpPr>
        <p:spPr/>
        <p:txBody>
          <a:bodyPr/>
          <a:lstStyle/>
          <a:p>
            <a:fld id="{5AD050FB-5AEB-9343-A0BE-778BD5FAB4DA}" type="datetimeFigureOut">
              <a:rPr lang="en-US" smtClean="0"/>
              <a:t>7/6/24</a:t>
            </a:fld>
            <a:endParaRPr lang="en-US"/>
          </a:p>
        </p:txBody>
      </p:sp>
      <p:sp>
        <p:nvSpPr>
          <p:cNvPr id="3" name="Footer Placeholder 2">
            <a:extLst>
              <a:ext uri="{FF2B5EF4-FFF2-40B4-BE49-F238E27FC236}">
                <a16:creationId xmlns:a16="http://schemas.microsoft.com/office/drawing/2014/main" id="{15F58083-FD1F-E64F-977B-31D12C5703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10C8BD-3404-CC49-A5FA-1FF8E3A6A89E}"/>
              </a:ext>
            </a:extLst>
          </p:cNvPr>
          <p:cNvSpPr>
            <a:spLocks noGrp="1"/>
          </p:cNvSpPr>
          <p:nvPr>
            <p:ph type="sldNum" sz="quarter" idx="12"/>
          </p:nvPr>
        </p:nvSpPr>
        <p:spPr/>
        <p:txBody>
          <a:bodyPr/>
          <a:lstStyle/>
          <a:p>
            <a:fld id="{1BD95648-E628-4647-A489-478817EFB8B4}" type="slidenum">
              <a:rPr lang="en-US" smtClean="0"/>
              <a:t>‹#›</a:t>
            </a:fld>
            <a:endParaRPr lang="en-US"/>
          </a:p>
        </p:txBody>
      </p:sp>
    </p:spTree>
    <p:extLst>
      <p:ext uri="{BB962C8B-B14F-4D97-AF65-F5344CB8AC3E}">
        <p14:creationId xmlns:p14="http://schemas.microsoft.com/office/powerpoint/2010/main" val="393366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9CEA-AC55-AB4D-9CA9-571795FAF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86AEF9-8787-8940-89EC-005CBDF40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77A28-0C83-0341-9BEB-D157857E8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1CC6BD-4FB3-314B-BBED-5D9E9F0DAEE5}"/>
              </a:ext>
            </a:extLst>
          </p:cNvPr>
          <p:cNvSpPr>
            <a:spLocks noGrp="1"/>
          </p:cNvSpPr>
          <p:nvPr>
            <p:ph type="dt" sz="half" idx="10"/>
          </p:nvPr>
        </p:nvSpPr>
        <p:spPr/>
        <p:txBody>
          <a:bodyPr/>
          <a:lstStyle/>
          <a:p>
            <a:fld id="{5AD050FB-5AEB-9343-A0BE-778BD5FAB4DA}" type="datetimeFigureOut">
              <a:rPr lang="en-US" smtClean="0"/>
              <a:t>7/6/24</a:t>
            </a:fld>
            <a:endParaRPr lang="en-US"/>
          </a:p>
        </p:txBody>
      </p:sp>
      <p:sp>
        <p:nvSpPr>
          <p:cNvPr id="6" name="Footer Placeholder 5">
            <a:extLst>
              <a:ext uri="{FF2B5EF4-FFF2-40B4-BE49-F238E27FC236}">
                <a16:creationId xmlns:a16="http://schemas.microsoft.com/office/drawing/2014/main" id="{B508B7BB-FF2A-1749-9B4E-039CB58FD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9967A-2D72-A344-AED0-550094426B3A}"/>
              </a:ext>
            </a:extLst>
          </p:cNvPr>
          <p:cNvSpPr>
            <a:spLocks noGrp="1"/>
          </p:cNvSpPr>
          <p:nvPr>
            <p:ph type="sldNum" sz="quarter" idx="12"/>
          </p:nvPr>
        </p:nvSpPr>
        <p:spPr/>
        <p:txBody>
          <a:bodyPr/>
          <a:lstStyle/>
          <a:p>
            <a:fld id="{1BD95648-E628-4647-A489-478817EFB8B4}" type="slidenum">
              <a:rPr lang="en-US" smtClean="0"/>
              <a:t>‹#›</a:t>
            </a:fld>
            <a:endParaRPr lang="en-US"/>
          </a:p>
        </p:txBody>
      </p:sp>
    </p:spTree>
    <p:extLst>
      <p:ext uri="{BB962C8B-B14F-4D97-AF65-F5344CB8AC3E}">
        <p14:creationId xmlns:p14="http://schemas.microsoft.com/office/powerpoint/2010/main" val="5549530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5D66-C3C4-D546-8695-126137233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29527D-F1C1-7D4C-A84B-BE3294F8C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257211-D089-6B42-A315-64C46383A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9E700-8DB3-FB48-B476-D3B89D7EF144}"/>
              </a:ext>
            </a:extLst>
          </p:cNvPr>
          <p:cNvSpPr>
            <a:spLocks noGrp="1"/>
          </p:cNvSpPr>
          <p:nvPr>
            <p:ph type="dt" sz="half" idx="10"/>
          </p:nvPr>
        </p:nvSpPr>
        <p:spPr/>
        <p:txBody>
          <a:bodyPr/>
          <a:lstStyle/>
          <a:p>
            <a:fld id="{5AD050FB-5AEB-9343-A0BE-778BD5FAB4DA}" type="datetimeFigureOut">
              <a:rPr lang="en-US" smtClean="0"/>
              <a:t>7/6/24</a:t>
            </a:fld>
            <a:endParaRPr lang="en-US"/>
          </a:p>
        </p:txBody>
      </p:sp>
      <p:sp>
        <p:nvSpPr>
          <p:cNvPr id="6" name="Footer Placeholder 5">
            <a:extLst>
              <a:ext uri="{FF2B5EF4-FFF2-40B4-BE49-F238E27FC236}">
                <a16:creationId xmlns:a16="http://schemas.microsoft.com/office/drawing/2014/main" id="{69392F39-4D40-8A46-9AA9-B1B82D746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941BB-CEA4-8248-A0E5-19697733324E}"/>
              </a:ext>
            </a:extLst>
          </p:cNvPr>
          <p:cNvSpPr>
            <a:spLocks noGrp="1"/>
          </p:cNvSpPr>
          <p:nvPr>
            <p:ph type="sldNum" sz="quarter" idx="12"/>
          </p:nvPr>
        </p:nvSpPr>
        <p:spPr/>
        <p:txBody>
          <a:bodyPr/>
          <a:lstStyle/>
          <a:p>
            <a:fld id="{1BD95648-E628-4647-A489-478817EFB8B4}" type="slidenum">
              <a:rPr lang="en-US" smtClean="0"/>
              <a:t>‹#›</a:t>
            </a:fld>
            <a:endParaRPr lang="en-US"/>
          </a:p>
        </p:txBody>
      </p:sp>
    </p:spTree>
    <p:extLst>
      <p:ext uri="{BB962C8B-B14F-4D97-AF65-F5344CB8AC3E}">
        <p14:creationId xmlns:p14="http://schemas.microsoft.com/office/powerpoint/2010/main" val="160728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36FFBB-9222-3248-8DC6-A3F7AD5DE7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792E58-722F-B240-88FD-BBEF7FFD5B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473AF-ACA2-3D48-9EB7-10977872C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050FB-5AEB-9343-A0BE-778BD5FAB4DA}" type="datetimeFigureOut">
              <a:rPr lang="en-US" smtClean="0"/>
              <a:t>7/6/24</a:t>
            </a:fld>
            <a:endParaRPr lang="en-US"/>
          </a:p>
        </p:txBody>
      </p:sp>
      <p:sp>
        <p:nvSpPr>
          <p:cNvPr id="5" name="Footer Placeholder 4">
            <a:extLst>
              <a:ext uri="{FF2B5EF4-FFF2-40B4-BE49-F238E27FC236}">
                <a16:creationId xmlns:a16="http://schemas.microsoft.com/office/drawing/2014/main" id="{A9AA75D2-332B-F840-9319-C1E636EDF7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2BE3CB-06D2-504C-A98F-74F18AD75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95648-E628-4647-A489-478817EFB8B4}" type="slidenum">
              <a:rPr lang="en-US" smtClean="0"/>
              <a:t>‹#›</a:t>
            </a:fld>
            <a:endParaRPr lang="en-US"/>
          </a:p>
        </p:txBody>
      </p:sp>
    </p:spTree>
    <p:extLst>
      <p:ext uri="{BB962C8B-B14F-4D97-AF65-F5344CB8AC3E}">
        <p14:creationId xmlns:p14="http://schemas.microsoft.com/office/powerpoint/2010/main" val="2836876427"/>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nature.com/articles/s41467-021-27769-5#ref-CR93" TargetMode="External"/><Relationship Id="rId2" Type="http://schemas.openxmlformats.org/officeDocument/2006/relationships/hyperlink" Target="https://www.nature.com/articles/s41467-021-27769-5#ref-CR9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https://www.science.org/cms/10.1126/sciadv.aap9467/asset/057cd7dc-f2a0-43ac-a188-23eaac55794f/assets/graphic/aap9467-f4.jpeg"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science.org/doi/10.1126/sciadv.aap946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DF7E-703A-0946-AEE5-7A42BF94E280}"/>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4E74DD6-1940-884A-BE32-1433FFC0B4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643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A23A-EF4E-4242-A18E-4406FCC64B4D}"/>
              </a:ext>
            </a:extLst>
          </p:cNvPr>
          <p:cNvSpPr>
            <a:spLocks noGrp="1"/>
          </p:cNvSpPr>
          <p:nvPr>
            <p:ph type="title"/>
          </p:nvPr>
        </p:nvSpPr>
        <p:spPr/>
        <p:txBody>
          <a:bodyPr/>
          <a:lstStyle/>
          <a:p>
            <a:r>
              <a:rPr lang="en-US" dirty="0"/>
              <a:t>ARTMEIS aims</a:t>
            </a:r>
          </a:p>
        </p:txBody>
      </p:sp>
      <p:sp>
        <p:nvSpPr>
          <p:cNvPr id="3" name="Content Placeholder 2">
            <a:extLst>
              <a:ext uri="{FF2B5EF4-FFF2-40B4-BE49-F238E27FC236}">
                <a16:creationId xmlns:a16="http://schemas.microsoft.com/office/drawing/2014/main" id="{254495E8-6281-A846-BE4D-018DD84573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368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6574-FED1-5944-A37F-E05FF8CBC9F5}"/>
              </a:ext>
            </a:extLst>
          </p:cNvPr>
          <p:cNvSpPr>
            <a:spLocks noGrp="1"/>
          </p:cNvSpPr>
          <p:nvPr>
            <p:ph type="title"/>
          </p:nvPr>
        </p:nvSpPr>
        <p:spPr/>
        <p:txBody>
          <a:bodyPr/>
          <a:lstStyle/>
          <a:p>
            <a:r>
              <a:rPr lang="en-US" dirty="0"/>
              <a:t>Unique bacterial community</a:t>
            </a:r>
          </a:p>
        </p:txBody>
      </p:sp>
      <p:sp>
        <p:nvSpPr>
          <p:cNvPr id="3" name="Content Placeholder 2">
            <a:extLst>
              <a:ext uri="{FF2B5EF4-FFF2-40B4-BE49-F238E27FC236}">
                <a16:creationId xmlns:a16="http://schemas.microsoft.com/office/drawing/2014/main" id="{62EECD94-1F1C-074F-B6E9-38DC32397676}"/>
              </a:ext>
            </a:extLst>
          </p:cNvPr>
          <p:cNvSpPr>
            <a:spLocks noGrp="1"/>
          </p:cNvSpPr>
          <p:nvPr>
            <p:ph idx="1"/>
          </p:nvPr>
        </p:nvSpPr>
        <p:spPr/>
        <p:txBody>
          <a:bodyPr/>
          <a:lstStyle/>
          <a:p>
            <a:r>
              <a:rPr lang="en-US" dirty="0"/>
              <a:t>Associated with bloom, but deep-water and Dotson inflow + outflow has not been explored</a:t>
            </a:r>
          </a:p>
        </p:txBody>
      </p:sp>
    </p:spTree>
    <p:extLst>
      <p:ext uri="{BB962C8B-B14F-4D97-AF65-F5344CB8AC3E}">
        <p14:creationId xmlns:p14="http://schemas.microsoft.com/office/powerpoint/2010/main" val="311746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2D4EF1-F0C2-FF41-8FC8-CFBBD3FAB133}"/>
              </a:ext>
            </a:extLst>
          </p:cNvPr>
          <p:cNvSpPr txBox="1"/>
          <p:nvPr/>
        </p:nvSpPr>
        <p:spPr>
          <a:xfrm>
            <a:off x="420130" y="321275"/>
            <a:ext cx="8689888" cy="5547865"/>
          </a:xfrm>
          <a:prstGeom prst="rect">
            <a:avLst/>
          </a:prstGeom>
          <a:noFill/>
        </p:spPr>
        <p:txBody>
          <a:bodyPr wrap="square">
            <a:spAutoFit/>
          </a:bodyPr>
          <a:lstStyle/>
          <a:p>
            <a:pPr marL="0" marR="0">
              <a:lnSpc>
                <a:spcPct val="20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main questions of this study were: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do bacterial communities (both free-living and particle-associated) vary by location within the ASP? By depth?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does the bacteria community change between the CDW flowing into and the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mCDW</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flowing out of the ice shelf cavity?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do communities differ under high- and low-iron conditions? Are there any specific indicator taxa that may indicate biogeochemical processing?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do communities change as the CDW flows onto and across the continental shelf?</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does the community in the coastal current change as it flows along the DIS? Is there any contribution from the basal melt of upstream ice shelves?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77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CBB2-1D61-2143-A4F0-61819297D1C7}"/>
              </a:ext>
            </a:extLst>
          </p:cNvPr>
          <p:cNvSpPr>
            <a:spLocks noGrp="1"/>
          </p:cNvSpPr>
          <p:nvPr>
            <p:ph type="title"/>
          </p:nvPr>
        </p:nvSpPr>
        <p:spPr/>
        <p:txBody>
          <a:bodyPr/>
          <a:lstStyle/>
          <a:p>
            <a:r>
              <a:rPr lang="en-US" dirty="0"/>
              <a:t>METHODS</a:t>
            </a:r>
          </a:p>
        </p:txBody>
      </p:sp>
      <p:pic>
        <p:nvPicPr>
          <p:cNvPr id="5" name="Picture 4" descr="A diagram of a laboratory experiment&#10;&#10;Description automatically generated">
            <a:extLst>
              <a:ext uri="{FF2B5EF4-FFF2-40B4-BE49-F238E27FC236}">
                <a16:creationId xmlns:a16="http://schemas.microsoft.com/office/drawing/2014/main" id="{D352EB91-C157-2A44-8A48-26C3AAEA2505}"/>
              </a:ext>
            </a:extLst>
          </p:cNvPr>
          <p:cNvPicPr>
            <a:picLocks noChangeAspect="1"/>
          </p:cNvPicPr>
          <p:nvPr/>
        </p:nvPicPr>
        <p:blipFill>
          <a:blip r:embed="rId3"/>
          <a:stretch>
            <a:fillRect/>
          </a:stretch>
        </p:blipFill>
        <p:spPr>
          <a:xfrm>
            <a:off x="994562" y="1463932"/>
            <a:ext cx="10202875" cy="4281959"/>
          </a:xfrm>
          <a:prstGeom prst="rect">
            <a:avLst/>
          </a:prstGeom>
        </p:spPr>
      </p:pic>
    </p:spTree>
    <p:extLst>
      <p:ext uri="{BB962C8B-B14F-4D97-AF65-F5344CB8AC3E}">
        <p14:creationId xmlns:p14="http://schemas.microsoft.com/office/powerpoint/2010/main" val="2877552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A36A-DBD4-D74C-BAAC-5B82FC00A4D2}"/>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E758855D-6716-184D-8AB8-1282B4E183C3}"/>
              </a:ext>
            </a:extLst>
          </p:cNvPr>
          <p:cNvSpPr>
            <a:spLocks noGrp="1"/>
          </p:cNvSpPr>
          <p:nvPr>
            <p:ph idx="1"/>
          </p:nvPr>
        </p:nvSpPr>
        <p:spPr/>
        <p:txBody>
          <a:bodyPr>
            <a:normAutofit fontScale="77500" lnSpcReduction="20000"/>
          </a:bodyPr>
          <a:lstStyle/>
          <a:p>
            <a:r>
              <a:rPr lang="en-US" b="0" i="0" dirty="0">
                <a:solidFill>
                  <a:srgbClr val="222222"/>
                </a:solidFill>
                <a:effectLst/>
                <a:latin typeface="Harding"/>
              </a:rPr>
              <a:t>For beta-diversity analysis on amplicon and </a:t>
            </a:r>
            <a:r>
              <a:rPr lang="en-US" b="0" i="0" dirty="0" err="1">
                <a:solidFill>
                  <a:srgbClr val="222222"/>
                </a:solidFill>
                <a:effectLst/>
                <a:latin typeface="Harding"/>
              </a:rPr>
              <a:t>miTag</a:t>
            </a:r>
            <a:r>
              <a:rPr lang="en-US" b="0" i="0" dirty="0">
                <a:solidFill>
                  <a:srgbClr val="222222"/>
                </a:solidFill>
                <a:effectLst/>
                <a:latin typeface="Harding"/>
              </a:rPr>
              <a:t> data, Bray Curtis distance matrices were calculated in Vegan and visualized using a principal coordinate analysis (</a:t>
            </a:r>
            <a:r>
              <a:rPr lang="en-US" b="0" i="0" dirty="0" err="1">
                <a:solidFill>
                  <a:srgbClr val="222222"/>
                </a:solidFill>
                <a:effectLst/>
                <a:latin typeface="Harding"/>
              </a:rPr>
              <a:t>PcoA</a:t>
            </a:r>
            <a:r>
              <a:rPr lang="en-US" b="0" i="0" dirty="0">
                <a:solidFill>
                  <a:srgbClr val="222222"/>
                </a:solidFill>
                <a:effectLst/>
                <a:latin typeface="Harding"/>
              </a:rPr>
              <a:t>). Independent permutational analysis of variance (PERMANOVA) based on the Bray-Curtis dissimilarities values were calculated with the </a:t>
            </a:r>
            <a:r>
              <a:rPr lang="en-US" b="0" i="1" dirty="0" err="1">
                <a:solidFill>
                  <a:srgbClr val="222222"/>
                </a:solidFill>
                <a:effectLst/>
                <a:latin typeface="Harding"/>
              </a:rPr>
              <a:t>adonis</a:t>
            </a:r>
            <a:r>
              <a:rPr lang="en-US" b="0" i="0" dirty="0">
                <a:solidFill>
                  <a:srgbClr val="222222"/>
                </a:solidFill>
                <a:effectLst/>
                <a:latin typeface="Harding"/>
              </a:rPr>
              <a:t> function in Vegan (999 random permutations), to test for significant differences in community structure between depth profiles. Finally, a beta-dispersion test (PERMDISP) was applied to confirm that observed differences were not influenced due to dispersion. As a post-hoc evaluation of taxa responsible for differences in microbial community structure, we performed an indicator species analysis. We used the indicator value method</a:t>
            </a:r>
            <a:r>
              <a:rPr lang="en-US" b="0" i="0" baseline="30000" dirty="0">
                <a:solidFill>
                  <a:srgbClr val="006699"/>
                </a:solidFill>
                <a:effectLst/>
                <a:latin typeface="Harding"/>
                <a:hlinkClick r:id="rId2" tooltip="Dufrêne, M. &amp; Legendre, P. Species assemblages and indicator species: the need for a flexible asymmetrycal approach. Ecol. Monogr. 67, 345–366 (1997)."/>
              </a:rPr>
              <a:t>92</a:t>
            </a:r>
            <a:r>
              <a:rPr lang="en-US" b="0" i="0" dirty="0">
                <a:solidFill>
                  <a:srgbClr val="222222"/>
                </a:solidFill>
                <a:effectLst/>
                <a:latin typeface="Harding"/>
              </a:rPr>
              <a:t> to calculate indicator values using the R package </a:t>
            </a:r>
            <a:r>
              <a:rPr lang="en-US" b="0" i="0" dirty="0" err="1">
                <a:solidFill>
                  <a:srgbClr val="222222"/>
                </a:solidFill>
                <a:effectLst/>
                <a:latin typeface="Harding"/>
              </a:rPr>
              <a:t>indicspecies</a:t>
            </a:r>
            <a:r>
              <a:rPr lang="en-US" b="0" i="0" dirty="0">
                <a:solidFill>
                  <a:srgbClr val="222222"/>
                </a:solidFill>
                <a:effectLst/>
                <a:latin typeface="Harding"/>
              </a:rPr>
              <a:t>. An individual ASV was considered a valid indicator species if the </a:t>
            </a:r>
            <a:r>
              <a:rPr lang="en-US" b="0" i="1" dirty="0">
                <a:solidFill>
                  <a:srgbClr val="222222"/>
                </a:solidFill>
                <a:effectLst/>
                <a:latin typeface="Harding"/>
              </a:rPr>
              <a:t>p</a:t>
            </a:r>
            <a:r>
              <a:rPr lang="en-US" b="0" i="0" dirty="0">
                <a:solidFill>
                  <a:srgbClr val="222222"/>
                </a:solidFill>
                <a:effectLst/>
                <a:latin typeface="Harding"/>
              </a:rPr>
              <a:t> value was &lt; 0.05 and the Test statistic (the indicator value) was 0.5 or greater, based on 1000 random permutations</a:t>
            </a:r>
            <a:r>
              <a:rPr lang="en-US" b="0" i="0" baseline="30000" dirty="0">
                <a:solidFill>
                  <a:srgbClr val="006699"/>
                </a:solidFill>
                <a:effectLst/>
                <a:latin typeface="Harding"/>
                <a:hlinkClick r:id="rId3" tooltip="De Cáceres, M., Legendre, P., Wiser, S. K. &amp; Brotons, L. Using species combinations in indicator value analyses. Methods Ecol. Evol. 3, 973–982 (2012)."/>
              </a:rPr>
              <a:t>93</a:t>
            </a:r>
            <a:r>
              <a:rPr lang="en-US" b="0" i="0" dirty="0">
                <a:solidFill>
                  <a:srgbClr val="222222"/>
                </a:solidFill>
                <a:effectLst/>
                <a:latin typeface="Harding"/>
              </a:rPr>
              <a:t>. </a:t>
            </a:r>
            <a:r>
              <a:rPr lang="en-US" b="0" i="0" dirty="0" err="1">
                <a:solidFill>
                  <a:srgbClr val="222222"/>
                </a:solidFill>
                <a:effectLst/>
                <a:latin typeface="Harding"/>
              </a:rPr>
              <a:t>IndVals</a:t>
            </a:r>
            <a:r>
              <a:rPr lang="en-US" b="0" i="0" dirty="0">
                <a:solidFill>
                  <a:srgbClr val="222222"/>
                </a:solidFill>
                <a:effectLst/>
                <a:latin typeface="Harding"/>
              </a:rPr>
              <a:t> were compared between two groups, basal layer (30 m) and mid-column samples (180 m and 330 m), with the </a:t>
            </a:r>
            <a:r>
              <a:rPr lang="en-US" b="0" i="1" dirty="0" err="1">
                <a:solidFill>
                  <a:srgbClr val="222222"/>
                </a:solidFill>
                <a:effectLst/>
                <a:latin typeface="Harding"/>
              </a:rPr>
              <a:t>multipatt</a:t>
            </a:r>
            <a:r>
              <a:rPr lang="en-US" b="0" i="0" dirty="0">
                <a:solidFill>
                  <a:srgbClr val="222222"/>
                </a:solidFill>
                <a:effectLst/>
                <a:latin typeface="Harding"/>
              </a:rPr>
              <a:t> function in the R </a:t>
            </a:r>
            <a:r>
              <a:rPr lang="en-US" b="0" i="0" dirty="0" err="1">
                <a:solidFill>
                  <a:srgbClr val="222222"/>
                </a:solidFill>
                <a:effectLst/>
                <a:latin typeface="Harding"/>
              </a:rPr>
              <a:t>Indicspecies</a:t>
            </a:r>
            <a:r>
              <a:rPr lang="en-US" b="0" i="0" dirty="0">
                <a:solidFill>
                  <a:srgbClr val="222222"/>
                </a:solidFill>
                <a:effectLst/>
                <a:latin typeface="Harding"/>
              </a:rPr>
              <a:t> package (with the option control = how(</a:t>
            </a:r>
            <a:r>
              <a:rPr lang="en-US" b="0" i="0" dirty="0" err="1">
                <a:solidFill>
                  <a:srgbClr val="222222"/>
                </a:solidFill>
                <a:effectLst/>
                <a:latin typeface="Harding"/>
              </a:rPr>
              <a:t>nperm</a:t>
            </a:r>
            <a:r>
              <a:rPr lang="en-US" b="0" i="0" dirty="0">
                <a:solidFill>
                  <a:srgbClr val="222222"/>
                </a:solidFill>
                <a:effectLst/>
                <a:latin typeface="Harding"/>
              </a:rPr>
              <a:t> = 999)). This function uses an extension of the original Indicator Value method: it looks for indicator species of both individual site groups and combinations of site groups</a:t>
            </a:r>
            <a:endParaRPr lang="en-US" dirty="0"/>
          </a:p>
        </p:txBody>
      </p:sp>
    </p:spTree>
    <p:extLst>
      <p:ext uri="{BB962C8B-B14F-4D97-AF65-F5344CB8AC3E}">
        <p14:creationId xmlns:p14="http://schemas.microsoft.com/office/powerpoint/2010/main" val="212574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6D60-E750-4A46-9FA2-AF59EB8EAB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167410-FDD9-B046-88AC-DF802A0457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25372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DE3F6D8-099F-B544-830A-296E27544F32}"/>
              </a:ext>
            </a:extLst>
          </p:cNvPr>
          <p:cNvSpPr>
            <a:spLocks noChangeArrowheads="1"/>
          </p:cNvSpPr>
          <p:nvPr/>
        </p:nvSpPr>
        <p:spPr bwMode="auto">
          <a:xfrm flipV="1">
            <a:off x="397042" y="-2356645"/>
            <a:ext cx="8301680" cy="48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80" descr="A diagram of ice and cold continental shelf&#10;&#10;Description automatically generated">
            <a:extLst>
              <a:ext uri="{FF2B5EF4-FFF2-40B4-BE49-F238E27FC236}">
                <a16:creationId xmlns:a16="http://schemas.microsoft.com/office/drawing/2014/main" id="{268072A0-B65B-4C48-BFC3-D173E4A2BB9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97041" y="145925"/>
            <a:ext cx="3363611" cy="61225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2878F7-1F47-D34C-955A-3D880E9F0429}"/>
              </a:ext>
            </a:extLst>
          </p:cNvPr>
          <p:cNvSpPr txBox="1"/>
          <p:nvPr/>
        </p:nvSpPr>
        <p:spPr>
          <a:xfrm>
            <a:off x="4289258" y="1700998"/>
            <a:ext cx="6100010" cy="4439870"/>
          </a:xfrm>
          <a:prstGeom prst="rect">
            <a:avLst/>
          </a:prstGeom>
          <a:noFill/>
        </p:spPr>
        <p:txBody>
          <a:bodyPr wrap="square">
            <a:spAutoFit/>
          </a:bodyPr>
          <a:lstStyle/>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Most of the glacial meltwater released by these ice shelves is transported westward in the coastal current to the Amundsen Polynya in the top 300 to 400 m of the water column (11). [Meltwater exits the cavity beneath the Dotson Ice Shelf south of the polynya (fig. S2A), but the core of this outflow is located on the western edge of the polynya (12) and therefore likely has less impact on convection in the Amundsen Polynya.)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https://www.science.org/doi/10.1126/sciadv.aap9467</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41604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6BF0-A2E3-E840-AB72-C859B2BC07F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F02DCF4-BE45-D141-99B3-4126F7D1C9AF}"/>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C505AB6B-9C9E-4E4C-B5A5-2D97C56D3341}"/>
              </a:ext>
            </a:extLst>
          </p:cNvPr>
          <p:cNvSpPr txBox="1"/>
          <p:nvPr/>
        </p:nvSpPr>
        <p:spPr>
          <a:xfrm>
            <a:off x="3050005" y="3105835"/>
            <a:ext cx="6100010" cy="646331"/>
          </a:xfrm>
          <a:prstGeom prst="rect">
            <a:avLst/>
          </a:prstGeom>
          <a:noFill/>
        </p:spPr>
        <p:txBody>
          <a:bodyPr wrap="square">
            <a:spAutoFit/>
          </a:bodyPr>
          <a:lstStyle/>
          <a:p>
            <a:r>
              <a:rPr lang="en-US" b="0" i="0" u="none" strike="noStrike" dirty="0">
                <a:solidFill>
                  <a:srgbClr val="000000"/>
                </a:solidFill>
                <a:effectLst/>
                <a:latin typeface="Helvetica" pitchFamily="2" charset="0"/>
              </a:rPr>
              <a:t>The colder and less salty the water is, the more carbon dioxide is dissolved.</a:t>
            </a:r>
            <a:endParaRPr lang="en-US" dirty="0"/>
          </a:p>
        </p:txBody>
      </p:sp>
    </p:spTree>
    <p:extLst>
      <p:ext uri="{BB962C8B-B14F-4D97-AF65-F5344CB8AC3E}">
        <p14:creationId xmlns:p14="http://schemas.microsoft.com/office/powerpoint/2010/main" val="504087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DC9C-5ED3-2D45-9D8A-DCAFDA8911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95D627-74A9-B441-8F42-AEA8B8489A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643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a line of colored dots&#10;&#10;Description automatically generated with medium confidence">
            <a:extLst>
              <a:ext uri="{FF2B5EF4-FFF2-40B4-BE49-F238E27FC236}">
                <a16:creationId xmlns:a16="http://schemas.microsoft.com/office/drawing/2014/main" id="{50B0D6B8-6B75-254D-B5CD-557B40421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52" y="231581"/>
            <a:ext cx="7955478" cy="5984457"/>
          </a:xfrm>
          <a:prstGeom prst="rect">
            <a:avLst/>
          </a:prstGeom>
        </p:spPr>
      </p:pic>
    </p:spTree>
    <p:extLst>
      <p:ext uri="{BB962C8B-B14F-4D97-AF65-F5344CB8AC3E}">
        <p14:creationId xmlns:p14="http://schemas.microsoft.com/office/powerpoint/2010/main" val="437599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85D-B5AC-7C4F-A887-D02008D1952D}"/>
              </a:ext>
            </a:extLst>
          </p:cNvPr>
          <p:cNvSpPr>
            <a:spLocks noGrp="1"/>
          </p:cNvSpPr>
          <p:nvPr>
            <p:ph type="title"/>
          </p:nvPr>
        </p:nvSpPr>
        <p:spPr/>
        <p:txBody>
          <a:bodyPr/>
          <a:lstStyle/>
          <a:p>
            <a:r>
              <a:rPr lang="en-US" dirty="0"/>
              <a:t>Southern Ocean</a:t>
            </a:r>
          </a:p>
        </p:txBody>
      </p:sp>
      <p:sp>
        <p:nvSpPr>
          <p:cNvPr id="3" name="Content Placeholder 2">
            <a:extLst>
              <a:ext uri="{FF2B5EF4-FFF2-40B4-BE49-F238E27FC236}">
                <a16:creationId xmlns:a16="http://schemas.microsoft.com/office/drawing/2014/main" id="{022EBDDF-B2E8-4542-8AC0-C81A46B33325}"/>
              </a:ext>
            </a:extLst>
          </p:cNvPr>
          <p:cNvSpPr>
            <a:spLocks noGrp="1"/>
          </p:cNvSpPr>
          <p:nvPr>
            <p:ph idx="1"/>
          </p:nvPr>
        </p:nvSpPr>
        <p:spPr/>
        <p:txBody>
          <a:bodyPr/>
          <a:lstStyle/>
          <a:p>
            <a:r>
              <a:rPr lang="en-US" dirty="0"/>
              <a:t>Responsible for much </a:t>
            </a:r>
          </a:p>
        </p:txBody>
      </p:sp>
    </p:spTree>
    <p:extLst>
      <p:ext uri="{BB962C8B-B14F-4D97-AF65-F5344CB8AC3E}">
        <p14:creationId xmlns:p14="http://schemas.microsoft.com/office/powerpoint/2010/main" val="1928150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E8FF-8CA1-5B49-81D9-84749E951D29}"/>
              </a:ext>
            </a:extLst>
          </p:cNvPr>
          <p:cNvSpPr>
            <a:spLocks noGrp="1"/>
          </p:cNvSpPr>
          <p:nvPr>
            <p:ph type="title"/>
          </p:nvPr>
        </p:nvSpPr>
        <p:spPr/>
        <p:txBody>
          <a:bodyPr/>
          <a:lstStyle/>
          <a:p>
            <a:r>
              <a:rPr lang="en-US" dirty="0"/>
              <a:t>Baby’s first graph :,)</a:t>
            </a:r>
          </a:p>
        </p:txBody>
      </p:sp>
      <p:pic>
        <p:nvPicPr>
          <p:cNvPr id="4" name="Picture 2">
            <a:extLst>
              <a:ext uri="{FF2B5EF4-FFF2-40B4-BE49-F238E27FC236}">
                <a16:creationId xmlns:a16="http://schemas.microsoft.com/office/drawing/2014/main" id="{27EE9732-5608-8640-A792-1387A9FDB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755" y="1567989"/>
            <a:ext cx="6090489" cy="473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062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9AC5-E5C9-A849-90A2-4FA6245D67DD}"/>
              </a:ext>
            </a:extLst>
          </p:cNvPr>
          <p:cNvSpPr>
            <a:spLocks noGrp="1"/>
          </p:cNvSpPr>
          <p:nvPr>
            <p:ph type="title"/>
          </p:nvPr>
        </p:nvSpPr>
        <p:spPr/>
        <p:txBody>
          <a:bodyPr/>
          <a:lstStyle/>
          <a:p>
            <a:r>
              <a:rPr lang="en-US" dirty="0"/>
              <a:t>SUPPLEMENTARY</a:t>
            </a:r>
          </a:p>
        </p:txBody>
      </p:sp>
      <p:sp>
        <p:nvSpPr>
          <p:cNvPr id="3" name="Content Placeholder 2">
            <a:extLst>
              <a:ext uri="{FF2B5EF4-FFF2-40B4-BE49-F238E27FC236}">
                <a16:creationId xmlns:a16="http://schemas.microsoft.com/office/drawing/2014/main" id="{D4A7705D-E9AB-194A-9D86-0D79633E4C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6642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hart of different colors&#10;&#10;Description automatically generated">
            <a:extLst>
              <a:ext uri="{FF2B5EF4-FFF2-40B4-BE49-F238E27FC236}">
                <a16:creationId xmlns:a16="http://schemas.microsoft.com/office/drawing/2014/main" id="{E5D3EFD3-D872-134F-A907-315240494CA5}"/>
              </a:ext>
            </a:extLst>
          </p:cNvPr>
          <p:cNvPicPr>
            <a:picLocks noChangeAspect="1"/>
          </p:cNvPicPr>
          <p:nvPr/>
        </p:nvPicPr>
        <p:blipFill>
          <a:blip r:embed="rId3"/>
          <a:stretch>
            <a:fillRect/>
          </a:stretch>
        </p:blipFill>
        <p:spPr>
          <a:xfrm>
            <a:off x="227371" y="0"/>
            <a:ext cx="11737258" cy="6858000"/>
          </a:xfrm>
          <a:prstGeom prst="rect">
            <a:avLst/>
          </a:prstGeom>
        </p:spPr>
      </p:pic>
    </p:spTree>
    <p:extLst>
      <p:ext uri="{BB962C8B-B14F-4D97-AF65-F5344CB8AC3E}">
        <p14:creationId xmlns:p14="http://schemas.microsoft.com/office/powerpoint/2010/main" val="4029094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E73E64-B021-6B4B-B16C-20B1283887C5}"/>
              </a:ext>
            </a:extLst>
          </p:cNvPr>
          <p:cNvPicPr>
            <a:picLocks noChangeAspect="1"/>
          </p:cNvPicPr>
          <p:nvPr/>
        </p:nvPicPr>
        <p:blipFill>
          <a:blip r:embed="rId3"/>
          <a:stretch>
            <a:fillRect/>
          </a:stretch>
        </p:blipFill>
        <p:spPr>
          <a:xfrm>
            <a:off x="0" y="-1399328"/>
            <a:ext cx="12192000" cy="10450286"/>
          </a:xfrm>
          <a:prstGeom prst="rect">
            <a:avLst/>
          </a:prstGeom>
        </p:spPr>
      </p:pic>
      <p:sp>
        <p:nvSpPr>
          <p:cNvPr id="10" name="TextBox 9">
            <a:extLst>
              <a:ext uri="{FF2B5EF4-FFF2-40B4-BE49-F238E27FC236}">
                <a16:creationId xmlns:a16="http://schemas.microsoft.com/office/drawing/2014/main" id="{EFF4EA95-2C66-3F4B-9904-A98C054E121F}"/>
              </a:ext>
            </a:extLst>
          </p:cNvPr>
          <p:cNvSpPr txBox="1"/>
          <p:nvPr/>
        </p:nvSpPr>
        <p:spPr>
          <a:xfrm>
            <a:off x="1535503" y="966158"/>
            <a:ext cx="534121" cy="369332"/>
          </a:xfrm>
          <a:prstGeom prst="rect">
            <a:avLst/>
          </a:prstGeom>
          <a:noFill/>
        </p:spPr>
        <p:txBody>
          <a:bodyPr wrap="none" rtlCol="0">
            <a:spAutoFit/>
          </a:bodyPr>
          <a:lstStyle/>
          <a:p>
            <a:r>
              <a:rPr lang="en-US" dirty="0"/>
              <a:t>&gt;40</a:t>
            </a:r>
          </a:p>
        </p:txBody>
      </p:sp>
      <p:sp>
        <p:nvSpPr>
          <p:cNvPr id="11" name="Rectangle 10">
            <a:extLst>
              <a:ext uri="{FF2B5EF4-FFF2-40B4-BE49-F238E27FC236}">
                <a16:creationId xmlns:a16="http://schemas.microsoft.com/office/drawing/2014/main" id="{BEC37529-C6F1-0E48-ADC3-0AACECC66AF8}"/>
              </a:ext>
            </a:extLst>
          </p:cNvPr>
          <p:cNvSpPr/>
          <p:nvPr/>
        </p:nvSpPr>
        <p:spPr>
          <a:xfrm>
            <a:off x="207034" y="966158"/>
            <a:ext cx="1984075" cy="638355"/>
          </a:xfrm>
          <a:prstGeom prst="rect">
            <a:avLst/>
          </a:prstGeom>
          <a:solidFill>
            <a:srgbClr val="009A00">
              <a:alpha val="1803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E20CF5-4C13-1E41-B991-F0C4E192CEC4}"/>
              </a:ext>
            </a:extLst>
          </p:cNvPr>
          <p:cNvSpPr/>
          <p:nvPr/>
        </p:nvSpPr>
        <p:spPr>
          <a:xfrm>
            <a:off x="6061494" y="966157"/>
            <a:ext cx="1984075" cy="638355"/>
          </a:xfrm>
          <a:prstGeom prst="rect">
            <a:avLst/>
          </a:prstGeom>
          <a:solidFill>
            <a:srgbClr val="009A00">
              <a:alpha val="1803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239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F2568E-BED3-FF46-A062-8B8EBC37723C}"/>
              </a:ext>
            </a:extLst>
          </p:cNvPr>
          <p:cNvPicPr>
            <a:picLocks noChangeAspect="1"/>
          </p:cNvPicPr>
          <p:nvPr/>
        </p:nvPicPr>
        <p:blipFill>
          <a:blip r:embed="rId3"/>
          <a:stretch>
            <a:fillRect/>
          </a:stretch>
        </p:blipFill>
        <p:spPr>
          <a:xfrm>
            <a:off x="1677481" y="65848"/>
            <a:ext cx="8490190" cy="6792152"/>
          </a:xfrm>
          <a:prstGeom prst="rect">
            <a:avLst/>
          </a:prstGeom>
        </p:spPr>
      </p:pic>
      <p:sp>
        <p:nvSpPr>
          <p:cNvPr id="5" name="Rectangle 4">
            <a:extLst>
              <a:ext uri="{FF2B5EF4-FFF2-40B4-BE49-F238E27FC236}">
                <a16:creationId xmlns:a16="http://schemas.microsoft.com/office/drawing/2014/main" id="{9B19F140-6876-4148-87B6-506FC914AEB8}"/>
              </a:ext>
            </a:extLst>
          </p:cNvPr>
          <p:cNvSpPr/>
          <p:nvPr/>
        </p:nvSpPr>
        <p:spPr>
          <a:xfrm>
            <a:off x="2484407" y="0"/>
            <a:ext cx="1621767" cy="483079"/>
          </a:xfrm>
          <a:prstGeom prst="rect">
            <a:avLst/>
          </a:prstGeom>
          <a:solidFill>
            <a:srgbClr val="009A00">
              <a:alpha val="1803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852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CC7AF6-F805-394F-A1D0-D64835DD6F07}"/>
              </a:ext>
            </a:extLst>
          </p:cNvPr>
          <p:cNvPicPr>
            <a:picLocks noChangeAspect="1"/>
          </p:cNvPicPr>
          <p:nvPr/>
        </p:nvPicPr>
        <p:blipFill>
          <a:blip r:embed="rId2"/>
          <a:stretch>
            <a:fillRect/>
          </a:stretch>
        </p:blipFill>
        <p:spPr>
          <a:xfrm>
            <a:off x="1771277" y="0"/>
            <a:ext cx="9429750" cy="6858000"/>
          </a:xfrm>
          <a:prstGeom prst="rect">
            <a:avLst/>
          </a:prstGeom>
        </p:spPr>
      </p:pic>
    </p:spTree>
    <p:extLst>
      <p:ext uri="{BB962C8B-B14F-4D97-AF65-F5344CB8AC3E}">
        <p14:creationId xmlns:p14="http://schemas.microsoft.com/office/powerpoint/2010/main" val="398106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CEB9-C1C3-8D41-8565-8CF98E469B4D}"/>
              </a:ext>
            </a:extLst>
          </p:cNvPr>
          <p:cNvSpPr>
            <a:spLocks noGrp="1"/>
          </p:cNvSpPr>
          <p:nvPr>
            <p:ph type="title"/>
          </p:nvPr>
        </p:nvSpPr>
        <p:spPr/>
        <p:txBody>
          <a:bodyPr/>
          <a:lstStyle/>
          <a:p>
            <a:r>
              <a:rPr lang="en-US" dirty="0"/>
              <a:t>West Antarctica</a:t>
            </a:r>
          </a:p>
        </p:txBody>
      </p:sp>
      <p:sp>
        <p:nvSpPr>
          <p:cNvPr id="3" name="Content Placeholder 2">
            <a:extLst>
              <a:ext uri="{FF2B5EF4-FFF2-40B4-BE49-F238E27FC236}">
                <a16:creationId xmlns:a16="http://schemas.microsoft.com/office/drawing/2014/main" id="{F6A343E8-0A53-554E-9B8B-005C87C58981}"/>
              </a:ext>
            </a:extLst>
          </p:cNvPr>
          <p:cNvSpPr>
            <a:spLocks noGrp="1"/>
          </p:cNvSpPr>
          <p:nvPr>
            <p:ph idx="1"/>
          </p:nvPr>
        </p:nvSpPr>
        <p:spPr/>
        <p:txBody>
          <a:bodyPr/>
          <a:lstStyle/>
          <a:p>
            <a:r>
              <a:rPr lang="en-US" dirty="0"/>
              <a:t>More rapidly melting</a:t>
            </a:r>
          </a:p>
        </p:txBody>
      </p:sp>
    </p:spTree>
    <p:extLst>
      <p:ext uri="{BB962C8B-B14F-4D97-AF65-F5344CB8AC3E}">
        <p14:creationId xmlns:p14="http://schemas.microsoft.com/office/powerpoint/2010/main" val="341962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5530-CBA9-9546-90BC-C353550EC0A1}"/>
              </a:ext>
            </a:extLst>
          </p:cNvPr>
          <p:cNvSpPr>
            <a:spLocks noGrp="1"/>
          </p:cNvSpPr>
          <p:nvPr>
            <p:ph type="title"/>
          </p:nvPr>
        </p:nvSpPr>
        <p:spPr/>
        <p:txBody>
          <a:bodyPr/>
          <a:lstStyle/>
          <a:p>
            <a:r>
              <a:rPr lang="en-US" dirty="0"/>
              <a:t>Amundsen Sea</a:t>
            </a:r>
          </a:p>
        </p:txBody>
      </p:sp>
      <p:sp>
        <p:nvSpPr>
          <p:cNvPr id="3" name="Content Placeholder 2">
            <a:extLst>
              <a:ext uri="{FF2B5EF4-FFF2-40B4-BE49-F238E27FC236}">
                <a16:creationId xmlns:a16="http://schemas.microsoft.com/office/drawing/2014/main" id="{6AB2DF34-F64E-5A41-815E-45D2AFC1998F}"/>
              </a:ext>
            </a:extLst>
          </p:cNvPr>
          <p:cNvSpPr>
            <a:spLocks noGrp="1"/>
          </p:cNvSpPr>
          <p:nvPr>
            <p:ph idx="1"/>
          </p:nvPr>
        </p:nvSpPr>
        <p:spPr/>
        <p:txBody>
          <a:bodyPr/>
          <a:lstStyle/>
          <a:p>
            <a:r>
              <a:rPr lang="en-US" dirty="0"/>
              <a:t>Dotson/Getz ice shelves</a:t>
            </a:r>
          </a:p>
          <a:p>
            <a:r>
              <a:rPr lang="en-US" dirty="0"/>
              <a:t>Thwaites * important later</a:t>
            </a:r>
          </a:p>
        </p:txBody>
      </p:sp>
    </p:spTree>
    <p:extLst>
      <p:ext uri="{BB962C8B-B14F-4D97-AF65-F5344CB8AC3E}">
        <p14:creationId xmlns:p14="http://schemas.microsoft.com/office/powerpoint/2010/main" val="198368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1FA9-7444-1148-97AB-0DA4778FD04B}"/>
              </a:ext>
            </a:extLst>
          </p:cNvPr>
          <p:cNvSpPr>
            <a:spLocks noGrp="1"/>
          </p:cNvSpPr>
          <p:nvPr>
            <p:ph type="title"/>
          </p:nvPr>
        </p:nvSpPr>
        <p:spPr/>
        <p:txBody>
          <a:bodyPr/>
          <a:lstStyle/>
          <a:p>
            <a:r>
              <a:rPr lang="en-US" dirty="0"/>
              <a:t>Polynya</a:t>
            </a:r>
          </a:p>
        </p:txBody>
      </p:sp>
      <p:sp>
        <p:nvSpPr>
          <p:cNvPr id="3" name="Content Placeholder 2">
            <a:extLst>
              <a:ext uri="{FF2B5EF4-FFF2-40B4-BE49-F238E27FC236}">
                <a16:creationId xmlns:a16="http://schemas.microsoft.com/office/drawing/2014/main" id="{0844742E-7986-9649-9687-CB891C8BEA77}"/>
              </a:ext>
            </a:extLst>
          </p:cNvPr>
          <p:cNvSpPr>
            <a:spLocks noGrp="1"/>
          </p:cNvSpPr>
          <p:nvPr>
            <p:ph idx="1"/>
          </p:nvPr>
        </p:nvSpPr>
        <p:spPr/>
        <p:txBody>
          <a:bodyPr/>
          <a:lstStyle/>
          <a:p>
            <a:r>
              <a:rPr lang="en-US" dirty="0"/>
              <a:t>What is polynya</a:t>
            </a:r>
          </a:p>
          <a:p>
            <a:r>
              <a:rPr lang="en-US" dirty="0"/>
              <a:t>Blooms area</a:t>
            </a:r>
          </a:p>
          <a:p>
            <a:r>
              <a:rPr lang="en-US" dirty="0"/>
              <a:t>Iron and light limited</a:t>
            </a:r>
          </a:p>
          <a:p>
            <a:r>
              <a:rPr lang="en-US" dirty="0"/>
              <a:t>Important to understand how iron moves in this system</a:t>
            </a:r>
          </a:p>
          <a:p>
            <a:pPr marL="0" indent="0">
              <a:buNone/>
            </a:pPr>
            <a:endParaRPr lang="en-US" dirty="0"/>
          </a:p>
        </p:txBody>
      </p:sp>
    </p:spTree>
    <p:extLst>
      <p:ext uri="{BB962C8B-B14F-4D97-AF65-F5344CB8AC3E}">
        <p14:creationId xmlns:p14="http://schemas.microsoft.com/office/powerpoint/2010/main" val="136242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607C-4A8A-5F43-A696-DBBF836740CB}"/>
              </a:ext>
            </a:extLst>
          </p:cNvPr>
          <p:cNvSpPr>
            <a:spLocks noGrp="1"/>
          </p:cNvSpPr>
          <p:nvPr>
            <p:ph type="title"/>
          </p:nvPr>
        </p:nvSpPr>
        <p:spPr/>
        <p:txBody>
          <a:bodyPr/>
          <a:lstStyle/>
          <a:p>
            <a:r>
              <a:rPr lang="en-US" dirty="0"/>
              <a:t>Major iron sources</a:t>
            </a:r>
          </a:p>
        </p:txBody>
      </p:sp>
      <p:sp>
        <p:nvSpPr>
          <p:cNvPr id="3" name="Content Placeholder 2">
            <a:extLst>
              <a:ext uri="{FF2B5EF4-FFF2-40B4-BE49-F238E27FC236}">
                <a16:creationId xmlns:a16="http://schemas.microsoft.com/office/drawing/2014/main" id="{71D64019-B7A6-DA4C-B8BC-4999DB952698}"/>
              </a:ext>
            </a:extLst>
          </p:cNvPr>
          <p:cNvSpPr>
            <a:spLocks noGrp="1"/>
          </p:cNvSpPr>
          <p:nvPr>
            <p:ph idx="1"/>
          </p:nvPr>
        </p:nvSpPr>
        <p:spPr/>
        <p:txBody>
          <a:bodyPr/>
          <a:lstStyle/>
          <a:p>
            <a:r>
              <a:rPr lang="en-US" dirty="0"/>
              <a:t>CDW (two other water masses)</a:t>
            </a:r>
          </a:p>
          <a:p>
            <a:r>
              <a:rPr lang="en-US" dirty="0"/>
              <a:t>Glacial melt</a:t>
            </a:r>
          </a:p>
          <a:p>
            <a:r>
              <a:rPr lang="en-US" dirty="0"/>
              <a:t>Sea-ice</a:t>
            </a:r>
          </a:p>
          <a:p>
            <a:r>
              <a:rPr lang="en-US" dirty="0"/>
              <a:t>Percentages for them</a:t>
            </a:r>
          </a:p>
        </p:txBody>
      </p:sp>
    </p:spTree>
    <p:extLst>
      <p:ext uri="{BB962C8B-B14F-4D97-AF65-F5344CB8AC3E}">
        <p14:creationId xmlns:p14="http://schemas.microsoft.com/office/powerpoint/2010/main" val="35196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A0D1-E9AB-4440-81FD-D0AED0B1D0C0}"/>
              </a:ext>
            </a:extLst>
          </p:cNvPr>
          <p:cNvSpPr>
            <a:spLocks noGrp="1"/>
          </p:cNvSpPr>
          <p:nvPr>
            <p:ph type="title"/>
          </p:nvPr>
        </p:nvSpPr>
        <p:spPr/>
        <p:txBody>
          <a:bodyPr/>
          <a:lstStyle/>
          <a:p>
            <a:r>
              <a:rPr lang="en-US" dirty="0"/>
              <a:t>Video of CDW</a:t>
            </a:r>
          </a:p>
        </p:txBody>
      </p:sp>
      <p:sp>
        <p:nvSpPr>
          <p:cNvPr id="3" name="Content Placeholder 2">
            <a:extLst>
              <a:ext uri="{FF2B5EF4-FFF2-40B4-BE49-F238E27FC236}">
                <a16:creationId xmlns:a16="http://schemas.microsoft.com/office/drawing/2014/main" id="{5FC1AB88-DB04-9C49-9354-BFFF192851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403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1880-8714-D845-A38E-BC2FBF5947AE}"/>
              </a:ext>
            </a:extLst>
          </p:cNvPr>
          <p:cNvSpPr>
            <a:spLocks noGrp="1"/>
          </p:cNvSpPr>
          <p:nvPr>
            <p:ph type="title"/>
          </p:nvPr>
        </p:nvSpPr>
        <p:spPr/>
        <p:txBody>
          <a:bodyPr/>
          <a:lstStyle/>
          <a:p>
            <a:r>
              <a:rPr lang="en-US" dirty="0"/>
              <a:t>Video of glacial melt</a:t>
            </a:r>
          </a:p>
        </p:txBody>
      </p:sp>
      <p:sp>
        <p:nvSpPr>
          <p:cNvPr id="3" name="Content Placeholder 2">
            <a:extLst>
              <a:ext uri="{FF2B5EF4-FFF2-40B4-BE49-F238E27FC236}">
                <a16:creationId xmlns:a16="http://schemas.microsoft.com/office/drawing/2014/main" id="{B4CC7E5A-F8DB-7C4D-907B-BFCA7DB45D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425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7698-B350-6042-8244-71A19380BB0F}"/>
              </a:ext>
            </a:extLst>
          </p:cNvPr>
          <p:cNvSpPr>
            <a:spLocks noGrp="1"/>
          </p:cNvSpPr>
          <p:nvPr>
            <p:ph type="title"/>
          </p:nvPr>
        </p:nvSpPr>
        <p:spPr/>
        <p:txBody>
          <a:bodyPr/>
          <a:lstStyle/>
          <a:p>
            <a:r>
              <a:rPr lang="en-US" dirty="0"/>
              <a:t>Three main water masses </a:t>
            </a:r>
          </a:p>
        </p:txBody>
      </p:sp>
      <p:sp>
        <p:nvSpPr>
          <p:cNvPr id="3" name="Content Placeholder 2">
            <a:extLst>
              <a:ext uri="{FF2B5EF4-FFF2-40B4-BE49-F238E27FC236}">
                <a16:creationId xmlns:a16="http://schemas.microsoft.com/office/drawing/2014/main" id="{4E84C11A-4610-624D-B4AB-5A20F37084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2861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4756</TotalTime>
  <Words>747</Words>
  <Application>Microsoft Macintosh PowerPoint</Application>
  <PresentationFormat>Widescreen</PresentationFormat>
  <Paragraphs>67</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Harding</vt:lpstr>
      <vt:lpstr>Helvetica</vt:lpstr>
      <vt:lpstr>Times New Roman</vt:lpstr>
      <vt:lpstr>Office Theme</vt:lpstr>
      <vt:lpstr>PowerPoint Presentation</vt:lpstr>
      <vt:lpstr>Southern Ocean</vt:lpstr>
      <vt:lpstr>West Antarctica</vt:lpstr>
      <vt:lpstr>Amundsen Sea</vt:lpstr>
      <vt:lpstr>Polynya</vt:lpstr>
      <vt:lpstr>Major iron sources</vt:lpstr>
      <vt:lpstr>Video of CDW</vt:lpstr>
      <vt:lpstr>Video of glacial melt</vt:lpstr>
      <vt:lpstr>Three main water masses </vt:lpstr>
      <vt:lpstr>ARTMEIS aims</vt:lpstr>
      <vt:lpstr>Unique bacterial community</vt:lpstr>
      <vt:lpstr>PowerPoint Presentation</vt:lpstr>
      <vt:lpstr>METHODS</vt:lpstr>
      <vt:lpstr>Methods</vt:lpstr>
      <vt:lpstr>PowerPoint Presentation</vt:lpstr>
      <vt:lpstr>PowerPoint Presentation</vt:lpstr>
      <vt:lpstr>DISCUSSION</vt:lpstr>
      <vt:lpstr>PowerPoint Presentation</vt:lpstr>
      <vt:lpstr>PowerPoint Presentation</vt:lpstr>
      <vt:lpstr>Baby’s first graph :,)</vt:lpstr>
      <vt:lpstr>SUPPLEMENTARY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Sierra Bartlett</dc:creator>
  <cp:lastModifiedBy>Sierra Bartlett</cp:lastModifiedBy>
  <cp:revision>5</cp:revision>
  <dcterms:created xsi:type="dcterms:W3CDTF">2024-07-06T19:55:33Z</dcterms:created>
  <dcterms:modified xsi:type="dcterms:W3CDTF">2024-07-10T03:12:05Z</dcterms:modified>
</cp:coreProperties>
</file>