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5"/>
    <p:restoredTop sz="96197"/>
  </p:normalViewPr>
  <p:slideViewPr>
    <p:cSldViewPr snapToGrid="0" snapToObjects="1">
      <p:cViewPr varScale="1">
        <p:scale>
          <a:sx n="106" d="100"/>
          <a:sy n="106" d="100"/>
        </p:scale>
        <p:origin x="19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AC70-23BC-AB4E-A420-35D35F215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F802B-1046-714E-BCEE-978D2FC84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2E1C1-9747-7344-83A4-0C61EEF15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50FB-5AEB-9343-A0BE-778BD5FAB4DA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5364A-334F-6F43-8FD3-7AF1F0CA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0C9A8-DF7E-C44E-AD93-46C2F041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5648-E628-4647-A489-478817EFB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0EAD6-0618-4748-B863-9260A8E1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FDED0-3FE3-B94F-9F58-C1527F4D9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A1F67-9356-B04C-A933-6F65840C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50FB-5AEB-9343-A0BE-778BD5FAB4DA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78826-25A9-C641-8BBB-99B07EA7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AE487-47D4-2D45-81CE-872ECF4B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5648-E628-4647-A489-478817EFB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6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4C127-ABC2-1A48-958E-20F0F0B13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9A229-5B63-9D41-86DB-248D1A615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E714A-79C2-794D-A966-83E7D247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50FB-5AEB-9343-A0BE-778BD5FAB4DA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7F569-D3C4-9148-83E3-9DE70CCE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56F05-FED7-4348-B8F6-D895173DF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5648-E628-4647-A489-478817EFB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2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26FA-7E98-5F41-9E61-7F46D2EA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DAE50-635E-ED4E-B0C1-A4B7C725B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530C7-9D4F-104C-92E4-FAEB09404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50FB-5AEB-9343-A0BE-778BD5FAB4DA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F4AC3-BF9B-B943-9523-9EC5987CC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CA906-5C3C-1345-8270-FEC4656E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5648-E628-4647-A489-478817EFB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3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0770-F4EB-1C48-8FAC-ECD3688B6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A9090-9369-4D48-B252-498B479BE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15302-1CE6-B14C-8D1B-7B14DD2B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50FB-5AEB-9343-A0BE-778BD5FAB4DA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638CC-4DAC-7246-9EC0-33B2CC2E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96A00-0A0E-7640-A4CE-35D0086E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5648-E628-4647-A489-478817EFB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83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EED7-3859-0745-B833-4335A44B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59514-8D02-BA4A-964C-0497660FA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2A194-1BF6-5C49-8CFE-BAB4814C4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88A36-932A-9040-8541-7241C238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50FB-5AEB-9343-A0BE-778BD5FAB4DA}" type="datetimeFigureOut">
              <a:rPr lang="en-US" smtClean="0"/>
              <a:t>7/6/24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E055C-0867-AE48-9887-B2726463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75EC8-1BFE-594A-BFE6-41BC39F9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5648-E628-4647-A489-478817EFB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2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90E7-D694-CC4A-A092-A4558082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D27DB-C232-9047-B630-427AA636D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28B41-5F7B-434A-ACCC-622EDCB39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51A2E-4820-FF4F-AA43-B9E07B57D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3D5C0-9B8E-754B-B8B3-44CDC4B50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49A40-2F86-B54E-9470-CFF26ED4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50FB-5AEB-9343-A0BE-778BD5FAB4DA}" type="datetimeFigureOut">
              <a:rPr lang="en-US" smtClean="0"/>
              <a:t>7/6/24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B84ED1-8DF9-B246-934B-DF42D018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65D2F-504F-CB48-B432-DBA954CB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5648-E628-4647-A489-478817EFB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2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0653-6297-DA4E-B8F8-BAE0082D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C5231-A896-2845-8EF8-0AF3D7AE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50FB-5AEB-9343-A0BE-778BD5FAB4DA}" type="datetimeFigureOut">
              <a:rPr lang="en-US" smtClean="0"/>
              <a:t>7/6/24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B4290-AEB7-4440-A477-C88B3C84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D5672-BE70-5D45-A911-F151B8E8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5648-E628-4647-A489-478817EFB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9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12602-8F99-5240-892B-A471846C9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50FB-5AEB-9343-A0BE-778BD5FAB4DA}" type="datetimeFigureOut">
              <a:rPr lang="en-US" smtClean="0"/>
              <a:t>7/6/24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18B7F0-AD41-A242-842A-3A8E69FE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74BD9-A447-8043-ABEC-2A1AD795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5648-E628-4647-A489-478817EFB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5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B7BB-35E9-BE44-B7C8-B9374C0C1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E95DD-6C45-2345-BF68-981C63D94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73E30-54EC-804A-8617-91542B096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46C6C-BD6E-8D4C-909F-09183DCF9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50FB-5AEB-9343-A0BE-778BD5FAB4DA}" type="datetimeFigureOut">
              <a:rPr lang="en-US" smtClean="0"/>
              <a:t>7/6/24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09112-C30E-374E-AEEB-8FE35414D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FD33C-73DE-9445-86C2-2119BEBD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5648-E628-4647-A489-478817EFB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9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AC17-EC32-0A4B-82B2-07779D3C5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C18CEA-67E8-B041-A499-243489DF2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CBC36-975C-9B4A-8E54-A78E4725E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70331-E020-D246-B7CC-F0DB2ECE4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050FB-5AEB-9343-A0BE-778BD5FAB4DA}" type="datetimeFigureOut">
              <a:rPr lang="en-US" smtClean="0"/>
              <a:t>7/6/24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FCA20-2E69-A041-B99E-56C11426B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C3B07-ABE7-B246-88C0-8D4E8EE54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5648-E628-4647-A489-478817EFB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FA359D-30C2-924F-AE16-12BF9E0E0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6C98D-5524-A546-AF97-53C9C4635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0E663-0AC7-894C-8911-3CC8B7CFC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050FB-5AEB-9343-A0BE-778BD5FAB4DA}" type="datetimeFigureOut">
              <a:rPr lang="en-US" smtClean="0"/>
              <a:t>7/6/24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DFEEF-D0A5-D141-9461-71903E1D4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2AD4D-471C-DA41-96AA-571C7F2E0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95648-E628-4647-A489-478817EFB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5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467-021-27769-5#ref-CR93" TargetMode="External"/><Relationship Id="rId2" Type="http://schemas.openxmlformats.org/officeDocument/2006/relationships/hyperlink" Target="https://www.nature.com/articles/s41467-021-27769-5#ref-CR9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4DF7E-703A-0946-AEE5-7A42BF94E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74DD6-1940-884A-BE32-1433FFC0B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4C02C4-3EA3-8F4C-B933-8C8D649DFFC9}"/>
              </a:ext>
            </a:extLst>
          </p:cNvPr>
          <p:cNvSpPr txBox="1"/>
          <p:nvPr/>
        </p:nvSpPr>
        <p:spPr>
          <a:xfrm>
            <a:off x="638355" y="4658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3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A36A-DBD4-D74C-BAAC-5B82FC00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8855D-6716-184D-8AB8-1282B4E18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For beta-diversity analysis on amplicon and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Harding"/>
              </a:rPr>
              <a:t>miTag</a:t>
            </a: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 data, Bray Curtis distance matrices were calculated in Vegan and visualized using a principal coordinate analysis (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Harding"/>
              </a:rPr>
              <a:t>PcoA</a:t>
            </a: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). Independent permutational analysis of variance (PERMANOVA) based on the Bray-Curtis dissimilarities values were calculated with the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Harding"/>
              </a:rPr>
              <a:t>adonis</a:t>
            </a: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 function in Vegan (999 random permutations), to test for significant differences in community structure between depth profiles. Finally, a beta-dispersion test (PERMDISP) was applied to confirm that observed differences were not influenced due to dispersion. As a post-hoc evaluation of taxa responsible for differences in microbial community structure, we performed an indicator species analysis. We used the indicator value method</a:t>
            </a:r>
            <a:r>
              <a:rPr lang="en-US" b="0" i="0" baseline="30000" dirty="0">
                <a:solidFill>
                  <a:srgbClr val="006699"/>
                </a:solidFill>
                <a:effectLst/>
                <a:latin typeface="Harding"/>
                <a:hlinkClick r:id="rId2" tooltip="Dufrêne, M. &amp; Legendre, P. Species assemblages and indicator species: the need for a flexible asymmetrycal approach. Ecol. Monogr. 67, 345–366 (1997)."/>
              </a:rPr>
              <a:t>92</a:t>
            </a: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 to calculate indicator values using the R package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Harding"/>
              </a:rPr>
              <a:t>indicspecies</a:t>
            </a: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. An individual ASV was considered a valid indicator species if the </a:t>
            </a:r>
            <a:r>
              <a:rPr lang="en-US" b="0" i="1" dirty="0">
                <a:solidFill>
                  <a:srgbClr val="222222"/>
                </a:solidFill>
                <a:effectLst/>
                <a:latin typeface="Harding"/>
              </a:rPr>
              <a:t>p</a:t>
            </a: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 value was &lt; 0.05 and the Test statistic (the indicator value) was 0.5 or greater, based on 1000 random permutations</a:t>
            </a:r>
            <a:r>
              <a:rPr lang="en-US" b="0" i="0" baseline="30000" dirty="0">
                <a:solidFill>
                  <a:srgbClr val="006699"/>
                </a:solidFill>
                <a:effectLst/>
                <a:latin typeface="Harding"/>
                <a:hlinkClick r:id="rId3" tooltip="De Cáceres, M., Legendre, P., Wiser, S. K. &amp; Brotons, L. Using species combinations in indicator value analyses. Methods Ecol. Evol. 3, 973–982 (2012)."/>
              </a:rPr>
              <a:t>93</a:t>
            </a: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Harding"/>
              </a:rPr>
              <a:t>IndVals</a:t>
            </a: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 were compared between two groups, basal layer (30 m) and mid-column samples (180 m and 330 m), with the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Harding"/>
              </a:rPr>
              <a:t>multipatt</a:t>
            </a: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 function in the R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Harding"/>
              </a:rPr>
              <a:t>Indicspecies</a:t>
            </a: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 package (with the option control = how(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Harding"/>
              </a:rPr>
              <a:t>nperm</a:t>
            </a:r>
            <a:r>
              <a:rPr lang="en-US" b="0" i="0" dirty="0">
                <a:solidFill>
                  <a:srgbClr val="222222"/>
                </a:solidFill>
                <a:effectLst/>
                <a:latin typeface="Harding"/>
              </a:rPr>
              <a:t> = 999)). </a:t>
            </a:r>
            <a:r>
              <a:rPr lang="en-US" b="0" i="0">
                <a:solidFill>
                  <a:srgbClr val="222222"/>
                </a:solidFill>
                <a:effectLst/>
                <a:latin typeface="Harding"/>
              </a:rPr>
              <a:t>This function uses an extension of the original Indicator Value method: it looks for indicator species of both individual site groups and combinations of site groups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42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Harding</vt:lpstr>
      <vt:lpstr>Office Theme</vt:lpstr>
      <vt:lpstr>PowerPoint Presentation</vt:lpstr>
      <vt:lpstr>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Sierra Bartlett</dc:creator>
  <cp:lastModifiedBy>Sierra Bartlett</cp:lastModifiedBy>
  <cp:revision>1</cp:revision>
  <dcterms:created xsi:type="dcterms:W3CDTF">2024-07-06T19:55:33Z</dcterms:created>
  <dcterms:modified xsi:type="dcterms:W3CDTF">2024-07-06T19:56:03Z</dcterms:modified>
</cp:coreProperties>
</file>