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CE8"/>
    <a:srgbClr val="1742CB"/>
    <a:srgbClr val="182FDA"/>
    <a:srgbClr val="2306FA"/>
    <a:srgbClr val="140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>
        <p:scale>
          <a:sx n="75" d="100"/>
          <a:sy n="75" d="100"/>
        </p:scale>
        <p:origin x="5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people/tj/publications/joachims_98a.pdf" TargetMode="External"/><Relationship Id="rId2" Type="http://schemas.openxmlformats.org/officeDocument/2006/relationships/hyperlink" Target="http://scikit-learn.org/stable/tutorial/text_analytics/working_with_text_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nsorflow/tensorflow/blob/master/tensorflow/examples/learn/text_classification_cnn.py" TargetMode="External"/><Relationship Id="rId5" Type="http://schemas.openxmlformats.org/officeDocument/2006/relationships/hyperlink" Target="https://github.com/tensorflow/tensorflow/tree/master/tensorflow/examples/learn#text-classification" TargetMode="External"/><Relationship Id="rId4" Type="http://schemas.openxmlformats.org/officeDocument/2006/relationships/hyperlink" Target="http://www.iajet.org/iajet_files/vol.2/no.4/Medical%20Documents%20Classification%20Based%20on%20the%20Domain%20Ontology%20MeSH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 Medical Documents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23739"/>
          </a:xfrm>
        </p:spPr>
        <p:txBody>
          <a:bodyPr>
            <a:normAutofit/>
          </a:bodyPr>
          <a:lstStyle/>
          <a:p>
            <a:r>
              <a:rPr lang="en-US" b="1" dirty="0" smtClean="0"/>
              <a:t>General Assembly Data Science Part Time (Jan-Mar 2017) – Final Project</a:t>
            </a:r>
          </a:p>
          <a:p>
            <a:r>
              <a:rPr lang="en-US" dirty="0" smtClean="0"/>
              <a:t>Sierra Costanza</a:t>
            </a:r>
            <a:endParaRPr lang="en-US" dirty="0"/>
          </a:p>
        </p:txBody>
      </p:sp>
      <p:pic>
        <p:nvPicPr>
          <p:cNvPr id="4" name="Picture 6" descr="Image result for medical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52" y="951066"/>
            <a:ext cx="2572549" cy="29490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2222287"/>
            <a:ext cx="11294771" cy="4126998"/>
          </a:xfrm>
        </p:spPr>
        <p:txBody>
          <a:bodyPr/>
          <a:lstStyle/>
          <a:p>
            <a:r>
              <a:rPr lang="en-US" b="1" dirty="0" smtClean="0"/>
              <a:t>Project Objective:</a:t>
            </a:r>
            <a:r>
              <a:rPr lang="en-US" dirty="0"/>
              <a:t> </a:t>
            </a:r>
            <a:r>
              <a:rPr lang="en-US" sz="1600" dirty="0"/>
              <a:t>Medical practices handle a large </a:t>
            </a:r>
            <a:r>
              <a:rPr lang="en-US" sz="1600" dirty="0" smtClean="0"/>
              <a:t>amount of documents </a:t>
            </a:r>
            <a:r>
              <a:rPr lang="en-US" sz="1600" dirty="0"/>
              <a:t>for each of their patients (many coming from different sources) that often require manual work of administrators to classify, compile and file. My friend Brian is developing a startup called </a:t>
            </a:r>
            <a:r>
              <a:rPr lang="en-US" sz="1600" dirty="0" err="1"/>
              <a:t>WaitingRoomApp</a:t>
            </a:r>
            <a:r>
              <a:rPr lang="en-US" sz="1600" dirty="0"/>
              <a:t>, an app that helps automate several aspects of the waiting room in medical </a:t>
            </a:r>
            <a:r>
              <a:rPr lang="en-US" sz="1600" dirty="0" smtClean="0"/>
              <a:t>practices. </a:t>
            </a:r>
            <a:r>
              <a:rPr lang="en-US" sz="1600" dirty="0"/>
              <a:t>This project </a:t>
            </a:r>
            <a:r>
              <a:rPr lang="en-US" sz="1600" dirty="0" smtClean="0"/>
              <a:t>helps </a:t>
            </a:r>
            <a:r>
              <a:rPr lang="en-US" sz="1600" dirty="0"/>
              <a:t>with the task of automating the process of classifying the documents that the practices </a:t>
            </a:r>
            <a:r>
              <a:rPr lang="en-US" sz="1600" dirty="0" smtClean="0"/>
              <a:t>receive (supervised multi-class classification), </a:t>
            </a:r>
            <a:r>
              <a:rPr lang="en-US" sz="1600" dirty="0"/>
              <a:t>and could eventually serve as one of </a:t>
            </a:r>
            <a:r>
              <a:rPr lang="en-US" sz="1600" dirty="0" err="1"/>
              <a:t>WaitingRoomApp's</a:t>
            </a:r>
            <a:r>
              <a:rPr lang="en-US" sz="1600" dirty="0"/>
              <a:t> product offerings. </a:t>
            </a:r>
            <a:r>
              <a:rPr lang="en-US" sz="1600" dirty="0" smtClean="0"/>
              <a:t>If </a:t>
            </a:r>
            <a:r>
              <a:rPr lang="en-US" sz="1600" dirty="0"/>
              <a:t>successful for several </a:t>
            </a:r>
            <a:r>
              <a:rPr lang="en-US" sz="1600" dirty="0" smtClean="0"/>
              <a:t>types </a:t>
            </a:r>
            <a:r>
              <a:rPr lang="en-US" sz="1600" dirty="0"/>
              <a:t>of documents, this project </a:t>
            </a:r>
            <a:r>
              <a:rPr lang="en-US" sz="1600" dirty="0" smtClean="0"/>
              <a:t>would </a:t>
            </a:r>
            <a:r>
              <a:rPr lang="en-US" sz="1600" dirty="0"/>
              <a:t>save </a:t>
            </a:r>
            <a:r>
              <a:rPr lang="en-US" sz="1600" dirty="0" err="1"/>
              <a:t>WaitingRoomApp's</a:t>
            </a:r>
            <a:r>
              <a:rPr lang="en-US" sz="1600" dirty="0"/>
              <a:t> customers a considerable amount of time, money and </a:t>
            </a:r>
            <a:r>
              <a:rPr lang="en-US" sz="1600" dirty="0" smtClean="0"/>
              <a:t>resources.</a:t>
            </a:r>
          </a:p>
          <a:p>
            <a:r>
              <a:rPr lang="en-US" b="1" dirty="0" smtClean="0"/>
              <a:t>Data Source: </a:t>
            </a:r>
            <a:r>
              <a:rPr lang="en-US" sz="1600" dirty="0" smtClean="0"/>
              <a:t>4 types of medical </a:t>
            </a:r>
            <a:r>
              <a:rPr lang="en-US" sz="1600" dirty="0"/>
              <a:t>document pdfs </a:t>
            </a:r>
            <a:r>
              <a:rPr lang="en-US" sz="1600" dirty="0" smtClean="0"/>
              <a:t>queried using </a:t>
            </a:r>
            <a:r>
              <a:rPr lang="en-US" sz="1600" dirty="0"/>
              <a:t>the Microsoft Bing Web Search </a:t>
            </a:r>
            <a:r>
              <a:rPr lang="en-US" sz="1600" dirty="0" smtClean="0"/>
              <a:t>API: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m</a:t>
            </a:r>
            <a:r>
              <a:rPr lang="en-US" sz="1500" dirty="0" smtClean="0"/>
              <a:t>edical release forms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informed </a:t>
            </a:r>
            <a:r>
              <a:rPr lang="en-US" sz="1500" dirty="0"/>
              <a:t>consent </a:t>
            </a:r>
            <a:r>
              <a:rPr lang="en-US" sz="1500" dirty="0" smtClean="0"/>
              <a:t>forms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patient </a:t>
            </a:r>
            <a:r>
              <a:rPr lang="en-US" sz="1500" dirty="0"/>
              <a:t>intake forms </a:t>
            </a:r>
            <a:endParaRPr lang="en-US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"</a:t>
            </a:r>
            <a:r>
              <a:rPr lang="en-US" sz="1500" dirty="0"/>
              <a:t>catch all" bucket for other </a:t>
            </a:r>
            <a:r>
              <a:rPr lang="en-US" sz="1500" dirty="0" smtClean="0"/>
              <a:t>general medical </a:t>
            </a:r>
            <a:r>
              <a:rPr lang="en-US" sz="1500" dirty="0"/>
              <a:t>forms that do not fit those 3 </a:t>
            </a:r>
            <a:r>
              <a:rPr lang="en-US" sz="1500" dirty="0" smtClean="0"/>
              <a:t>types</a:t>
            </a:r>
          </a:p>
          <a:p>
            <a:pPr marL="457200" lvl="1" indent="0">
              <a:buNone/>
            </a:pPr>
            <a:r>
              <a:rPr lang="en-US" dirty="0" smtClean="0"/>
              <a:t>Built models using the data at both the </a:t>
            </a:r>
            <a:r>
              <a:rPr lang="en-US" u="sng" dirty="0" smtClean="0"/>
              <a:t>document level</a:t>
            </a:r>
            <a:r>
              <a:rPr lang="en-US" dirty="0" smtClean="0"/>
              <a:t> and </a:t>
            </a:r>
            <a:r>
              <a:rPr lang="en-US" u="sng" dirty="0" smtClean="0"/>
              <a:t>page level</a:t>
            </a:r>
            <a:endParaRPr lang="en-US" u="sng" dirty="0"/>
          </a:p>
        </p:txBody>
      </p:sp>
      <p:sp>
        <p:nvSpPr>
          <p:cNvPr id="5" name="Right Brace 4"/>
          <p:cNvSpPr/>
          <p:nvPr/>
        </p:nvSpPr>
        <p:spPr>
          <a:xfrm>
            <a:off x="8521163" y="4662152"/>
            <a:ext cx="334851" cy="1146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56014" y="5065985"/>
            <a:ext cx="3657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</a:rPr>
              <a:t>Target variable = document type</a:t>
            </a:r>
            <a:endParaRPr lang="en-US" sz="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0512" y="1737325"/>
            <a:ext cx="121237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1"/>
                </a:solidFill>
              </a:rPr>
              <a:t>Removed </a:t>
            </a:r>
          </a:p>
          <a:p>
            <a:endParaRPr lang="en-US" sz="1300" dirty="0">
              <a:solidFill>
                <a:schemeClr val="accent1"/>
              </a:solidFill>
            </a:endParaRPr>
          </a:p>
          <a:p>
            <a:r>
              <a:rPr lang="en-US" sz="1300" i="1" dirty="0" smtClean="0">
                <a:solidFill>
                  <a:schemeClr val="accent1"/>
                </a:solidFill>
              </a:rPr>
              <a:t>Duplicates</a:t>
            </a:r>
            <a:endParaRPr lang="en-US" sz="1300" i="1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56" y="3096515"/>
            <a:ext cx="7959143" cy="376148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603938" y="1123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EDA and Feature Engineering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2116" y="785610"/>
            <a:ext cx="35803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Class Distribution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116" y="3226990"/>
            <a:ext cx="313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Most Frequent Words per Class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71909"/>
              </p:ext>
            </p:extLst>
          </p:nvPr>
        </p:nvGraphicFramePr>
        <p:xfrm>
          <a:off x="171514" y="1221544"/>
          <a:ext cx="5294604" cy="171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404"/>
                <a:gridCol w="1152393"/>
                <a:gridCol w="1160363"/>
                <a:gridCol w="1030914"/>
                <a:gridCol w="811530"/>
              </a:tblGrid>
              <a:tr h="47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Release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Consent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Intake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‘Other’</a:t>
                      </a:r>
                      <a:endParaRPr lang="en-US" sz="1400" dirty="0"/>
                    </a:p>
                  </a:txBody>
                  <a:tcPr/>
                </a:tc>
              </a:tr>
              <a:tr h="2810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 Level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306 (23%)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467 (35%)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488 (36%)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87 (6%)</a:t>
                      </a:r>
                      <a:endParaRPr lang="en-US" sz="1200" dirty="0"/>
                    </a:p>
                  </a:txBody>
                  <a:tcPr anchor="ctr"/>
                </a:tc>
              </a:tr>
              <a:tr h="281017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Total: 1,348</a:t>
                      </a:r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22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Page Level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601 (12%)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2,135 (41%)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2,170 (42%)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246 (5%)</a:t>
                      </a:r>
                      <a:endParaRPr lang="en-US" sz="1200" dirty="0"/>
                    </a:p>
                  </a:txBody>
                  <a:tcPr anchor="ctr"/>
                </a:tc>
              </a:tr>
              <a:tr h="281017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Total: 5,152</a:t>
                      </a:r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62859"/>
              </p:ext>
            </p:extLst>
          </p:nvPr>
        </p:nvGraphicFramePr>
        <p:xfrm>
          <a:off x="6598072" y="1221544"/>
          <a:ext cx="5416128" cy="171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56"/>
                <a:gridCol w="1178843"/>
                <a:gridCol w="1186996"/>
                <a:gridCol w="1054576"/>
                <a:gridCol w="830157"/>
              </a:tblGrid>
              <a:tr h="47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Release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Consent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Intake Forms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‘Other’</a:t>
                      </a:r>
                      <a:endParaRPr lang="en-US" sz="1400" dirty="0"/>
                    </a:p>
                  </a:txBody>
                  <a:tcPr/>
                </a:tc>
              </a:tr>
              <a:tr h="2810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Document Level</a:t>
                      </a:r>
                      <a:endParaRPr lang="en-US" sz="14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296 (31%)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278 (29%)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295 (31%)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82 (9%)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281017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Total: </a:t>
                      </a:r>
                      <a:r>
                        <a:rPr lang="en-US" sz="1300" b="1" dirty="0" smtClean="0"/>
                        <a:t>951 </a:t>
                      </a:r>
                      <a:r>
                        <a:rPr lang="en-US" sz="1300" baseline="0" dirty="0" smtClean="0"/>
                        <a:t>| # </a:t>
                      </a:r>
                      <a:r>
                        <a:rPr lang="en-US" sz="1300" dirty="0" smtClean="0"/>
                        <a:t>words in corpus: 38,511</a:t>
                      </a:r>
                      <a:endParaRPr lang="en-US" sz="13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22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Page  Level</a:t>
                      </a:r>
                      <a:endParaRPr lang="en-US" sz="14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578 (16%)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 </a:t>
                      </a:r>
                      <a:r>
                        <a:rPr lang="en-US" sz="1200" b="1" dirty="0" smtClean="0"/>
                        <a:t> 1,510 (42%)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1,305 (36%)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237 (7%)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281017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Total: </a:t>
                      </a:r>
                      <a:r>
                        <a:rPr lang="en-US" sz="1300" b="1" dirty="0" smtClean="0"/>
                        <a:t>3,630 </a:t>
                      </a:r>
                      <a:r>
                        <a:rPr lang="en-US" sz="1300" baseline="0" dirty="0" smtClean="0"/>
                        <a:t>| # </a:t>
                      </a:r>
                      <a:r>
                        <a:rPr lang="en-US" sz="1300" dirty="0" smtClean="0"/>
                        <a:t>words in corpus: 37,712</a:t>
                      </a:r>
                      <a:endParaRPr lang="en-US" sz="13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615546" y="2083574"/>
            <a:ext cx="850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52448"/>
              </p:ext>
            </p:extLst>
          </p:nvPr>
        </p:nvGraphicFramePr>
        <p:xfrm>
          <a:off x="4370464" y="3118592"/>
          <a:ext cx="6865525" cy="47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49"/>
                <a:gridCol w="2164456"/>
                <a:gridCol w="1703351"/>
                <a:gridCol w="1340869"/>
              </a:tblGrid>
              <a:tr h="47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Release Forms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Consent Forms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Intake Forms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       ‘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Other’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6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3938" y="1123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EDA and Feature Engineering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0761" y="785610"/>
            <a:ext cx="109212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Clustering – is there inherent structure to the data without using the class labels?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Clustering performed on (scaled) </a:t>
            </a:r>
            <a:r>
              <a:rPr lang="en-US" sz="1600" dirty="0" err="1" smtClean="0">
                <a:solidFill>
                  <a:schemeClr val="accent1"/>
                </a:solidFill>
              </a:rPr>
              <a:t>Tf-Idf</a:t>
            </a:r>
            <a:r>
              <a:rPr lang="en-US" sz="1600" dirty="0" smtClean="0">
                <a:solidFill>
                  <a:schemeClr val="accent1"/>
                </a:solidFill>
              </a:rPr>
              <a:t> matrix for document level data (English stop words, 10K max features)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35850" y="1576523"/>
            <a:ext cx="7043001" cy="3871240"/>
            <a:chOff x="2435850" y="1512128"/>
            <a:chExt cx="7043001" cy="3871240"/>
          </a:xfrm>
        </p:grpSpPr>
        <p:grpSp>
          <p:nvGrpSpPr>
            <p:cNvPr id="13" name="Group 12"/>
            <p:cNvGrpSpPr/>
            <p:nvPr/>
          </p:nvGrpSpPr>
          <p:grpSpPr>
            <a:xfrm>
              <a:off x="2435850" y="1537884"/>
              <a:ext cx="6952848" cy="3845484"/>
              <a:chOff x="2822217" y="1589400"/>
              <a:chExt cx="6952848" cy="384548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22217" y="1589400"/>
                <a:ext cx="5493549" cy="3845484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315766" y="1589400"/>
                <a:ext cx="1459299" cy="38454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8315766" y="1725769"/>
                <a:ext cx="369041" cy="0"/>
              </a:xfrm>
              <a:prstGeom prst="line">
                <a:avLst/>
              </a:prstGeom>
              <a:ln w="28575">
                <a:solidFill>
                  <a:srgbClr val="30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315766" y="2202287"/>
                <a:ext cx="369041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8298440" y="1512128"/>
              <a:ext cx="1180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All documents</a:t>
              </a:r>
              <a:endParaRPr lang="en-US" sz="1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98440" y="2012271"/>
              <a:ext cx="1090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First 3 types</a:t>
              </a:r>
              <a:endParaRPr lang="en-US" sz="1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39246" y="2220020"/>
              <a:ext cx="13850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(‘Other’ removed)</a:t>
              </a:r>
              <a:endParaRPr lang="en-US" sz="1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0761" y="5694531"/>
            <a:ext cx="1092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Presence of ‘Other’ type makes 4 distinct document types hard to detect when all documents are included in clustering. This may (and did!) pose a problem when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When ‘Other’ is removed, 3 clusters are optimal and detected (although fairly low Silhouette Coefficient)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21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3938" y="2266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Modeling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3277" y="1637636"/>
            <a:ext cx="10921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1. Multinomial Naive Bayes – Didn’t work well for 4</a:t>
            </a:r>
            <a:r>
              <a:rPr lang="en-US" sz="2000" b="1" baseline="30000" dirty="0" smtClean="0">
                <a:solidFill>
                  <a:schemeClr val="accent1"/>
                </a:solidFill>
              </a:rPr>
              <a:t>th</a:t>
            </a:r>
            <a:r>
              <a:rPr lang="en-US" sz="2000" b="1" dirty="0" smtClean="0">
                <a:solidFill>
                  <a:schemeClr val="accent1"/>
                </a:solidFill>
              </a:rPr>
              <a:t> class</a:t>
            </a:r>
          </a:p>
          <a:p>
            <a:r>
              <a:rPr lang="en-US" sz="1400" dirty="0" smtClean="0"/>
              <a:t>Parameters Tuned: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Stop words (None, English), Max features, N-grams, Min </a:t>
            </a:r>
            <a:r>
              <a:rPr lang="en-US" sz="1400" dirty="0" err="1" smtClean="0"/>
              <a:t>df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NB: Fit prior (True/False), class prior (None, all equal)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Used Grid Search with 4-fold cross validation on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Also tried modeling using just the first 3 classes, taking the best model and </a:t>
            </a:r>
            <a:r>
              <a:rPr lang="en-US" sz="1400" i="1" dirty="0" smtClean="0">
                <a:solidFill>
                  <a:schemeClr val="accent1"/>
                </a:solidFill>
              </a:rPr>
              <a:t>manually </a:t>
            </a:r>
            <a:r>
              <a:rPr lang="en-US" sz="1400" dirty="0" smtClean="0">
                <a:solidFill>
                  <a:schemeClr val="accent1"/>
                </a:solidFill>
              </a:rPr>
              <a:t>classifying the 4</a:t>
            </a:r>
            <a:r>
              <a:rPr lang="en-US" sz="1400" baseline="30000" dirty="0" smtClean="0">
                <a:solidFill>
                  <a:schemeClr val="accent1"/>
                </a:solidFill>
              </a:rPr>
              <a:t>th</a:t>
            </a:r>
            <a:r>
              <a:rPr lang="en-US" sz="1400" dirty="0" smtClean="0">
                <a:solidFill>
                  <a:schemeClr val="accent1"/>
                </a:solidFill>
              </a:rPr>
              <a:t> class with probability thresholds, but didn’t perform as well as other algorithms below</a:t>
            </a:r>
            <a:endParaRPr lang="en-US" sz="1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048" y="4924709"/>
            <a:ext cx="67095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3. Linear SVM (‘hinge’ loss function) with SGD  </a:t>
            </a:r>
          </a:p>
          <a:p>
            <a:r>
              <a:rPr lang="en-US" sz="1400" dirty="0" smtClean="0"/>
              <a:t>Parameters Tuned: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 words (None, English</a:t>
            </a:r>
            <a:r>
              <a:rPr lang="en-US" sz="1400" dirty="0" smtClean="0"/>
              <a:t>), Max features, N-grams, Min </a:t>
            </a:r>
            <a:r>
              <a:rPr lang="en-US" sz="1400" dirty="0" err="1"/>
              <a:t>df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SGD: Class weight, alpha, #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Used Grid Search with 4-fold cross validation on training 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30732" y="3996180"/>
            <a:ext cx="1495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Final Models: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048" y="812001"/>
            <a:ext cx="8127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 data into 75% train, 25% </a:t>
            </a:r>
            <a:r>
              <a:rPr lang="en-US" sz="1400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</a:t>
            </a:r>
            <a:r>
              <a:rPr lang="en-US" sz="1400" u="sng" dirty="0" err="1"/>
              <a:t>Tf-Idf</a:t>
            </a:r>
            <a:r>
              <a:rPr lang="en-US" sz="1400" dirty="0"/>
              <a:t> matrix (Just </a:t>
            </a:r>
            <a:r>
              <a:rPr lang="en-US" sz="1400" dirty="0" err="1"/>
              <a:t>Tf</a:t>
            </a:r>
            <a:r>
              <a:rPr lang="en-US" sz="1400" dirty="0"/>
              <a:t> performed similarly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Also tried using stems, but performed similarly/slightly worse in all cases</a:t>
            </a:r>
            <a:endParaRPr lang="en-US" sz="14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12112"/>
              </p:ext>
            </p:extLst>
          </p:nvPr>
        </p:nvGraphicFramePr>
        <p:xfrm>
          <a:off x="8423064" y="4334734"/>
          <a:ext cx="371053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533"/>
              </a:tblGrid>
              <a:tr h="15660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DOCUMENT LEVEL DATA - </a:t>
                      </a:r>
                      <a:r>
                        <a:rPr lang="en-US" sz="1200" b="0" u="sng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RandomForest</a:t>
                      </a:r>
                      <a:endParaRPr lang="en-US" sz="1200" b="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Stop words = English,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m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ax features = 30,000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N-grams = (1,3), min </a:t>
                      </a:r>
                      <a:r>
                        <a:rPr lang="en-US" sz="12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df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 weight = Balanced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# estimators =</a:t>
                      </a:r>
                      <a:r>
                        <a:rPr lang="en-US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10 (!),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features = 3,000, min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samples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leaf/split = 3, max depth=None,   criterion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entropy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b="0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PAGE LEVEL DATA – Linear SVM with SGD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Stop words = English,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m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ax features = 32,000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   N-grams = (1,3), min </a:t>
                      </a:r>
                      <a:r>
                        <a:rPr lang="en-US" sz="12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df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 weight = Balanced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SGD: alpha =</a:t>
                      </a:r>
                      <a:r>
                        <a:rPr lang="en-US" sz="12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0.0003, # iterations = 13</a:t>
                      </a:r>
                      <a:endParaRPr lang="en-US" sz="12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50048" y="3488875"/>
            <a:ext cx="111704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</a:t>
            </a:r>
            <a:r>
              <a:rPr lang="en-US" sz="2000" b="1" dirty="0" smtClean="0">
                <a:solidFill>
                  <a:schemeClr val="accent1"/>
                </a:solidFill>
              </a:rPr>
              <a:t>. </a:t>
            </a:r>
            <a:r>
              <a:rPr lang="en-US" sz="2000" b="1" dirty="0" err="1" smtClean="0">
                <a:solidFill>
                  <a:schemeClr val="accent1"/>
                </a:solidFill>
              </a:rPr>
              <a:t>RandomForest</a:t>
            </a:r>
            <a:r>
              <a:rPr lang="en-US" sz="2000" b="1" dirty="0" smtClean="0">
                <a:solidFill>
                  <a:schemeClr val="accent1"/>
                </a:solidFill>
              </a:rPr>
              <a:t> – Performed slightly better on Document Level data, worse on average</a:t>
            </a:r>
          </a:p>
          <a:p>
            <a:r>
              <a:rPr lang="en-US" sz="1400" dirty="0" smtClean="0"/>
              <a:t>Parameters Tuned: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Max features, N-grams, Min </a:t>
            </a:r>
            <a:r>
              <a:rPr lang="en-US" sz="1400" dirty="0" err="1"/>
              <a:t>df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RandomForest</a:t>
            </a:r>
            <a:r>
              <a:rPr lang="en-US" sz="1400" dirty="0" smtClean="0"/>
              <a:t>: Class weight, # estimators, max features, min samples split/leaf, criterion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Used Grid Search with 3-fold cross validation on training 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800247"/>
            <a:ext cx="619124" cy="5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3938" y="1123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37815" y="1401819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73002"/>
              </p:ext>
            </p:extLst>
          </p:nvPr>
        </p:nvGraphicFramePr>
        <p:xfrm>
          <a:off x="1030504" y="1747790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7815" y="4261711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7991"/>
              </p:ext>
            </p:extLst>
          </p:nvPr>
        </p:nvGraphicFramePr>
        <p:xfrm>
          <a:off x="1030504" y="4607682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374875" y="2271459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DOCUMENT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74875" y="5236801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DOCUMENT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049632" y="2271460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PAGE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049633" y="5236800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PAGE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9821" y="132454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86.1%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9821" y="191688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79%</a:t>
            </a: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259821" y="2534631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86%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2841" y="1401819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9644"/>
              </p:ext>
            </p:extLst>
          </p:nvPr>
        </p:nvGraphicFramePr>
        <p:xfrm>
          <a:off x="6475530" y="1747790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347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82841" y="4261711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65652"/>
              </p:ext>
            </p:extLst>
          </p:nvPr>
        </p:nvGraphicFramePr>
        <p:xfrm>
          <a:off x="6475530" y="4607682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59821" y="3152374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83%</a:t>
            </a:r>
            <a:endParaRPr lang="en-US" sz="1500" dirty="0"/>
          </a:p>
        </p:txBody>
      </p:sp>
      <p:sp>
        <p:nvSpPr>
          <p:cNvPr id="31" name="Rectangle 30"/>
          <p:cNvSpPr/>
          <p:nvPr/>
        </p:nvSpPr>
        <p:spPr>
          <a:xfrm>
            <a:off x="596093" y="834450"/>
            <a:ext cx="72442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Multinomial </a:t>
            </a:r>
            <a:r>
              <a:rPr lang="en-US" sz="2100" b="1" dirty="0">
                <a:solidFill>
                  <a:schemeClr val="accent1"/>
                </a:solidFill>
              </a:rPr>
              <a:t>Naive Bayes – Didn’t work </a:t>
            </a:r>
            <a:r>
              <a:rPr lang="en-US" sz="2100" b="1" dirty="0" smtClean="0">
                <a:solidFill>
                  <a:schemeClr val="accent1"/>
                </a:solidFill>
              </a:rPr>
              <a:t>well for 4</a:t>
            </a:r>
            <a:r>
              <a:rPr lang="en-US" sz="2100" b="1" baseline="30000" dirty="0" smtClean="0">
                <a:solidFill>
                  <a:schemeClr val="accent1"/>
                </a:solidFill>
              </a:rPr>
              <a:t>th</a:t>
            </a:r>
            <a:r>
              <a:rPr lang="en-US" sz="2100" b="1" dirty="0" smtClean="0">
                <a:solidFill>
                  <a:schemeClr val="accent1"/>
                </a:solidFill>
              </a:rPr>
              <a:t> class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9811" y="3729989"/>
            <a:ext cx="204575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 err="1" smtClean="0">
                <a:solidFill>
                  <a:schemeClr val="accent1"/>
                </a:solidFill>
              </a:rPr>
              <a:t>RandomForest</a:t>
            </a:r>
            <a:endParaRPr lang="en-US" sz="21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31921" y="132454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87.9%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631921" y="191688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89%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631921" y="2534631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88%</a:t>
            </a:r>
            <a:endParaRPr 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631921" y="3152374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87%</a:t>
            </a:r>
            <a:endParaRPr 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3259821" y="4156519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94.1%</a:t>
            </a:r>
            <a:endParaRPr 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3259821" y="4748862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3259821" y="536660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3259821" y="598434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8631921" y="4156519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94.2%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8631921" y="4748862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8631921" y="536660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8631921" y="598434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94%</a:t>
            </a:r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6183494" y="3729989"/>
            <a:ext cx="28392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Linear SVM with SGD</a:t>
            </a:r>
            <a:endParaRPr lang="en-US" sz="2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4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3938" y="277437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Extension: </a:t>
            </a:r>
            <a:r>
              <a:rPr lang="en-US" sz="3600" dirty="0" err="1" smtClean="0"/>
              <a:t>Tensorflow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37815" y="3789419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82559"/>
              </p:ext>
            </p:extLst>
          </p:nvPr>
        </p:nvGraphicFramePr>
        <p:xfrm>
          <a:off x="1030504" y="4135390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374875" y="4659059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DOCUMENT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049632" y="4659060"/>
            <a:ext cx="22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</a:rPr>
              <a:t>PAGE LEVEL DATA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9821" y="371214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75.6%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9821" y="430448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84%</a:t>
            </a: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259821" y="4922231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76%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2841" y="3789419"/>
            <a:ext cx="2440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Confusion Matrix (test data)</a:t>
            </a:r>
            <a:endParaRPr lang="en-US" sz="13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75928"/>
              </p:ext>
            </p:extLst>
          </p:nvPr>
        </p:nvGraphicFramePr>
        <p:xfrm>
          <a:off x="6475530" y="4135390"/>
          <a:ext cx="2255171" cy="156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35"/>
                <a:gridCol w="483334"/>
                <a:gridCol w="483334"/>
                <a:gridCol w="483334"/>
                <a:gridCol w="483334"/>
              </a:tblGrid>
              <a:tr h="31320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53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73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257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59821" y="5539974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79%</a:t>
            </a: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8631921" y="3712145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Accuracy</a:t>
            </a:r>
          </a:p>
          <a:p>
            <a:pPr algn="ctr"/>
            <a:r>
              <a:rPr lang="en-US" sz="1500" dirty="0" smtClean="0"/>
              <a:t>75.3%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631921" y="4304488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Precision</a:t>
            </a:r>
          </a:p>
          <a:p>
            <a:pPr algn="ctr"/>
            <a:r>
              <a:rPr lang="en-US" sz="1500" dirty="0" smtClean="0"/>
              <a:t>79%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8631921" y="4922231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Recall</a:t>
            </a:r>
          </a:p>
          <a:p>
            <a:pPr algn="ctr"/>
            <a:r>
              <a:rPr lang="en-US" sz="1500" dirty="0" smtClean="0"/>
              <a:t>75%</a:t>
            </a:r>
            <a:endParaRPr 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631921" y="5539974"/>
            <a:ext cx="2440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 smtClean="0"/>
              <a:t>F1</a:t>
            </a:r>
          </a:p>
          <a:p>
            <a:pPr algn="ctr"/>
            <a:r>
              <a:rPr lang="en-US" sz="1500" dirty="0" smtClean="0"/>
              <a:t>76%</a:t>
            </a:r>
            <a:endParaRPr 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453277" y="1243936"/>
            <a:ext cx="10290923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1"/>
                </a:solidFill>
              </a:rPr>
              <a:t>Implemented a Convolutional Neural Network on Words (</a:t>
            </a:r>
            <a:r>
              <a:rPr lang="en-US" sz="2100" b="1" dirty="0" err="1" smtClean="0">
                <a:solidFill>
                  <a:schemeClr val="accent1"/>
                </a:solidFill>
              </a:rPr>
              <a:t>Tf</a:t>
            </a:r>
            <a:r>
              <a:rPr lang="en-US" sz="2100" b="1" dirty="0" smtClean="0">
                <a:solidFill>
                  <a:schemeClr val="accent1"/>
                </a:solidFill>
              </a:rPr>
              <a:t> matrix)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Shown to work for 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Adapted from </a:t>
            </a:r>
            <a:r>
              <a:rPr lang="en-US" sz="1500" dirty="0" err="1" smtClean="0"/>
              <a:t>tensorflow</a:t>
            </a:r>
            <a:r>
              <a:rPr lang="en-US" sz="1500" dirty="0" smtClean="0"/>
              <a:t> open source </a:t>
            </a:r>
            <a:r>
              <a:rPr lang="en-US" sz="1500" dirty="0" err="1"/>
              <a:t>G</a:t>
            </a:r>
            <a:r>
              <a:rPr lang="en-US" sz="1500" dirty="0" err="1" smtClean="0"/>
              <a:t>ithub</a:t>
            </a:r>
            <a:r>
              <a:rPr lang="en-US" sz="1500" dirty="0" smtClean="0"/>
              <a:t> repo example; uses </a:t>
            </a:r>
            <a:r>
              <a:rPr lang="en-US" sz="1500" dirty="0" err="1" smtClean="0"/>
              <a:t>tf.contrib.learn</a:t>
            </a:r>
            <a:r>
              <a:rPr lang="en-US" sz="1500" dirty="0" smtClean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LOTS of parameters to tune – </a:t>
            </a:r>
            <a:r>
              <a:rPr lang="en-US" sz="1500" i="1" dirty="0" smtClean="0"/>
              <a:t>still more research to do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accent1"/>
                </a:solidFill>
              </a:rPr>
              <a:t>Examples: number of filters, filter shapes, pooling window and stride, number of layers, optimizer &amp; learning rate (SGD, ‘Adam’ (used here)), number of steps…</a:t>
            </a:r>
            <a:endParaRPr lang="en-US" sz="15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03938" y="3122582"/>
            <a:ext cx="10571998" cy="6475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500" dirty="0" smtClean="0"/>
              <a:t>Results So Far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616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2222287"/>
            <a:ext cx="11294771" cy="4126998"/>
          </a:xfrm>
        </p:spPr>
        <p:txBody>
          <a:bodyPr>
            <a:normAutofit/>
          </a:bodyPr>
          <a:lstStyle/>
          <a:p>
            <a:r>
              <a:rPr lang="en-US" sz="1700" b="1" dirty="0" smtClean="0"/>
              <a:t>Model with more documents and for more medical document classes</a:t>
            </a:r>
          </a:p>
          <a:p>
            <a:endParaRPr lang="en-US" sz="1700" b="1" dirty="0" smtClean="0"/>
          </a:p>
          <a:p>
            <a:r>
              <a:rPr lang="en-US" sz="1700" b="1" dirty="0" smtClean="0"/>
              <a:t>Image Classification: </a:t>
            </a:r>
            <a:r>
              <a:rPr lang="en-US" sz="1600" dirty="0"/>
              <a:t> </a:t>
            </a:r>
            <a:r>
              <a:rPr lang="en-US" sz="1600" i="1" dirty="0" smtClean="0"/>
              <a:t>Just</a:t>
            </a:r>
            <a:r>
              <a:rPr lang="en-US" sz="1600" dirty="0"/>
              <a:t> a text classifier might not be sufficient for all potential use cases; for instance, medical practices could receive faxes or photocopies of documents that are rotated and the text might not be </a:t>
            </a:r>
            <a:r>
              <a:rPr lang="en-US" sz="1600" dirty="0" smtClean="0"/>
              <a:t>extractable. A next phase of the project would be to </a:t>
            </a:r>
            <a:r>
              <a:rPr lang="en-US" sz="1600" dirty="0"/>
              <a:t>implement image classification using Convolutional Neural Networks with the document page inputs as images instead of text from pdfs.</a:t>
            </a:r>
            <a:endParaRPr lang="en-US" sz="1700" b="1" dirty="0" smtClean="0"/>
          </a:p>
          <a:p>
            <a:endParaRPr lang="en-US" sz="1700" b="1" dirty="0" smtClean="0"/>
          </a:p>
          <a:p>
            <a:r>
              <a:rPr lang="en-US" sz="1700" b="1" dirty="0" smtClean="0"/>
              <a:t>Product Integration:</a:t>
            </a:r>
            <a:r>
              <a:rPr lang="en-US" sz="1700" dirty="0" smtClean="0"/>
              <a:t> </a:t>
            </a:r>
            <a:r>
              <a:rPr lang="en-US" sz="1600" dirty="0" smtClean="0"/>
              <a:t>Turning </a:t>
            </a:r>
            <a:r>
              <a:rPr lang="en-US" sz="1600" dirty="0"/>
              <a:t>the model into a polished </a:t>
            </a:r>
            <a:r>
              <a:rPr lang="en-US" sz="1600" dirty="0" smtClean="0"/>
              <a:t>tool, plus future </a:t>
            </a:r>
            <a:r>
              <a:rPr lang="en-US" sz="1600" dirty="0" err="1" smtClean="0"/>
              <a:t>WaitingRoomApp</a:t>
            </a:r>
            <a:r>
              <a:rPr lang="en-US" sz="1600" dirty="0" smtClean="0"/>
              <a:t> customers (consumers of the model) would </a:t>
            </a:r>
            <a:r>
              <a:rPr lang="en-US" sz="1600" dirty="0"/>
              <a:t>likely expect the input document or page </a:t>
            </a:r>
            <a:r>
              <a:rPr lang="en-US" sz="1600" dirty="0" smtClean="0"/>
              <a:t>files to </a:t>
            </a:r>
            <a:r>
              <a:rPr lang="en-US" sz="1600" dirty="0"/>
              <a:t>be automatically moved into folders representing each predicted </a:t>
            </a:r>
            <a:r>
              <a:rPr lang="en-US" sz="1600" dirty="0" smtClean="0"/>
              <a:t>class by the model, for example – both will require more work with help from engineers.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9391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2222287"/>
            <a:ext cx="11294771" cy="4126998"/>
          </a:xfrm>
        </p:spPr>
        <p:txBody>
          <a:bodyPr>
            <a:normAutofit/>
          </a:bodyPr>
          <a:lstStyle/>
          <a:p>
            <a:r>
              <a:rPr lang="en-US" sz="1700" dirty="0">
                <a:hlinkClick r:id="rId2"/>
              </a:rPr>
              <a:t>http://</a:t>
            </a:r>
            <a:r>
              <a:rPr lang="en-US" sz="1700" dirty="0" smtClean="0">
                <a:hlinkClick r:id="rId2"/>
              </a:rPr>
              <a:t>scikit-learn.org/stable/tutorial/text_analytics/working_with_text_data.html</a:t>
            </a:r>
            <a:r>
              <a:rPr lang="en-US" sz="1700" dirty="0" smtClean="0"/>
              <a:t> </a:t>
            </a:r>
          </a:p>
          <a:p>
            <a:r>
              <a:rPr lang="en-US" sz="1700" dirty="0">
                <a:hlinkClick r:id="rId3"/>
              </a:rPr>
              <a:t>https://</a:t>
            </a:r>
            <a:r>
              <a:rPr lang="en-US" sz="1700" dirty="0" smtClean="0">
                <a:hlinkClick r:id="rId3"/>
              </a:rPr>
              <a:t>www.cs.cornell.edu/people/tj/publications/joachims_98a.pdf</a:t>
            </a:r>
            <a:r>
              <a:rPr lang="en-US" sz="1700" dirty="0" smtClean="0"/>
              <a:t> </a:t>
            </a:r>
          </a:p>
          <a:p>
            <a:r>
              <a:rPr lang="en-US" sz="1700" dirty="0">
                <a:hlinkClick r:id="rId4"/>
              </a:rPr>
              <a:t>http://</a:t>
            </a:r>
            <a:r>
              <a:rPr lang="en-US" sz="1700" dirty="0" smtClean="0">
                <a:hlinkClick r:id="rId4"/>
              </a:rPr>
              <a:t>www.iajet.org/iajet_files/vol.2/no.4/Medical%20Documents%20Classification%20Based%20on%20the%20Domain%20Ontology%20MeSH.pdf</a:t>
            </a:r>
            <a:r>
              <a:rPr lang="en-US" sz="1700" dirty="0" smtClean="0"/>
              <a:t> </a:t>
            </a:r>
          </a:p>
          <a:p>
            <a:r>
              <a:rPr lang="en-US" sz="1700" dirty="0">
                <a:hlinkClick r:id="rId5"/>
              </a:rPr>
              <a:t>https://</a:t>
            </a:r>
            <a:r>
              <a:rPr lang="en-US" sz="1700" dirty="0" smtClean="0">
                <a:hlinkClick r:id="rId5"/>
              </a:rPr>
              <a:t>github.com/tensorflow/tensorflow/tree/master/tensorflow/examples/learn#text-classification</a:t>
            </a:r>
            <a:r>
              <a:rPr lang="en-US" sz="1700" dirty="0" smtClean="0"/>
              <a:t> </a:t>
            </a:r>
          </a:p>
          <a:p>
            <a:r>
              <a:rPr lang="en-US" sz="1700" dirty="0">
                <a:hlinkClick r:id="rId6"/>
              </a:rPr>
              <a:t>https://</a:t>
            </a:r>
            <a:r>
              <a:rPr lang="en-US" sz="1700" dirty="0" smtClean="0">
                <a:hlinkClick r:id="rId6"/>
              </a:rPr>
              <a:t>github.com/tensorflow/tensorflow/blob/master/tensorflow/examples/learn/text_classification_cnn.py</a:t>
            </a:r>
            <a:r>
              <a:rPr lang="en-US" sz="17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6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5816</TotalTime>
  <Words>1159</Words>
  <Application>Microsoft Office PowerPoint</Application>
  <PresentationFormat>Widescreen</PresentationFormat>
  <Paragraphs>324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Leelawadee UI</vt:lpstr>
      <vt:lpstr>Wingdings 2</vt:lpstr>
      <vt:lpstr>Quotable</vt:lpstr>
      <vt:lpstr>Classifying Medical Documents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Medical Documents</dc:title>
  <dc:creator>Sierra Costanza</dc:creator>
  <cp:lastModifiedBy>Sierra Costanza</cp:lastModifiedBy>
  <cp:revision>79</cp:revision>
  <dcterms:created xsi:type="dcterms:W3CDTF">2017-03-24T22:26:27Z</dcterms:created>
  <dcterms:modified xsi:type="dcterms:W3CDTF">2017-03-28T23:23:19Z</dcterms:modified>
</cp:coreProperties>
</file>