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325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1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6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6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4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2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1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3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55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72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9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Project, Part 1: Lightning Talk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Sierra Costanza</a:t>
            </a:r>
          </a:p>
          <a:p>
            <a:r>
              <a:rPr lang="en-US" dirty="0" smtClean="0"/>
              <a:t>2/21/17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3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Project </a:t>
            </a:r>
            <a:r>
              <a:rPr lang="en-US" dirty="0" smtClean="0"/>
              <a:t>1: </a:t>
            </a:r>
            <a:r>
              <a:rPr lang="en-US" dirty="0" smtClean="0"/>
              <a:t>Severity of Vehicle Accidents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1995" y="419257"/>
            <a:ext cx="7946264" cy="5984748"/>
          </a:xfrm>
        </p:spPr>
        <p:txBody>
          <a:bodyPr>
            <a:normAutofit/>
          </a:bodyPr>
          <a:lstStyle/>
          <a:p>
            <a:r>
              <a:rPr lang="en-US" sz="2500" b="1" dirty="0" smtClean="0"/>
              <a:t>The Problem</a:t>
            </a:r>
            <a:r>
              <a:rPr lang="en-US" sz="2500" b="1" dirty="0"/>
              <a:t>: </a:t>
            </a:r>
            <a:r>
              <a:rPr lang="en-US" sz="1800" dirty="0" smtClean="0"/>
              <a:t>Vehicle accidents are a well-known problem as a leading cause of death (~35,000/year) and injury (~2.4 million) in the </a:t>
            </a:r>
            <a:r>
              <a:rPr lang="en-US" sz="1800" dirty="0"/>
              <a:t>US. </a:t>
            </a:r>
            <a:r>
              <a:rPr lang="en-US" sz="1800" dirty="0" smtClean="0"/>
              <a:t>Building a predictive model to predict the type of injury severity of accidents would help discover behavioral </a:t>
            </a:r>
            <a:r>
              <a:rPr lang="en-US" sz="1800" dirty="0"/>
              <a:t>and roadway </a:t>
            </a:r>
            <a:r>
              <a:rPr lang="en-US" sz="1800" dirty="0" smtClean="0"/>
              <a:t>patterns that could be useful </a:t>
            </a:r>
            <a:r>
              <a:rPr lang="en-US" sz="1800" dirty="0"/>
              <a:t>in the development of traffic safety control </a:t>
            </a:r>
            <a:r>
              <a:rPr lang="en-US" sz="1800" dirty="0" smtClean="0"/>
              <a:t>policy. </a:t>
            </a:r>
          </a:p>
          <a:p>
            <a:r>
              <a:rPr lang="en-US" sz="2500" b="1" dirty="0" smtClean="0"/>
              <a:t>Data</a:t>
            </a:r>
            <a:r>
              <a:rPr lang="en-US" sz="2500" b="1" dirty="0"/>
              <a:t>: </a:t>
            </a:r>
            <a:r>
              <a:rPr lang="en-US" sz="1900" dirty="0" smtClean="0"/>
              <a:t>The data comes from </a:t>
            </a:r>
            <a:r>
              <a:rPr lang="en-US" sz="1800" dirty="0"/>
              <a:t>The Department of Transportation Fatality Analysis Reporting System (FARS) </a:t>
            </a:r>
            <a:r>
              <a:rPr lang="en-US" sz="1800" dirty="0" smtClean="0"/>
              <a:t>and contains all </a:t>
            </a:r>
            <a:r>
              <a:rPr lang="en-US" sz="1800" dirty="0"/>
              <a:t>of the </a:t>
            </a:r>
            <a:r>
              <a:rPr lang="en-US" sz="1800" dirty="0" smtClean="0"/>
              <a:t>accidents that </a:t>
            </a:r>
            <a:r>
              <a:rPr lang="en-US" sz="1800" dirty="0"/>
              <a:t>have occurred on </a:t>
            </a:r>
            <a:r>
              <a:rPr lang="en-US" sz="1800" dirty="0" smtClean="0"/>
              <a:t>US roads in 2015. </a:t>
            </a:r>
            <a:r>
              <a:rPr lang="en-US" sz="1900" dirty="0" smtClean="0"/>
              <a:t>There are &gt; 100 features on the </a:t>
            </a:r>
            <a:r>
              <a:rPr lang="en-US" sz="1800" dirty="0"/>
              <a:t>accident itself, the vehicles involved, and all persons in each of the </a:t>
            </a:r>
            <a:r>
              <a:rPr lang="en-US" sz="1800" dirty="0" smtClean="0"/>
              <a:t>vehicles – e.g. the manner </a:t>
            </a:r>
            <a:r>
              <a:rPr lang="en-US" sz="1800" dirty="0"/>
              <a:t>of collision, </a:t>
            </a:r>
            <a:r>
              <a:rPr lang="en-US" sz="1800" dirty="0" smtClean="0"/>
              <a:t>whether a drunk driver was involved, the location</a:t>
            </a:r>
            <a:r>
              <a:rPr lang="en-US" sz="1800" dirty="0"/>
              <a:t>, time, make/model of the cars, and </a:t>
            </a:r>
            <a:r>
              <a:rPr lang="en-US" sz="1800" dirty="0" smtClean="0"/>
              <a:t>demographics of </a:t>
            </a:r>
            <a:r>
              <a:rPr lang="en-US" sz="1800" dirty="0"/>
              <a:t>the people </a:t>
            </a:r>
            <a:r>
              <a:rPr lang="en-US" sz="1800" dirty="0" smtClean="0"/>
              <a:t>involved. The outcome I will predict is the crash injury type: Fatal, Injury Only, Property Damage Only, and Other (multiclass classification problem). Each observation in the accidents data represents a unique accident case, and this case ID column joins to the vehicle and person data tables. The biggest challenge I anticipate will be feature selection and feature engineering.</a:t>
            </a:r>
          </a:p>
          <a:p>
            <a:r>
              <a:rPr lang="en-US" sz="2500" b="1" dirty="0" smtClean="0"/>
              <a:t>Hypotheses: </a:t>
            </a:r>
            <a:r>
              <a:rPr lang="en-US" sz="1800" dirty="0" smtClean="0"/>
              <a:t>The accident, vehicle and person data will allow us to predict the types of accidents that lead to different injury severities or property damage. I have found some similar previous work, but not using this particular 2015 dataset to predict the crash injury type variable.</a:t>
            </a:r>
            <a:endParaRPr lang="en-US" sz="2500" b="1" dirty="0"/>
          </a:p>
        </p:txBody>
      </p:sp>
      <p:pic>
        <p:nvPicPr>
          <p:cNvPr id="1028" name="Picture 4" descr="Image result for car accid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871" y="784361"/>
            <a:ext cx="2543578" cy="169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12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2: </a:t>
            </a:r>
            <a:r>
              <a:rPr lang="en-US" dirty="0" smtClean="0"/>
              <a:t>Shelter Animal Outcomes</a:t>
            </a:r>
            <a:endParaRPr lang="en-US" dirty="0"/>
          </a:p>
        </p:txBody>
      </p:sp>
      <p:pic>
        <p:nvPicPr>
          <p:cNvPr id="1026" name="Picture 2" descr="https://kaggle2.blob.core.windows.net/competitions/kaggle/5039/media/kaggle_pets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90"/>
          <a:stretch/>
        </p:blipFill>
        <p:spPr bwMode="auto">
          <a:xfrm>
            <a:off x="-77647" y="757484"/>
            <a:ext cx="3530771" cy="1412057"/>
          </a:xfrm>
          <a:prstGeom prst="rect">
            <a:avLst/>
          </a:prstGeom>
          <a:solidFill>
            <a:schemeClr val="bg1">
              <a:alpha val="22000"/>
            </a:schemeClr>
          </a:solidFill>
          <a:effectLst>
            <a:glow rad="762000">
              <a:schemeClr val="bg1">
                <a:alpha val="0"/>
              </a:schemeClr>
            </a:glow>
            <a:softEdge rad="17780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457894"/>
            <a:ext cx="7315200" cy="5984748"/>
          </a:xfrm>
        </p:spPr>
        <p:txBody>
          <a:bodyPr>
            <a:normAutofit/>
          </a:bodyPr>
          <a:lstStyle/>
          <a:p>
            <a:r>
              <a:rPr lang="en-US" sz="2500" b="1" dirty="0" smtClean="0"/>
              <a:t>The Problem</a:t>
            </a:r>
            <a:r>
              <a:rPr lang="en-US" sz="2500" b="1" dirty="0"/>
              <a:t>: </a:t>
            </a:r>
            <a:r>
              <a:rPr lang="en-US" sz="1800" dirty="0"/>
              <a:t>Every year, approximately 7.6 million companion animals end up in US </a:t>
            </a:r>
            <a:r>
              <a:rPr lang="en-US" sz="1800" dirty="0" smtClean="0"/>
              <a:t>shelters – some are given up by their owners, some are picked </a:t>
            </a:r>
            <a:r>
              <a:rPr lang="en-US" sz="1800" dirty="0"/>
              <a:t>up after getting </a:t>
            </a:r>
            <a:r>
              <a:rPr lang="en-US" sz="1800" dirty="0" smtClean="0"/>
              <a:t>lost </a:t>
            </a:r>
            <a:r>
              <a:rPr lang="en-US" sz="1800" dirty="0"/>
              <a:t>or taken out of cruelty </a:t>
            </a:r>
            <a:r>
              <a:rPr lang="en-US" sz="1800" dirty="0" smtClean="0"/>
              <a:t>situations. Many of the animals find families to take them home, but as many as </a:t>
            </a:r>
            <a:r>
              <a:rPr lang="en-US" sz="1800" dirty="0"/>
              <a:t>2.7 million dogs and cats are euthanized in the US every </a:t>
            </a:r>
            <a:r>
              <a:rPr lang="en-US" sz="1800" dirty="0" smtClean="0"/>
              <a:t>year. We seek to discover trends and insights about animal outcomes that could </a:t>
            </a:r>
            <a:r>
              <a:rPr lang="en-US" sz="1800" dirty="0"/>
              <a:t>help shelters focus their energy on specific animals who need </a:t>
            </a:r>
            <a:r>
              <a:rPr lang="en-US" sz="1800" dirty="0" smtClean="0"/>
              <a:t>extra </a:t>
            </a:r>
            <a:r>
              <a:rPr lang="en-US" sz="1800" dirty="0"/>
              <a:t>help finding a new home. </a:t>
            </a:r>
            <a:endParaRPr lang="en-US" sz="1800" dirty="0" smtClean="0"/>
          </a:p>
          <a:p>
            <a:r>
              <a:rPr lang="en-US" sz="2500" b="1" dirty="0" smtClean="0"/>
              <a:t>Data</a:t>
            </a:r>
            <a:r>
              <a:rPr lang="en-US" sz="2500" b="1" dirty="0"/>
              <a:t>: </a:t>
            </a:r>
            <a:r>
              <a:rPr lang="en-US" sz="1800" dirty="0" smtClean="0"/>
              <a:t>The </a:t>
            </a:r>
            <a:r>
              <a:rPr lang="en-US" sz="1800" dirty="0"/>
              <a:t>data comes from </a:t>
            </a:r>
            <a:r>
              <a:rPr lang="en-US" sz="1800" dirty="0" smtClean="0"/>
              <a:t>the Austin </a:t>
            </a:r>
            <a:r>
              <a:rPr lang="en-US" sz="1800" dirty="0"/>
              <a:t>Animal Center from October </a:t>
            </a:r>
            <a:r>
              <a:rPr lang="en-US" sz="1800" dirty="0" smtClean="0"/>
              <a:t>2013 </a:t>
            </a:r>
            <a:r>
              <a:rPr lang="en-US" sz="1800" dirty="0"/>
              <a:t>to </a:t>
            </a:r>
            <a:r>
              <a:rPr lang="en-US" sz="1800" dirty="0" smtClean="0"/>
              <a:t>March </a:t>
            </a:r>
            <a:r>
              <a:rPr lang="en-US" sz="1800" dirty="0"/>
              <a:t>2016. </a:t>
            </a:r>
            <a:r>
              <a:rPr lang="en-US" sz="1800" dirty="0" smtClean="0"/>
              <a:t>The outcome to predict is the </a:t>
            </a:r>
            <a:r>
              <a:rPr lang="en-US" sz="1800" dirty="0"/>
              <a:t>status of animals as they leave the </a:t>
            </a:r>
            <a:r>
              <a:rPr lang="en-US" sz="1800" dirty="0" smtClean="0"/>
              <a:t>animal </a:t>
            </a:r>
            <a:r>
              <a:rPr lang="en-US" sz="1800" dirty="0" smtClean="0"/>
              <a:t>center which include Adoption, Died, Euthanasia, Return to owner, and Transfer (multiclass </a:t>
            </a:r>
            <a:r>
              <a:rPr lang="en-US" sz="1800" dirty="0" smtClean="0"/>
              <a:t>classification problem). Each observation represents a unique animal that was released from the animal center, and some of the features include type of animal, sex, age, breed and color.</a:t>
            </a:r>
          </a:p>
          <a:p>
            <a:r>
              <a:rPr lang="en-US" sz="2500" b="1" dirty="0" smtClean="0"/>
              <a:t>Hypotheses: </a:t>
            </a:r>
            <a:r>
              <a:rPr lang="en-US" sz="1800" dirty="0" smtClean="0"/>
              <a:t>The data will allow us to predict the types of animals that have each type of outcome upon being released from the shelter. This was a </a:t>
            </a:r>
            <a:r>
              <a:rPr lang="en-US" sz="1800" dirty="0" err="1" smtClean="0"/>
              <a:t>Kaggle</a:t>
            </a:r>
            <a:r>
              <a:rPr lang="en-US" sz="1800" dirty="0" smtClean="0"/>
              <a:t> competition that ended on 7/31/16, but I hope to achieve similar results to the top entries and perhaps discover new types of feature transformations and reveal additional insights.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77107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Project </a:t>
            </a:r>
            <a:r>
              <a:rPr lang="en-US" dirty="0" smtClean="0"/>
              <a:t>3: </a:t>
            </a:r>
            <a:r>
              <a:rPr lang="en-US" dirty="0" smtClean="0"/>
              <a:t>Classifying Medical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1995" y="419257"/>
            <a:ext cx="7946264" cy="5984748"/>
          </a:xfrm>
        </p:spPr>
        <p:txBody>
          <a:bodyPr>
            <a:normAutofit/>
          </a:bodyPr>
          <a:lstStyle/>
          <a:p>
            <a:r>
              <a:rPr lang="en-US" sz="2500" b="1" dirty="0" smtClean="0"/>
              <a:t>The Problem</a:t>
            </a:r>
            <a:r>
              <a:rPr lang="en-US" sz="2500" b="1" dirty="0"/>
              <a:t>: </a:t>
            </a:r>
            <a:r>
              <a:rPr lang="en-US" sz="1800" dirty="0" smtClean="0"/>
              <a:t>Medical practices handle a large multitude of documents for each of their </a:t>
            </a:r>
            <a:r>
              <a:rPr lang="en-US" sz="1800" dirty="0" smtClean="0"/>
              <a:t>patients (many coming from different sources) </a:t>
            </a:r>
            <a:r>
              <a:rPr lang="en-US" sz="1800" dirty="0" smtClean="0"/>
              <a:t>that often require manual work of administrators to classify, compile and file. A model that would automate the process of classifying and filing these documents would help save the practices a considerable amount of time, money and resources.</a:t>
            </a:r>
          </a:p>
          <a:p>
            <a:r>
              <a:rPr lang="en-US" sz="2500" b="1" dirty="0" smtClean="0"/>
              <a:t>Data</a:t>
            </a:r>
            <a:r>
              <a:rPr lang="en-US" sz="2500" b="1" dirty="0"/>
              <a:t>: </a:t>
            </a:r>
            <a:r>
              <a:rPr lang="en-US" sz="1900" dirty="0" smtClean="0"/>
              <a:t>My friend Brian, an engineer at One Medical, is working on an app that helps medical practices automate these types of tasks. He will provide a dataset containing few hundred labeled medical documents (as images) along with their text. We will select a subset of these types of documents to build a classifier (such as medical history records, lab results and release forms). Each </a:t>
            </a:r>
            <a:r>
              <a:rPr lang="en-US" sz="1900" dirty="0" smtClean="0"/>
              <a:t>document page </a:t>
            </a:r>
            <a:r>
              <a:rPr lang="en-US" sz="1900" dirty="0" smtClean="0"/>
              <a:t>is the unit of observation, and features we will extract will contain parsed text and/or visual aspects of the images. </a:t>
            </a:r>
          </a:p>
          <a:p>
            <a:r>
              <a:rPr lang="en-US" sz="2500" b="1" dirty="0" smtClean="0"/>
              <a:t>Hypotheses: </a:t>
            </a:r>
            <a:r>
              <a:rPr lang="en-US" sz="1800" dirty="0" smtClean="0"/>
              <a:t>The text and various visual aspects of the document images will allow us to categorize them with a sufficient degree of accuracy (ideally 70%+). Once we build the model to detect a few categories, we will expand to more categories.</a:t>
            </a:r>
            <a:endParaRPr lang="en-US" sz="2500" b="1" dirty="0"/>
          </a:p>
        </p:txBody>
      </p:sp>
      <p:pic>
        <p:nvPicPr>
          <p:cNvPr id="1030" name="Picture 6" descr="Image result for medical docu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01" y="759853"/>
            <a:ext cx="1952918" cy="223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46867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3747</TotalTime>
  <Words>506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 2</vt:lpstr>
      <vt:lpstr>Frame</vt:lpstr>
      <vt:lpstr>Final Project, Part 1: Lightning Talk</vt:lpstr>
      <vt:lpstr> Project 1: Severity of Vehicle Accidents</vt:lpstr>
      <vt:lpstr>Project 2: Shelter Animal Outcomes</vt:lpstr>
      <vt:lpstr>   Project 3: Classifying Medical Documents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Project, Part 1: Lightning Talk</dc:title>
  <dc:creator>Sierra Costanza</dc:creator>
  <cp:lastModifiedBy>Sierra Costanza</cp:lastModifiedBy>
  <cp:revision>26</cp:revision>
  <dcterms:created xsi:type="dcterms:W3CDTF">2017-02-18T19:10:48Z</dcterms:created>
  <dcterms:modified xsi:type="dcterms:W3CDTF">2017-02-22T01:37:46Z</dcterms:modified>
</cp:coreProperties>
</file>