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9" r:id="rId3"/>
    <p:sldId id="260" r:id="rId4"/>
    <p:sldId id="262" r:id="rId5"/>
    <p:sldId id="258" r:id="rId6"/>
    <p:sldId id="263" r:id="rId7"/>
    <p:sldId id="261" r:id="rId8"/>
    <p:sldId id="280" r:id="rId9"/>
    <p:sldId id="264" r:id="rId10"/>
    <p:sldId id="265" r:id="rId11"/>
    <p:sldId id="279" r:id="rId12"/>
    <p:sldId id="266" r:id="rId13"/>
    <p:sldId id="277" r:id="rId14"/>
    <p:sldId id="267" r:id="rId15"/>
    <p:sldId id="268" r:id="rId16"/>
    <p:sldId id="269" r:id="rId17"/>
    <p:sldId id="257" r:id="rId18"/>
    <p:sldId id="272" r:id="rId19"/>
    <p:sldId id="270" r:id="rId20"/>
    <p:sldId id="271" r:id="rId21"/>
    <p:sldId id="274" r:id="rId22"/>
    <p:sldId id="273" r:id="rId23"/>
    <p:sldId id="278"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Sheet1!$A$1:$H$1</c:f>
              <c:strCache>
                <c:ptCount val="8"/>
                <c:pt idx="0">
                  <c:v>Spruce (1)</c:v>
                </c:pt>
                <c:pt idx="1">
                  <c:v>Lodgepole Pine (2)</c:v>
                </c:pt>
                <c:pt idx="2">
                  <c:v>Ponderosa Pine (3)</c:v>
                </c:pt>
                <c:pt idx="3">
                  <c:v>Cottonwood/Willow (4)</c:v>
                </c:pt>
                <c:pt idx="4">
                  <c:v>Aspen (5)</c:v>
                </c:pt>
                <c:pt idx="5">
                  <c:v>Douglas Fir (6)</c:v>
                </c:pt>
                <c:pt idx="6">
                  <c:v>Krummholz (7)</c:v>
                </c:pt>
                <c:pt idx="7">
                  <c:v>Total</c:v>
                </c:pt>
              </c:strCache>
            </c:strRef>
          </c:cat>
          <c:val>
            <c:numRef>
              <c:f>Sheet1!$A$2:$H$2</c:f>
              <c:numCache>
                <c:formatCode>#,##0</c:formatCode>
                <c:ptCount val="8"/>
                <c:pt idx="0">
                  <c:v>211840</c:v>
                </c:pt>
                <c:pt idx="1">
                  <c:v>283301</c:v>
                </c:pt>
                <c:pt idx="2">
                  <c:v>35754</c:v>
                </c:pt>
                <c:pt idx="3">
                  <c:v>2747</c:v>
                </c:pt>
                <c:pt idx="4">
                  <c:v>9493</c:v>
                </c:pt>
                <c:pt idx="5">
                  <c:v>17367</c:v>
                </c:pt>
                <c:pt idx="6">
                  <c:v>20510</c:v>
                </c:pt>
                <c:pt idx="7">
                  <c:v>581012</c:v>
                </c:pt>
              </c:numCache>
            </c:numRef>
          </c:val>
        </c:ser>
        <c:dLbls>
          <c:showLegendKey val="0"/>
          <c:showVal val="1"/>
          <c:showCatName val="0"/>
          <c:showSerName val="0"/>
          <c:showPercent val="0"/>
          <c:showBubbleSize val="0"/>
        </c:dLbls>
        <c:gapWidth val="199"/>
        <c:axId val="253050320"/>
        <c:axId val="253050880"/>
      </c:barChart>
      <c:catAx>
        <c:axId val="25305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53050880"/>
        <c:crosses val="autoZero"/>
        <c:auto val="1"/>
        <c:lblAlgn val="ctr"/>
        <c:lblOffset val="100"/>
        <c:noMultiLvlLbl val="0"/>
      </c:catAx>
      <c:valAx>
        <c:axId val="253050880"/>
        <c:scaling>
          <c:orientation val="minMax"/>
          <c:max val="5850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050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2CFEA-510D-421C-8282-2C522491497B}" type="datetimeFigureOut">
              <a:rPr lang="en-US" smtClean="0"/>
              <a:pPr/>
              <a:t>12/20/2013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91121-B5AC-479A-9C4E-C306813DF9F6}" type="slidenum">
              <a:rPr lang="en-US" smtClean="0"/>
              <a:pPr/>
              <a:t>‹#›</a:t>
            </a:fld>
            <a:endParaRPr lang="en-US"/>
          </a:p>
        </p:txBody>
      </p:sp>
    </p:spTree>
    <p:extLst>
      <p:ext uri="{BB962C8B-B14F-4D97-AF65-F5344CB8AC3E}">
        <p14:creationId xmlns:p14="http://schemas.microsoft.com/office/powerpoint/2010/main" val="344529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291121-B5AC-479A-9C4E-C306813DF9F6}" type="slidenum">
              <a:rPr lang="en-US" smtClean="0"/>
              <a:pPr/>
              <a:t>2</a:t>
            </a:fld>
            <a:endParaRPr lang="en-US"/>
          </a:p>
        </p:txBody>
      </p:sp>
    </p:spTree>
    <p:extLst>
      <p:ext uri="{BB962C8B-B14F-4D97-AF65-F5344CB8AC3E}">
        <p14:creationId xmlns:p14="http://schemas.microsoft.com/office/powerpoint/2010/main" val="96497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291121-B5AC-479A-9C4E-C306813DF9F6}" type="slidenum">
              <a:rPr lang="en-US" smtClean="0"/>
              <a:pPr/>
              <a:t>4</a:t>
            </a:fld>
            <a:endParaRPr lang="en-US"/>
          </a:p>
        </p:txBody>
      </p:sp>
    </p:spTree>
    <p:extLst>
      <p:ext uri="{BB962C8B-B14F-4D97-AF65-F5344CB8AC3E}">
        <p14:creationId xmlns:p14="http://schemas.microsoft.com/office/powerpoint/2010/main" val="136626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291121-B5AC-479A-9C4E-C306813DF9F6}" type="slidenum">
              <a:rPr lang="en-US" smtClean="0"/>
              <a:pPr/>
              <a:t>5</a:t>
            </a:fld>
            <a:endParaRPr lang="en-US"/>
          </a:p>
        </p:txBody>
      </p:sp>
    </p:spTree>
    <p:extLst>
      <p:ext uri="{BB962C8B-B14F-4D97-AF65-F5344CB8AC3E}">
        <p14:creationId xmlns:p14="http://schemas.microsoft.com/office/powerpoint/2010/main" val="140755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6F1446-6C64-4769-8991-FC6F9B3DAD5F}"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194687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4ECC-389F-4B78-80BD-FD4D37BD47E3}"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71259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9DB6F-2D1B-4BDD-8312-BDE7E1CFE835}"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50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BB5AE-7BF9-467E-9901-B4985B91590D}"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3483418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6C0F91-0CA3-43B9-B3D4-B70FF3130A0B}"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6521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480305-D585-41C7-B319-8DACC53B6D23}"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92821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78A15-2C15-4440-9728-51F6F5AFF631}"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191326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0DC10A-B1CF-419F-9245-4CA2D535DDCB}"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294646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E6EE5-5063-48C4-9E0E-A1F0497A9DA8}"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172226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3A46A-016A-4DD9-9BEB-3DEF3F3E1EC3}" type="datetime1">
              <a:rPr lang="en-US" smtClean="0"/>
              <a:pPr/>
              <a:t>12/20/2013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343076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7CD85C-E710-4658-A34C-CC3ABEA0D0FD}" type="datetime1">
              <a:rPr lang="en-US" smtClean="0"/>
              <a:pPr/>
              <a:t>12/20/2013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280515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0B242B-9809-414A-8348-6C0FA9851ACA}" type="datetime1">
              <a:rPr lang="en-US" smtClean="0"/>
              <a:pPr/>
              <a:t>12/20/2013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307078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F31D57-A47B-4BF5-96AB-0839D5DC6924}" type="datetime1">
              <a:rPr lang="en-US" smtClean="0"/>
              <a:pPr/>
              <a:t>12/20/2013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42906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38A5-4D0E-4254-A509-CD72CFDC0A5D}" type="datetime1">
              <a:rPr lang="en-US" smtClean="0"/>
              <a:pPr/>
              <a:t>12/20/2013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376226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62675-524D-4FD0-BC30-DF9CCEBC1DA3}" type="datetime1">
              <a:rPr lang="en-US" smtClean="0"/>
              <a:pPr/>
              <a:t>12/20/2013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189010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5F80-AD0A-4EC1-893E-9B454DEA6ED5}" type="datetime1">
              <a:rPr lang="en-US" smtClean="0"/>
              <a:pPr/>
              <a:t>12/20/2013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99F82-0065-43BF-919C-D5DB104F64D3}" type="slidenum">
              <a:rPr lang="en-US" smtClean="0"/>
              <a:pPr/>
              <a:t>‹#›</a:t>
            </a:fld>
            <a:endParaRPr lang="en-US"/>
          </a:p>
        </p:txBody>
      </p:sp>
    </p:spTree>
    <p:extLst>
      <p:ext uri="{BB962C8B-B14F-4D97-AF65-F5344CB8AC3E}">
        <p14:creationId xmlns:p14="http://schemas.microsoft.com/office/powerpoint/2010/main" val="85482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FB9B41-4258-4178-8EBF-9328D413CF8E}" type="datetime1">
              <a:rPr lang="en-US" smtClean="0"/>
              <a:pPr/>
              <a:t>12/20/2013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F99F82-0065-43BF-919C-D5DB104F64D3}" type="slidenum">
              <a:rPr lang="en-US" smtClean="0"/>
              <a:pPr/>
              <a:t>‹#›</a:t>
            </a:fld>
            <a:endParaRPr lang="en-US"/>
          </a:p>
        </p:txBody>
      </p:sp>
    </p:spTree>
    <p:extLst>
      <p:ext uri="{BB962C8B-B14F-4D97-AF65-F5344CB8AC3E}">
        <p14:creationId xmlns:p14="http://schemas.microsoft.com/office/powerpoint/2010/main" val="625701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sangres.com/colorado/wilderness/neota.htm" TargetMode="External"/><Relationship Id="rId7"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6.jpeg"/><Relationship Id="rId10" Type="http://schemas.openxmlformats.org/officeDocument/2006/relationships/image" Target="../media/image3.jpeg"/><Relationship Id="rId4" Type="http://schemas.openxmlformats.org/officeDocument/2006/relationships/image" Target="../media/image15.jpeg"/><Relationship Id="rId9"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ciencedirect.com/science/article/pii/S0168169999000460" TargetMode="External"/><Relationship Id="rId2" Type="http://schemas.openxmlformats.org/officeDocument/2006/relationships/hyperlink" Target="http://archive.ics.uci.edu/ml/datasets/Coverty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Forest Cover Types from Cartographic Variables</a:t>
            </a:r>
            <a:endParaRPr lang="en-US" dirty="0"/>
          </a:p>
        </p:txBody>
      </p:sp>
      <p:sp>
        <p:nvSpPr>
          <p:cNvPr id="3" name="Subtitle 2"/>
          <p:cNvSpPr>
            <a:spLocks noGrp="1"/>
          </p:cNvSpPr>
          <p:nvPr>
            <p:ph type="subTitle" idx="1"/>
          </p:nvPr>
        </p:nvSpPr>
        <p:spPr/>
        <p:txBody>
          <a:bodyPr>
            <a:normAutofit fontScale="92500" lnSpcReduction="20000"/>
          </a:bodyPr>
          <a:lstStyle/>
          <a:p>
            <a:r>
              <a:rPr lang="en-US" sz="2400" dirty="0" smtClean="0"/>
              <a:t>Sierra </a:t>
            </a:r>
            <a:r>
              <a:rPr lang="en-US" sz="2400" dirty="0" err="1" smtClean="0"/>
              <a:t>Costanza</a:t>
            </a:r>
            <a:r>
              <a:rPr lang="en-US" sz="2400" dirty="0" smtClean="0"/>
              <a:t>, Jon Hunt</a:t>
            </a:r>
          </a:p>
          <a:p>
            <a:r>
              <a:rPr lang="en-US" dirty="0" smtClean="0"/>
              <a:t>Data Mining Final Project</a:t>
            </a:r>
          </a:p>
          <a:p>
            <a:r>
              <a:rPr lang="en-US" dirty="0" smtClean="0"/>
              <a:t>Dec. 19</a:t>
            </a:r>
            <a:r>
              <a:rPr lang="en-US" baseline="30000" dirty="0" smtClean="0"/>
              <a:t>th</a:t>
            </a:r>
            <a:r>
              <a:rPr lang="en-US" dirty="0" smtClean="0"/>
              <a:t>, 2013</a:t>
            </a:r>
            <a:endParaRPr lang="en-US" dirty="0"/>
          </a:p>
        </p:txBody>
      </p:sp>
      <p:pic>
        <p:nvPicPr>
          <p:cNvPr id="1026" name="Picture 2" descr="http://www.forestcamping.com/dow/graphics/roo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7574" y="3523520"/>
            <a:ext cx="3567432" cy="2675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727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10</a:t>
            </a:fld>
            <a:endParaRPr lang="en-US"/>
          </a:p>
        </p:txBody>
      </p:sp>
      <p:sp>
        <p:nvSpPr>
          <p:cNvPr id="5" name="Content Placeholder 2"/>
          <p:cNvSpPr>
            <a:spLocks noGrp="1"/>
          </p:cNvSpPr>
          <p:nvPr>
            <p:ph idx="1"/>
          </p:nvPr>
        </p:nvSpPr>
        <p:spPr>
          <a:xfrm>
            <a:off x="677334" y="1479177"/>
            <a:ext cx="8596668" cy="4562186"/>
          </a:xfrm>
        </p:spPr>
        <p:txBody>
          <a:bodyPr>
            <a:normAutofit/>
          </a:bodyPr>
          <a:lstStyle/>
          <a:p>
            <a:r>
              <a:rPr lang="en-US" dirty="0"/>
              <a:t>Training and test set size</a:t>
            </a:r>
            <a:r>
              <a:rPr lang="en-US" dirty="0" smtClean="0"/>
              <a:t>: </a:t>
            </a:r>
          </a:p>
          <a:p>
            <a:pPr marL="0" indent="0">
              <a:buNone/>
            </a:pPr>
            <a:r>
              <a:rPr lang="en-US" dirty="0" smtClean="0"/>
              <a:t>                          Equal:                                                  Proportional:</a:t>
            </a:r>
          </a:p>
          <a:p>
            <a:pPr lvl="1"/>
            <a:endParaRPr lang="en-US" dirty="0"/>
          </a:p>
          <a:p>
            <a:pPr marL="457200" lvl="1" indent="0">
              <a:buNone/>
            </a:pPr>
            <a:endParaRPr lang="en-US" dirty="0"/>
          </a:p>
          <a:p>
            <a:pPr marL="457200" lvl="1" indent="0">
              <a:buNone/>
            </a:pPr>
            <a:r>
              <a:rPr lang="en-US" dirty="0" smtClean="0"/>
              <a:t> </a:t>
            </a:r>
            <a:endParaRPr lang="en-US" dirty="0"/>
          </a:p>
          <a:p>
            <a:endParaRPr lang="en-US" dirty="0" smtClean="0">
              <a:solidFill>
                <a:schemeClr val="accent1"/>
              </a:solidFill>
            </a:endParaRPr>
          </a:p>
          <a:p>
            <a:r>
              <a:rPr lang="en-US" dirty="0" smtClean="0"/>
              <a:t>K=1 selected after cross-validation k-value optimization</a:t>
            </a:r>
          </a:p>
          <a:p>
            <a:r>
              <a:rPr lang="en-US" dirty="0" smtClean="0">
                <a:solidFill>
                  <a:srgbClr val="92D050"/>
                </a:solidFill>
              </a:rPr>
              <a:t>10 </a:t>
            </a:r>
            <a:r>
              <a:rPr lang="en-US" dirty="0" smtClean="0"/>
              <a:t>random simulations used for validation</a:t>
            </a:r>
          </a:p>
          <a:p>
            <a:r>
              <a:rPr lang="en-US" sz="2400" b="1" dirty="0" smtClean="0">
                <a:solidFill>
                  <a:srgbClr val="92D050"/>
                </a:solidFill>
              </a:rPr>
              <a:t>Misclassification error:</a:t>
            </a:r>
            <a:r>
              <a:rPr lang="en-US" sz="2400" b="1" dirty="0" smtClean="0"/>
              <a:t> </a:t>
            </a:r>
          </a:p>
          <a:p>
            <a:pPr lvl="1"/>
            <a:r>
              <a:rPr lang="en-US" sz="2200" dirty="0" smtClean="0"/>
              <a:t>Equal: </a:t>
            </a:r>
            <a:r>
              <a:rPr lang="en-US" sz="2200" dirty="0" smtClean="0">
                <a:solidFill>
                  <a:srgbClr val="92D050"/>
                </a:solidFill>
              </a:rPr>
              <a:t>34.70% ± 0.80% </a:t>
            </a:r>
            <a:endParaRPr lang="en-US" sz="2200" dirty="0" smtClean="0"/>
          </a:p>
          <a:p>
            <a:pPr lvl="1"/>
            <a:r>
              <a:rPr lang="en-US" sz="2200" dirty="0" smtClean="0"/>
              <a:t>Proportional: </a:t>
            </a:r>
            <a:r>
              <a:rPr lang="en-US" sz="2200" dirty="0" smtClean="0">
                <a:solidFill>
                  <a:srgbClr val="92D050"/>
                </a:solidFill>
              </a:rPr>
              <a:t>19.80% </a:t>
            </a:r>
            <a:r>
              <a:rPr lang="en-US" sz="2200" dirty="0">
                <a:solidFill>
                  <a:srgbClr val="92D050"/>
                </a:solidFill>
              </a:rPr>
              <a:t>± </a:t>
            </a:r>
            <a:r>
              <a:rPr lang="en-US" sz="2200" dirty="0" smtClean="0">
                <a:solidFill>
                  <a:srgbClr val="92D050"/>
                </a:solidFill>
              </a:rPr>
              <a:t>0.43% </a:t>
            </a:r>
            <a:endParaRPr lang="en-US" sz="2200"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5755597"/>
              </p:ext>
            </p:extLst>
          </p:nvPr>
        </p:nvGraphicFramePr>
        <p:xfrm>
          <a:off x="794872" y="2243717"/>
          <a:ext cx="4193987" cy="1112520"/>
        </p:xfrm>
        <a:graphic>
          <a:graphicData uri="http://schemas.openxmlformats.org/drawingml/2006/table">
            <a:tbl>
              <a:tblPr firstRow="1" bandRow="1">
                <a:tableStyleId>{284E427A-3D55-4303-BF80-6455036E1DE7}</a:tableStyleId>
              </a:tblPr>
              <a:tblGrid>
                <a:gridCol w="1907987"/>
                <a:gridCol w="1169894"/>
                <a:gridCol w="1116106"/>
              </a:tblGrid>
              <a:tr h="370840">
                <a:tc>
                  <a:txBody>
                    <a:bodyPr/>
                    <a:lstStyle/>
                    <a:p>
                      <a:endParaRPr lang="en-US" sz="1400" dirty="0"/>
                    </a:p>
                  </a:txBody>
                  <a:tcPr/>
                </a:tc>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b="1" dirty="0" smtClean="0"/>
                        <a:t># Instances</a:t>
                      </a:r>
                      <a:endParaRPr lang="en-US" sz="1400" b="1" dirty="0"/>
                    </a:p>
                  </a:txBody>
                  <a:tcPr/>
                </a:tc>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b="1" dirty="0" smtClean="0"/>
                        <a:t># Instances</a:t>
                      </a:r>
                      <a:r>
                        <a:rPr lang="en-US" sz="1400" b="1" baseline="0" dirty="0" smtClean="0"/>
                        <a:t> per class</a:t>
                      </a:r>
                      <a:endParaRPr lang="en-US" sz="1400" b="1" dirty="0"/>
                    </a:p>
                  </a:txBody>
                  <a:tcPr/>
                </a:tc>
                <a:tc>
                  <a:txBody>
                    <a:bodyPr/>
                    <a:lstStyle/>
                    <a:p>
                      <a:r>
                        <a:rPr lang="en-US" sz="1400" dirty="0" smtClean="0"/>
                        <a:t>1,620</a:t>
                      </a:r>
                      <a:endParaRPr lang="en-US" sz="1400" dirty="0"/>
                    </a:p>
                  </a:txBody>
                  <a:tcPr/>
                </a:tc>
                <a:tc>
                  <a:txBody>
                    <a:bodyPr/>
                    <a:lstStyle/>
                    <a:p>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1797017"/>
              </p:ext>
            </p:extLst>
          </p:nvPr>
        </p:nvGraphicFramePr>
        <p:xfrm>
          <a:off x="5010582" y="2243717"/>
          <a:ext cx="4711642" cy="1112520"/>
        </p:xfrm>
        <a:graphic>
          <a:graphicData uri="http://schemas.openxmlformats.org/drawingml/2006/table">
            <a:tbl>
              <a:tblPr firstRow="1" bandRow="1">
                <a:tableStyleId>{284E427A-3D55-4303-BF80-6455036E1DE7}</a:tableStyleId>
              </a:tblPr>
              <a:tblGrid>
                <a:gridCol w="3595536"/>
                <a:gridCol w="1116106"/>
              </a:tblGrid>
              <a:tr h="370840">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dirty="0" smtClean="0"/>
                        <a:t>4,135 </a:t>
                      </a:r>
                      <a:r>
                        <a:rPr lang="en-US" sz="1400" baseline="0" dirty="0" smtClean="0"/>
                        <a:t>| 5,530 | 698 | 53 | 185 | 339 | 400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604245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K</a:t>
            </a:r>
            <a:br>
              <a:rPr lang="en-US" dirty="0" smtClean="0"/>
            </a:br>
            <a:r>
              <a:rPr lang="en-US" sz="2800" dirty="0" smtClean="0"/>
              <a:t>K optimization via leave-one-out cross validation</a:t>
            </a:r>
            <a:endParaRPr lang="en-US" dirty="0"/>
          </a:p>
        </p:txBody>
      </p:sp>
      <p:pic>
        <p:nvPicPr>
          <p:cNvPr id="5" name="Content Placeholder 4" descr="Presentation K Optimization.jpeg"/>
          <p:cNvPicPr>
            <a:picLocks noGrp="1" noChangeAspect="1"/>
          </p:cNvPicPr>
          <p:nvPr>
            <p:ph idx="1"/>
          </p:nvPr>
        </p:nvPicPr>
        <p:blipFill>
          <a:blip r:embed="rId2" cstate="print"/>
          <a:stretch>
            <a:fillRect/>
          </a:stretch>
        </p:blipFill>
        <p:spPr>
          <a:xfrm>
            <a:off x="792275" y="1814591"/>
            <a:ext cx="7731615" cy="4580211"/>
          </a:xfrm>
        </p:spPr>
      </p:pic>
      <p:sp>
        <p:nvSpPr>
          <p:cNvPr id="4" name="Slide Number Placeholder 3"/>
          <p:cNvSpPr>
            <a:spLocks noGrp="1"/>
          </p:cNvSpPr>
          <p:nvPr>
            <p:ph type="sldNum" sz="quarter" idx="12"/>
          </p:nvPr>
        </p:nvSpPr>
        <p:spPr/>
        <p:txBody>
          <a:bodyPr/>
          <a:lstStyle/>
          <a:p>
            <a:fld id="{22F99F82-0065-43BF-919C-D5DB104F64D3}" type="slidenum">
              <a:rPr lang="en-US" smtClean="0"/>
              <a:pPr/>
              <a:t>11</a:t>
            </a:fld>
            <a:endParaRPr lang="en-US"/>
          </a:p>
        </p:txBody>
      </p:sp>
    </p:spTree>
    <p:extLst>
      <p:ext uri="{BB962C8B-B14F-4D97-AF65-F5344CB8AC3E}">
        <p14:creationId xmlns:p14="http://schemas.microsoft.com/office/powerpoint/2010/main" val="155692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12</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77334" y="1479176"/>
                <a:ext cx="8596668" cy="5378823"/>
              </a:xfrm>
            </p:spPr>
            <p:txBody>
              <a:bodyPr>
                <a:normAutofit fontScale="92500" lnSpcReduction="10000"/>
              </a:bodyPr>
              <a:lstStyle/>
              <a:p>
                <a:r>
                  <a:rPr lang="en-US" dirty="0" smtClean="0"/>
                  <a:t>Training and test set size: </a:t>
                </a:r>
              </a:p>
              <a:p>
                <a:pPr marL="0" indent="0">
                  <a:buNone/>
                </a:pPr>
                <a:r>
                  <a:rPr lang="en-US" dirty="0" smtClean="0"/>
                  <a:t>                          Equal:                                                  Proportional:</a:t>
                </a:r>
              </a:p>
              <a:p>
                <a:pPr lvl="1"/>
                <a:endParaRPr lang="en-US" dirty="0"/>
              </a:p>
              <a:p>
                <a:pPr marL="457200" lvl="1" indent="0">
                  <a:buNone/>
                </a:pPr>
                <a:endParaRPr lang="en-US" dirty="0"/>
              </a:p>
              <a:p>
                <a:pPr marL="457200" lvl="1" indent="0">
                  <a:buNone/>
                </a:pPr>
                <a:r>
                  <a:rPr lang="en-US" dirty="0" smtClean="0"/>
                  <a:t> </a:t>
                </a:r>
                <a:endParaRPr lang="en-US" dirty="0"/>
              </a:p>
              <a:p>
                <a:endParaRPr lang="en-US" dirty="0" smtClean="0">
                  <a:solidFill>
                    <a:schemeClr val="accent1"/>
                  </a:solidFill>
                </a:endParaRPr>
              </a:p>
              <a:p>
                <a:r>
                  <a:rPr lang="en-US" dirty="0" smtClean="0"/>
                  <a:t>“One-vs.-all” approach was used:</a:t>
                </a:r>
              </a:p>
              <a:p>
                <a:pPr lvl="1"/>
                <a:r>
                  <a:rPr lang="en-US" dirty="0" smtClean="0"/>
                  <a:t>For a given logistic regression model, built 7 binary classifiers </a:t>
                </a:r>
                <a:r>
                  <a:rPr lang="en-US" i="1" dirty="0" smtClean="0"/>
                  <a:t>f</a:t>
                </a:r>
                <a:r>
                  <a:rPr lang="en-US" i="1" baseline="-25000" dirty="0" smtClean="0"/>
                  <a:t>1</a:t>
                </a:r>
                <a:r>
                  <a:rPr lang="en-US" i="1" dirty="0" smtClean="0"/>
                  <a:t>,..,f</a:t>
                </a:r>
                <a:r>
                  <a:rPr lang="en-US" i="1" baseline="-25000" dirty="0" smtClean="0"/>
                  <a:t>7</a:t>
                </a:r>
                <a:r>
                  <a:rPr lang="en-US" i="1" dirty="0" smtClean="0"/>
                  <a:t> </a:t>
                </a:r>
              </a:p>
              <a:p>
                <a:pPr lvl="1"/>
                <a:r>
                  <a:rPr lang="en-US" dirty="0" smtClean="0"/>
                  <a:t>Final classifier for a given instance </a:t>
                </a:r>
                <a:r>
                  <a:rPr lang="en-US" dirty="0" err="1" smtClean="0"/>
                  <a:t>x</a:t>
                </a:r>
                <a:r>
                  <a:rPr lang="en-US" baseline="-25000" dirty="0" err="1" smtClean="0"/>
                  <a:t>k</a:t>
                </a:r>
                <a:r>
                  <a:rPr lang="en-US" dirty="0" smtClean="0"/>
                  <a:t>=(x</a:t>
                </a:r>
                <a:r>
                  <a:rPr lang="en-US" baseline="30000" dirty="0" smtClean="0"/>
                  <a:t>(k)</a:t>
                </a:r>
                <a:r>
                  <a:rPr lang="en-US" dirty="0" smtClean="0"/>
                  <a:t>, y</a:t>
                </a:r>
                <a:r>
                  <a:rPr lang="en-US" baseline="30000" dirty="0" smtClean="0"/>
                  <a:t>(k)</a:t>
                </a:r>
                <a:r>
                  <a:rPr lang="en-US" dirty="0"/>
                  <a:t>)</a:t>
                </a:r>
                <a:r>
                  <a:rPr lang="en-US" dirty="0" smtClean="0"/>
                  <a:t> was:</a:t>
                </a:r>
              </a:p>
              <a:p>
                <a:pPr marL="457200" lvl="1" indent="0">
                  <a:buNone/>
                </a:pPr>
                <a:r>
                  <a:rPr lang="en-US" i="1" dirty="0"/>
                  <a:t> </a:t>
                </a:r>
                <a:r>
                  <a:rPr lang="en-US" i="1" dirty="0" smtClean="0"/>
                  <a:t>                           f(</a:t>
                </a:r>
                <a:r>
                  <a:rPr lang="en-US" dirty="0" err="1" smtClean="0"/>
                  <a:t>x</a:t>
                </a:r>
                <a:r>
                  <a:rPr lang="en-US" baseline="-25000" dirty="0" err="1" smtClean="0"/>
                  <a:t>k</a:t>
                </a:r>
                <a:r>
                  <a:rPr lang="en-US" i="1" dirty="0" smtClean="0"/>
                  <a:t>)</a:t>
                </a:r>
                <a:r>
                  <a:rPr lang="en-US" dirty="0"/>
                  <a:t> </a:t>
                </a:r>
                <a:r>
                  <a:rPr lang="en-US" dirty="0" smtClean="0">
                    <a:latin typeface="Cambria Math" panose="02040503050406030204" pitchFamily="18" charset="0"/>
                    <a:ea typeface="Cambria Math" panose="02040503050406030204" pitchFamily="18" charset="0"/>
                  </a:rPr>
                  <a:t>=</a:t>
                </a:r>
                <a:r>
                  <a:rPr lang="en-US" dirty="0" smtClean="0"/>
                  <a:t> </a:t>
                </a:r>
                <a14:m>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𝑖</m:t>
                            </m:r>
                          </m:lim>
                        </m:limLow>
                      </m:fName>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 </m:t>
                            </m:r>
                          </m:sub>
                        </m:sSub>
                      </m:e>
                    </m:func>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m:rPr>
                            <m:sty m:val="p"/>
                          </m:rPr>
                          <a:rPr lang="en-US" b="0" i="0" baseline="-25000" smtClean="0">
                            <a:latin typeface="Cambria Math" panose="02040503050406030204" pitchFamily="18" charset="0"/>
                          </a:rPr>
                          <m:t>k</m:t>
                        </m:r>
                      </m:e>
                    </m:d>
                    <m:r>
                      <a:rPr lang="en-US" b="0" i="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𝑖</m:t>
                            </m:r>
                          </m:lim>
                        </m:limLow>
                      </m:fName>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r>
                              <a:rPr lang="en-US" b="0" i="1" baseline="-25000" smtClean="0">
                                <a:latin typeface="Cambria Math" panose="02040503050406030204" pitchFamily="18" charset="0"/>
                              </a:rPr>
                              <m:t>𝑖</m:t>
                            </m:r>
                          </m:e>
                        </m:acc>
                        <m:d>
                          <m:dPr>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y</m:t>
                                </m:r>
                              </m:e>
                              <m: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k</m:t>
                                    </m:r>
                                  </m:e>
                                </m:d>
                              </m:sup>
                            </m:sSup>
                            <m:r>
                              <a:rPr lang="en-US" b="0" i="1" smtClean="0">
                                <a:latin typeface="Cambria Math" panose="02040503050406030204" pitchFamily="18" charset="0"/>
                              </a:rPr>
                              <m:t>=1 </m:t>
                            </m:r>
                          </m:e>
                        </m:d>
                        <m:sSup>
                          <m:sSupPr>
                            <m:ctrlPr>
                              <a:rPr lang="en-US" i="1">
                                <a:latin typeface="Cambria Math" panose="02040503050406030204" pitchFamily="18" charset="0"/>
                              </a:rPr>
                            </m:ctrlPr>
                          </m:sSupPr>
                          <m:e>
                            <m:r>
                              <a:rPr lang="en-US" b="0" i="0" smtClean="0">
                                <a:latin typeface="Cambria Math" panose="02040503050406030204" pitchFamily="18" charset="0"/>
                              </a:rPr>
                              <m:t>  </m:t>
                            </m:r>
                            <m:r>
                              <m:rPr>
                                <m:sty m:val="p"/>
                              </m:rPr>
                              <a:rPr lang="en-US" b="0" i="0" smtClean="0">
                                <a:latin typeface="Cambria Math" panose="02040503050406030204" pitchFamily="18" charset="0"/>
                              </a:rPr>
                              <m:t>x</m:t>
                            </m:r>
                          </m:e>
                          <m:sup>
                            <m:d>
                              <m:dPr>
                                <m:ctrlPr>
                                  <a:rPr lang="en-US" i="1">
                                    <a:latin typeface="Cambria Math" panose="02040503050406030204" pitchFamily="18" charset="0"/>
                                  </a:rPr>
                                </m:ctrlPr>
                              </m:dPr>
                              <m:e>
                                <m:r>
                                  <m:rPr>
                                    <m:sty m:val="p"/>
                                  </m:rPr>
                                  <a:rPr lang="en-US" i="0">
                                    <a:latin typeface="Cambria Math" panose="02040503050406030204" pitchFamily="18" charset="0"/>
                                  </a:rPr>
                                  <m:t>k</m:t>
                                </m:r>
                              </m:e>
                            </m:d>
                          </m:sup>
                        </m:sSup>
                        <m:r>
                          <a:rPr lang="en-US" b="0" i="1" smtClean="0">
                            <a:latin typeface="Cambria Math" panose="02040503050406030204" pitchFamily="18" charset="0"/>
                          </a:rPr>
                          <m:t>)</m:t>
                        </m:r>
                      </m:e>
                    </m:func>
                  </m:oMath>
                </a14:m>
                <a:r>
                  <a:rPr lang="en-US" sz="1100" dirty="0" smtClean="0"/>
                  <a:t> </a:t>
                </a:r>
              </a:p>
              <a:p>
                <a:r>
                  <a:rPr lang="en-US" dirty="0" smtClean="0">
                    <a:solidFill>
                      <a:srgbClr val="92D050"/>
                    </a:solidFill>
                  </a:rPr>
                  <a:t>10 </a:t>
                </a:r>
                <a:r>
                  <a:rPr lang="en-US" dirty="0" smtClean="0"/>
                  <a:t>random simulations used for validation</a:t>
                </a:r>
              </a:p>
              <a:p>
                <a:r>
                  <a:rPr lang="en-US" sz="2400" b="1" dirty="0" smtClean="0">
                    <a:solidFill>
                      <a:srgbClr val="92D050"/>
                    </a:solidFill>
                  </a:rPr>
                  <a:t>Misclassification error:</a:t>
                </a:r>
                <a:r>
                  <a:rPr lang="en-US" sz="2400" b="1" dirty="0" smtClean="0"/>
                  <a:t> </a:t>
                </a:r>
              </a:p>
              <a:p>
                <a:pPr lvl="1"/>
                <a:r>
                  <a:rPr lang="en-US" sz="2200" dirty="0" smtClean="0"/>
                  <a:t>Equal: </a:t>
                </a:r>
                <a:r>
                  <a:rPr lang="en-US" sz="2200" dirty="0" smtClean="0">
                    <a:solidFill>
                      <a:srgbClr val="92D050"/>
                    </a:solidFill>
                  </a:rPr>
                  <a:t>60.91% ± 16.20% </a:t>
                </a:r>
                <a:endParaRPr lang="en-US" sz="2200" dirty="0" smtClean="0"/>
              </a:p>
              <a:p>
                <a:pPr lvl="1"/>
                <a:r>
                  <a:rPr lang="en-US" sz="2200" dirty="0" smtClean="0"/>
                  <a:t>Proportional: </a:t>
                </a:r>
                <a:r>
                  <a:rPr lang="en-US" sz="2200" dirty="0" smtClean="0">
                    <a:solidFill>
                      <a:srgbClr val="92D050"/>
                    </a:solidFill>
                  </a:rPr>
                  <a:t>39.48% </a:t>
                </a:r>
                <a:r>
                  <a:rPr lang="en-US" sz="2200" dirty="0">
                    <a:solidFill>
                      <a:srgbClr val="92D050"/>
                    </a:solidFill>
                  </a:rPr>
                  <a:t>± </a:t>
                </a:r>
                <a:r>
                  <a:rPr lang="en-US" sz="2200" dirty="0" smtClean="0">
                    <a:solidFill>
                      <a:srgbClr val="92D050"/>
                    </a:solidFill>
                  </a:rPr>
                  <a:t>10.65% </a:t>
                </a:r>
                <a:endParaRPr lang="en-US" sz="2200" dirty="0" smtClean="0"/>
              </a:p>
              <a:p>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77334" y="1479176"/>
                <a:ext cx="8596668" cy="5378823"/>
              </a:xfrm>
              <a:blipFill rotWithShape="0">
                <a:blip r:embed="rId2" cstate="print"/>
                <a:stretch>
                  <a:fillRect l="-426" t="-90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142863958"/>
              </p:ext>
            </p:extLst>
          </p:nvPr>
        </p:nvGraphicFramePr>
        <p:xfrm>
          <a:off x="794872" y="2243717"/>
          <a:ext cx="4193987" cy="1112520"/>
        </p:xfrm>
        <a:graphic>
          <a:graphicData uri="http://schemas.openxmlformats.org/drawingml/2006/table">
            <a:tbl>
              <a:tblPr firstRow="1" bandRow="1">
                <a:tableStyleId>{69C7853C-536D-4A76-A0AE-DD22124D55A5}</a:tableStyleId>
              </a:tblPr>
              <a:tblGrid>
                <a:gridCol w="1907987"/>
                <a:gridCol w="1169894"/>
                <a:gridCol w="1116106"/>
              </a:tblGrid>
              <a:tr h="370840">
                <a:tc>
                  <a:txBody>
                    <a:bodyPr/>
                    <a:lstStyle/>
                    <a:p>
                      <a:endParaRPr lang="en-US" sz="1400" dirty="0"/>
                    </a:p>
                  </a:txBody>
                  <a:tcPr/>
                </a:tc>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b="1" dirty="0" smtClean="0"/>
                        <a:t># Instances</a:t>
                      </a:r>
                      <a:endParaRPr lang="en-US" sz="1400" b="1" dirty="0"/>
                    </a:p>
                  </a:txBody>
                  <a:tcPr/>
                </a:tc>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b="1" dirty="0" smtClean="0"/>
                        <a:t># Instances</a:t>
                      </a:r>
                      <a:r>
                        <a:rPr lang="en-US" sz="1400" b="1" baseline="0" dirty="0" smtClean="0"/>
                        <a:t> per class</a:t>
                      </a:r>
                      <a:endParaRPr lang="en-US" sz="1400" b="1" dirty="0"/>
                    </a:p>
                  </a:txBody>
                  <a:tcPr/>
                </a:tc>
                <a:tc>
                  <a:txBody>
                    <a:bodyPr/>
                    <a:lstStyle/>
                    <a:p>
                      <a:r>
                        <a:rPr lang="en-US" sz="1400" dirty="0" smtClean="0"/>
                        <a:t>1620</a:t>
                      </a:r>
                      <a:endParaRPr lang="en-US" sz="1400" dirty="0"/>
                    </a:p>
                  </a:txBody>
                  <a:tcPr/>
                </a:tc>
                <a:tc>
                  <a:txBody>
                    <a:bodyPr/>
                    <a:lstStyle/>
                    <a:p>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0656107"/>
              </p:ext>
            </p:extLst>
          </p:nvPr>
        </p:nvGraphicFramePr>
        <p:xfrm>
          <a:off x="5010582" y="2243717"/>
          <a:ext cx="4711642" cy="1112520"/>
        </p:xfrm>
        <a:graphic>
          <a:graphicData uri="http://schemas.openxmlformats.org/drawingml/2006/table">
            <a:tbl>
              <a:tblPr firstRow="1" bandRow="1">
                <a:tableStyleId>{69C7853C-536D-4A76-A0AE-DD22124D55A5}</a:tableStyleId>
              </a:tblPr>
              <a:tblGrid>
                <a:gridCol w="3595536"/>
                <a:gridCol w="1116106"/>
              </a:tblGrid>
              <a:tr h="370840">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dirty="0" smtClean="0"/>
                        <a:t>4,135 </a:t>
                      </a:r>
                      <a:r>
                        <a:rPr lang="en-US" sz="1400" baseline="0" dirty="0" smtClean="0"/>
                        <a:t>| 5,530 | 698 | 53 | 185 | 339 | 400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516100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84" y="609600"/>
            <a:ext cx="9304866" cy="1320800"/>
          </a:xfrm>
        </p:spPr>
        <p:txBody>
          <a:bodyPr/>
          <a:lstStyle/>
          <a:p>
            <a:r>
              <a:rPr lang="en-US" dirty="0" smtClean="0"/>
              <a:t>Logistic Regression: </a:t>
            </a:r>
            <a:r>
              <a:rPr lang="en-US" dirty="0" err="1" smtClean="0"/>
              <a:t>StepAIC</a:t>
            </a:r>
            <a:r>
              <a:rPr lang="en-US" dirty="0" smtClean="0"/>
              <a:t> Model Selection</a:t>
            </a:r>
            <a:endParaRPr lang="en-US" dirty="0"/>
          </a:p>
        </p:txBody>
      </p:sp>
      <p:graphicFrame>
        <p:nvGraphicFramePr>
          <p:cNvPr id="5" name="Content Placeholder 4"/>
          <p:cNvGraphicFramePr>
            <a:graphicFrameLocks noGrp="1"/>
          </p:cNvGraphicFramePr>
          <p:nvPr>
            <p:ph idx="1"/>
          </p:nvPr>
        </p:nvGraphicFramePr>
        <p:xfrm>
          <a:off x="1257299" y="1493838"/>
          <a:ext cx="2152651" cy="2865120"/>
        </p:xfrm>
        <a:graphic>
          <a:graphicData uri="http://schemas.openxmlformats.org/drawingml/2006/table">
            <a:tbl>
              <a:tblPr firstRow="1" bandRow="1">
                <a:tableStyleId>{5C22544A-7EE6-4342-B048-85BDC9FD1C3A}</a:tableStyleId>
              </a:tblPr>
              <a:tblGrid>
                <a:gridCol w="2152651"/>
              </a:tblGrid>
              <a:tr h="370840">
                <a:tc>
                  <a:txBody>
                    <a:bodyPr/>
                    <a:lstStyle/>
                    <a:p>
                      <a:pPr algn="ctr"/>
                      <a:r>
                        <a:rPr lang="en-US" dirty="0" smtClean="0"/>
                        <a:t>Commonly</a:t>
                      </a:r>
                      <a:r>
                        <a:rPr lang="en-US" baseline="0" dirty="0" smtClean="0"/>
                        <a:t> Omitted Variables</a:t>
                      </a:r>
                      <a:endParaRPr lang="en-US" dirty="0"/>
                    </a:p>
                  </a:txBody>
                  <a:tcPr/>
                </a:tc>
              </a:tr>
              <a:tr h="370840">
                <a:tc>
                  <a:txBody>
                    <a:bodyPr/>
                    <a:lstStyle/>
                    <a:p>
                      <a:pPr algn="ctr"/>
                      <a:r>
                        <a:rPr lang="en-US" dirty="0" smtClean="0"/>
                        <a:t>Soil7</a:t>
                      </a:r>
                    </a:p>
                  </a:txBody>
                  <a:tcPr/>
                </a:tc>
              </a:tr>
              <a:tr h="370840">
                <a:tc>
                  <a:txBody>
                    <a:bodyPr/>
                    <a:lstStyle/>
                    <a:p>
                      <a:pPr algn="ctr"/>
                      <a:r>
                        <a:rPr lang="en-US" dirty="0" smtClean="0"/>
                        <a:t>Soil8</a:t>
                      </a:r>
                      <a:endParaRPr lang="en-US" dirty="0"/>
                    </a:p>
                  </a:txBody>
                  <a:tcPr/>
                </a:tc>
              </a:tr>
              <a:tr h="370840">
                <a:tc>
                  <a:txBody>
                    <a:bodyPr/>
                    <a:lstStyle/>
                    <a:p>
                      <a:pPr algn="ctr"/>
                      <a:r>
                        <a:rPr lang="en-US" dirty="0" smtClean="0"/>
                        <a:t>Soil15</a:t>
                      </a:r>
                      <a:endParaRPr lang="en-US" dirty="0"/>
                    </a:p>
                  </a:txBody>
                  <a:tcPr/>
                </a:tc>
              </a:tr>
              <a:tr h="370840">
                <a:tc>
                  <a:txBody>
                    <a:bodyPr/>
                    <a:lstStyle/>
                    <a:p>
                      <a:pPr algn="ctr"/>
                      <a:r>
                        <a:rPr lang="en-US" dirty="0" smtClean="0"/>
                        <a:t>Soil27</a:t>
                      </a:r>
                      <a:endParaRPr lang="en-US" dirty="0"/>
                    </a:p>
                  </a:txBody>
                  <a:tcPr/>
                </a:tc>
              </a:tr>
              <a:tr h="370840">
                <a:tc>
                  <a:txBody>
                    <a:bodyPr/>
                    <a:lstStyle/>
                    <a:p>
                      <a:pPr algn="ctr"/>
                      <a:r>
                        <a:rPr lang="en-US" dirty="0" smtClean="0"/>
                        <a:t>Soil28</a:t>
                      </a:r>
                      <a:endParaRPr lang="en-US" dirty="0"/>
                    </a:p>
                  </a:txBody>
                  <a:tcPr/>
                </a:tc>
              </a:tr>
              <a:tr h="370840">
                <a:tc>
                  <a:txBody>
                    <a:bodyPr/>
                    <a:lstStyle/>
                    <a:p>
                      <a:pPr algn="ctr"/>
                      <a:r>
                        <a:rPr lang="en-US" dirty="0" smtClean="0"/>
                        <a:t>Soil36</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22F99F82-0065-43BF-919C-D5DB104F64D3}" type="slidenum">
              <a:rPr lang="en-US" smtClean="0"/>
              <a:pPr/>
              <a:t>13</a:t>
            </a:fld>
            <a:endParaRPr lang="en-US"/>
          </a:p>
        </p:txBody>
      </p:sp>
      <p:graphicFrame>
        <p:nvGraphicFramePr>
          <p:cNvPr id="7" name="Table 6"/>
          <p:cNvGraphicFramePr>
            <a:graphicFrameLocks noGrp="1"/>
          </p:cNvGraphicFramePr>
          <p:nvPr/>
        </p:nvGraphicFramePr>
        <p:xfrm>
          <a:off x="5600700" y="2114549"/>
          <a:ext cx="5029200" cy="2457452"/>
        </p:xfrm>
        <a:graphic>
          <a:graphicData uri="http://schemas.openxmlformats.org/drawingml/2006/table">
            <a:tbl>
              <a:tblPr firstRow="1" bandRow="1">
                <a:tableStyleId>{5C22544A-7EE6-4342-B048-85BDC9FD1C3A}</a:tableStyleId>
              </a:tblPr>
              <a:tblGrid>
                <a:gridCol w="1701455"/>
                <a:gridCol w="2131942"/>
                <a:gridCol w="1195803"/>
              </a:tblGrid>
              <a:tr h="1138378">
                <a:tc>
                  <a:txBody>
                    <a:bodyPr/>
                    <a:lstStyle/>
                    <a:p>
                      <a:pPr algn="ctr"/>
                      <a:r>
                        <a:rPr lang="en-US" sz="2000" dirty="0" smtClean="0"/>
                        <a:t>Model</a:t>
                      </a:r>
                      <a:endParaRPr lang="en-US" sz="2000" dirty="0"/>
                    </a:p>
                  </a:txBody>
                  <a:tcPr/>
                </a:tc>
                <a:tc>
                  <a:txBody>
                    <a:bodyPr/>
                    <a:lstStyle/>
                    <a:p>
                      <a:pPr algn="ctr"/>
                      <a:r>
                        <a:rPr lang="en-US" sz="2000" dirty="0" smtClean="0"/>
                        <a:t>Misclassification Rate</a:t>
                      </a:r>
                      <a:endParaRPr lang="en-US" sz="2000" dirty="0"/>
                    </a:p>
                  </a:txBody>
                  <a:tcPr/>
                </a:tc>
                <a:tc>
                  <a:txBody>
                    <a:bodyPr/>
                    <a:lstStyle/>
                    <a:p>
                      <a:pPr algn="ctr"/>
                      <a:r>
                        <a:rPr lang="en-US" sz="2000" dirty="0" smtClean="0"/>
                        <a:t>Runtime (Sec)</a:t>
                      </a:r>
                      <a:endParaRPr lang="en-US" sz="2000" dirty="0"/>
                    </a:p>
                  </a:txBody>
                  <a:tcPr/>
                </a:tc>
              </a:tr>
              <a:tr h="659537">
                <a:tc>
                  <a:txBody>
                    <a:bodyPr/>
                    <a:lstStyle/>
                    <a:p>
                      <a:pPr algn="ctr"/>
                      <a:r>
                        <a:rPr lang="en-US" sz="2000" b="1" dirty="0" smtClean="0"/>
                        <a:t>Original</a:t>
                      </a:r>
                      <a:endParaRPr lang="en-US" sz="2000" b="1" dirty="0"/>
                    </a:p>
                  </a:txBody>
                  <a:tcPr/>
                </a:tc>
                <a:tc>
                  <a:txBody>
                    <a:bodyPr/>
                    <a:lstStyle/>
                    <a:p>
                      <a:pPr algn="ctr"/>
                      <a:r>
                        <a:rPr lang="en-US" sz="2000" dirty="0" smtClean="0"/>
                        <a:t>45.80%</a:t>
                      </a:r>
                      <a:endParaRPr lang="en-US" sz="2000" dirty="0"/>
                    </a:p>
                  </a:txBody>
                  <a:tcPr/>
                </a:tc>
                <a:tc>
                  <a:txBody>
                    <a:bodyPr/>
                    <a:lstStyle/>
                    <a:p>
                      <a:pPr algn="ctr"/>
                      <a:r>
                        <a:rPr lang="en-US" sz="2000" dirty="0" smtClean="0"/>
                        <a:t>262.71</a:t>
                      </a:r>
                      <a:endParaRPr lang="en-US" sz="2000" dirty="0"/>
                    </a:p>
                  </a:txBody>
                  <a:tcPr/>
                </a:tc>
              </a:tr>
              <a:tr h="659537">
                <a:tc>
                  <a:txBody>
                    <a:bodyPr/>
                    <a:lstStyle/>
                    <a:p>
                      <a:pPr algn="ctr"/>
                      <a:r>
                        <a:rPr lang="en-US" sz="2000" b="1" dirty="0" smtClean="0"/>
                        <a:t>Post-</a:t>
                      </a:r>
                      <a:r>
                        <a:rPr lang="en-US" sz="2000" b="1" dirty="0" err="1" smtClean="0"/>
                        <a:t>StepAIC</a:t>
                      </a:r>
                      <a:endParaRPr lang="en-US" sz="2000" b="1" dirty="0"/>
                    </a:p>
                  </a:txBody>
                  <a:tcPr/>
                </a:tc>
                <a:tc>
                  <a:txBody>
                    <a:bodyPr/>
                    <a:lstStyle/>
                    <a:p>
                      <a:pPr algn="ctr"/>
                      <a:r>
                        <a:rPr lang="en-US" sz="2000" dirty="0" smtClean="0"/>
                        <a:t>47.43%</a:t>
                      </a:r>
                      <a:endParaRPr lang="en-US" sz="2000" dirty="0"/>
                    </a:p>
                  </a:txBody>
                  <a:tcPr/>
                </a:tc>
                <a:tc>
                  <a:txBody>
                    <a:bodyPr/>
                    <a:lstStyle/>
                    <a:p>
                      <a:pPr algn="ctr"/>
                      <a:r>
                        <a:rPr lang="en-US" sz="2000" dirty="0" smtClean="0"/>
                        <a:t>230.65</a:t>
                      </a:r>
                      <a:endParaRPr lang="en-US" sz="2000" dirty="0"/>
                    </a:p>
                  </a:txBody>
                  <a:tcPr/>
                </a:tc>
              </a:tr>
            </a:tbl>
          </a:graphicData>
        </a:graphic>
      </p:graphicFrame>
      <p:sp>
        <p:nvSpPr>
          <p:cNvPr id="6" name="Right Arrow 5"/>
          <p:cNvSpPr/>
          <p:nvPr/>
        </p:nvSpPr>
        <p:spPr>
          <a:xfrm rot="20959331">
            <a:off x="385506" y="4010613"/>
            <a:ext cx="5651768" cy="2343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Model Selection (</a:t>
            </a:r>
            <a:r>
              <a:rPr lang="en-US" sz="2400" dirty="0" err="1" smtClean="0"/>
              <a:t>Akaike</a:t>
            </a:r>
            <a:r>
              <a:rPr lang="en-US" sz="2400" dirty="0" smtClean="0"/>
              <a:t> Information Criterion) via Stepwise Algorithm</a:t>
            </a:r>
            <a:endParaRPr lang="en-US" sz="2400" dirty="0"/>
          </a:p>
        </p:txBody>
      </p:sp>
      <p:sp>
        <p:nvSpPr>
          <p:cNvPr id="8" name="TextBox 7"/>
          <p:cNvSpPr txBox="1"/>
          <p:nvPr/>
        </p:nvSpPr>
        <p:spPr>
          <a:xfrm>
            <a:off x="6819900" y="5105400"/>
            <a:ext cx="1809750" cy="1323439"/>
          </a:xfrm>
          <a:prstGeom prst="rect">
            <a:avLst/>
          </a:prstGeom>
          <a:noFill/>
          <a:ln>
            <a:solidFill>
              <a:schemeClr val="tx1"/>
            </a:solidFill>
          </a:ln>
        </p:spPr>
        <p:txBody>
          <a:bodyPr wrap="square" rtlCol="0">
            <a:spAutoFit/>
          </a:bodyPr>
          <a:lstStyle/>
          <a:p>
            <a:pPr algn="ctr"/>
            <a:r>
              <a:rPr lang="en-US" sz="2000" b="1" dirty="0" smtClean="0"/>
              <a:t>Conclusion</a:t>
            </a:r>
            <a:r>
              <a:rPr lang="en-US" sz="2000" dirty="0" smtClean="0"/>
              <a:t>: No significant benefit from new model</a:t>
            </a:r>
            <a:endParaRPr lang="en-US" sz="2000" b="1" dirty="0"/>
          </a:p>
        </p:txBody>
      </p:sp>
    </p:spTree>
    <p:extLst>
      <p:ext uri="{BB962C8B-B14F-4D97-AF65-F5344CB8AC3E}">
        <p14:creationId xmlns:p14="http://schemas.microsoft.com/office/powerpoint/2010/main" val="3719131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14</a:t>
            </a:fld>
            <a:endParaRPr lang="en-US"/>
          </a:p>
        </p:txBody>
      </p:sp>
      <p:sp>
        <p:nvSpPr>
          <p:cNvPr id="5" name="Content Placeholder 2"/>
          <p:cNvSpPr txBox="1">
            <a:spLocks/>
          </p:cNvSpPr>
          <p:nvPr/>
        </p:nvSpPr>
        <p:spPr>
          <a:xfrm>
            <a:off x="677334" y="1479176"/>
            <a:ext cx="8596668" cy="50291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Training and test set size: </a:t>
            </a:r>
          </a:p>
          <a:p>
            <a:pPr marL="0" indent="0">
              <a:buFont typeface="Wingdings 3" charset="2"/>
              <a:buNone/>
            </a:pPr>
            <a:r>
              <a:rPr lang="en-US" dirty="0" smtClean="0"/>
              <a:t>                          Equal:                                                  Proportional:</a:t>
            </a:r>
          </a:p>
          <a:p>
            <a:pPr lvl="1"/>
            <a:endParaRPr lang="en-US" dirty="0" smtClean="0"/>
          </a:p>
          <a:p>
            <a:pPr marL="457200" lvl="1" indent="0">
              <a:buFont typeface="Wingdings 3" charset="2"/>
              <a:buNone/>
            </a:pPr>
            <a:endParaRPr lang="en-US" dirty="0" smtClean="0"/>
          </a:p>
          <a:p>
            <a:pPr marL="457200" lvl="1" indent="0">
              <a:buFont typeface="Wingdings 3" charset="2"/>
              <a:buNone/>
            </a:pPr>
            <a:r>
              <a:rPr lang="en-US" dirty="0" smtClean="0"/>
              <a:t> </a:t>
            </a:r>
          </a:p>
          <a:p>
            <a:endParaRPr lang="en-US" dirty="0" smtClean="0">
              <a:solidFill>
                <a:schemeClr val="accent1"/>
              </a:solidFill>
            </a:endParaRPr>
          </a:p>
          <a:p>
            <a:r>
              <a:rPr lang="en-US" dirty="0" smtClean="0"/>
              <a:t>Also used a one-vs.-all approach</a:t>
            </a:r>
          </a:p>
          <a:p>
            <a:r>
              <a:rPr lang="en-US" dirty="0" smtClean="0"/>
              <a:t>Model excluded features with 0 variance in the training set (e.g. Soil8, WAD4, etc.), reducing available information</a:t>
            </a:r>
          </a:p>
          <a:p>
            <a:r>
              <a:rPr lang="en-US" dirty="0" smtClean="0">
                <a:solidFill>
                  <a:srgbClr val="92D050"/>
                </a:solidFill>
              </a:rPr>
              <a:t>10</a:t>
            </a:r>
            <a:r>
              <a:rPr lang="en-US" dirty="0" smtClean="0"/>
              <a:t> random simulations used for validation</a:t>
            </a:r>
          </a:p>
          <a:p>
            <a:r>
              <a:rPr lang="en-US" sz="2400" b="1" dirty="0" smtClean="0">
                <a:solidFill>
                  <a:srgbClr val="92D050"/>
                </a:solidFill>
              </a:rPr>
              <a:t>Misclassification error:</a:t>
            </a:r>
            <a:r>
              <a:rPr lang="en-US" sz="2400" b="1" dirty="0" smtClean="0"/>
              <a:t> </a:t>
            </a:r>
          </a:p>
          <a:p>
            <a:pPr lvl="1"/>
            <a:r>
              <a:rPr lang="en-US" sz="2200" dirty="0" smtClean="0"/>
              <a:t>Equal: </a:t>
            </a:r>
            <a:r>
              <a:rPr lang="en-US" sz="2200" dirty="0" smtClean="0">
                <a:solidFill>
                  <a:srgbClr val="92D050"/>
                </a:solidFill>
              </a:rPr>
              <a:t>54.60% ± 1.00% </a:t>
            </a:r>
            <a:endParaRPr lang="en-US" sz="2200" dirty="0" smtClean="0"/>
          </a:p>
          <a:p>
            <a:pPr lvl="1"/>
            <a:r>
              <a:rPr lang="en-US" sz="2200" dirty="0" smtClean="0"/>
              <a:t>Proportional: </a:t>
            </a:r>
            <a:r>
              <a:rPr lang="en-US" sz="2200" dirty="0" smtClean="0">
                <a:solidFill>
                  <a:srgbClr val="92D050"/>
                </a:solidFill>
              </a:rPr>
              <a:t>57.24% ± 0.96% </a:t>
            </a:r>
            <a:endParaRPr lang="en-US" sz="2200"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0877207"/>
              </p:ext>
            </p:extLst>
          </p:nvPr>
        </p:nvGraphicFramePr>
        <p:xfrm>
          <a:off x="794872" y="2243717"/>
          <a:ext cx="4193987" cy="1112520"/>
        </p:xfrm>
        <a:graphic>
          <a:graphicData uri="http://schemas.openxmlformats.org/drawingml/2006/table">
            <a:tbl>
              <a:tblPr firstRow="1" bandRow="1">
                <a:tableStyleId>{775DCB02-9BB8-47FD-8907-85C794F793BA}</a:tableStyleId>
              </a:tblPr>
              <a:tblGrid>
                <a:gridCol w="1907987"/>
                <a:gridCol w="1169894"/>
                <a:gridCol w="1116106"/>
              </a:tblGrid>
              <a:tr h="370840">
                <a:tc>
                  <a:txBody>
                    <a:bodyPr/>
                    <a:lstStyle/>
                    <a:p>
                      <a:endParaRPr lang="en-US" sz="1400" dirty="0"/>
                    </a:p>
                  </a:txBody>
                  <a:tcPr/>
                </a:tc>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b="1" dirty="0" smtClean="0"/>
                        <a:t># Instances</a:t>
                      </a:r>
                      <a:endParaRPr lang="en-US" sz="1400" b="1" dirty="0"/>
                    </a:p>
                  </a:txBody>
                  <a:tcPr/>
                </a:tc>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b="1" dirty="0" smtClean="0"/>
                        <a:t># Instances</a:t>
                      </a:r>
                      <a:r>
                        <a:rPr lang="en-US" sz="1400" b="1" baseline="0" dirty="0" smtClean="0"/>
                        <a:t> per class</a:t>
                      </a:r>
                      <a:endParaRPr lang="en-US" sz="1400" b="1" dirty="0"/>
                    </a:p>
                  </a:txBody>
                  <a:tcPr/>
                </a:tc>
                <a:tc>
                  <a:txBody>
                    <a:bodyPr/>
                    <a:lstStyle/>
                    <a:p>
                      <a:r>
                        <a:rPr lang="en-US" sz="1400" dirty="0" smtClean="0"/>
                        <a:t>1620</a:t>
                      </a:r>
                      <a:endParaRPr lang="en-US" sz="1400" dirty="0"/>
                    </a:p>
                  </a:txBody>
                  <a:tcPr/>
                </a:tc>
                <a:tc>
                  <a:txBody>
                    <a:bodyPr/>
                    <a:lstStyle/>
                    <a:p>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62419740"/>
              </p:ext>
            </p:extLst>
          </p:nvPr>
        </p:nvGraphicFramePr>
        <p:xfrm>
          <a:off x="5010582" y="2243717"/>
          <a:ext cx="4711642" cy="1112520"/>
        </p:xfrm>
        <a:graphic>
          <a:graphicData uri="http://schemas.openxmlformats.org/drawingml/2006/table">
            <a:tbl>
              <a:tblPr firstRow="1" bandRow="1">
                <a:tableStyleId>{775DCB02-9BB8-47FD-8907-85C794F793BA}</a:tableStyleId>
              </a:tblPr>
              <a:tblGrid>
                <a:gridCol w="3595536"/>
                <a:gridCol w="1116106"/>
              </a:tblGrid>
              <a:tr h="370840">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dirty="0" smtClean="0"/>
                        <a:t>4,135 </a:t>
                      </a:r>
                      <a:r>
                        <a:rPr lang="en-US" sz="1400" baseline="0" dirty="0" smtClean="0"/>
                        <a:t>| 5,530 | 698 | 53 | 185 | 339 | 400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11184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Classification Tree</a:t>
            </a:r>
            <a:endParaRPr lang="en-US" dirty="0"/>
          </a:p>
        </p:txBody>
      </p:sp>
      <p:sp>
        <p:nvSpPr>
          <p:cNvPr id="3" name="Content Placeholder 2"/>
          <p:cNvSpPr>
            <a:spLocks noGrp="1"/>
          </p:cNvSpPr>
          <p:nvPr>
            <p:ph idx="1"/>
          </p:nvPr>
        </p:nvSpPr>
        <p:spPr>
          <a:xfrm>
            <a:off x="677334" y="1479177"/>
            <a:ext cx="8596668" cy="4927310"/>
          </a:xfrm>
        </p:spPr>
        <p:txBody>
          <a:bodyPr>
            <a:normAutofit fontScale="92500" lnSpcReduction="10000"/>
          </a:bodyPr>
          <a:lstStyle/>
          <a:p>
            <a:r>
              <a:rPr lang="en-US" dirty="0"/>
              <a:t>Training and test set size</a:t>
            </a:r>
            <a:r>
              <a:rPr lang="en-US" dirty="0" smtClean="0"/>
              <a:t>: </a:t>
            </a:r>
          </a:p>
          <a:p>
            <a:pPr marL="0" indent="0">
              <a:buNone/>
            </a:pPr>
            <a:r>
              <a:rPr lang="en-US" dirty="0" smtClean="0"/>
              <a:t>                          Equal:                                                  Proportional:</a:t>
            </a:r>
          </a:p>
          <a:p>
            <a:pPr lvl="1"/>
            <a:endParaRPr lang="en-US" dirty="0"/>
          </a:p>
          <a:p>
            <a:pPr marL="457200" lvl="1" indent="0">
              <a:buNone/>
            </a:pPr>
            <a:endParaRPr lang="en-US" dirty="0"/>
          </a:p>
          <a:p>
            <a:pPr marL="457200" lvl="1" indent="0">
              <a:buNone/>
            </a:pPr>
            <a:r>
              <a:rPr lang="en-US" dirty="0" smtClean="0"/>
              <a:t> </a:t>
            </a:r>
            <a:endParaRPr lang="en-US" dirty="0"/>
          </a:p>
          <a:p>
            <a:endParaRPr lang="en-US" dirty="0" smtClean="0">
              <a:solidFill>
                <a:schemeClr val="accent1"/>
              </a:solidFill>
            </a:endParaRPr>
          </a:p>
          <a:p>
            <a:r>
              <a:rPr lang="en-US" dirty="0" smtClean="0"/>
              <a:t>Used information as the splitting criterion (</a:t>
            </a:r>
            <a:r>
              <a:rPr lang="en-US" dirty="0" err="1" smtClean="0"/>
              <a:t>Gini</a:t>
            </a:r>
            <a:r>
              <a:rPr lang="en-US" dirty="0" smtClean="0"/>
              <a:t> index did not produce a significant difference in classification error based on a few runs; could have used either)</a:t>
            </a:r>
          </a:p>
          <a:p>
            <a:r>
              <a:rPr lang="en-US" dirty="0" smtClean="0"/>
              <a:t>The algorithm prunes automatically by performing a cross-validation within the training set and selecting an optimal “complexity parameter</a:t>
            </a:r>
            <a:r>
              <a:rPr lang="en-US" dirty="0" smtClean="0"/>
              <a:t>” </a:t>
            </a:r>
            <a:endParaRPr lang="en-US" dirty="0" smtClean="0"/>
          </a:p>
          <a:p>
            <a:r>
              <a:rPr lang="en-US" dirty="0" smtClean="0">
                <a:solidFill>
                  <a:schemeClr val="accent1"/>
                </a:solidFill>
              </a:rPr>
              <a:t>50</a:t>
            </a:r>
            <a:r>
              <a:rPr lang="en-US" dirty="0" smtClean="0"/>
              <a:t> random simulations used for validation</a:t>
            </a:r>
          </a:p>
          <a:p>
            <a:r>
              <a:rPr lang="en-US" sz="2400" b="1" dirty="0" smtClean="0">
                <a:solidFill>
                  <a:srgbClr val="92D050"/>
                </a:solidFill>
              </a:rPr>
              <a:t>Misclassification error:</a:t>
            </a:r>
            <a:r>
              <a:rPr lang="en-US" sz="2400" b="1" dirty="0" smtClean="0"/>
              <a:t> </a:t>
            </a:r>
          </a:p>
          <a:p>
            <a:pPr lvl="1"/>
            <a:r>
              <a:rPr lang="en-US" sz="2200" dirty="0" smtClean="0"/>
              <a:t>Equal: </a:t>
            </a:r>
            <a:r>
              <a:rPr lang="en-US" sz="2200" dirty="0" smtClean="0">
                <a:solidFill>
                  <a:srgbClr val="92D050"/>
                </a:solidFill>
              </a:rPr>
              <a:t>57.09% ± 4.50% </a:t>
            </a:r>
            <a:endParaRPr lang="en-US" sz="2200" dirty="0" smtClean="0"/>
          </a:p>
          <a:p>
            <a:pPr lvl="1"/>
            <a:r>
              <a:rPr lang="en-US" sz="2200" dirty="0" smtClean="0"/>
              <a:t>Proportional: </a:t>
            </a:r>
            <a:r>
              <a:rPr lang="en-US" sz="2200" dirty="0" smtClean="0">
                <a:solidFill>
                  <a:srgbClr val="92D050"/>
                </a:solidFill>
              </a:rPr>
              <a:t>32.92% </a:t>
            </a:r>
            <a:r>
              <a:rPr lang="en-US" sz="2200" dirty="0">
                <a:solidFill>
                  <a:srgbClr val="92D050"/>
                </a:solidFill>
              </a:rPr>
              <a:t>± </a:t>
            </a:r>
            <a:r>
              <a:rPr lang="en-US" sz="2200" dirty="0" smtClean="0">
                <a:solidFill>
                  <a:srgbClr val="92D050"/>
                </a:solidFill>
              </a:rPr>
              <a:t>0.34% </a:t>
            </a:r>
            <a:endParaRPr lang="en-US" sz="2200" dirty="0" smtClean="0"/>
          </a:p>
          <a:p>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19135695"/>
              </p:ext>
            </p:extLst>
          </p:nvPr>
        </p:nvGraphicFramePr>
        <p:xfrm>
          <a:off x="794872" y="2243717"/>
          <a:ext cx="4193987" cy="1112520"/>
        </p:xfrm>
        <a:graphic>
          <a:graphicData uri="http://schemas.openxmlformats.org/drawingml/2006/table">
            <a:tbl>
              <a:tblPr firstRow="1" bandRow="1">
                <a:tableStyleId>{35758FB7-9AC5-4552-8A53-C91805E547FA}</a:tableStyleId>
              </a:tblPr>
              <a:tblGrid>
                <a:gridCol w="1907987"/>
                <a:gridCol w="1169894"/>
                <a:gridCol w="1116106"/>
              </a:tblGrid>
              <a:tr h="370840">
                <a:tc>
                  <a:txBody>
                    <a:bodyPr/>
                    <a:lstStyle/>
                    <a:p>
                      <a:endParaRPr lang="en-US" sz="1400" dirty="0"/>
                    </a:p>
                  </a:txBody>
                  <a:tcPr/>
                </a:tc>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b="1" dirty="0" smtClean="0"/>
                        <a:t># Instances</a:t>
                      </a:r>
                      <a:endParaRPr lang="en-US" sz="1400" b="1" dirty="0"/>
                    </a:p>
                  </a:txBody>
                  <a:tcPr/>
                </a:tc>
                <a:tc>
                  <a:txBody>
                    <a:bodyPr/>
                    <a:lstStyle/>
                    <a:p>
                      <a:r>
                        <a:rPr lang="en-US" sz="1400" dirty="0" smtClean="0"/>
                        <a:t>11,340</a:t>
                      </a:r>
                      <a:endParaRPr lang="en-US" sz="1400" dirty="0"/>
                    </a:p>
                  </a:txBody>
                  <a:tcPr/>
                </a:tc>
                <a:tc>
                  <a:txBody>
                    <a:bodyPr/>
                    <a:lstStyle/>
                    <a:p>
                      <a:r>
                        <a:rPr lang="en-US" sz="1400" dirty="0" smtClean="0"/>
                        <a:t>569,672</a:t>
                      </a:r>
                      <a:endParaRPr lang="en-US" sz="1400" dirty="0"/>
                    </a:p>
                  </a:txBody>
                  <a:tcPr/>
                </a:tc>
              </a:tr>
              <a:tr h="370840">
                <a:tc>
                  <a:txBody>
                    <a:bodyPr/>
                    <a:lstStyle/>
                    <a:p>
                      <a:r>
                        <a:rPr lang="en-US" sz="1400" b="1" dirty="0" smtClean="0"/>
                        <a:t># Instances</a:t>
                      </a:r>
                      <a:r>
                        <a:rPr lang="en-US" sz="1400" b="1" baseline="0" dirty="0" smtClean="0"/>
                        <a:t> per class</a:t>
                      </a:r>
                      <a:endParaRPr lang="en-US" sz="1400" b="1" dirty="0"/>
                    </a:p>
                  </a:txBody>
                  <a:tcPr/>
                </a:tc>
                <a:tc>
                  <a:txBody>
                    <a:bodyPr/>
                    <a:lstStyle/>
                    <a:p>
                      <a:r>
                        <a:rPr lang="en-US" sz="1400" dirty="0" smtClean="0"/>
                        <a:t>1620</a:t>
                      </a:r>
                      <a:endParaRPr lang="en-US" sz="1400" dirty="0"/>
                    </a:p>
                  </a:txBody>
                  <a:tcPr/>
                </a:tc>
                <a:tc>
                  <a:txBody>
                    <a:bodyPr/>
                    <a:lstStyle/>
                    <a:p>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1617442"/>
              </p:ext>
            </p:extLst>
          </p:nvPr>
        </p:nvGraphicFramePr>
        <p:xfrm>
          <a:off x="5010582" y="2243717"/>
          <a:ext cx="4711642" cy="1112520"/>
        </p:xfrm>
        <a:graphic>
          <a:graphicData uri="http://schemas.openxmlformats.org/drawingml/2006/table">
            <a:tbl>
              <a:tblPr firstRow="1" bandRow="1">
                <a:tableStyleId>{35758FB7-9AC5-4552-8A53-C91805E547FA}</a:tableStyleId>
              </a:tblPr>
              <a:tblGrid>
                <a:gridCol w="3595536"/>
                <a:gridCol w="1116106"/>
              </a:tblGrid>
              <a:tr h="370840">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dirty="0" smtClean="0"/>
                        <a:t>11,340</a:t>
                      </a:r>
                      <a:endParaRPr lang="en-US" sz="1400" dirty="0"/>
                    </a:p>
                  </a:txBody>
                  <a:tcPr/>
                </a:tc>
                <a:tc>
                  <a:txBody>
                    <a:bodyPr/>
                    <a:lstStyle/>
                    <a:p>
                      <a:r>
                        <a:rPr lang="en-US" sz="1400" dirty="0" smtClean="0"/>
                        <a:t>569,672</a:t>
                      </a:r>
                      <a:endParaRPr lang="en-US" sz="1400" dirty="0"/>
                    </a:p>
                  </a:txBody>
                  <a:tcPr/>
                </a:tc>
              </a:tr>
              <a:tr h="370840">
                <a:tc>
                  <a:txBody>
                    <a:bodyPr/>
                    <a:lstStyle/>
                    <a:p>
                      <a:r>
                        <a:rPr lang="en-US" sz="1400" dirty="0" smtClean="0"/>
                        <a:t>4,135 </a:t>
                      </a:r>
                      <a:r>
                        <a:rPr lang="en-US" sz="1400" baseline="0" dirty="0" smtClean="0"/>
                        <a:t>| 5,530 | 698 | 53 | 185 | 339 | 400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751387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Visualization (Equal Approach)</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39" y="1167180"/>
            <a:ext cx="7557247" cy="5718041"/>
          </a:xfrm>
          <a:prstGeom prst="rect">
            <a:avLst/>
          </a:prstGeom>
        </p:spPr>
      </p:pic>
      <p:sp>
        <p:nvSpPr>
          <p:cNvPr id="5" name="TextBox 4"/>
          <p:cNvSpPr txBox="1"/>
          <p:nvPr/>
        </p:nvSpPr>
        <p:spPr>
          <a:xfrm>
            <a:off x="6696636" y="3221457"/>
            <a:ext cx="3348318" cy="1138773"/>
          </a:xfrm>
          <a:prstGeom prst="rect">
            <a:avLst/>
          </a:prstGeom>
          <a:noFill/>
        </p:spPr>
        <p:txBody>
          <a:bodyPr wrap="square" rtlCol="0">
            <a:spAutoFit/>
          </a:bodyPr>
          <a:lstStyle/>
          <a:p>
            <a:r>
              <a:rPr lang="en-US" sz="1700" dirty="0" smtClean="0"/>
              <a:t>Most of the separation is done based on elevation. Seems to match the actual data (next slide) quite accurately!</a:t>
            </a:r>
            <a:endParaRPr lang="en-US" sz="1700" dirty="0"/>
          </a:p>
        </p:txBody>
      </p:sp>
      <p:sp>
        <p:nvSpPr>
          <p:cNvPr id="6" name="Slide Number Placeholder 5"/>
          <p:cNvSpPr>
            <a:spLocks noGrp="1"/>
          </p:cNvSpPr>
          <p:nvPr>
            <p:ph type="sldNum" sz="quarter" idx="12"/>
          </p:nvPr>
        </p:nvSpPr>
        <p:spPr/>
        <p:txBody>
          <a:bodyPr/>
          <a:lstStyle/>
          <a:p>
            <a:fld id="{22F99F82-0065-43BF-919C-D5DB104F64D3}" type="slidenum">
              <a:rPr lang="en-US" smtClean="0"/>
              <a:pPr/>
              <a:t>16</a:t>
            </a:fld>
            <a:endParaRPr lang="en-US"/>
          </a:p>
        </p:txBody>
      </p:sp>
      <p:sp>
        <p:nvSpPr>
          <p:cNvPr id="7" name="TextBox 6"/>
          <p:cNvSpPr txBox="1"/>
          <p:nvPr/>
        </p:nvSpPr>
        <p:spPr>
          <a:xfrm>
            <a:off x="3023695" y="2415558"/>
            <a:ext cx="1403797" cy="738664"/>
          </a:xfrm>
          <a:prstGeom prst="rect">
            <a:avLst/>
          </a:prstGeom>
          <a:noFill/>
        </p:spPr>
        <p:txBody>
          <a:bodyPr wrap="square" rtlCol="0">
            <a:spAutoFit/>
          </a:bodyPr>
          <a:lstStyle/>
          <a:p>
            <a:pPr algn="ctr"/>
            <a:r>
              <a:rPr lang="en-US" sz="1400" b="1" dirty="0" smtClean="0">
                <a:solidFill>
                  <a:schemeClr val="accent2">
                    <a:lumMod val="75000"/>
                  </a:schemeClr>
                </a:solidFill>
              </a:rPr>
              <a:t>High</a:t>
            </a:r>
          </a:p>
          <a:p>
            <a:pPr algn="ctr"/>
            <a:r>
              <a:rPr lang="en-US" sz="1400" b="1" dirty="0" smtClean="0">
                <a:solidFill>
                  <a:schemeClr val="accent2">
                    <a:lumMod val="75000"/>
                  </a:schemeClr>
                </a:solidFill>
              </a:rPr>
              <a:t>Elevation</a:t>
            </a:r>
          </a:p>
          <a:p>
            <a:pPr algn="ctr"/>
            <a:endParaRPr lang="en-US" sz="1400" dirty="0">
              <a:solidFill>
                <a:schemeClr val="accent2">
                  <a:lumMod val="75000"/>
                </a:schemeClr>
              </a:solidFill>
            </a:endParaRPr>
          </a:p>
        </p:txBody>
      </p:sp>
      <p:sp>
        <p:nvSpPr>
          <p:cNvPr id="8" name="TextBox 7"/>
          <p:cNvSpPr txBox="1"/>
          <p:nvPr/>
        </p:nvSpPr>
        <p:spPr>
          <a:xfrm>
            <a:off x="1522107" y="3787452"/>
            <a:ext cx="1403797" cy="523220"/>
          </a:xfrm>
          <a:prstGeom prst="rect">
            <a:avLst/>
          </a:prstGeom>
          <a:noFill/>
        </p:spPr>
        <p:txBody>
          <a:bodyPr wrap="square" rtlCol="0">
            <a:spAutoFit/>
          </a:bodyPr>
          <a:lstStyle/>
          <a:p>
            <a:pPr algn="ctr"/>
            <a:r>
              <a:rPr lang="en-US" sz="1400" b="1" dirty="0" smtClean="0">
                <a:solidFill>
                  <a:schemeClr val="accent2">
                    <a:lumMod val="75000"/>
                  </a:schemeClr>
                </a:solidFill>
              </a:rPr>
              <a:t>Medium</a:t>
            </a:r>
          </a:p>
          <a:p>
            <a:pPr algn="ctr"/>
            <a:r>
              <a:rPr lang="en-US" sz="1400" b="1" dirty="0" smtClean="0">
                <a:solidFill>
                  <a:schemeClr val="accent2">
                    <a:lumMod val="75000"/>
                  </a:schemeClr>
                </a:solidFill>
              </a:rPr>
              <a:t>Elevation</a:t>
            </a:r>
          </a:p>
        </p:txBody>
      </p:sp>
      <p:sp>
        <p:nvSpPr>
          <p:cNvPr id="9" name="TextBox 8"/>
          <p:cNvSpPr txBox="1"/>
          <p:nvPr/>
        </p:nvSpPr>
        <p:spPr>
          <a:xfrm>
            <a:off x="4561142" y="3669146"/>
            <a:ext cx="1403797" cy="738664"/>
          </a:xfrm>
          <a:prstGeom prst="rect">
            <a:avLst/>
          </a:prstGeom>
          <a:noFill/>
        </p:spPr>
        <p:txBody>
          <a:bodyPr wrap="square" rtlCol="0">
            <a:spAutoFit/>
          </a:bodyPr>
          <a:lstStyle/>
          <a:p>
            <a:pPr algn="ctr"/>
            <a:r>
              <a:rPr lang="en-US" sz="1400" b="1" dirty="0" smtClean="0">
                <a:solidFill>
                  <a:schemeClr val="accent2">
                    <a:lumMod val="75000"/>
                  </a:schemeClr>
                </a:solidFill>
              </a:rPr>
              <a:t>Low </a:t>
            </a:r>
          </a:p>
          <a:p>
            <a:pPr algn="ctr"/>
            <a:r>
              <a:rPr lang="en-US" sz="1400" b="1" dirty="0" smtClean="0">
                <a:solidFill>
                  <a:schemeClr val="accent2">
                    <a:lumMod val="75000"/>
                  </a:schemeClr>
                </a:solidFill>
              </a:rPr>
              <a:t>Elevation</a:t>
            </a:r>
          </a:p>
          <a:p>
            <a:pPr algn="ctr"/>
            <a:endParaRPr lang="en-US" sz="1400" dirty="0">
              <a:solidFill>
                <a:schemeClr val="accent2">
                  <a:lumMod val="75000"/>
                </a:schemeClr>
              </a:solidFill>
            </a:endParaRPr>
          </a:p>
        </p:txBody>
      </p:sp>
    </p:spTree>
    <p:extLst>
      <p:ext uri="{BB962C8B-B14F-4D97-AF65-F5344CB8AC3E}">
        <p14:creationId xmlns:p14="http://schemas.microsoft.com/office/powerpoint/2010/main" val="2686962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Group 34"/>
          <p:cNvGrpSpPr/>
          <p:nvPr/>
        </p:nvGrpSpPr>
        <p:grpSpPr>
          <a:xfrm>
            <a:off x="1828800" y="860455"/>
            <a:ext cx="8306873" cy="5862318"/>
            <a:chOff x="1828800" y="242268"/>
            <a:chExt cx="8306873" cy="5862318"/>
          </a:xfrm>
        </p:grpSpPr>
        <p:pic>
          <p:nvPicPr>
            <p:cNvPr id="1026" name="Picture 2" descr="Cache la Poudre Wilderness area ma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629" t="34172" r="17072" b="14159"/>
            <a:stretch/>
          </p:blipFill>
          <p:spPr bwMode="auto">
            <a:xfrm>
              <a:off x="2863402" y="1481071"/>
              <a:ext cx="5546503" cy="29363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970726" y="4417455"/>
              <a:ext cx="5331854" cy="261610"/>
            </a:xfrm>
            <a:prstGeom prst="rect">
              <a:avLst/>
            </a:prstGeom>
            <a:noFill/>
          </p:spPr>
          <p:txBody>
            <a:bodyPr wrap="square" rtlCol="0">
              <a:spAutoFit/>
            </a:bodyPr>
            <a:lstStyle/>
            <a:p>
              <a:r>
                <a:rPr lang="en-US" sz="1100" dirty="0"/>
                <a:t>Source: </a:t>
              </a:r>
              <a:r>
                <a:rPr lang="en-US" sz="1100" dirty="0">
                  <a:hlinkClick r:id="rId3"/>
                </a:rPr>
                <a:t>http://www.sangres.com/colorado/wilderness/neota.htm#.</a:t>
              </a:r>
              <a:r>
                <a:rPr lang="en-US" sz="1100" dirty="0" smtClean="0">
                  <a:hlinkClick r:id="rId3"/>
                </a:rPr>
                <a:t>Uq9io-JHCI9</a:t>
              </a:r>
              <a:r>
                <a:rPr lang="en-US" sz="1100" dirty="0" smtClean="0"/>
                <a:t> </a:t>
              </a:r>
              <a:endParaRPr lang="en-US" sz="1100" dirty="0"/>
            </a:p>
          </p:txBody>
        </p:sp>
        <p:cxnSp>
          <p:nvCxnSpPr>
            <p:cNvPr id="14" name="Straight Connector 13"/>
            <p:cNvCxnSpPr/>
            <p:nvPr/>
          </p:nvCxnSpPr>
          <p:spPr>
            <a:xfrm flipH="1" flipV="1">
              <a:off x="2369713" y="334851"/>
              <a:ext cx="1004552" cy="16871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828800" y="2105697"/>
              <a:ext cx="1584102" cy="1435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240924" y="3862463"/>
              <a:ext cx="1712891" cy="10443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38918" y="4099776"/>
              <a:ext cx="980940" cy="19082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10646" y="3511040"/>
              <a:ext cx="3631039" cy="3129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10646" y="3506787"/>
              <a:ext cx="143814" cy="25977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978204" y="242268"/>
              <a:ext cx="182450" cy="2365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978204" y="2600016"/>
              <a:ext cx="3157469" cy="91836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6" name="Title 35"/>
          <p:cNvSpPr>
            <a:spLocks noGrp="1"/>
          </p:cNvSpPr>
          <p:nvPr>
            <p:ph type="title"/>
          </p:nvPr>
        </p:nvSpPr>
        <p:spPr>
          <a:xfrm>
            <a:off x="1828800" y="95679"/>
            <a:ext cx="8596668" cy="1320800"/>
          </a:xfrm>
        </p:spPr>
        <p:txBody>
          <a:bodyPr/>
          <a:lstStyle/>
          <a:p>
            <a:r>
              <a:rPr lang="en-US" dirty="0" smtClean="0"/>
              <a:t>Cover Type Classes and Actual Locations</a:t>
            </a:r>
            <a:endParaRPr lang="en-US" dirty="0"/>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8806" y="5337381"/>
            <a:ext cx="981087" cy="1308117"/>
          </a:xfrm>
          <a:prstGeom prst="rect">
            <a:avLst/>
          </a:prstGeom>
        </p:spPr>
      </p:pic>
      <p:sp>
        <p:nvSpPr>
          <p:cNvPr id="40" name="TextBox 39"/>
          <p:cNvSpPr txBox="1"/>
          <p:nvPr/>
        </p:nvSpPr>
        <p:spPr>
          <a:xfrm>
            <a:off x="2977152" y="6607839"/>
            <a:ext cx="313082" cy="307777"/>
          </a:xfrm>
          <a:prstGeom prst="rect">
            <a:avLst/>
          </a:prstGeom>
          <a:noFill/>
        </p:spPr>
        <p:txBody>
          <a:bodyPr wrap="square" rtlCol="0">
            <a:spAutoFit/>
          </a:bodyPr>
          <a:lstStyle/>
          <a:p>
            <a:r>
              <a:rPr lang="en-US" sz="1400" b="1" dirty="0" smtClean="0">
                <a:solidFill>
                  <a:schemeClr val="accent1"/>
                </a:solidFill>
              </a:rPr>
              <a:t>1</a:t>
            </a:r>
            <a:endParaRPr lang="en-US" sz="1400" dirty="0"/>
          </a:p>
        </p:txBody>
      </p:sp>
      <p:sp>
        <p:nvSpPr>
          <p:cNvPr id="38" name="TextBox 37"/>
          <p:cNvSpPr txBox="1"/>
          <p:nvPr/>
        </p:nvSpPr>
        <p:spPr>
          <a:xfrm>
            <a:off x="3548130" y="5634035"/>
            <a:ext cx="1403797" cy="923330"/>
          </a:xfrm>
          <a:prstGeom prst="rect">
            <a:avLst/>
          </a:prstGeom>
          <a:noFill/>
        </p:spPr>
        <p:txBody>
          <a:bodyPr wrap="square" rtlCol="0">
            <a:spAutoFit/>
          </a:bodyPr>
          <a:lstStyle/>
          <a:p>
            <a:pPr algn="ctr"/>
            <a:r>
              <a:rPr lang="en-US" dirty="0" smtClean="0"/>
              <a:t>Highest</a:t>
            </a:r>
          </a:p>
          <a:p>
            <a:pPr algn="ctr"/>
            <a:r>
              <a:rPr lang="en-US" dirty="0" smtClean="0"/>
              <a:t>Elevation</a:t>
            </a:r>
          </a:p>
          <a:p>
            <a:pPr algn="ctr"/>
            <a:endParaRPr lang="en-US"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71" y="656384"/>
            <a:ext cx="981087" cy="1308117"/>
          </a:xfrm>
          <a:prstGeom prst="rect">
            <a:avLst/>
          </a:prstGeom>
        </p:spPr>
      </p:pic>
      <p:sp>
        <p:nvSpPr>
          <p:cNvPr id="43" name="TextBox 42"/>
          <p:cNvSpPr txBox="1"/>
          <p:nvPr/>
        </p:nvSpPr>
        <p:spPr>
          <a:xfrm>
            <a:off x="315517" y="1955870"/>
            <a:ext cx="313082" cy="307777"/>
          </a:xfrm>
          <a:prstGeom prst="rect">
            <a:avLst/>
          </a:prstGeom>
          <a:noFill/>
        </p:spPr>
        <p:txBody>
          <a:bodyPr wrap="square" rtlCol="0">
            <a:spAutoFit/>
          </a:bodyPr>
          <a:lstStyle/>
          <a:p>
            <a:r>
              <a:rPr lang="en-US" sz="1400" b="1" dirty="0" smtClean="0">
                <a:solidFill>
                  <a:schemeClr val="accent1"/>
                </a:solidFill>
              </a:rPr>
              <a:t>1</a:t>
            </a:r>
            <a:endParaRPr lang="en-US" sz="1400" dirty="0"/>
          </a:p>
        </p:txBody>
      </p:sp>
      <p:sp>
        <p:nvSpPr>
          <p:cNvPr id="44" name="TextBox 43"/>
          <p:cNvSpPr txBox="1"/>
          <p:nvPr/>
        </p:nvSpPr>
        <p:spPr>
          <a:xfrm>
            <a:off x="1234710" y="1371034"/>
            <a:ext cx="1403797" cy="923330"/>
          </a:xfrm>
          <a:prstGeom prst="rect">
            <a:avLst/>
          </a:prstGeom>
          <a:noFill/>
        </p:spPr>
        <p:txBody>
          <a:bodyPr wrap="square" rtlCol="0">
            <a:spAutoFit/>
          </a:bodyPr>
          <a:lstStyle/>
          <a:p>
            <a:pPr algn="ctr"/>
            <a:r>
              <a:rPr lang="en-US" dirty="0" smtClean="0"/>
              <a:t>Medium</a:t>
            </a:r>
          </a:p>
          <a:p>
            <a:pPr algn="ctr"/>
            <a:r>
              <a:rPr lang="en-US" dirty="0" smtClean="0"/>
              <a:t>Elevation</a:t>
            </a:r>
          </a:p>
          <a:p>
            <a:pPr algn="ctr"/>
            <a:endParaRPr lang="en-US" dirty="0"/>
          </a:p>
        </p:txBody>
      </p:sp>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1" y="2263647"/>
            <a:ext cx="969530" cy="1609179"/>
          </a:xfrm>
          <a:prstGeom prst="rect">
            <a:avLst/>
          </a:prstGeom>
        </p:spPr>
      </p:pic>
      <p:sp>
        <p:nvSpPr>
          <p:cNvPr id="46" name="TextBox 45"/>
          <p:cNvSpPr txBox="1"/>
          <p:nvPr/>
        </p:nvSpPr>
        <p:spPr>
          <a:xfrm>
            <a:off x="315517" y="3872826"/>
            <a:ext cx="313082" cy="307777"/>
          </a:xfrm>
          <a:prstGeom prst="rect">
            <a:avLst/>
          </a:prstGeom>
          <a:noFill/>
        </p:spPr>
        <p:txBody>
          <a:bodyPr wrap="square" rtlCol="0">
            <a:spAutoFit/>
          </a:bodyPr>
          <a:lstStyle/>
          <a:p>
            <a:r>
              <a:rPr lang="en-US" sz="1400" b="1" dirty="0" smtClean="0">
                <a:solidFill>
                  <a:schemeClr val="accent1"/>
                </a:solidFill>
              </a:rPr>
              <a:t>2</a:t>
            </a:r>
            <a:endParaRPr lang="en-US" sz="1400" dirty="0"/>
          </a:p>
        </p:txBody>
      </p:sp>
      <p:pic>
        <p:nvPicPr>
          <p:cNvPr id="47" name="Picture 46"/>
          <p:cNvPicPr>
            <a:picLocks noChangeAspect="1"/>
          </p:cNvPicPr>
          <p:nvPr/>
        </p:nvPicPr>
        <p:blipFill rotWithShape="1">
          <a:blip r:embed="rId6" cstate="print">
            <a:extLst>
              <a:ext uri="{28A0092B-C50C-407E-A947-70E740481C1C}">
                <a14:useLocalDpi xmlns:a14="http://schemas.microsoft.com/office/drawing/2010/main" val="0"/>
              </a:ext>
            </a:extLst>
          </a:blip>
          <a:srcRect r="49036"/>
          <a:stretch/>
        </p:blipFill>
        <p:spPr>
          <a:xfrm>
            <a:off x="1251077" y="2148266"/>
            <a:ext cx="1030310" cy="1516242"/>
          </a:xfrm>
          <a:prstGeom prst="rect">
            <a:avLst/>
          </a:prstGeom>
        </p:spPr>
      </p:pic>
      <p:sp>
        <p:nvSpPr>
          <p:cNvPr id="48" name="TextBox 47"/>
          <p:cNvSpPr txBox="1"/>
          <p:nvPr/>
        </p:nvSpPr>
        <p:spPr>
          <a:xfrm>
            <a:off x="1583573" y="3714564"/>
            <a:ext cx="313082" cy="307777"/>
          </a:xfrm>
          <a:prstGeom prst="rect">
            <a:avLst/>
          </a:prstGeom>
          <a:noFill/>
        </p:spPr>
        <p:txBody>
          <a:bodyPr wrap="square" rtlCol="0">
            <a:spAutoFit/>
          </a:bodyPr>
          <a:lstStyle/>
          <a:p>
            <a:r>
              <a:rPr lang="en-US" sz="1400" b="1" dirty="0" smtClean="0">
                <a:solidFill>
                  <a:schemeClr val="accent1"/>
                </a:solidFill>
              </a:rPr>
              <a:t>5</a:t>
            </a: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2867" y="4717963"/>
            <a:ext cx="981087" cy="1308117"/>
          </a:xfrm>
          <a:prstGeom prst="rect">
            <a:avLst/>
          </a:prstGeom>
        </p:spPr>
      </p:pic>
      <p:sp>
        <p:nvSpPr>
          <p:cNvPr id="50" name="TextBox 49"/>
          <p:cNvSpPr txBox="1"/>
          <p:nvPr/>
        </p:nvSpPr>
        <p:spPr>
          <a:xfrm>
            <a:off x="9981213" y="6017449"/>
            <a:ext cx="313082" cy="307777"/>
          </a:xfrm>
          <a:prstGeom prst="rect">
            <a:avLst/>
          </a:prstGeom>
          <a:noFill/>
        </p:spPr>
        <p:txBody>
          <a:bodyPr wrap="square" rtlCol="0">
            <a:spAutoFit/>
          </a:bodyPr>
          <a:lstStyle/>
          <a:p>
            <a:r>
              <a:rPr lang="en-US" sz="1400" b="1" dirty="0" smtClean="0">
                <a:solidFill>
                  <a:schemeClr val="accent1"/>
                </a:solidFill>
              </a:rPr>
              <a:t>1</a:t>
            </a:r>
            <a:endParaRPr lang="en-US" sz="1400" dirty="0"/>
          </a:p>
        </p:txBody>
      </p:sp>
      <p:sp>
        <p:nvSpPr>
          <p:cNvPr id="51" name="TextBox 50"/>
          <p:cNvSpPr txBox="1"/>
          <p:nvPr/>
        </p:nvSpPr>
        <p:spPr>
          <a:xfrm>
            <a:off x="7323779" y="5415961"/>
            <a:ext cx="1403797" cy="923330"/>
          </a:xfrm>
          <a:prstGeom prst="rect">
            <a:avLst/>
          </a:prstGeom>
          <a:noFill/>
        </p:spPr>
        <p:txBody>
          <a:bodyPr wrap="square" rtlCol="0">
            <a:spAutoFit/>
          </a:bodyPr>
          <a:lstStyle/>
          <a:p>
            <a:pPr algn="ctr"/>
            <a:r>
              <a:rPr lang="en-US" dirty="0" smtClean="0"/>
              <a:t>Medium</a:t>
            </a:r>
          </a:p>
          <a:p>
            <a:pPr algn="ctr"/>
            <a:r>
              <a:rPr lang="en-US" dirty="0" smtClean="0"/>
              <a:t>Elevation</a:t>
            </a:r>
          </a:p>
          <a:p>
            <a:pPr algn="ctr"/>
            <a:endParaRPr lang="en-US" dirty="0"/>
          </a:p>
        </p:txBody>
      </p:sp>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1879" y="5284373"/>
            <a:ext cx="969530" cy="1567440"/>
          </a:xfrm>
          <a:prstGeom prst="rect">
            <a:avLst/>
          </a:prstGeom>
        </p:spPr>
      </p:pic>
      <p:sp>
        <p:nvSpPr>
          <p:cNvPr id="53" name="TextBox 52"/>
          <p:cNvSpPr txBox="1"/>
          <p:nvPr/>
        </p:nvSpPr>
        <p:spPr>
          <a:xfrm>
            <a:off x="7497879" y="6544036"/>
            <a:ext cx="313082" cy="307777"/>
          </a:xfrm>
          <a:prstGeom prst="rect">
            <a:avLst/>
          </a:prstGeom>
          <a:noFill/>
        </p:spPr>
        <p:txBody>
          <a:bodyPr wrap="square" rtlCol="0">
            <a:spAutoFit/>
          </a:bodyPr>
          <a:lstStyle/>
          <a:p>
            <a:r>
              <a:rPr lang="en-US" sz="1400" b="1" dirty="0" smtClean="0">
                <a:solidFill>
                  <a:schemeClr val="accent1"/>
                </a:solidFill>
              </a:rPr>
              <a:t>2</a:t>
            </a:r>
            <a:endParaRPr lang="en-US" sz="1400" dirty="0"/>
          </a:p>
        </p:txBody>
      </p:sp>
      <p:pic>
        <p:nvPicPr>
          <p:cNvPr id="54" name="Picture 53"/>
          <p:cNvPicPr>
            <a:picLocks noChangeAspect="1"/>
          </p:cNvPicPr>
          <p:nvPr/>
        </p:nvPicPr>
        <p:blipFill rotWithShape="1">
          <a:blip r:embed="rId6" cstate="print">
            <a:extLst>
              <a:ext uri="{28A0092B-C50C-407E-A947-70E740481C1C}">
                <a14:useLocalDpi xmlns:a14="http://schemas.microsoft.com/office/drawing/2010/main" val="0"/>
              </a:ext>
            </a:extLst>
          </a:blip>
          <a:srcRect r="49036"/>
          <a:stretch/>
        </p:blipFill>
        <p:spPr>
          <a:xfrm>
            <a:off x="8533378" y="4720017"/>
            <a:ext cx="1030310" cy="1516242"/>
          </a:xfrm>
          <a:prstGeom prst="rect">
            <a:avLst/>
          </a:prstGeom>
        </p:spPr>
      </p:pic>
      <p:sp>
        <p:nvSpPr>
          <p:cNvPr id="55" name="TextBox 54"/>
          <p:cNvSpPr txBox="1"/>
          <p:nvPr/>
        </p:nvSpPr>
        <p:spPr>
          <a:xfrm>
            <a:off x="8908830" y="6318255"/>
            <a:ext cx="297043" cy="307777"/>
          </a:xfrm>
          <a:prstGeom prst="rect">
            <a:avLst/>
          </a:prstGeom>
          <a:noFill/>
        </p:spPr>
        <p:txBody>
          <a:bodyPr wrap="square" rtlCol="0">
            <a:spAutoFit/>
          </a:bodyPr>
          <a:lstStyle/>
          <a:p>
            <a:r>
              <a:rPr lang="en-US" sz="1400" b="1" dirty="0" smtClean="0">
                <a:solidFill>
                  <a:schemeClr val="accent1"/>
                </a:solidFill>
              </a:rPr>
              <a:t>5</a:t>
            </a:r>
            <a:endParaRPr lang="en-US" sz="1400" dirty="0"/>
          </a:p>
        </p:txBody>
      </p:sp>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04058" y="712497"/>
            <a:ext cx="1105005" cy="1822927"/>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52551" y="2245428"/>
            <a:ext cx="1432538" cy="1891140"/>
          </a:xfrm>
          <a:prstGeom prst="rect">
            <a:avLst/>
          </a:prstGeom>
        </p:spPr>
      </p:pic>
      <p:pic>
        <p:nvPicPr>
          <p:cNvPr id="61" name="Picture 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65641" y="656384"/>
            <a:ext cx="1175374" cy="1419852"/>
          </a:xfrm>
          <a:prstGeom prst="rect">
            <a:avLst/>
          </a:prstGeom>
        </p:spPr>
      </p:pic>
      <p:sp>
        <p:nvSpPr>
          <p:cNvPr id="62" name="TextBox 61"/>
          <p:cNvSpPr txBox="1"/>
          <p:nvPr/>
        </p:nvSpPr>
        <p:spPr>
          <a:xfrm>
            <a:off x="9300019" y="2526250"/>
            <a:ext cx="313082" cy="307777"/>
          </a:xfrm>
          <a:prstGeom prst="rect">
            <a:avLst/>
          </a:prstGeom>
          <a:noFill/>
        </p:spPr>
        <p:txBody>
          <a:bodyPr wrap="square" rtlCol="0">
            <a:spAutoFit/>
          </a:bodyPr>
          <a:lstStyle/>
          <a:p>
            <a:r>
              <a:rPr lang="en-US" sz="1400" b="1" dirty="0" smtClean="0">
                <a:solidFill>
                  <a:schemeClr val="accent1"/>
                </a:solidFill>
              </a:rPr>
              <a:t>3</a:t>
            </a:r>
            <a:endParaRPr lang="en-US" sz="1400" dirty="0"/>
          </a:p>
        </p:txBody>
      </p:sp>
      <p:sp>
        <p:nvSpPr>
          <p:cNvPr id="63" name="TextBox 62"/>
          <p:cNvSpPr txBox="1"/>
          <p:nvPr/>
        </p:nvSpPr>
        <p:spPr>
          <a:xfrm>
            <a:off x="10696787" y="2022209"/>
            <a:ext cx="313082" cy="307777"/>
          </a:xfrm>
          <a:prstGeom prst="rect">
            <a:avLst/>
          </a:prstGeom>
          <a:noFill/>
        </p:spPr>
        <p:txBody>
          <a:bodyPr wrap="square" rtlCol="0">
            <a:spAutoFit/>
          </a:bodyPr>
          <a:lstStyle/>
          <a:p>
            <a:r>
              <a:rPr lang="en-US" sz="1400" b="1" dirty="0">
                <a:solidFill>
                  <a:schemeClr val="accent1"/>
                </a:solidFill>
              </a:rPr>
              <a:t>4</a:t>
            </a:r>
            <a:endParaRPr lang="en-US" sz="1400" dirty="0"/>
          </a:p>
        </p:txBody>
      </p:sp>
      <p:sp>
        <p:nvSpPr>
          <p:cNvPr id="64" name="TextBox 63"/>
          <p:cNvSpPr txBox="1"/>
          <p:nvPr/>
        </p:nvSpPr>
        <p:spPr>
          <a:xfrm>
            <a:off x="9881030" y="3152242"/>
            <a:ext cx="313082" cy="307777"/>
          </a:xfrm>
          <a:prstGeom prst="rect">
            <a:avLst/>
          </a:prstGeom>
          <a:noFill/>
        </p:spPr>
        <p:txBody>
          <a:bodyPr wrap="square" rtlCol="0">
            <a:spAutoFit/>
          </a:bodyPr>
          <a:lstStyle/>
          <a:p>
            <a:r>
              <a:rPr lang="en-US" sz="1400" b="1" dirty="0">
                <a:solidFill>
                  <a:schemeClr val="accent1"/>
                </a:solidFill>
              </a:rPr>
              <a:t>6</a:t>
            </a:r>
            <a:endParaRPr lang="en-US" sz="1400" dirty="0"/>
          </a:p>
        </p:txBody>
      </p:sp>
      <p:sp>
        <p:nvSpPr>
          <p:cNvPr id="65" name="TextBox 64"/>
          <p:cNvSpPr txBox="1"/>
          <p:nvPr/>
        </p:nvSpPr>
        <p:spPr>
          <a:xfrm>
            <a:off x="7256773" y="1087827"/>
            <a:ext cx="1403797" cy="646331"/>
          </a:xfrm>
          <a:prstGeom prst="rect">
            <a:avLst/>
          </a:prstGeom>
          <a:noFill/>
        </p:spPr>
        <p:txBody>
          <a:bodyPr wrap="square" rtlCol="0">
            <a:spAutoFit/>
          </a:bodyPr>
          <a:lstStyle/>
          <a:p>
            <a:pPr algn="ctr"/>
            <a:r>
              <a:rPr lang="en-US" dirty="0" smtClean="0"/>
              <a:t>Lowest</a:t>
            </a:r>
          </a:p>
          <a:p>
            <a:pPr algn="ctr"/>
            <a:r>
              <a:rPr lang="en-US" dirty="0" smtClean="0"/>
              <a:t>Elevation</a:t>
            </a:r>
            <a:endParaRPr lang="en-US" dirty="0"/>
          </a:p>
        </p:txBody>
      </p:sp>
      <p:sp>
        <p:nvSpPr>
          <p:cNvPr id="66" name="TextBox 65"/>
          <p:cNvSpPr txBox="1"/>
          <p:nvPr/>
        </p:nvSpPr>
        <p:spPr>
          <a:xfrm>
            <a:off x="8521468" y="2866446"/>
            <a:ext cx="1403797" cy="738664"/>
          </a:xfrm>
          <a:prstGeom prst="rect">
            <a:avLst/>
          </a:prstGeom>
          <a:noFill/>
        </p:spPr>
        <p:txBody>
          <a:bodyPr wrap="square" rtlCol="0">
            <a:spAutoFit/>
          </a:bodyPr>
          <a:lstStyle/>
          <a:p>
            <a:pPr algn="ctr"/>
            <a:r>
              <a:rPr lang="en-US" sz="1400" dirty="0" smtClean="0"/>
              <a:t>Most unique with respect to overall dataset</a:t>
            </a:r>
            <a:endParaRPr lang="en-US" sz="1400" dirty="0"/>
          </a:p>
        </p:txBody>
      </p:sp>
      <p:sp>
        <p:nvSpPr>
          <p:cNvPr id="2" name="Slide Number Placeholder 1"/>
          <p:cNvSpPr>
            <a:spLocks noGrp="1"/>
          </p:cNvSpPr>
          <p:nvPr>
            <p:ph type="sldNum" sz="quarter" idx="12"/>
          </p:nvPr>
        </p:nvSpPr>
        <p:spPr>
          <a:xfrm>
            <a:off x="10819549" y="6374802"/>
            <a:ext cx="683339" cy="365125"/>
          </a:xfrm>
        </p:spPr>
        <p:txBody>
          <a:bodyPr/>
          <a:lstStyle/>
          <a:p>
            <a:fld id="{22F99F82-0065-43BF-919C-D5DB104F64D3}" type="slidenum">
              <a:rPr lang="en-US" smtClean="0"/>
              <a:pPr/>
              <a:t>17</a:t>
            </a:fld>
            <a:endParaRPr lang="en-US" dirty="0"/>
          </a:p>
        </p:txBody>
      </p:sp>
    </p:spTree>
    <p:extLst>
      <p:ext uri="{BB962C8B-B14F-4D97-AF65-F5344CB8AC3E}">
        <p14:creationId xmlns:p14="http://schemas.microsoft.com/office/powerpoint/2010/main" val="4160021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a:t>
            </a:r>
            <a:endParaRPr lang="en-US" dirty="0"/>
          </a:p>
        </p:txBody>
      </p:sp>
      <p:sp>
        <p:nvSpPr>
          <p:cNvPr id="3" name="Content Placeholder 2"/>
          <p:cNvSpPr>
            <a:spLocks noGrp="1"/>
          </p:cNvSpPr>
          <p:nvPr>
            <p:ph idx="1"/>
          </p:nvPr>
        </p:nvSpPr>
        <p:spPr>
          <a:xfrm>
            <a:off x="677334" y="1479177"/>
            <a:ext cx="8596668" cy="4562186"/>
          </a:xfrm>
        </p:spPr>
        <p:txBody>
          <a:bodyPr/>
          <a:lstStyle/>
          <a:p>
            <a:r>
              <a:rPr lang="en-US" dirty="0"/>
              <a:t>Training and test set size</a:t>
            </a:r>
            <a:r>
              <a:rPr lang="en-US" dirty="0" smtClean="0"/>
              <a:t>: </a:t>
            </a:r>
          </a:p>
          <a:p>
            <a:pPr marL="0" indent="0">
              <a:buNone/>
            </a:pPr>
            <a:r>
              <a:rPr lang="en-US" dirty="0" smtClean="0"/>
              <a:t>                          Equal:                                                  Proportional:</a:t>
            </a:r>
          </a:p>
          <a:p>
            <a:pPr lvl="1"/>
            <a:endParaRPr lang="en-US" dirty="0"/>
          </a:p>
          <a:p>
            <a:pPr marL="457200" lvl="1" indent="0">
              <a:buNone/>
            </a:pPr>
            <a:endParaRPr lang="en-US" dirty="0"/>
          </a:p>
          <a:p>
            <a:pPr marL="457200" lvl="1" indent="0">
              <a:buNone/>
            </a:pPr>
            <a:r>
              <a:rPr lang="en-US" dirty="0" smtClean="0"/>
              <a:t> </a:t>
            </a:r>
            <a:endParaRPr lang="en-US" dirty="0"/>
          </a:p>
          <a:p>
            <a:endParaRPr lang="en-US" dirty="0" smtClean="0">
              <a:solidFill>
                <a:schemeClr val="accent1"/>
              </a:solidFill>
            </a:endParaRPr>
          </a:p>
          <a:p>
            <a:r>
              <a:rPr lang="en-US" dirty="0" smtClean="0">
                <a:solidFill>
                  <a:schemeClr val="accent1"/>
                </a:solidFill>
              </a:rPr>
              <a:t>20</a:t>
            </a:r>
            <a:r>
              <a:rPr lang="en-US" dirty="0" smtClean="0"/>
              <a:t> random simulations used for validation</a:t>
            </a:r>
          </a:p>
          <a:p>
            <a:r>
              <a:rPr lang="en-US" sz="2400" b="1" dirty="0" smtClean="0">
                <a:solidFill>
                  <a:srgbClr val="92D050"/>
                </a:solidFill>
              </a:rPr>
              <a:t>Misclassification error:</a:t>
            </a:r>
            <a:r>
              <a:rPr lang="en-US" sz="2400" b="1" dirty="0" smtClean="0"/>
              <a:t> </a:t>
            </a:r>
          </a:p>
          <a:p>
            <a:pPr lvl="1"/>
            <a:r>
              <a:rPr lang="en-US" sz="2200" dirty="0" smtClean="0"/>
              <a:t>Equal: </a:t>
            </a:r>
            <a:r>
              <a:rPr lang="en-US" sz="2200" dirty="0" smtClean="0">
                <a:solidFill>
                  <a:srgbClr val="92D050"/>
                </a:solidFill>
              </a:rPr>
              <a:t>28.36% ± 1.07% </a:t>
            </a:r>
            <a:r>
              <a:rPr lang="en-US" sz="2200" dirty="0" smtClean="0"/>
              <a:t>- Best so far</a:t>
            </a:r>
          </a:p>
          <a:p>
            <a:pPr lvl="1"/>
            <a:r>
              <a:rPr lang="en-US" sz="2200" dirty="0" smtClean="0"/>
              <a:t>Proportional: </a:t>
            </a:r>
            <a:r>
              <a:rPr lang="en-US" sz="2200" dirty="0" smtClean="0">
                <a:solidFill>
                  <a:srgbClr val="92D050"/>
                </a:solidFill>
              </a:rPr>
              <a:t>17.66% </a:t>
            </a:r>
            <a:r>
              <a:rPr lang="en-US" sz="2200" dirty="0">
                <a:solidFill>
                  <a:srgbClr val="92D050"/>
                </a:solidFill>
              </a:rPr>
              <a:t>± </a:t>
            </a:r>
            <a:r>
              <a:rPr lang="en-US" sz="2200" dirty="0" smtClean="0">
                <a:solidFill>
                  <a:srgbClr val="92D050"/>
                </a:solidFill>
              </a:rPr>
              <a:t>0.98% </a:t>
            </a:r>
            <a:endParaRPr lang="en-US" sz="2200" dirty="0" smtClean="0"/>
          </a:p>
          <a:p>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00061989"/>
              </p:ext>
            </p:extLst>
          </p:nvPr>
        </p:nvGraphicFramePr>
        <p:xfrm>
          <a:off x="794872" y="2243717"/>
          <a:ext cx="4193987" cy="1112520"/>
        </p:xfrm>
        <a:graphic>
          <a:graphicData uri="http://schemas.openxmlformats.org/drawingml/2006/table">
            <a:tbl>
              <a:tblPr firstRow="1" bandRow="1">
                <a:tableStyleId>{08FB837D-C827-4EFA-A057-4D05807E0F7C}</a:tableStyleId>
              </a:tblPr>
              <a:tblGrid>
                <a:gridCol w="1907987"/>
                <a:gridCol w="1169894"/>
                <a:gridCol w="1116106"/>
              </a:tblGrid>
              <a:tr h="370840">
                <a:tc>
                  <a:txBody>
                    <a:bodyPr/>
                    <a:lstStyle/>
                    <a:p>
                      <a:endParaRPr lang="en-US" sz="1400" dirty="0"/>
                    </a:p>
                  </a:txBody>
                  <a:tcPr/>
                </a:tc>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b="1" dirty="0" smtClean="0"/>
                        <a:t># Instances</a:t>
                      </a:r>
                      <a:endParaRPr lang="en-US" sz="1400" b="1" dirty="0"/>
                    </a:p>
                  </a:txBody>
                  <a:tcPr/>
                </a:tc>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b="1" dirty="0" smtClean="0"/>
                        <a:t># Instances</a:t>
                      </a:r>
                      <a:r>
                        <a:rPr lang="en-US" sz="1400" b="1" baseline="0" dirty="0" smtClean="0"/>
                        <a:t> per class</a:t>
                      </a:r>
                      <a:endParaRPr lang="en-US" sz="1400" b="1" dirty="0"/>
                    </a:p>
                  </a:txBody>
                  <a:tcPr/>
                </a:tc>
                <a:tc>
                  <a:txBody>
                    <a:bodyPr/>
                    <a:lstStyle/>
                    <a:p>
                      <a:r>
                        <a:rPr lang="en-US" sz="1400" dirty="0" smtClean="0"/>
                        <a:t>1620</a:t>
                      </a:r>
                      <a:endParaRPr lang="en-US" sz="1400" dirty="0"/>
                    </a:p>
                  </a:txBody>
                  <a:tcPr/>
                </a:tc>
                <a:tc>
                  <a:txBody>
                    <a:bodyPr/>
                    <a:lstStyle/>
                    <a:p>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94549175"/>
              </p:ext>
            </p:extLst>
          </p:nvPr>
        </p:nvGraphicFramePr>
        <p:xfrm>
          <a:off x="5010582" y="2243717"/>
          <a:ext cx="4711642" cy="1112520"/>
        </p:xfrm>
        <a:graphic>
          <a:graphicData uri="http://schemas.openxmlformats.org/drawingml/2006/table">
            <a:tbl>
              <a:tblPr firstRow="1" bandRow="1">
                <a:tableStyleId>{08FB837D-C827-4EFA-A057-4D05807E0F7C}</a:tableStyleId>
              </a:tblPr>
              <a:tblGrid>
                <a:gridCol w="3595536"/>
                <a:gridCol w="1116106"/>
              </a:tblGrid>
              <a:tr h="370840">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dirty="0" smtClean="0"/>
                        <a:t>4,135 </a:t>
                      </a:r>
                      <a:r>
                        <a:rPr lang="en-US" sz="1400" baseline="0" dirty="0" smtClean="0"/>
                        <a:t>| 5,530 | 698 | 53 | 185 | 339 | 400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76569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6812" y="2157861"/>
            <a:ext cx="5487801" cy="4848057"/>
          </a:xfrm>
          <a:prstGeom prst="rect">
            <a:avLst/>
          </a:prstGeom>
        </p:spPr>
      </p:pic>
      <p:sp>
        <p:nvSpPr>
          <p:cNvPr id="2" name="Title 1"/>
          <p:cNvSpPr>
            <a:spLocks noGrp="1"/>
          </p:cNvSpPr>
          <p:nvPr>
            <p:ph type="title"/>
          </p:nvPr>
        </p:nvSpPr>
        <p:spPr>
          <a:xfrm>
            <a:off x="677334" y="614178"/>
            <a:ext cx="8596668" cy="1320800"/>
          </a:xfrm>
        </p:spPr>
        <p:txBody>
          <a:bodyPr/>
          <a:lstStyle/>
          <a:p>
            <a:r>
              <a:rPr lang="en-US" dirty="0" smtClean="0"/>
              <a:t>Random Forests: </a:t>
            </a:r>
            <a:r>
              <a:rPr lang="en-US" sz="2800" dirty="0" smtClean="0"/>
              <a:t>Optimal # Features to Sample </a:t>
            </a:r>
            <a:endParaRPr lang="en-US" sz="2800" dirty="0"/>
          </a:p>
        </p:txBody>
      </p:sp>
      <p:sp>
        <p:nvSpPr>
          <p:cNvPr id="3" name="Content Placeholder 2"/>
          <p:cNvSpPr>
            <a:spLocks noGrp="1"/>
          </p:cNvSpPr>
          <p:nvPr>
            <p:ph idx="1"/>
          </p:nvPr>
        </p:nvSpPr>
        <p:spPr>
          <a:xfrm>
            <a:off x="677334" y="1421001"/>
            <a:ext cx="8596668" cy="3880773"/>
          </a:xfrm>
        </p:spPr>
        <p:txBody>
          <a:bodyPr/>
          <a:lstStyle/>
          <a:p>
            <a:r>
              <a:rPr lang="en-US" dirty="0" smtClean="0"/>
              <a:t>Used information from the single classification tree (8 variables were optimal) to decide how many features to sample when building the forest. 8 would be the minimum, and we tried 8 more integer values between 8 and 54.</a:t>
            </a:r>
          </a:p>
        </p:txBody>
      </p:sp>
      <p:sp>
        <p:nvSpPr>
          <p:cNvPr id="4" name="Slide Number Placeholder 3"/>
          <p:cNvSpPr>
            <a:spLocks noGrp="1"/>
          </p:cNvSpPr>
          <p:nvPr>
            <p:ph type="sldNum" sz="quarter" idx="12"/>
          </p:nvPr>
        </p:nvSpPr>
        <p:spPr/>
        <p:txBody>
          <a:bodyPr/>
          <a:lstStyle/>
          <a:p>
            <a:fld id="{22F99F82-0065-43BF-919C-D5DB104F64D3}" type="slidenum">
              <a:rPr lang="en-US" smtClean="0"/>
              <a:pPr/>
              <a:t>19</a:t>
            </a:fld>
            <a:endParaRPr lang="en-US"/>
          </a:p>
        </p:txBody>
      </p:sp>
      <p:sp>
        <p:nvSpPr>
          <p:cNvPr id="7" name="Content Placeholder 2"/>
          <p:cNvSpPr txBox="1">
            <a:spLocks/>
          </p:cNvSpPr>
          <p:nvPr/>
        </p:nvSpPr>
        <p:spPr>
          <a:xfrm>
            <a:off x="677334" y="2741802"/>
            <a:ext cx="4271184" cy="1413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minimum average classification errors were reported (Equal=16 features, proportional=34 features).</a:t>
            </a:r>
          </a:p>
        </p:txBody>
      </p:sp>
    </p:spTree>
    <p:extLst>
      <p:ext uri="{BB962C8B-B14F-4D97-AF65-F5344CB8AC3E}">
        <p14:creationId xmlns:p14="http://schemas.microsoft.com/office/powerpoint/2010/main" val="650263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Accurate natural resource inventory information is vital to land management agencies, and forest cover type is one of the most basic characteristics recorded in those inventories</a:t>
            </a:r>
          </a:p>
          <a:p>
            <a:r>
              <a:rPr lang="en-US" dirty="0" smtClean="0"/>
              <a:t>It may be time consuming to directly record the data or estimate it using remote sensing, and/or often economically or legally impossible to obtain the data from lands that are not under the agency’s control</a:t>
            </a:r>
          </a:p>
          <a:p>
            <a:r>
              <a:rPr lang="en-US" dirty="0" err="1" smtClean="0"/>
              <a:t>Blackard</a:t>
            </a:r>
            <a:r>
              <a:rPr lang="en-US" dirty="0" smtClean="0"/>
              <a:t> and Dean (1999) study compared the performance of a </a:t>
            </a:r>
            <a:r>
              <a:rPr lang="en-US" dirty="0" err="1" smtClean="0"/>
              <a:t>feedforward</a:t>
            </a:r>
            <a:r>
              <a:rPr lang="en-US" dirty="0" smtClean="0"/>
              <a:t> artificial neural network model to a Gaussian discriminant analysis (LDA) for predicting forest cover type in 4 wilderness areas of the Roosevelt National Park in CO using cartographic variables only.</a:t>
            </a:r>
          </a:p>
          <a:p>
            <a:pPr marL="0" indent="0">
              <a:buNone/>
            </a:pPr>
            <a:r>
              <a:rPr lang="en-US" dirty="0" smtClean="0">
                <a:solidFill>
                  <a:schemeClr val="tx1"/>
                </a:solidFill>
              </a:rPr>
              <a:t>   </a:t>
            </a:r>
            <a:r>
              <a:rPr lang="en-US" dirty="0">
                <a:solidFill>
                  <a:schemeClr val="accent4"/>
                </a:solidFill>
              </a:rPr>
              <a:t> </a:t>
            </a:r>
            <a:r>
              <a:rPr lang="en-US" dirty="0" smtClean="0">
                <a:solidFill>
                  <a:schemeClr val="accent4"/>
                </a:solidFill>
              </a:rPr>
              <a:t> </a:t>
            </a:r>
            <a:r>
              <a:rPr lang="en-US" dirty="0" smtClean="0">
                <a:solidFill>
                  <a:schemeClr val="accent4"/>
                </a:solidFill>
                <a:sym typeface="Wingdings" panose="05000000000000000000" pitchFamily="2" charset="2"/>
              </a:rPr>
              <a:t></a:t>
            </a:r>
            <a:r>
              <a:rPr lang="en-US" sz="2200" dirty="0" smtClean="0">
                <a:solidFill>
                  <a:schemeClr val="accent4"/>
                </a:solidFill>
              </a:rPr>
              <a:t>Will our methods perform better?</a:t>
            </a:r>
            <a:endParaRPr lang="en-US" sz="2200" dirty="0">
              <a:solidFill>
                <a:schemeClr val="accent4"/>
              </a:solidFill>
            </a:endParaRPr>
          </a:p>
        </p:txBody>
      </p:sp>
      <p:sp>
        <p:nvSpPr>
          <p:cNvPr id="4" name="Slide Number Placeholder 3"/>
          <p:cNvSpPr>
            <a:spLocks noGrp="1"/>
          </p:cNvSpPr>
          <p:nvPr>
            <p:ph type="sldNum" sz="quarter" idx="12"/>
          </p:nvPr>
        </p:nvSpPr>
        <p:spPr/>
        <p:txBody>
          <a:bodyPr/>
          <a:lstStyle/>
          <a:p>
            <a:fld id="{22F99F82-0065-43BF-919C-D5DB104F64D3}" type="slidenum">
              <a:rPr lang="en-US" smtClean="0"/>
              <a:pPr/>
              <a:t>2</a:t>
            </a:fld>
            <a:endParaRPr lang="en-US"/>
          </a:p>
        </p:txBody>
      </p:sp>
    </p:spTree>
    <p:extLst>
      <p:ext uri="{BB962C8B-B14F-4D97-AF65-F5344CB8AC3E}">
        <p14:creationId xmlns:p14="http://schemas.microsoft.com/office/powerpoint/2010/main" val="3234443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 </a:t>
            </a:r>
            <a:r>
              <a:rPr lang="en-US" sz="2800" dirty="0" smtClean="0"/>
              <a:t>Optimal # Trees</a:t>
            </a:r>
            <a:endParaRPr lang="en-US" sz="2800" dirty="0"/>
          </a:p>
        </p:txBody>
      </p:sp>
      <p:sp>
        <p:nvSpPr>
          <p:cNvPr id="3" name="Content Placeholder 2"/>
          <p:cNvSpPr>
            <a:spLocks noGrp="1"/>
          </p:cNvSpPr>
          <p:nvPr>
            <p:ph idx="1"/>
          </p:nvPr>
        </p:nvSpPr>
        <p:spPr>
          <a:xfrm>
            <a:off x="677334" y="1434447"/>
            <a:ext cx="8596668" cy="3880773"/>
          </a:xfrm>
        </p:spPr>
        <p:txBody>
          <a:bodyPr/>
          <a:lstStyle/>
          <a:p>
            <a:r>
              <a:rPr lang="en-US" dirty="0" smtClean="0"/>
              <a:t>We plotted the “out-of-bag” (OOB) error by number of trees (t), </a:t>
            </a:r>
            <a:r>
              <a:rPr lang="en-US" dirty="0"/>
              <a:t>which is </a:t>
            </a:r>
            <a:r>
              <a:rPr lang="en-US" dirty="0" smtClean="0"/>
              <a:t>the misclassification error </a:t>
            </a:r>
            <a:r>
              <a:rPr lang="en-US" dirty="0"/>
              <a:t>from the algorithm's </a:t>
            </a:r>
            <a:r>
              <a:rPr lang="en-US" dirty="0" smtClean="0"/>
              <a:t>random holding out of ≈1/3 </a:t>
            </a:r>
            <a:r>
              <a:rPr lang="en-US" dirty="0"/>
              <a:t>of </a:t>
            </a:r>
            <a:r>
              <a:rPr lang="en-US" dirty="0" smtClean="0"/>
              <a:t>the training data to test the model with t trees on the remaining data  </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20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659" y="2393576"/>
            <a:ext cx="5900404" cy="4464424"/>
          </a:xfrm>
          <a:prstGeom prst="rect">
            <a:avLst/>
          </a:prstGeom>
        </p:spPr>
      </p:pic>
      <p:sp>
        <p:nvSpPr>
          <p:cNvPr id="7" name="TextBox 6"/>
          <p:cNvSpPr txBox="1"/>
          <p:nvPr/>
        </p:nvSpPr>
        <p:spPr>
          <a:xfrm>
            <a:off x="5919767" y="3173507"/>
            <a:ext cx="1896036" cy="1077218"/>
          </a:xfrm>
          <a:prstGeom prst="rect">
            <a:avLst/>
          </a:prstGeom>
          <a:noFill/>
        </p:spPr>
        <p:txBody>
          <a:bodyPr wrap="square" rtlCol="0">
            <a:spAutoFit/>
          </a:bodyPr>
          <a:lstStyle/>
          <a:p>
            <a:r>
              <a:rPr lang="en-US" sz="1600" dirty="0" smtClean="0">
                <a:solidFill>
                  <a:schemeClr val="tx1">
                    <a:lumMod val="75000"/>
                    <a:lumOff val="25000"/>
                  </a:schemeClr>
                </a:solidFill>
              </a:rPr>
              <a:t>We chose </a:t>
            </a:r>
            <a:r>
              <a:rPr lang="en-US" sz="1600" b="1" dirty="0" smtClean="0">
                <a:solidFill>
                  <a:schemeClr val="tx1">
                    <a:lumMod val="75000"/>
                    <a:lumOff val="25000"/>
                  </a:schemeClr>
                </a:solidFill>
              </a:rPr>
              <a:t>300 </a:t>
            </a:r>
            <a:r>
              <a:rPr lang="en-US" sz="1600" dirty="0" smtClean="0">
                <a:solidFill>
                  <a:schemeClr val="tx1">
                    <a:lumMod val="75000"/>
                    <a:lumOff val="25000"/>
                  </a:schemeClr>
                </a:solidFill>
              </a:rPr>
              <a:t>(where error stabilized, to be on the safe side)</a:t>
            </a:r>
            <a:endParaRPr lang="en-US" sz="1600" dirty="0">
              <a:solidFill>
                <a:schemeClr val="tx1">
                  <a:lumMod val="75000"/>
                  <a:lumOff val="25000"/>
                </a:schemeClr>
              </a:solidFill>
            </a:endParaRPr>
          </a:p>
        </p:txBody>
      </p:sp>
      <p:cxnSp>
        <p:nvCxnSpPr>
          <p:cNvPr id="9" name="Straight Connector 8"/>
          <p:cNvCxnSpPr/>
          <p:nvPr/>
        </p:nvCxnSpPr>
        <p:spPr>
          <a:xfrm flipV="1">
            <a:off x="5809129" y="3913530"/>
            <a:ext cx="0" cy="2033703"/>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1" name="Straight Connector 10"/>
          <p:cNvCxnSpPr>
            <a:endCxn id="7" idx="1"/>
          </p:cNvCxnSpPr>
          <p:nvPr/>
        </p:nvCxnSpPr>
        <p:spPr>
          <a:xfrm flipV="1">
            <a:off x="5809129" y="3712116"/>
            <a:ext cx="110638" cy="2014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8483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sz="3300" dirty="0" smtClean="0"/>
              <a:t>Variable Importance (Trees)</a:t>
            </a:r>
            <a:endParaRPr lang="en-US" sz="3300" dirty="0"/>
          </a:p>
        </p:txBody>
      </p:sp>
      <p:sp>
        <p:nvSpPr>
          <p:cNvPr id="3" name="Content Placeholder 2"/>
          <p:cNvSpPr>
            <a:spLocks noGrp="1"/>
          </p:cNvSpPr>
          <p:nvPr>
            <p:ph idx="1"/>
          </p:nvPr>
        </p:nvSpPr>
        <p:spPr>
          <a:xfrm>
            <a:off x="7326645" y="2502452"/>
            <a:ext cx="2825885" cy="3646486"/>
          </a:xfrm>
        </p:spPr>
        <p:txBody>
          <a:bodyPr>
            <a:normAutofit/>
          </a:bodyPr>
          <a:lstStyle/>
          <a:p>
            <a:r>
              <a:rPr lang="en-US" dirty="0" smtClean="0"/>
              <a:t>Mean Dec. Accuracy: </a:t>
            </a:r>
          </a:p>
          <a:p>
            <a:pPr lvl="1"/>
            <a:r>
              <a:rPr lang="en-US" dirty="0" smtClean="0"/>
              <a:t>How much inclusion of the variable reduces the overall class. error  </a:t>
            </a:r>
          </a:p>
          <a:p>
            <a:r>
              <a:rPr lang="en-US" dirty="0" smtClean="0"/>
              <a:t>Mean Dec. </a:t>
            </a:r>
            <a:r>
              <a:rPr lang="en-US" dirty="0" err="1" smtClean="0"/>
              <a:t>Gini</a:t>
            </a:r>
            <a:r>
              <a:rPr lang="en-US" dirty="0" smtClean="0"/>
              <a:t>:</a:t>
            </a:r>
          </a:p>
          <a:p>
            <a:pPr lvl="1"/>
            <a:r>
              <a:rPr lang="en-US" dirty="0" smtClean="0"/>
              <a:t>How well the variable splits the data into the classes</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21</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491" y="1243106"/>
            <a:ext cx="7059730" cy="5341605"/>
          </a:xfrm>
          <a:prstGeom prst="rect">
            <a:avLst/>
          </a:prstGeom>
        </p:spPr>
      </p:pic>
    </p:spTree>
    <p:extLst>
      <p:ext uri="{BB962C8B-B14F-4D97-AF65-F5344CB8AC3E}">
        <p14:creationId xmlns:p14="http://schemas.microsoft.com/office/powerpoint/2010/main" val="3777898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sz="3300" dirty="0" smtClean="0"/>
              <a:t>Misclassification Error Comparisons</a:t>
            </a:r>
            <a:endParaRPr lang="en-US" sz="3300"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22</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645" y="1459837"/>
            <a:ext cx="5743575" cy="458152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4304" y="1430039"/>
            <a:ext cx="5743575" cy="4581525"/>
          </a:xfrm>
          <a:prstGeom prst="rect">
            <a:avLst/>
          </a:prstGeom>
        </p:spPr>
      </p:pic>
    </p:spTree>
    <p:extLst>
      <p:ext uri="{BB962C8B-B14F-4D97-AF65-F5344CB8AC3E}">
        <p14:creationId xmlns:p14="http://schemas.microsoft.com/office/powerpoint/2010/main" val="2686717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7895"/>
            <a:ext cx="8596668" cy="1320800"/>
          </a:xfrm>
        </p:spPr>
        <p:txBody>
          <a:bodyPr>
            <a:normAutofit fontScale="90000"/>
          </a:bodyPr>
          <a:lstStyle/>
          <a:p>
            <a:r>
              <a:rPr lang="en-US" sz="4000" dirty="0" smtClean="0"/>
              <a:t>Results: </a:t>
            </a:r>
            <a:r>
              <a:rPr lang="en-US" sz="3300" dirty="0" smtClean="0"/>
              <a:t>Confusion Matrices</a:t>
            </a:r>
            <a:br>
              <a:rPr lang="en-US" sz="3300" dirty="0" smtClean="0"/>
            </a:br>
            <a:r>
              <a:rPr lang="en-US" sz="2800" dirty="0" smtClean="0"/>
              <a:t>Example from 1-Nearest </a:t>
            </a:r>
            <a:r>
              <a:rPr lang="en-US" sz="2800" dirty="0" smtClean="0"/>
              <a:t>Neighbor: 569,672 size test set</a:t>
            </a:r>
            <a:endParaRPr lang="en-US" sz="2800"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23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87544030"/>
              </p:ext>
            </p:extLst>
          </p:nvPr>
        </p:nvGraphicFramePr>
        <p:xfrm>
          <a:off x="1331872" y="2182859"/>
          <a:ext cx="6374070" cy="1770576"/>
        </p:xfrm>
        <a:graphic>
          <a:graphicData uri="http://schemas.openxmlformats.org/drawingml/2006/table">
            <a:tbl>
              <a:tblPr/>
              <a:tblGrid>
                <a:gridCol w="708230"/>
                <a:gridCol w="708230"/>
                <a:gridCol w="708230"/>
                <a:gridCol w="708230"/>
                <a:gridCol w="708230"/>
                <a:gridCol w="708230"/>
                <a:gridCol w="708230"/>
                <a:gridCol w="708230"/>
                <a:gridCol w="708230"/>
              </a:tblGrid>
              <a:tr h="221322">
                <a:tc>
                  <a:txBody>
                    <a:bodyPr/>
                    <a:lstStyle/>
                    <a:p>
                      <a:pPr algn="l" fontAlgn="b"/>
                      <a:endParaRPr lang="en-US" sz="1300" b="1" i="0" u="none" strike="noStrike" dirty="0">
                        <a:solidFill>
                          <a:srgbClr val="000000"/>
                        </a:solidFill>
                        <a:effectLst/>
                        <a:latin typeface="Calibri" panose="020F0502020204030204" pitchFamily="34" charset="0"/>
                      </a:endParaRPr>
                    </a:p>
                  </a:txBody>
                  <a:tcPr marL="11066" marR="11066" marT="11066" marB="0" anchor="b">
                    <a:lnL>
                      <a:noFill/>
                    </a:lnL>
                    <a:lnR>
                      <a:noFill/>
                    </a:lnR>
                    <a:lnT>
                      <a:noFill/>
                    </a:lnT>
                    <a:lnB>
                      <a:noFill/>
                    </a:lnB>
                  </a:tcPr>
                </a:tc>
                <a:tc>
                  <a:txBody>
                    <a:bodyPr/>
                    <a:lstStyle/>
                    <a:p>
                      <a:pPr algn="r" fontAlgn="b"/>
                      <a:r>
                        <a:rPr lang="en-US" sz="1300" b="1" i="0" u="none" strike="noStrike">
                          <a:solidFill>
                            <a:srgbClr val="000000"/>
                          </a:solidFill>
                          <a:effectLst/>
                          <a:latin typeface="Calibri" panose="020F0502020204030204" pitchFamily="34" charset="0"/>
                        </a:rPr>
                        <a:t>1</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2</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3</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4</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5</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6</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7</a:t>
                      </a: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300" b="1" i="0" u="none" strike="noStrike" dirty="0" err="1">
                          <a:solidFill>
                            <a:srgbClr val="000000"/>
                          </a:solidFill>
                          <a:effectLst/>
                          <a:latin typeface="Calibri" panose="020F0502020204030204" pitchFamily="34" charset="0"/>
                        </a:rPr>
                        <a:t>class.err</a:t>
                      </a:r>
                      <a:endParaRPr lang="en-US" sz="1300" b="1" i="0" u="none" strike="noStrike" dirty="0">
                        <a:solidFill>
                          <a:srgbClr val="000000"/>
                        </a:solidFill>
                        <a:effectLst/>
                        <a:latin typeface="Calibri" panose="020F0502020204030204" pitchFamily="34" charset="0"/>
                      </a:endParaRPr>
                    </a:p>
                  </a:txBody>
                  <a:tcPr marL="11066" marR="11066" marT="11066" marB="0" anchor="b">
                    <a:lnL>
                      <a:noFill/>
                    </a:lnL>
                    <a:lnR>
                      <a:noFill/>
                    </a:lnR>
                    <a:lnT>
                      <a:noFill/>
                    </a:lnT>
                    <a:lnB w="6350" cap="flat" cmpd="sng" algn="ctr">
                      <a:solidFill>
                        <a:srgbClr val="000000"/>
                      </a:solidFill>
                      <a:prstDash val="solid"/>
                      <a:round/>
                      <a:headEnd type="none" w="med" len="med"/>
                      <a:tailEnd type="none" w="med" len="med"/>
                    </a:lnB>
                  </a:tcPr>
                </a:tc>
              </a:tr>
              <a:tr h="221322">
                <a:tc>
                  <a:txBody>
                    <a:bodyPr/>
                    <a:lstStyle/>
                    <a:p>
                      <a:pPr algn="r" fontAlgn="b"/>
                      <a:r>
                        <a:rPr lang="en-US" sz="1300" b="1" i="0" u="none" strike="noStrike">
                          <a:solidFill>
                            <a:srgbClr val="000000"/>
                          </a:solidFill>
                          <a:effectLst/>
                          <a:latin typeface="Calibri" panose="020F0502020204030204" pitchFamily="34" charset="0"/>
                        </a:rPr>
                        <a:t>1</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145,924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39,096</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500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5,818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445</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18,434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30.59%</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FE4"/>
                    </a:solidFill>
                  </a:tcPr>
                </a:tc>
              </a:tr>
              <a:tr h="221322">
                <a:tc>
                  <a:txBody>
                    <a:bodyPr/>
                    <a:lstStyle/>
                    <a:p>
                      <a:pPr algn="r" fontAlgn="b"/>
                      <a:r>
                        <a:rPr lang="en-US" sz="1300" b="1" i="0" u="none" strike="noStrike">
                          <a:solidFill>
                            <a:srgbClr val="000000"/>
                          </a:solidFill>
                          <a:effectLst/>
                          <a:latin typeface="Calibri" panose="020F0502020204030204" pitchFamily="34" charset="0"/>
                        </a:rPr>
                        <a:t>2</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55,584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175,418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10,164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195</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28,468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8,152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3,700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37.72%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r>
              <a:tr h="221322">
                <a:tc>
                  <a:txBody>
                    <a:bodyPr/>
                    <a:lstStyle/>
                    <a:p>
                      <a:pPr algn="r" fontAlgn="b"/>
                      <a:r>
                        <a:rPr lang="en-US" sz="1300" b="1" i="0" u="none" strike="noStrike">
                          <a:solidFill>
                            <a:srgbClr val="000000"/>
                          </a:solidFill>
                          <a:effectLst/>
                          <a:latin typeface="Calibri" panose="020F0502020204030204" pitchFamily="34" charset="0"/>
                        </a:rPr>
                        <a:t>3</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39</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596</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27,151</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1,877</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488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3,980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20.46%</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DBE"/>
                    </a:solidFill>
                  </a:tcPr>
                </a:tc>
              </a:tr>
              <a:tr h="221322">
                <a:tc>
                  <a:txBody>
                    <a:bodyPr/>
                    <a:lstStyle/>
                    <a:p>
                      <a:pPr algn="r" fontAlgn="b"/>
                      <a:r>
                        <a:rPr lang="en-US" sz="1300" b="1" i="0" u="none" strike="noStrike">
                          <a:solidFill>
                            <a:srgbClr val="000000"/>
                          </a:solidFill>
                          <a:effectLst/>
                          <a:latin typeface="Calibri" panose="020F0502020204030204" pitchFamily="34" charset="0"/>
                        </a:rPr>
                        <a:t>4</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1,077</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26</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4.44%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182"/>
                    </a:solidFill>
                  </a:tcPr>
                </a:tc>
              </a:tr>
              <a:tr h="221322">
                <a:tc>
                  <a:txBody>
                    <a:bodyPr/>
                    <a:lstStyle/>
                    <a:p>
                      <a:pPr algn="r" fontAlgn="b"/>
                      <a:r>
                        <a:rPr lang="en-US" sz="1300" b="1" i="0" u="none" strike="noStrike">
                          <a:solidFill>
                            <a:srgbClr val="000000"/>
                          </a:solidFill>
                          <a:effectLst/>
                          <a:latin typeface="Calibri" panose="020F0502020204030204" pitchFamily="34" charset="0"/>
                        </a:rPr>
                        <a:t>5</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44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124</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53</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7,622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3.19%</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D"/>
                    </a:solidFill>
                  </a:tcPr>
                </a:tc>
              </a:tr>
              <a:tr h="221322">
                <a:tc>
                  <a:txBody>
                    <a:bodyPr/>
                    <a:lstStyle/>
                    <a:p>
                      <a:pPr algn="r" fontAlgn="b"/>
                      <a:r>
                        <a:rPr lang="en-US" sz="1300" b="1" i="0" u="none" strike="noStrike">
                          <a:solidFill>
                            <a:srgbClr val="000000"/>
                          </a:solidFill>
                          <a:effectLst/>
                          <a:latin typeface="Calibri" panose="020F0502020204030204" pitchFamily="34" charset="0"/>
                        </a:rPr>
                        <a:t>6</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12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218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1,095</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592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192</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13,638</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13.39%</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1A3"/>
                    </a:solidFill>
                  </a:tcPr>
                </a:tc>
              </a:tr>
              <a:tr h="221322">
                <a:tc>
                  <a:txBody>
                    <a:bodyPr/>
                    <a:lstStyle/>
                    <a:p>
                      <a:pPr algn="r" fontAlgn="b"/>
                      <a:r>
                        <a:rPr lang="en-US" sz="1300" b="1" i="0" u="none" strike="noStrike">
                          <a:solidFill>
                            <a:srgbClr val="000000"/>
                          </a:solidFill>
                          <a:effectLst/>
                          <a:latin typeface="Calibri" panose="020F0502020204030204" pitchFamily="34" charset="0"/>
                        </a:rPr>
                        <a:t>7</a:t>
                      </a:r>
                    </a:p>
                  </a:txBody>
                  <a:tcPr marL="11066" marR="11066" marT="110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411</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73</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18,405</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2.57%</a:t>
                      </a:r>
                    </a:p>
                  </a:txBody>
                  <a:tcPr marL="11066" marR="11066" marT="110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65648388"/>
              </p:ext>
            </p:extLst>
          </p:nvPr>
        </p:nvGraphicFramePr>
        <p:xfrm>
          <a:off x="1345318" y="4630222"/>
          <a:ext cx="6387156" cy="1774208"/>
        </p:xfrm>
        <a:graphic>
          <a:graphicData uri="http://schemas.openxmlformats.org/drawingml/2006/table">
            <a:tbl>
              <a:tblPr/>
              <a:tblGrid>
                <a:gridCol w="709684"/>
                <a:gridCol w="709684"/>
                <a:gridCol w="709684"/>
                <a:gridCol w="709684"/>
                <a:gridCol w="709684"/>
                <a:gridCol w="709684"/>
                <a:gridCol w="709684"/>
                <a:gridCol w="709684"/>
                <a:gridCol w="709684"/>
              </a:tblGrid>
              <a:tr h="221776">
                <a:tc>
                  <a:txBody>
                    <a:bodyPr/>
                    <a:lstStyle/>
                    <a:p>
                      <a:pPr algn="l" fontAlgn="b"/>
                      <a:endParaRPr lang="en-US" sz="1300" b="1" i="0" u="none" strike="noStrike" dirty="0">
                        <a:solidFill>
                          <a:srgbClr val="000000"/>
                        </a:solidFill>
                        <a:effectLst/>
                        <a:latin typeface="Calibri" panose="020F0502020204030204" pitchFamily="34" charset="0"/>
                      </a:endParaRPr>
                    </a:p>
                  </a:txBody>
                  <a:tcPr marL="11089" marR="11089" marT="11089" marB="0" anchor="b">
                    <a:lnL>
                      <a:noFill/>
                    </a:lnL>
                    <a:lnR>
                      <a:noFill/>
                    </a:lnR>
                    <a:lnT>
                      <a:noFill/>
                    </a:lnT>
                    <a:lnB>
                      <a:noFill/>
                    </a:lnB>
                  </a:tcPr>
                </a:tc>
                <a:tc>
                  <a:txBody>
                    <a:bodyPr/>
                    <a:lstStyle/>
                    <a:p>
                      <a:pPr algn="r" fontAlgn="b"/>
                      <a:r>
                        <a:rPr lang="en-US" sz="1300" b="1" i="0" u="none" strike="noStrike" dirty="0">
                          <a:solidFill>
                            <a:srgbClr val="000000"/>
                          </a:solidFill>
                          <a:effectLst/>
                          <a:latin typeface="Calibri" panose="020F0502020204030204" pitchFamily="34" charset="0"/>
                        </a:rPr>
                        <a:t>1</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2</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3</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4</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5</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6</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solidFill>
                            <a:srgbClr val="000000"/>
                          </a:solidFill>
                          <a:effectLst/>
                          <a:latin typeface="Calibri" panose="020F0502020204030204" pitchFamily="34" charset="0"/>
                        </a:rPr>
                        <a:t>7</a:t>
                      </a:r>
                    </a:p>
                  </a:txBody>
                  <a:tcPr marL="11089" marR="11089" marT="1108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300" b="1" i="0" u="none" strike="noStrike">
                          <a:solidFill>
                            <a:srgbClr val="000000"/>
                          </a:solidFill>
                          <a:effectLst/>
                          <a:latin typeface="Calibri" panose="020F0502020204030204" pitchFamily="34" charset="0"/>
                        </a:rPr>
                        <a:t>class.err</a:t>
                      </a:r>
                    </a:p>
                  </a:txBody>
                  <a:tcPr marL="11089" marR="11089" marT="11089" marB="0" anchor="b">
                    <a:lnL>
                      <a:noFill/>
                    </a:lnL>
                    <a:lnR>
                      <a:noFill/>
                    </a:lnR>
                    <a:lnT>
                      <a:noFill/>
                    </a:lnT>
                    <a:lnB w="12700" cap="flat" cmpd="sng" algn="ctr">
                      <a:solidFill>
                        <a:schemeClr val="tx1"/>
                      </a:solidFill>
                      <a:prstDash val="solid"/>
                      <a:round/>
                      <a:headEnd type="none" w="med" len="med"/>
                      <a:tailEnd type="none" w="med" len="med"/>
                    </a:lnB>
                  </a:tcPr>
                </a:tc>
              </a:tr>
              <a:tr h="221776">
                <a:tc>
                  <a:txBody>
                    <a:bodyPr/>
                    <a:lstStyle/>
                    <a:p>
                      <a:pPr algn="r" fontAlgn="b"/>
                      <a:r>
                        <a:rPr lang="en-US" sz="1300" b="1" i="0" u="none" strike="noStrike">
                          <a:solidFill>
                            <a:srgbClr val="000000"/>
                          </a:solidFill>
                          <a:effectLst/>
                          <a:latin typeface="Calibri" panose="020F0502020204030204" pitchFamily="34" charset="0"/>
                        </a:rPr>
                        <a:t>1</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165,558</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38,063</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151</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565</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86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3,282</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20.29%</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CD7E"/>
                    </a:solidFill>
                  </a:tcPr>
                </a:tc>
              </a:tr>
              <a:tr h="221776">
                <a:tc>
                  <a:txBody>
                    <a:bodyPr/>
                    <a:lstStyle/>
                    <a:p>
                      <a:pPr algn="r" fontAlgn="b"/>
                      <a:r>
                        <a:rPr lang="en-US" sz="1300" b="1" i="0" u="none" strike="noStrike">
                          <a:solidFill>
                            <a:srgbClr val="000000"/>
                          </a:solidFill>
                          <a:effectLst/>
                          <a:latin typeface="Calibri" panose="020F0502020204030204" pitchFamily="34" charset="0"/>
                        </a:rPr>
                        <a:t>2</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35,210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232,266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3,717</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24</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3,977</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2,176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401</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16.38%</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r>
              <a:tr h="221776">
                <a:tc>
                  <a:txBody>
                    <a:bodyPr/>
                    <a:lstStyle/>
                    <a:p>
                      <a:pPr algn="r" fontAlgn="b"/>
                      <a:r>
                        <a:rPr lang="en-US" sz="1300" b="1" i="0" u="none" strike="noStrike">
                          <a:solidFill>
                            <a:srgbClr val="000000"/>
                          </a:solidFill>
                          <a:effectLst/>
                          <a:latin typeface="Calibri" panose="020F0502020204030204" pitchFamily="34" charset="0"/>
                        </a:rPr>
                        <a:t>3</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91</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3,896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26,290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795</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346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3,638</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25.01%</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F81"/>
                    </a:solidFill>
                  </a:tcPr>
                </a:tc>
              </a:tr>
              <a:tr h="221776">
                <a:tc>
                  <a:txBody>
                    <a:bodyPr/>
                    <a:lstStyle/>
                    <a:p>
                      <a:pPr algn="r" fontAlgn="b"/>
                      <a:r>
                        <a:rPr lang="en-US" sz="1300" b="1" i="0" u="none" strike="noStrike">
                          <a:solidFill>
                            <a:srgbClr val="000000"/>
                          </a:solidFill>
                          <a:effectLst/>
                          <a:latin typeface="Calibri" panose="020F0502020204030204" pitchFamily="34" charset="0"/>
                        </a:rPr>
                        <a:t>4</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8</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1,115</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1,237</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334</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54.08%</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r>
              <a:tr h="221776">
                <a:tc>
                  <a:txBody>
                    <a:bodyPr/>
                    <a:lstStyle/>
                    <a:p>
                      <a:pPr algn="r" fontAlgn="b"/>
                      <a:r>
                        <a:rPr lang="en-US" sz="1300" b="1" i="0" u="none" strike="noStrike">
                          <a:solidFill>
                            <a:srgbClr val="000000"/>
                          </a:solidFill>
                          <a:effectLst/>
                          <a:latin typeface="Calibri" panose="020F0502020204030204" pitchFamily="34" charset="0"/>
                        </a:rPr>
                        <a:t>5</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599</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3,567</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172</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4,807</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141</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22</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48.36%</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671"/>
                    </a:solidFill>
                  </a:tcPr>
                </a:tc>
              </a:tr>
              <a:tr h="221776">
                <a:tc>
                  <a:txBody>
                    <a:bodyPr/>
                    <a:lstStyle/>
                    <a:p>
                      <a:pPr algn="r" fontAlgn="b"/>
                      <a:r>
                        <a:rPr lang="en-US" sz="1300" b="1" i="0" u="none" strike="noStrike">
                          <a:solidFill>
                            <a:srgbClr val="000000"/>
                          </a:solidFill>
                          <a:effectLst/>
                          <a:latin typeface="Calibri" panose="020F0502020204030204" pitchFamily="34" charset="0"/>
                        </a:rPr>
                        <a:t>6</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96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2,439</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3,565</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309</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106</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10,513</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38.26%</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87B"/>
                    </a:solidFill>
                  </a:tcPr>
                </a:tc>
              </a:tr>
              <a:tr h="221776">
                <a:tc>
                  <a:txBody>
                    <a:bodyPr/>
                    <a:lstStyle/>
                    <a:p>
                      <a:pPr algn="r" fontAlgn="b"/>
                      <a:r>
                        <a:rPr lang="en-US" sz="1300" b="1" i="0" u="none" strike="noStrike">
                          <a:solidFill>
                            <a:srgbClr val="000000"/>
                          </a:solidFill>
                          <a:effectLst/>
                          <a:latin typeface="Calibri" panose="020F0502020204030204" pitchFamily="34" charset="0"/>
                        </a:rPr>
                        <a:t>7</a:t>
                      </a:r>
                    </a:p>
                  </a:txBody>
                  <a:tcPr marL="11089" marR="11089" marT="1108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0" i="0" u="none" strike="noStrike">
                          <a:solidFill>
                            <a:srgbClr val="000000"/>
                          </a:solidFill>
                          <a:effectLst/>
                          <a:latin typeface="Calibri" panose="020F0502020204030204" pitchFamily="34" charset="0"/>
                        </a:rPr>
                        <a:t>4,799</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813</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5</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0</a:t>
                      </a:r>
                    </a:p>
                  </a:txBody>
                  <a:tcPr marL="11089" marR="11089" marT="11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panose="020F0502020204030204" pitchFamily="34" charset="0"/>
                        </a:rPr>
                        <a:t>14,493</a:t>
                      </a:r>
                    </a:p>
                  </a:txBody>
                  <a:tcPr marL="11089" marR="11089" marT="11089"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27.93%</a:t>
                      </a:r>
                    </a:p>
                  </a:txBody>
                  <a:tcPr marL="11089" marR="11089" marT="11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r>
            </a:tbl>
          </a:graphicData>
        </a:graphic>
      </p:graphicFrame>
      <p:sp>
        <p:nvSpPr>
          <p:cNvPr id="12" name="TextBox 11"/>
          <p:cNvSpPr txBox="1"/>
          <p:nvPr/>
        </p:nvSpPr>
        <p:spPr>
          <a:xfrm>
            <a:off x="1116109" y="5311586"/>
            <a:ext cx="860612" cy="584775"/>
          </a:xfrm>
          <a:prstGeom prst="rect">
            <a:avLst/>
          </a:prstGeom>
          <a:noFill/>
        </p:spPr>
        <p:txBody>
          <a:bodyPr wrap="square" rtlCol="0">
            <a:spAutoFit/>
          </a:bodyPr>
          <a:lstStyle/>
          <a:p>
            <a:pPr algn="ctr"/>
            <a:r>
              <a:rPr lang="en-US" sz="1600" dirty="0" smtClean="0">
                <a:solidFill>
                  <a:srgbClr val="0070C0"/>
                </a:solidFill>
              </a:rPr>
              <a:t>True Class</a:t>
            </a:r>
            <a:endParaRPr lang="en-US" sz="1600" dirty="0">
              <a:solidFill>
                <a:srgbClr val="0070C0"/>
              </a:solidFill>
            </a:endParaRPr>
          </a:p>
        </p:txBody>
      </p:sp>
      <p:sp>
        <p:nvSpPr>
          <p:cNvPr id="14" name="TextBox 13"/>
          <p:cNvSpPr txBox="1"/>
          <p:nvPr/>
        </p:nvSpPr>
        <p:spPr>
          <a:xfrm>
            <a:off x="1828804" y="1871228"/>
            <a:ext cx="1703293" cy="338554"/>
          </a:xfrm>
          <a:prstGeom prst="rect">
            <a:avLst/>
          </a:prstGeom>
          <a:noFill/>
        </p:spPr>
        <p:txBody>
          <a:bodyPr wrap="square" rtlCol="0">
            <a:spAutoFit/>
          </a:bodyPr>
          <a:lstStyle/>
          <a:p>
            <a:pPr algn="ctr"/>
            <a:r>
              <a:rPr lang="en-US" sz="1600" dirty="0" smtClean="0">
                <a:solidFill>
                  <a:srgbClr val="0070C0"/>
                </a:solidFill>
              </a:rPr>
              <a:t>Predicted Class</a:t>
            </a:r>
            <a:endParaRPr lang="en-US" sz="1600" dirty="0">
              <a:solidFill>
                <a:srgbClr val="0070C0"/>
              </a:solidFill>
            </a:endParaRPr>
          </a:p>
        </p:txBody>
      </p:sp>
      <p:sp>
        <p:nvSpPr>
          <p:cNvPr id="15" name="TextBox 14"/>
          <p:cNvSpPr txBox="1"/>
          <p:nvPr/>
        </p:nvSpPr>
        <p:spPr>
          <a:xfrm>
            <a:off x="1828804" y="4361461"/>
            <a:ext cx="1703293" cy="338554"/>
          </a:xfrm>
          <a:prstGeom prst="rect">
            <a:avLst/>
          </a:prstGeom>
          <a:noFill/>
        </p:spPr>
        <p:txBody>
          <a:bodyPr wrap="square" rtlCol="0">
            <a:spAutoFit/>
          </a:bodyPr>
          <a:lstStyle/>
          <a:p>
            <a:pPr algn="ctr"/>
            <a:r>
              <a:rPr lang="en-US" sz="1600" dirty="0" smtClean="0">
                <a:solidFill>
                  <a:srgbClr val="0070C0"/>
                </a:solidFill>
              </a:rPr>
              <a:t>Predicted Class</a:t>
            </a:r>
            <a:endParaRPr lang="en-US" sz="1600" dirty="0">
              <a:solidFill>
                <a:srgbClr val="0070C0"/>
              </a:solidFill>
            </a:endParaRPr>
          </a:p>
        </p:txBody>
      </p:sp>
      <p:sp>
        <p:nvSpPr>
          <p:cNvPr id="16" name="TextBox 15"/>
          <p:cNvSpPr txBox="1"/>
          <p:nvPr/>
        </p:nvSpPr>
        <p:spPr>
          <a:xfrm>
            <a:off x="7792646" y="4075628"/>
            <a:ext cx="2665860" cy="1384995"/>
          </a:xfrm>
          <a:prstGeom prst="rect">
            <a:avLst/>
          </a:prstGeom>
          <a:noFill/>
          <a:ln>
            <a:solidFill>
              <a:schemeClr val="accent5"/>
            </a:solidFill>
          </a:ln>
        </p:spPr>
        <p:txBody>
          <a:bodyPr wrap="square" rtlCol="0">
            <a:spAutoFit/>
          </a:bodyPr>
          <a:lstStyle/>
          <a:p>
            <a:pPr marL="285750" indent="-285750">
              <a:buFont typeface="Arial" panose="020B0604020202020204" pitchFamily="34" charset="0"/>
              <a:buChar char="•"/>
            </a:pPr>
            <a:r>
              <a:rPr lang="en-US" sz="1400" dirty="0" smtClean="0"/>
              <a:t>Less frequent classes have more error</a:t>
            </a:r>
          </a:p>
          <a:p>
            <a:pPr marL="285750" indent="-285750">
              <a:buFont typeface="Arial" panose="020B0604020202020204" pitchFamily="34" charset="0"/>
              <a:buChar char="•"/>
            </a:pPr>
            <a:r>
              <a:rPr lang="en-US" sz="1400" dirty="0" smtClean="0"/>
              <a:t>For other methods, matrix was often was only </a:t>
            </a:r>
            <a:r>
              <a:rPr lang="en-US" sz="1400" u="sng" dirty="0" smtClean="0"/>
              <a:t>2 columns </a:t>
            </a:r>
            <a:r>
              <a:rPr lang="en-US" sz="1400" dirty="0" smtClean="0"/>
              <a:t>due to high frequency of classes 1 &amp; 2</a:t>
            </a:r>
            <a:endParaRPr lang="en-US" sz="1400" dirty="0"/>
          </a:p>
        </p:txBody>
      </p:sp>
      <p:cxnSp>
        <p:nvCxnSpPr>
          <p:cNvPr id="18" name="Straight Arrow Connector 17"/>
          <p:cNvCxnSpPr/>
          <p:nvPr/>
        </p:nvCxnSpPr>
        <p:spPr>
          <a:xfrm flipH="1">
            <a:off x="7782510" y="5136775"/>
            <a:ext cx="218492" cy="58477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9460" y="1578694"/>
            <a:ext cx="2849635"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smtClean="0"/>
              <a:t>Equal</a:t>
            </a:r>
            <a:r>
              <a:rPr lang="en-US" sz="1600" b="1" dirty="0" smtClean="0"/>
              <a:t> (more error overall)</a:t>
            </a:r>
            <a:endParaRPr lang="en-US" sz="1600" b="1" dirty="0"/>
          </a:p>
        </p:txBody>
      </p:sp>
      <p:sp>
        <p:nvSpPr>
          <p:cNvPr id="24" name="TextBox 23"/>
          <p:cNvSpPr txBox="1"/>
          <p:nvPr/>
        </p:nvSpPr>
        <p:spPr>
          <a:xfrm>
            <a:off x="2975182" y="4030673"/>
            <a:ext cx="3598189"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smtClean="0"/>
              <a:t>Proportional</a:t>
            </a:r>
            <a:r>
              <a:rPr lang="en-US" sz="1600" b="1" dirty="0" smtClean="0"/>
              <a:t> (less error overall)</a:t>
            </a:r>
            <a:endParaRPr lang="en-US" sz="1600" b="1" dirty="0"/>
          </a:p>
        </p:txBody>
      </p:sp>
      <p:sp>
        <p:nvSpPr>
          <p:cNvPr id="26" name="TextBox 25"/>
          <p:cNvSpPr txBox="1"/>
          <p:nvPr/>
        </p:nvSpPr>
        <p:spPr>
          <a:xfrm>
            <a:off x="1116109" y="2860727"/>
            <a:ext cx="860612" cy="584775"/>
          </a:xfrm>
          <a:prstGeom prst="rect">
            <a:avLst/>
          </a:prstGeom>
          <a:noFill/>
        </p:spPr>
        <p:txBody>
          <a:bodyPr wrap="square" rtlCol="0">
            <a:spAutoFit/>
          </a:bodyPr>
          <a:lstStyle/>
          <a:p>
            <a:pPr algn="ctr"/>
            <a:r>
              <a:rPr lang="en-US" sz="1600" dirty="0" smtClean="0">
                <a:solidFill>
                  <a:srgbClr val="0070C0"/>
                </a:solidFill>
              </a:rPr>
              <a:t>True Class</a:t>
            </a:r>
            <a:endParaRPr lang="en-US" sz="1600" dirty="0">
              <a:solidFill>
                <a:srgbClr val="0070C0"/>
              </a:solidFill>
            </a:endParaRPr>
          </a:p>
        </p:txBody>
      </p:sp>
    </p:spTree>
    <p:extLst>
      <p:ext uri="{BB962C8B-B14F-4D97-AF65-F5344CB8AC3E}">
        <p14:creationId xmlns:p14="http://schemas.microsoft.com/office/powerpoint/2010/main" val="1265499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677334" y="1452283"/>
            <a:ext cx="8596668" cy="4589080"/>
          </a:xfrm>
        </p:spPr>
        <p:txBody>
          <a:bodyPr/>
          <a:lstStyle/>
          <a:p>
            <a:r>
              <a:rPr lang="en-US" dirty="0" smtClean="0"/>
              <a:t>Equal approach had higher error than proportional for all methods (except Naïve Bayes), but had about equal distribution of error between classes. Proportional had much higher error among less frequent classes.</a:t>
            </a:r>
          </a:p>
          <a:p>
            <a:r>
              <a:rPr lang="en-US" dirty="0" smtClean="0"/>
              <a:t>Binary/sparse variables less useful than other variables in most models; elevation was the most useful in tree models</a:t>
            </a:r>
          </a:p>
          <a:p>
            <a:r>
              <a:rPr lang="en-US" dirty="0"/>
              <a:t>Logistic </a:t>
            </a:r>
            <a:r>
              <a:rPr lang="en-US" dirty="0" smtClean="0"/>
              <a:t>regression </a:t>
            </a:r>
            <a:r>
              <a:rPr lang="en-US" dirty="0"/>
              <a:t>and Naïve Bayes models performed worst, most likely due </a:t>
            </a:r>
            <a:r>
              <a:rPr lang="en-US" dirty="0" smtClean="0"/>
              <a:t>to sparseness of the binary features and and/or contradictions and complexity introduced via the one-</a:t>
            </a:r>
            <a:r>
              <a:rPr lang="en-US" dirty="0" err="1" smtClean="0"/>
              <a:t>vs</a:t>
            </a:r>
            <a:r>
              <a:rPr lang="en-US" dirty="0" smtClean="0"/>
              <a:t>-all approach to multiclass classification</a:t>
            </a:r>
            <a:endParaRPr lang="en-US" dirty="0"/>
          </a:p>
          <a:p>
            <a:r>
              <a:rPr lang="en-US" dirty="0" smtClean="0"/>
              <a:t>Random forest algorithm (300 trees, 15-20 features sampled) was the only one that outperformed the neural networks algorithm; 1-nearest neighbor method also performed well</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24</a:t>
            </a:fld>
            <a:endParaRPr lang="en-US"/>
          </a:p>
        </p:txBody>
      </p:sp>
    </p:spTree>
    <p:extLst>
      <p:ext uri="{BB962C8B-B14F-4D97-AF65-F5344CB8AC3E}">
        <p14:creationId xmlns:p14="http://schemas.microsoft.com/office/powerpoint/2010/main" val="2694372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a:t>Data from: </a:t>
            </a:r>
            <a:r>
              <a:rPr lang="en-US">
                <a:hlinkClick r:id="rId2"/>
              </a:rPr>
              <a:t>http://</a:t>
            </a:r>
            <a:r>
              <a:rPr lang="en-US" smtClean="0">
                <a:hlinkClick r:id="rId2"/>
              </a:rPr>
              <a:t>archive.ics.uci.edu/ml/datasets/Covertype</a:t>
            </a:r>
            <a:r>
              <a:rPr lang="en-US" smtClean="0"/>
              <a:t> </a:t>
            </a:r>
            <a:endParaRPr lang="en-US"/>
          </a:p>
          <a:p>
            <a:r>
              <a:rPr lang="en-US" dirty="0" err="1" smtClean="0"/>
              <a:t>Blackard</a:t>
            </a:r>
            <a:r>
              <a:rPr lang="en-US" dirty="0" smtClean="0"/>
              <a:t> </a:t>
            </a:r>
            <a:r>
              <a:rPr lang="en-US" dirty="0"/>
              <a:t>J, Dean D. 1999. Comparative accuracies of artificial neural networks and discriminant analysis in predicting forest cover types from cartographic variables. Computers and Electronics in </a:t>
            </a:r>
            <a:r>
              <a:rPr lang="en-US" dirty="0" smtClean="0"/>
              <a:t>Agriculture [Internet</a:t>
            </a:r>
            <a:r>
              <a:rPr lang="en-US" dirty="0"/>
              <a:t>]. </a:t>
            </a:r>
            <a:r>
              <a:rPr lang="en-US" dirty="0" smtClean="0"/>
              <a:t>24(3</a:t>
            </a:r>
            <a:r>
              <a:rPr lang="en-US" dirty="0"/>
              <a:t>):131-151. Available from: </a:t>
            </a:r>
            <a:r>
              <a:rPr lang="en-US" dirty="0">
                <a:hlinkClick r:id="rId3"/>
              </a:rPr>
              <a:t>http://</a:t>
            </a:r>
            <a:r>
              <a:rPr lang="en-US" dirty="0" smtClean="0">
                <a:hlinkClick r:id="rId3"/>
              </a:rPr>
              <a:t>www.sciencedirect.com/science/article/pii/S0168169999000460</a:t>
            </a:r>
            <a:r>
              <a:rPr lang="en-US" dirty="0" smtClean="0"/>
              <a:t> </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25</a:t>
            </a:fld>
            <a:endParaRPr lang="en-US"/>
          </a:p>
        </p:txBody>
      </p:sp>
    </p:spTree>
    <p:extLst>
      <p:ext uri="{BB962C8B-B14F-4D97-AF65-F5344CB8AC3E}">
        <p14:creationId xmlns:p14="http://schemas.microsoft.com/office/powerpoint/2010/main" val="4145059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Dataset</a:t>
            </a:r>
            <a:endParaRPr lang="en-US" dirty="0"/>
          </a:p>
        </p:txBody>
      </p:sp>
      <p:sp>
        <p:nvSpPr>
          <p:cNvPr id="3" name="Content Placeholder 2"/>
          <p:cNvSpPr>
            <a:spLocks noGrp="1"/>
          </p:cNvSpPr>
          <p:nvPr>
            <p:ph idx="1"/>
          </p:nvPr>
        </p:nvSpPr>
        <p:spPr>
          <a:xfrm>
            <a:off x="677334" y="2160589"/>
            <a:ext cx="8143937" cy="3880773"/>
          </a:xfrm>
        </p:spPr>
        <p:txBody>
          <a:bodyPr/>
          <a:lstStyle/>
          <a:p>
            <a:r>
              <a:rPr lang="en-US" dirty="0" smtClean="0"/>
              <a:t>Study area (4 wilderness areas within Roosevelt National Park): </a:t>
            </a:r>
            <a:r>
              <a:rPr lang="en-US" dirty="0" err="1" smtClean="0"/>
              <a:t>Rawah</a:t>
            </a:r>
            <a:r>
              <a:rPr lang="en-US" dirty="0" smtClean="0"/>
              <a:t> (72,313 acres), Comanche Peak (67,680 acres), </a:t>
            </a:r>
            <a:r>
              <a:rPr lang="en-US" dirty="0" err="1" smtClean="0"/>
              <a:t>Neota</a:t>
            </a:r>
            <a:r>
              <a:rPr lang="en-US" dirty="0" smtClean="0"/>
              <a:t> (9,647 acres), Cache la Poudre (9,433 acres). Chosen because fairly undisturbed.</a:t>
            </a:r>
          </a:p>
          <a:p>
            <a:r>
              <a:rPr lang="en-US" dirty="0"/>
              <a:t>Digital spatial data obtained from the US Geological Survey (USGS) and the US Forest Service (USFS) were used to derive independent variables.</a:t>
            </a:r>
          </a:p>
          <a:p>
            <a:pPr lvl="1"/>
            <a:r>
              <a:rPr lang="en-US" dirty="0"/>
              <a:t>Elevation was obtained directly from USGS digital elevation model (DEM) data, based on 30x30m raster cells. This was used to standardize all remaining data. </a:t>
            </a:r>
          </a:p>
          <a:p>
            <a:pPr lvl="1"/>
            <a:r>
              <a:rPr lang="en-US" dirty="0"/>
              <a:t>Each observation in this study represents a unique 30x30m raster cell that corresponds to the DEM data.</a:t>
            </a:r>
          </a:p>
          <a:p>
            <a:pPr marL="342900" lvl="1" indent="-342900"/>
            <a:r>
              <a:rPr lang="en-US" sz="1800" dirty="0" smtClean="0"/>
              <a:t>12 </a:t>
            </a:r>
            <a:r>
              <a:rPr lang="en-US" sz="1800" dirty="0"/>
              <a:t>features, 54 columns of data, 581,012 instances</a:t>
            </a:r>
            <a:r>
              <a:rPr lang="en-US" sz="1800" dirty="0" smtClean="0"/>
              <a:t>.</a:t>
            </a:r>
            <a:endParaRPr lang="en-US" sz="1800" dirty="0"/>
          </a:p>
        </p:txBody>
      </p:sp>
      <p:pic>
        <p:nvPicPr>
          <p:cNvPr id="2050" name="Picture 2" descr="The cells in a ras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6325" y="3005600"/>
            <a:ext cx="3495675" cy="2190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57609" y="2649715"/>
            <a:ext cx="1371600" cy="369332"/>
          </a:xfrm>
          <a:prstGeom prst="rect">
            <a:avLst/>
          </a:prstGeom>
          <a:solidFill>
            <a:schemeClr val="bg1"/>
          </a:solidFill>
        </p:spPr>
        <p:txBody>
          <a:bodyPr wrap="square" rtlCol="0">
            <a:spAutoFit/>
          </a:bodyPr>
          <a:lstStyle/>
          <a:p>
            <a:r>
              <a:rPr lang="en-US" dirty="0" smtClean="0"/>
              <a:t>Raster cells</a:t>
            </a:r>
            <a:endParaRPr lang="en-US" dirty="0"/>
          </a:p>
        </p:txBody>
      </p:sp>
      <p:sp>
        <p:nvSpPr>
          <p:cNvPr id="6" name="TextBox 5"/>
          <p:cNvSpPr txBox="1"/>
          <p:nvPr/>
        </p:nvSpPr>
        <p:spPr>
          <a:xfrm>
            <a:off x="8696324" y="5175241"/>
            <a:ext cx="3495675" cy="600164"/>
          </a:xfrm>
          <a:prstGeom prst="rect">
            <a:avLst/>
          </a:prstGeom>
          <a:noFill/>
        </p:spPr>
        <p:txBody>
          <a:bodyPr wrap="square" rtlCol="0">
            <a:spAutoFit/>
          </a:bodyPr>
          <a:lstStyle/>
          <a:p>
            <a:r>
              <a:rPr lang="en-US" sz="1100" dirty="0"/>
              <a:t>Source: </a:t>
            </a:r>
            <a:r>
              <a:rPr lang="en-US" sz="1100" u="sng" dirty="0">
                <a:solidFill>
                  <a:srgbClr val="0070C0"/>
                </a:solidFill>
              </a:rPr>
              <a:t>http://</a:t>
            </a:r>
            <a:r>
              <a:rPr lang="en-US" sz="1100" u="sng" dirty="0" smtClean="0">
                <a:solidFill>
                  <a:srgbClr val="0070C0"/>
                </a:solidFill>
              </a:rPr>
              <a:t>webhelp.esri.com/arcgisdesktop/9.2/index.cfm?TopicName=What_is_raster_data%3F</a:t>
            </a:r>
            <a:endParaRPr lang="en-US" sz="1100" u="sng" dirty="0">
              <a:solidFill>
                <a:srgbClr val="0070C0"/>
              </a:solidFill>
            </a:endParaRPr>
          </a:p>
        </p:txBody>
      </p:sp>
      <p:sp>
        <p:nvSpPr>
          <p:cNvPr id="5" name="Slide Number Placeholder 4"/>
          <p:cNvSpPr>
            <a:spLocks noGrp="1"/>
          </p:cNvSpPr>
          <p:nvPr>
            <p:ph type="sldNum" sz="quarter" idx="12"/>
          </p:nvPr>
        </p:nvSpPr>
        <p:spPr/>
        <p:txBody>
          <a:bodyPr/>
          <a:lstStyle/>
          <a:p>
            <a:fld id="{22F99F82-0065-43BF-919C-D5DB104F64D3}" type="slidenum">
              <a:rPr lang="en-US" smtClean="0"/>
              <a:pPr/>
              <a:t>3</a:t>
            </a:fld>
            <a:endParaRPr lang="en-US"/>
          </a:p>
        </p:txBody>
      </p:sp>
    </p:spTree>
    <p:extLst>
      <p:ext uri="{BB962C8B-B14F-4D97-AF65-F5344CB8AC3E}">
        <p14:creationId xmlns:p14="http://schemas.microsoft.com/office/powerpoint/2010/main" val="185885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72885"/>
            <a:ext cx="8596668" cy="1320800"/>
          </a:xfrm>
        </p:spPr>
        <p:txBody>
          <a:bodyPr/>
          <a:lstStyle/>
          <a:p>
            <a:r>
              <a:rPr lang="en-US" dirty="0" smtClean="0"/>
              <a:t>Description of the Dataset - Features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3130947"/>
              </p:ext>
            </p:extLst>
          </p:nvPr>
        </p:nvGraphicFramePr>
        <p:xfrm>
          <a:off x="376914" y="1701801"/>
          <a:ext cx="11408686" cy="4795520"/>
        </p:xfrm>
        <a:graphic>
          <a:graphicData uri="http://schemas.openxmlformats.org/drawingml/2006/table">
            <a:tbl>
              <a:tblPr firstRow="1" bandRow="1">
                <a:tableStyleId>{5C22544A-7EE6-4342-B048-85BDC9FD1C3A}</a:tableStyleId>
              </a:tblPr>
              <a:tblGrid>
                <a:gridCol w="3324079"/>
                <a:gridCol w="2058056"/>
                <a:gridCol w="6026551"/>
              </a:tblGrid>
              <a:tr h="370840">
                <a:tc>
                  <a:txBody>
                    <a:bodyPr/>
                    <a:lstStyle/>
                    <a:p>
                      <a:r>
                        <a:rPr lang="en-US" dirty="0" smtClean="0"/>
                        <a:t>Feature</a:t>
                      </a:r>
                      <a:endParaRPr lang="en-US" dirty="0"/>
                    </a:p>
                  </a:txBody>
                  <a:tcPr anchor="ctr"/>
                </a:tc>
                <a:tc>
                  <a:txBody>
                    <a:bodyPr/>
                    <a:lstStyle/>
                    <a:p>
                      <a:r>
                        <a:rPr lang="en-US" dirty="0" smtClean="0"/>
                        <a:t>Variable Name</a:t>
                      </a:r>
                      <a:endParaRPr lang="en-US" dirty="0"/>
                    </a:p>
                  </a:txBody>
                  <a:tcPr anchor="ctr"/>
                </a:tc>
                <a:tc>
                  <a:txBody>
                    <a:bodyPr/>
                    <a:lstStyle/>
                    <a:p>
                      <a:r>
                        <a:rPr lang="en-US" dirty="0" smtClean="0"/>
                        <a:t>Description</a:t>
                      </a:r>
                      <a:endParaRPr lang="en-US" dirty="0"/>
                    </a:p>
                  </a:txBody>
                  <a:tcPr anchor="ctr"/>
                </a:tc>
              </a:tr>
              <a:tr h="370840">
                <a:tc>
                  <a:txBody>
                    <a:bodyPr/>
                    <a:lstStyle/>
                    <a:p>
                      <a:r>
                        <a:rPr lang="en-US" b="1" dirty="0" smtClean="0">
                          <a:solidFill>
                            <a:schemeClr val="tx1">
                              <a:lumMod val="75000"/>
                              <a:lumOff val="25000"/>
                            </a:schemeClr>
                          </a:solidFill>
                        </a:rPr>
                        <a:t>1. Elevation</a:t>
                      </a:r>
                      <a:endParaRPr lang="en-US" b="1"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elevation</a:t>
                      </a:r>
                      <a:endParaRPr lang="en-US" sz="1500"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Measured in meters (m)</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2. Aspect</a:t>
                      </a:r>
                      <a:endParaRPr lang="en-US" b="1"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aspect</a:t>
                      </a:r>
                      <a:endParaRPr lang="en-US" sz="1500"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Azimuth</a:t>
                      </a:r>
                      <a:r>
                        <a:rPr lang="en-US" sz="1500" baseline="0" dirty="0" smtClean="0">
                          <a:solidFill>
                            <a:schemeClr val="tx1">
                              <a:lumMod val="75000"/>
                              <a:lumOff val="25000"/>
                            </a:schemeClr>
                          </a:solidFill>
                        </a:rPr>
                        <a:t> from true north</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3. Slope</a:t>
                      </a:r>
                      <a:endParaRPr lang="en-US" b="1"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slope</a:t>
                      </a:r>
                      <a:endParaRPr lang="en-US" sz="1500"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Measured in º</a:t>
                      </a:r>
                      <a:r>
                        <a:rPr lang="en-US" sz="1500" baseline="0" dirty="0" smtClean="0">
                          <a:solidFill>
                            <a:schemeClr val="tx1">
                              <a:lumMod val="75000"/>
                              <a:lumOff val="25000"/>
                            </a:schemeClr>
                          </a:solidFill>
                        </a:rPr>
                        <a:t> (</a:t>
                      </a:r>
                      <a:r>
                        <a:rPr lang="en-US" sz="1500" dirty="0" smtClean="0">
                          <a:solidFill>
                            <a:schemeClr val="tx1">
                              <a:lumMod val="75000"/>
                              <a:lumOff val="25000"/>
                            </a:schemeClr>
                          </a:solidFill>
                        </a:rPr>
                        <a:t>degrees)</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4. Horizontal</a:t>
                      </a:r>
                      <a:r>
                        <a:rPr lang="en-US" b="1" baseline="0" dirty="0" smtClean="0">
                          <a:solidFill>
                            <a:schemeClr val="tx1">
                              <a:lumMod val="75000"/>
                              <a:lumOff val="25000"/>
                            </a:schemeClr>
                          </a:solidFill>
                        </a:rPr>
                        <a:t> distance to water</a:t>
                      </a:r>
                      <a:endParaRPr lang="en-US" b="1" dirty="0">
                        <a:solidFill>
                          <a:schemeClr val="tx1">
                            <a:lumMod val="75000"/>
                            <a:lumOff val="25000"/>
                          </a:schemeClr>
                        </a:solidFill>
                      </a:endParaRPr>
                    </a:p>
                  </a:txBody>
                  <a:tcPr anchor="ctr"/>
                </a:tc>
                <a:tc>
                  <a:txBody>
                    <a:bodyPr/>
                    <a:lstStyle/>
                    <a:p>
                      <a:r>
                        <a:rPr lang="en-US" sz="1500" dirty="0" err="1" smtClean="0">
                          <a:solidFill>
                            <a:schemeClr val="tx1">
                              <a:lumMod val="75000"/>
                              <a:lumOff val="25000"/>
                            </a:schemeClr>
                          </a:solidFill>
                        </a:rPr>
                        <a:t>hydro_hordist</a:t>
                      </a:r>
                      <a:endParaRPr lang="en-US" sz="1500" dirty="0">
                        <a:solidFill>
                          <a:schemeClr val="tx1">
                            <a:lumMod val="75000"/>
                            <a:lumOff val="25000"/>
                          </a:schemeClr>
                        </a:solidFill>
                      </a:endParaRPr>
                    </a:p>
                  </a:txBody>
                  <a:tcPr anchor="ctr"/>
                </a:tc>
                <a:tc>
                  <a:txBody>
                    <a:bodyPr/>
                    <a:lstStyle/>
                    <a:p>
                      <a:r>
                        <a:rPr lang="en-US" sz="1500" b="0" i="0" u="none" strike="noStrike" kern="1200" baseline="0" dirty="0" smtClean="0">
                          <a:solidFill>
                            <a:schemeClr val="tx1">
                              <a:lumMod val="75000"/>
                              <a:lumOff val="25000"/>
                            </a:schemeClr>
                          </a:solidFill>
                          <a:latin typeface="+mn-lt"/>
                          <a:ea typeface="+mn-ea"/>
                          <a:cs typeface="+mn-cs"/>
                        </a:rPr>
                        <a:t>Horizontal distance to nearest surface water feature (m)</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5. Vertical      "</a:t>
                      </a:r>
                      <a:endParaRPr lang="en-US" b="1" dirty="0">
                        <a:solidFill>
                          <a:schemeClr val="tx1">
                            <a:lumMod val="75000"/>
                            <a:lumOff val="25000"/>
                          </a:schemeClr>
                        </a:solidFill>
                      </a:endParaRPr>
                    </a:p>
                  </a:txBody>
                  <a:tcPr anchor="ctr"/>
                </a:tc>
                <a:tc>
                  <a:txBody>
                    <a:bodyPr/>
                    <a:lstStyle/>
                    <a:p>
                      <a:r>
                        <a:rPr lang="en-US" sz="1500" dirty="0" err="1" smtClean="0">
                          <a:solidFill>
                            <a:schemeClr val="tx1">
                              <a:lumMod val="75000"/>
                              <a:lumOff val="25000"/>
                            </a:schemeClr>
                          </a:solidFill>
                        </a:rPr>
                        <a:t>hydro_vertdist</a:t>
                      </a:r>
                      <a:endParaRPr lang="en-US" sz="1500" dirty="0">
                        <a:solidFill>
                          <a:schemeClr val="tx1">
                            <a:lumMod val="75000"/>
                            <a:lumOff val="25000"/>
                          </a:schemeClr>
                        </a:solidFill>
                      </a:endParaRPr>
                    </a:p>
                  </a:txBody>
                  <a:tcPr anchor="ctr"/>
                </a:tc>
                <a:tc>
                  <a:txBody>
                    <a:bodyPr/>
                    <a:lstStyle/>
                    <a:p>
                      <a:r>
                        <a:rPr lang="en-US" sz="1500" b="0" i="0" u="none" strike="noStrike" kern="1200" baseline="0" dirty="0" smtClean="0">
                          <a:solidFill>
                            <a:schemeClr val="tx1">
                              <a:lumMod val="75000"/>
                              <a:lumOff val="25000"/>
                            </a:schemeClr>
                          </a:solidFill>
                          <a:latin typeface="+mn-lt"/>
                          <a:ea typeface="+mn-ea"/>
                          <a:cs typeface="+mn-cs"/>
                        </a:rPr>
                        <a:t>Vertical distance to nearest surface water feature (m)</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6. Horizontal distance to roadway</a:t>
                      </a:r>
                      <a:endParaRPr lang="en-US" b="1" dirty="0">
                        <a:solidFill>
                          <a:schemeClr val="tx1">
                            <a:lumMod val="75000"/>
                            <a:lumOff val="25000"/>
                          </a:schemeClr>
                        </a:solidFill>
                      </a:endParaRPr>
                    </a:p>
                  </a:txBody>
                  <a:tcPr anchor="ctr"/>
                </a:tc>
                <a:tc>
                  <a:txBody>
                    <a:bodyPr/>
                    <a:lstStyle/>
                    <a:p>
                      <a:r>
                        <a:rPr lang="en-US" sz="1500" dirty="0" err="1" smtClean="0">
                          <a:solidFill>
                            <a:schemeClr val="tx1">
                              <a:lumMod val="75000"/>
                              <a:lumOff val="25000"/>
                            </a:schemeClr>
                          </a:solidFill>
                        </a:rPr>
                        <a:t>roadway_hordist</a:t>
                      </a:r>
                      <a:endParaRPr lang="en-US" sz="1500" dirty="0">
                        <a:solidFill>
                          <a:schemeClr val="tx1">
                            <a:lumMod val="75000"/>
                            <a:lumOff val="25000"/>
                          </a:schemeClr>
                        </a:solidFill>
                      </a:endParaRPr>
                    </a:p>
                  </a:txBody>
                  <a:tcPr anchor="ctr"/>
                </a:tc>
                <a:tc>
                  <a:txBody>
                    <a:bodyPr/>
                    <a:lstStyle/>
                    <a:p>
                      <a:r>
                        <a:rPr lang="en-US" sz="1500" b="0" i="0" u="none" strike="noStrike" kern="1200" baseline="0" dirty="0" smtClean="0">
                          <a:solidFill>
                            <a:schemeClr val="tx1">
                              <a:lumMod val="75000"/>
                              <a:lumOff val="25000"/>
                            </a:schemeClr>
                          </a:solidFill>
                          <a:latin typeface="+mn-lt"/>
                          <a:ea typeface="+mn-ea"/>
                          <a:cs typeface="+mn-cs"/>
                        </a:rPr>
                        <a:t>Horizontal distance to nearest roadway (m)</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7. Incident sunlight</a:t>
                      </a:r>
                      <a:endParaRPr lang="en-US" b="1"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hillshade_9(12,15)</a:t>
                      </a:r>
                      <a:endParaRPr lang="en-US" sz="1500" dirty="0">
                        <a:solidFill>
                          <a:schemeClr val="tx1">
                            <a:lumMod val="75000"/>
                            <a:lumOff val="25000"/>
                          </a:schemeClr>
                        </a:solidFill>
                      </a:endParaRPr>
                    </a:p>
                  </a:txBody>
                  <a:tcPr anchor="ctr"/>
                </a:tc>
                <a:tc>
                  <a:txBody>
                    <a:bodyPr/>
                    <a:lstStyle/>
                    <a:p>
                      <a:r>
                        <a:rPr lang="en-US" sz="1500" b="0" i="0" u="none" strike="noStrike" kern="1200" baseline="0" dirty="0" smtClean="0">
                          <a:solidFill>
                            <a:schemeClr val="tx1">
                              <a:lumMod val="75000"/>
                              <a:lumOff val="25000"/>
                            </a:schemeClr>
                          </a:solidFill>
                          <a:latin typeface="+mn-lt"/>
                          <a:ea typeface="+mn-ea"/>
                          <a:cs typeface="+mn-cs"/>
                        </a:rPr>
                        <a:t>3 features; relative measures of incident sunlight at 9am, 12pm and 3pm on the summer solstice (index)</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10. Nearest ignition point</a:t>
                      </a:r>
                      <a:endParaRPr lang="en-US" b="1" dirty="0">
                        <a:solidFill>
                          <a:schemeClr val="tx1">
                            <a:lumMod val="75000"/>
                            <a:lumOff val="25000"/>
                          </a:schemeClr>
                        </a:solidFill>
                      </a:endParaRPr>
                    </a:p>
                  </a:txBody>
                  <a:tcPr anchor="ctr"/>
                </a:tc>
                <a:tc>
                  <a:txBody>
                    <a:bodyPr/>
                    <a:lstStyle/>
                    <a:p>
                      <a:r>
                        <a:rPr lang="en-US" sz="1500" dirty="0" err="1" smtClean="0">
                          <a:solidFill>
                            <a:schemeClr val="tx1">
                              <a:lumMod val="75000"/>
                              <a:lumOff val="25000"/>
                            </a:schemeClr>
                          </a:solidFill>
                        </a:rPr>
                        <a:t>fire_hordist</a:t>
                      </a:r>
                      <a:endParaRPr lang="en-US" sz="1500" dirty="0">
                        <a:solidFill>
                          <a:schemeClr val="tx1">
                            <a:lumMod val="75000"/>
                            <a:lumOff val="25000"/>
                          </a:schemeClr>
                        </a:solidFill>
                      </a:endParaRPr>
                    </a:p>
                  </a:txBody>
                  <a:tcPr anchor="ctr"/>
                </a:tc>
                <a:tc>
                  <a:txBody>
                    <a:bodyPr/>
                    <a:lstStyle/>
                    <a:p>
                      <a:r>
                        <a:rPr lang="en-US" sz="1500" b="0" i="0" u="none" strike="noStrike" kern="1200" baseline="0" dirty="0" smtClean="0">
                          <a:solidFill>
                            <a:schemeClr val="tx1">
                              <a:lumMod val="75000"/>
                              <a:lumOff val="25000"/>
                            </a:schemeClr>
                          </a:solidFill>
                          <a:latin typeface="+mn-lt"/>
                          <a:ea typeface="+mn-ea"/>
                          <a:cs typeface="+mn-cs"/>
                        </a:rPr>
                        <a:t>Horizontal distance to nearest historic wildfire ignition point (m)</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11. </a:t>
                      </a:r>
                      <a:r>
                        <a:rPr lang="en-US" sz="1800" b="1" i="0" u="none" strike="noStrike" kern="1200" baseline="0" dirty="0" smtClean="0">
                          <a:solidFill>
                            <a:schemeClr val="tx1">
                              <a:lumMod val="75000"/>
                              <a:lumOff val="25000"/>
                            </a:schemeClr>
                          </a:solidFill>
                          <a:latin typeface="+mn-lt"/>
                          <a:ea typeface="+mn-ea"/>
                          <a:cs typeface="+mn-cs"/>
                        </a:rPr>
                        <a:t>Wilderness area</a:t>
                      </a:r>
                      <a:endParaRPr lang="en-US" b="1"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WAD1-4</a:t>
                      </a:r>
                      <a:endParaRPr lang="en-US" sz="1500"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Designation, 4 binary values, one for each wilderness area</a:t>
                      </a:r>
                      <a:endParaRPr lang="en-US" sz="1500" dirty="0">
                        <a:solidFill>
                          <a:schemeClr val="tx1">
                            <a:lumMod val="75000"/>
                            <a:lumOff val="25000"/>
                          </a:schemeClr>
                        </a:solidFill>
                      </a:endParaRPr>
                    </a:p>
                  </a:txBody>
                  <a:tcPr anchor="ctr"/>
                </a:tc>
              </a:tr>
              <a:tr h="370840">
                <a:tc>
                  <a:txBody>
                    <a:bodyPr/>
                    <a:lstStyle/>
                    <a:p>
                      <a:r>
                        <a:rPr lang="en-US" b="1" dirty="0" smtClean="0">
                          <a:solidFill>
                            <a:schemeClr val="tx1">
                              <a:lumMod val="75000"/>
                              <a:lumOff val="25000"/>
                            </a:schemeClr>
                          </a:solidFill>
                        </a:rPr>
                        <a:t>12. Soil Type</a:t>
                      </a:r>
                      <a:endParaRPr lang="en-US" b="1"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Soil1-40</a:t>
                      </a:r>
                      <a:endParaRPr lang="en-US" sz="1500" dirty="0">
                        <a:solidFill>
                          <a:schemeClr val="tx1">
                            <a:lumMod val="75000"/>
                            <a:lumOff val="25000"/>
                          </a:schemeClr>
                        </a:solidFill>
                      </a:endParaRPr>
                    </a:p>
                  </a:txBody>
                  <a:tcPr anchor="ctr"/>
                </a:tc>
                <a:tc>
                  <a:txBody>
                    <a:bodyPr/>
                    <a:lstStyle/>
                    <a:p>
                      <a:r>
                        <a:rPr lang="en-US" sz="1500" dirty="0" smtClean="0">
                          <a:solidFill>
                            <a:schemeClr val="tx1">
                              <a:lumMod val="75000"/>
                              <a:lumOff val="25000"/>
                            </a:schemeClr>
                          </a:solidFill>
                        </a:rPr>
                        <a:t>Designation, 40 binary values, one for each soil type</a:t>
                      </a:r>
                      <a:endParaRPr lang="en-US" sz="1500" dirty="0">
                        <a:solidFill>
                          <a:schemeClr val="tx1">
                            <a:lumMod val="75000"/>
                            <a:lumOff val="25000"/>
                          </a:schemeClr>
                        </a:solidFill>
                      </a:endParaRPr>
                    </a:p>
                  </a:txBody>
                  <a:tcPr anchor="ctr"/>
                </a:tc>
              </a:tr>
            </a:tbl>
          </a:graphicData>
        </a:graphic>
      </p:graphicFrame>
      <p:sp>
        <p:nvSpPr>
          <p:cNvPr id="5" name="Slide Number Placeholder 4"/>
          <p:cNvSpPr>
            <a:spLocks noGrp="1"/>
          </p:cNvSpPr>
          <p:nvPr>
            <p:ph type="sldNum" sz="quarter" idx="12"/>
          </p:nvPr>
        </p:nvSpPr>
        <p:spPr>
          <a:xfrm>
            <a:off x="11387651" y="6492875"/>
            <a:ext cx="683339" cy="365125"/>
          </a:xfrm>
        </p:spPr>
        <p:txBody>
          <a:bodyPr/>
          <a:lstStyle/>
          <a:p>
            <a:fld id="{22F99F82-0065-43BF-919C-D5DB104F64D3}" type="slidenum">
              <a:rPr lang="en-US" smtClean="0"/>
              <a:pPr/>
              <a:t>4</a:t>
            </a:fld>
            <a:endParaRPr lang="en-US" dirty="0"/>
          </a:p>
        </p:txBody>
      </p:sp>
    </p:spTree>
    <p:extLst>
      <p:ext uri="{BB962C8B-B14F-4D97-AF65-F5344CB8AC3E}">
        <p14:creationId xmlns:p14="http://schemas.microsoft.com/office/powerpoint/2010/main" val="937136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7887" y="624191"/>
            <a:ext cx="2437026" cy="2943927"/>
          </a:xfrm>
          <a:prstGeom prst="rect">
            <a:avLst/>
          </a:prstGeom>
        </p:spPr>
      </p:pic>
      <p:sp>
        <p:nvSpPr>
          <p:cNvPr id="2" name="Title 1"/>
          <p:cNvSpPr>
            <a:spLocks noGrp="1"/>
          </p:cNvSpPr>
          <p:nvPr>
            <p:ph type="title"/>
          </p:nvPr>
        </p:nvSpPr>
        <p:spPr>
          <a:xfrm>
            <a:off x="651576" y="236111"/>
            <a:ext cx="8596668" cy="1320800"/>
          </a:xfrm>
        </p:spPr>
        <p:txBody>
          <a:bodyPr/>
          <a:lstStyle/>
          <a:p>
            <a:r>
              <a:rPr lang="en-US" dirty="0" smtClean="0"/>
              <a:t>Cover Type Classes </a:t>
            </a:r>
            <a:r>
              <a:rPr lang="en-US" sz="3000" dirty="0" smtClean="0"/>
              <a:t>(most dominant trees)</a:t>
            </a:r>
            <a:endParaRPr lang="en-US" sz="30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880" y="850685"/>
            <a:ext cx="1978643" cy="263819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5481" y="850685"/>
            <a:ext cx="2209136" cy="3666616"/>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62" y="850685"/>
            <a:ext cx="2189738" cy="3612412"/>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954558"/>
            <a:ext cx="2537923" cy="1903442"/>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13274" y="4120085"/>
            <a:ext cx="2073971" cy="2737916"/>
          </a:xfrm>
          <a:prstGeom prst="rect">
            <a:avLst/>
          </a:prstGeom>
        </p:spPr>
      </p:pic>
      <p:sp>
        <p:nvSpPr>
          <p:cNvPr id="10" name="TextBox 9"/>
          <p:cNvSpPr txBox="1"/>
          <p:nvPr/>
        </p:nvSpPr>
        <p:spPr>
          <a:xfrm>
            <a:off x="490620" y="3533952"/>
            <a:ext cx="1365161" cy="369332"/>
          </a:xfrm>
          <a:prstGeom prst="rect">
            <a:avLst/>
          </a:prstGeom>
          <a:noFill/>
        </p:spPr>
        <p:txBody>
          <a:bodyPr wrap="square" rtlCol="0">
            <a:spAutoFit/>
          </a:bodyPr>
          <a:lstStyle/>
          <a:p>
            <a:r>
              <a:rPr lang="en-US" b="1" dirty="0" smtClean="0">
                <a:solidFill>
                  <a:schemeClr val="accent1"/>
                </a:solidFill>
              </a:rPr>
              <a:t>1: </a:t>
            </a:r>
            <a:r>
              <a:rPr lang="en-US" dirty="0" smtClean="0"/>
              <a:t>Spruce</a:t>
            </a:r>
            <a:endParaRPr lang="en-US" dirty="0"/>
          </a:p>
        </p:txBody>
      </p:sp>
      <p:sp>
        <p:nvSpPr>
          <p:cNvPr id="11" name="TextBox 10"/>
          <p:cNvSpPr txBox="1"/>
          <p:nvPr/>
        </p:nvSpPr>
        <p:spPr>
          <a:xfrm>
            <a:off x="2441711" y="4517301"/>
            <a:ext cx="2316960" cy="369332"/>
          </a:xfrm>
          <a:prstGeom prst="rect">
            <a:avLst/>
          </a:prstGeom>
          <a:noFill/>
        </p:spPr>
        <p:txBody>
          <a:bodyPr wrap="square" rtlCol="0">
            <a:spAutoFit/>
          </a:bodyPr>
          <a:lstStyle/>
          <a:p>
            <a:r>
              <a:rPr lang="en-US" b="1" dirty="0">
                <a:solidFill>
                  <a:schemeClr val="accent1"/>
                </a:solidFill>
              </a:rPr>
              <a:t>2</a:t>
            </a:r>
            <a:r>
              <a:rPr lang="en-US" b="1" dirty="0" smtClean="0">
                <a:solidFill>
                  <a:schemeClr val="accent1"/>
                </a:solidFill>
              </a:rPr>
              <a:t>: </a:t>
            </a:r>
            <a:r>
              <a:rPr lang="en-US" dirty="0" err="1" smtClean="0"/>
              <a:t>Lodgepole</a:t>
            </a:r>
            <a:r>
              <a:rPr lang="en-US" dirty="0" smtClean="0"/>
              <a:t> Pine</a:t>
            </a:r>
            <a:endParaRPr lang="en-US" dirty="0"/>
          </a:p>
        </p:txBody>
      </p:sp>
      <p:sp>
        <p:nvSpPr>
          <p:cNvPr id="12" name="TextBox 11"/>
          <p:cNvSpPr txBox="1"/>
          <p:nvPr/>
        </p:nvSpPr>
        <p:spPr>
          <a:xfrm>
            <a:off x="5021629" y="4517301"/>
            <a:ext cx="2216090" cy="369332"/>
          </a:xfrm>
          <a:prstGeom prst="rect">
            <a:avLst/>
          </a:prstGeom>
          <a:noFill/>
        </p:spPr>
        <p:txBody>
          <a:bodyPr wrap="square" rtlCol="0">
            <a:spAutoFit/>
          </a:bodyPr>
          <a:lstStyle/>
          <a:p>
            <a:r>
              <a:rPr lang="en-US" b="1" dirty="0">
                <a:solidFill>
                  <a:schemeClr val="accent1"/>
                </a:solidFill>
              </a:rPr>
              <a:t>3</a:t>
            </a:r>
            <a:r>
              <a:rPr lang="en-US" b="1" dirty="0" smtClean="0">
                <a:solidFill>
                  <a:schemeClr val="accent1"/>
                </a:solidFill>
              </a:rPr>
              <a:t>: </a:t>
            </a:r>
            <a:r>
              <a:rPr lang="en-US" dirty="0" smtClean="0"/>
              <a:t>Ponderosa Pine</a:t>
            </a:r>
            <a:endParaRPr lang="en-US" dirty="0"/>
          </a:p>
        </p:txBody>
      </p:sp>
      <p:sp>
        <p:nvSpPr>
          <p:cNvPr id="13" name="TextBox 12"/>
          <p:cNvSpPr txBox="1"/>
          <p:nvPr/>
        </p:nvSpPr>
        <p:spPr>
          <a:xfrm>
            <a:off x="2537923" y="5798317"/>
            <a:ext cx="1168067" cy="369332"/>
          </a:xfrm>
          <a:prstGeom prst="rect">
            <a:avLst/>
          </a:prstGeom>
          <a:noFill/>
        </p:spPr>
        <p:txBody>
          <a:bodyPr wrap="square" rtlCol="0">
            <a:spAutoFit/>
          </a:bodyPr>
          <a:lstStyle/>
          <a:p>
            <a:r>
              <a:rPr lang="en-US" b="1" dirty="0" smtClean="0">
                <a:solidFill>
                  <a:srgbClr val="92D050"/>
                </a:solidFill>
              </a:rPr>
              <a:t>5: </a:t>
            </a:r>
            <a:r>
              <a:rPr lang="en-US" dirty="0" smtClean="0"/>
              <a:t>Aspen</a:t>
            </a:r>
            <a:endParaRPr lang="en-US" dirty="0"/>
          </a:p>
        </p:txBody>
      </p:sp>
      <p:sp>
        <p:nvSpPr>
          <p:cNvPr id="14" name="TextBox 13"/>
          <p:cNvSpPr txBox="1"/>
          <p:nvPr/>
        </p:nvSpPr>
        <p:spPr>
          <a:xfrm>
            <a:off x="6135898" y="5798317"/>
            <a:ext cx="1907807" cy="369332"/>
          </a:xfrm>
          <a:prstGeom prst="rect">
            <a:avLst/>
          </a:prstGeom>
          <a:noFill/>
        </p:spPr>
        <p:txBody>
          <a:bodyPr wrap="square" rtlCol="0">
            <a:spAutoFit/>
          </a:bodyPr>
          <a:lstStyle/>
          <a:p>
            <a:r>
              <a:rPr lang="en-US" b="1" dirty="0" smtClean="0">
                <a:solidFill>
                  <a:schemeClr val="accent1"/>
                </a:solidFill>
              </a:rPr>
              <a:t>6: </a:t>
            </a:r>
            <a:r>
              <a:rPr lang="en-US" dirty="0" smtClean="0"/>
              <a:t>Douglas Fir</a:t>
            </a:r>
            <a:endParaRPr lang="en-US" dirty="0"/>
          </a:p>
        </p:txBody>
      </p:sp>
      <p:sp>
        <p:nvSpPr>
          <p:cNvPr id="15" name="TextBox 14"/>
          <p:cNvSpPr txBox="1"/>
          <p:nvPr/>
        </p:nvSpPr>
        <p:spPr>
          <a:xfrm>
            <a:off x="7484705" y="3579944"/>
            <a:ext cx="2565966" cy="369332"/>
          </a:xfrm>
          <a:prstGeom prst="rect">
            <a:avLst/>
          </a:prstGeom>
          <a:noFill/>
        </p:spPr>
        <p:txBody>
          <a:bodyPr wrap="square" rtlCol="0">
            <a:spAutoFit/>
          </a:bodyPr>
          <a:lstStyle/>
          <a:p>
            <a:r>
              <a:rPr lang="en-US" b="1" dirty="0">
                <a:solidFill>
                  <a:schemeClr val="accent1"/>
                </a:solidFill>
              </a:rPr>
              <a:t>4</a:t>
            </a:r>
            <a:r>
              <a:rPr lang="en-US" b="1" dirty="0" smtClean="0">
                <a:solidFill>
                  <a:schemeClr val="accent1"/>
                </a:solidFill>
              </a:rPr>
              <a:t>: </a:t>
            </a:r>
            <a:r>
              <a:rPr lang="en-US" dirty="0" smtClean="0"/>
              <a:t>Cottonwood/Willow</a:t>
            </a:r>
            <a:endParaRPr lang="en-US" dirty="0"/>
          </a:p>
        </p:txBody>
      </p:sp>
      <p:pic>
        <p:nvPicPr>
          <p:cNvPr id="2050" name="Picture 2" descr="http://www.fs.fed.us/wildflowers/regions/intermountain/HighlineTrail/alpine/picea_engelmannii_krummholz_schneider_lg.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9029" r="35619" b="47319"/>
          <a:stretch/>
        </p:blipFill>
        <p:spPr bwMode="auto">
          <a:xfrm>
            <a:off x="10316376" y="3949091"/>
            <a:ext cx="1903068" cy="289689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0287391" y="3579944"/>
            <a:ext cx="1748768" cy="369332"/>
          </a:xfrm>
          <a:prstGeom prst="rect">
            <a:avLst/>
          </a:prstGeom>
          <a:noFill/>
        </p:spPr>
        <p:txBody>
          <a:bodyPr wrap="square" rtlCol="0">
            <a:spAutoFit/>
          </a:bodyPr>
          <a:lstStyle/>
          <a:p>
            <a:r>
              <a:rPr lang="en-US" b="1" dirty="0">
                <a:solidFill>
                  <a:schemeClr val="accent1"/>
                </a:solidFill>
              </a:rPr>
              <a:t>7</a:t>
            </a:r>
            <a:r>
              <a:rPr lang="en-US" b="1" dirty="0" smtClean="0">
                <a:solidFill>
                  <a:schemeClr val="accent1"/>
                </a:solidFill>
              </a:rPr>
              <a:t>: </a:t>
            </a:r>
            <a:r>
              <a:rPr lang="en-US" dirty="0" err="1" smtClean="0"/>
              <a:t>Krummholz</a:t>
            </a:r>
            <a:endParaRPr lang="en-US" dirty="0"/>
          </a:p>
        </p:txBody>
      </p:sp>
    </p:spTree>
    <p:extLst>
      <p:ext uri="{BB962C8B-B14F-4D97-AF65-F5344CB8AC3E}">
        <p14:creationId xmlns:p14="http://schemas.microsoft.com/office/powerpoint/2010/main" val="611222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Distribution in the Dataset</a:t>
            </a:r>
            <a:endParaRPr lang="en-US" dirty="0"/>
          </a:p>
        </p:txBody>
      </p:sp>
      <p:sp>
        <p:nvSpPr>
          <p:cNvPr id="3" name="Content Placeholder 2"/>
          <p:cNvSpPr>
            <a:spLocks noGrp="1"/>
          </p:cNvSpPr>
          <p:nvPr>
            <p:ph idx="1"/>
          </p:nvPr>
        </p:nvSpPr>
        <p:spPr>
          <a:xfrm>
            <a:off x="7764788" y="2551135"/>
            <a:ext cx="4194983" cy="2020865"/>
          </a:xfrm>
        </p:spPr>
        <p:txBody>
          <a:bodyPr>
            <a:noAutofit/>
          </a:bodyPr>
          <a:lstStyle/>
          <a:p>
            <a:r>
              <a:rPr lang="en-US" sz="2000" dirty="0"/>
              <a:t>T</a:t>
            </a:r>
            <a:r>
              <a:rPr lang="en-US" sz="2000" dirty="0" smtClean="0"/>
              <a:t>raining sets were built by selecting both an </a:t>
            </a:r>
            <a:r>
              <a:rPr lang="en-US" sz="2000" b="1" dirty="0" smtClean="0"/>
              <a:t>equal</a:t>
            </a:r>
            <a:r>
              <a:rPr lang="en-US" sz="2000" dirty="0" smtClean="0"/>
              <a:t> number of class instances and a </a:t>
            </a:r>
            <a:r>
              <a:rPr lang="en-US" sz="2000" b="1" dirty="0" smtClean="0"/>
              <a:t>proportional </a:t>
            </a:r>
            <a:r>
              <a:rPr lang="en-US" sz="2000" dirty="0" smtClean="0"/>
              <a:t>number of class instances</a:t>
            </a:r>
            <a:endParaRPr lang="en-US" sz="2000" dirty="0"/>
          </a:p>
        </p:txBody>
      </p:sp>
      <p:graphicFrame>
        <p:nvGraphicFramePr>
          <p:cNvPr id="6" name="Chart 5"/>
          <p:cNvGraphicFramePr>
            <a:graphicFrameLocks/>
          </p:cNvGraphicFramePr>
          <p:nvPr>
            <p:extLst>
              <p:ext uri="{D42A27DB-BD31-4B8C-83A1-F6EECF244321}">
                <p14:modId xmlns:p14="http://schemas.microsoft.com/office/powerpoint/2010/main" val="2675649388"/>
              </p:ext>
            </p:extLst>
          </p:nvPr>
        </p:nvGraphicFramePr>
        <p:xfrm>
          <a:off x="820269" y="1270747"/>
          <a:ext cx="6938684" cy="5089712"/>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22F99F82-0065-43BF-919C-D5DB104F64D3}" type="slidenum">
              <a:rPr lang="en-US" smtClean="0"/>
              <a:pPr/>
              <a:t>6</a:t>
            </a:fld>
            <a:endParaRPr lang="en-US"/>
          </a:p>
        </p:txBody>
      </p:sp>
    </p:spTree>
    <p:extLst>
      <p:ext uri="{BB962C8B-B14F-4D97-AF65-F5344CB8AC3E}">
        <p14:creationId xmlns:p14="http://schemas.microsoft.com/office/powerpoint/2010/main" val="3617734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Methods Used</a:t>
            </a:r>
            <a:endParaRPr lang="en-US" dirty="0"/>
          </a:p>
        </p:txBody>
      </p:sp>
      <p:sp>
        <p:nvSpPr>
          <p:cNvPr id="3" name="Content Placeholder 2"/>
          <p:cNvSpPr>
            <a:spLocks noGrp="1"/>
          </p:cNvSpPr>
          <p:nvPr>
            <p:ph idx="1"/>
          </p:nvPr>
        </p:nvSpPr>
        <p:spPr>
          <a:xfrm>
            <a:off x="677333" y="1581039"/>
            <a:ext cx="8910420" cy="4557001"/>
          </a:xfrm>
        </p:spPr>
        <p:txBody>
          <a:bodyPr>
            <a:normAutofit fontScale="92500" lnSpcReduction="20000"/>
          </a:bodyPr>
          <a:lstStyle/>
          <a:p>
            <a:r>
              <a:rPr lang="en-US" dirty="0" smtClean="0"/>
              <a:t>LDA (replicated the study and tried to improve)</a:t>
            </a:r>
          </a:p>
          <a:p>
            <a:r>
              <a:rPr lang="en-US" dirty="0" smtClean="0"/>
              <a:t>K-Nearest Neighbors</a:t>
            </a:r>
          </a:p>
          <a:p>
            <a:r>
              <a:rPr lang="en-US" dirty="0" smtClean="0"/>
              <a:t>Logistic Regression</a:t>
            </a:r>
          </a:p>
          <a:p>
            <a:r>
              <a:rPr lang="en-US" dirty="0" smtClean="0"/>
              <a:t>Naïve Bayes</a:t>
            </a:r>
          </a:p>
          <a:p>
            <a:r>
              <a:rPr lang="en-US" dirty="0" smtClean="0"/>
              <a:t>Single Classification Tree and Random Forests</a:t>
            </a:r>
          </a:p>
          <a:p>
            <a:r>
              <a:rPr lang="en-US" sz="2400" b="1" dirty="0" smtClean="0">
                <a:solidFill>
                  <a:schemeClr val="accent1"/>
                </a:solidFill>
              </a:rPr>
              <a:t>A note on pre-processing:</a:t>
            </a:r>
          </a:p>
          <a:p>
            <a:pPr lvl="1"/>
            <a:r>
              <a:rPr lang="en-US" sz="1800" dirty="0" smtClean="0">
                <a:solidFill>
                  <a:schemeClr val="accent1">
                    <a:lumMod val="50000"/>
                  </a:schemeClr>
                </a:solidFill>
              </a:rPr>
              <a:t>No missing values</a:t>
            </a:r>
          </a:p>
          <a:p>
            <a:pPr lvl="1"/>
            <a:r>
              <a:rPr lang="en-US" sz="1800" dirty="0" smtClean="0">
                <a:solidFill>
                  <a:schemeClr val="accent1">
                    <a:lumMod val="50000"/>
                  </a:schemeClr>
                </a:solidFill>
              </a:rPr>
              <a:t>Categorical features (e.g., wilderness area, soil type) were already encoded</a:t>
            </a:r>
          </a:p>
          <a:p>
            <a:pPr lvl="1"/>
            <a:r>
              <a:rPr lang="en-US" sz="1800" dirty="0" smtClean="0">
                <a:solidFill>
                  <a:schemeClr val="accent1">
                    <a:lumMod val="50000"/>
                  </a:schemeClr>
                </a:solidFill>
              </a:rPr>
              <a:t>Correlation matrix among features was examined</a:t>
            </a:r>
          </a:p>
          <a:p>
            <a:pPr lvl="1"/>
            <a:r>
              <a:rPr lang="en-US" sz="1800" dirty="0" smtClean="0">
                <a:solidFill>
                  <a:schemeClr val="accent1">
                    <a:lumMod val="50000"/>
                  </a:schemeClr>
                </a:solidFill>
              </a:rPr>
              <a:t>Most of what was needed was a reduction in size – sampling was used</a:t>
            </a:r>
          </a:p>
          <a:p>
            <a:pPr lvl="1"/>
            <a:r>
              <a:rPr lang="en-US" sz="1800" dirty="0" smtClean="0">
                <a:solidFill>
                  <a:schemeClr val="accent1">
                    <a:lumMod val="50000"/>
                  </a:schemeClr>
                </a:solidFill>
              </a:rPr>
              <a:t>One-vs.-all approach to build 7 binary classifiers for Naïve Bayes and Logistic Regression classification methods</a:t>
            </a:r>
          </a:p>
          <a:p>
            <a:pPr marL="0" lvl="1" indent="336550"/>
            <a:r>
              <a:rPr lang="en-US" sz="1800" dirty="0" smtClean="0">
                <a:solidFill>
                  <a:schemeClr val="tx1"/>
                </a:solidFill>
              </a:rPr>
              <a:t>Repeated random subsampling validation was used to measure performance</a:t>
            </a:r>
          </a:p>
          <a:p>
            <a:pPr lvl="1"/>
            <a:endParaRPr lang="en-US" sz="1800" dirty="0" smtClean="0">
              <a:solidFill>
                <a:schemeClr val="accent1">
                  <a:lumMod val="50000"/>
                </a:schemeClr>
              </a:solidFill>
            </a:endParaRPr>
          </a:p>
          <a:p>
            <a:endParaRPr lang="en-US" sz="2400" b="1"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7</a:t>
            </a:fld>
            <a:endParaRPr lang="en-US"/>
          </a:p>
        </p:txBody>
      </p:sp>
    </p:spTree>
    <p:extLst>
      <p:ext uri="{BB962C8B-B14F-4D97-AF65-F5344CB8AC3E}">
        <p14:creationId xmlns:p14="http://schemas.microsoft.com/office/powerpoint/2010/main" val="2179940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1107" y="1467015"/>
            <a:ext cx="6805120" cy="5085805"/>
          </a:xfrm>
          <a:prstGeom prst="rect">
            <a:avLst/>
          </a:prstGeom>
          <a:noFill/>
          <a:ln w="9525">
            <a:noFill/>
            <a:miter lim="800000"/>
            <a:headEnd/>
            <a:tailEnd/>
          </a:ln>
        </p:spPr>
      </p:pic>
      <p:sp>
        <p:nvSpPr>
          <p:cNvPr id="6" name="TextBox 5"/>
          <p:cNvSpPr txBox="1"/>
          <p:nvPr/>
        </p:nvSpPr>
        <p:spPr>
          <a:xfrm>
            <a:off x="7546427" y="1681656"/>
            <a:ext cx="2196662" cy="923330"/>
          </a:xfrm>
          <a:prstGeom prst="rect">
            <a:avLst/>
          </a:prstGeom>
          <a:noFill/>
          <a:ln>
            <a:solidFill>
              <a:schemeClr val="tx1"/>
            </a:solidFill>
          </a:ln>
        </p:spPr>
        <p:txBody>
          <a:bodyPr wrap="square" rtlCol="0">
            <a:spAutoFit/>
          </a:bodyPr>
          <a:lstStyle/>
          <a:p>
            <a:pPr algn="ctr"/>
            <a:r>
              <a:rPr lang="en-US" dirty="0" smtClean="0">
                <a:latin typeface="+mj-lt"/>
              </a:rPr>
              <a:t>Few significantly correlated variables identified</a:t>
            </a:r>
            <a:endParaRPr lang="en-US"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Discriminant Analysis</a:t>
            </a:r>
            <a:endParaRPr lang="en-US" dirty="0"/>
          </a:p>
        </p:txBody>
      </p:sp>
      <p:sp>
        <p:nvSpPr>
          <p:cNvPr id="4" name="Slide Number Placeholder 3"/>
          <p:cNvSpPr>
            <a:spLocks noGrp="1"/>
          </p:cNvSpPr>
          <p:nvPr>
            <p:ph type="sldNum" sz="quarter" idx="12"/>
          </p:nvPr>
        </p:nvSpPr>
        <p:spPr/>
        <p:txBody>
          <a:bodyPr/>
          <a:lstStyle/>
          <a:p>
            <a:fld id="{22F99F82-0065-43BF-919C-D5DB104F64D3}" type="slidenum">
              <a:rPr lang="en-US" smtClean="0"/>
              <a:pPr/>
              <a:t>9</a:t>
            </a:fld>
            <a:endParaRPr lang="en-US"/>
          </a:p>
        </p:txBody>
      </p:sp>
      <p:sp>
        <p:nvSpPr>
          <p:cNvPr id="5" name="Content Placeholder 2"/>
          <p:cNvSpPr>
            <a:spLocks noGrp="1"/>
          </p:cNvSpPr>
          <p:nvPr>
            <p:ph idx="1"/>
          </p:nvPr>
        </p:nvSpPr>
        <p:spPr>
          <a:xfrm>
            <a:off x="677334" y="1479176"/>
            <a:ext cx="8596668" cy="5131173"/>
          </a:xfrm>
        </p:spPr>
        <p:txBody>
          <a:bodyPr>
            <a:normAutofit fontScale="92500" lnSpcReduction="20000"/>
          </a:bodyPr>
          <a:lstStyle/>
          <a:p>
            <a:r>
              <a:rPr lang="en-US" dirty="0"/>
              <a:t>Training and test set size</a:t>
            </a:r>
            <a:r>
              <a:rPr lang="en-US" dirty="0" smtClean="0"/>
              <a:t>: </a:t>
            </a:r>
          </a:p>
          <a:p>
            <a:pPr marL="0" indent="0">
              <a:buNone/>
            </a:pPr>
            <a:r>
              <a:rPr lang="en-US" dirty="0" smtClean="0"/>
              <a:t>                          Equal:                                                  Proportional:</a:t>
            </a:r>
          </a:p>
          <a:p>
            <a:pPr lvl="1"/>
            <a:endParaRPr lang="en-US" dirty="0"/>
          </a:p>
          <a:p>
            <a:pPr marL="457200" lvl="1" indent="0">
              <a:buNone/>
            </a:pPr>
            <a:endParaRPr lang="en-US" dirty="0"/>
          </a:p>
          <a:p>
            <a:pPr marL="457200" lvl="1" indent="0">
              <a:buNone/>
            </a:pPr>
            <a:r>
              <a:rPr lang="en-US" dirty="0" smtClean="0"/>
              <a:t> </a:t>
            </a:r>
            <a:endParaRPr lang="en-US" dirty="0"/>
          </a:p>
          <a:p>
            <a:endParaRPr lang="en-US" dirty="0" smtClean="0">
              <a:solidFill>
                <a:schemeClr val="accent1"/>
              </a:solidFill>
            </a:endParaRPr>
          </a:p>
          <a:p>
            <a:r>
              <a:rPr lang="en-US" dirty="0" smtClean="0"/>
              <a:t>1,620 instances per class selected as training set as this represents ~60% of observations available for least numerous cover type (cottonwood/willow), as recommended by Anderson  et al.,1996</a:t>
            </a:r>
          </a:p>
          <a:p>
            <a:r>
              <a:rPr lang="en-US" dirty="0" smtClean="0"/>
              <a:t>Omitted Soil7, Soil8, and Soil14 due to sparseness conflicts with LDA (&lt;0.1%)</a:t>
            </a:r>
          </a:p>
          <a:p>
            <a:r>
              <a:rPr lang="en-US" dirty="0" smtClean="0"/>
              <a:t>Ran the same parameters as </a:t>
            </a:r>
            <a:r>
              <a:rPr lang="en-US" dirty="0" err="1" smtClean="0"/>
              <a:t>Blackard</a:t>
            </a:r>
            <a:r>
              <a:rPr lang="en-US" dirty="0" smtClean="0"/>
              <a:t> and Dean, 1999 and replicated the ~58% percent classification accuracy</a:t>
            </a:r>
          </a:p>
          <a:p>
            <a:r>
              <a:rPr lang="en-US" dirty="0" smtClean="0">
                <a:solidFill>
                  <a:srgbClr val="92D050"/>
                </a:solidFill>
              </a:rPr>
              <a:t>10 </a:t>
            </a:r>
            <a:r>
              <a:rPr lang="en-US" dirty="0" smtClean="0"/>
              <a:t>random simulations used for validation</a:t>
            </a:r>
          </a:p>
          <a:p>
            <a:r>
              <a:rPr lang="en-US" sz="2400" b="1" dirty="0" smtClean="0">
                <a:solidFill>
                  <a:srgbClr val="92D050"/>
                </a:solidFill>
              </a:rPr>
              <a:t>Misclassification error:</a:t>
            </a:r>
            <a:r>
              <a:rPr lang="en-US" sz="2400" b="1" dirty="0" smtClean="0"/>
              <a:t> </a:t>
            </a:r>
          </a:p>
          <a:p>
            <a:pPr lvl="1"/>
            <a:r>
              <a:rPr lang="en-US" sz="2200" dirty="0" smtClean="0"/>
              <a:t>Equal: </a:t>
            </a:r>
            <a:r>
              <a:rPr lang="en-US" sz="2200" dirty="0" smtClean="0">
                <a:solidFill>
                  <a:srgbClr val="92D050"/>
                </a:solidFill>
              </a:rPr>
              <a:t>42.67% ± 0.92% </a:t>
            </a:r>
            <a:endParaRPr lang="en-US" sz="2200" dirty="0" smtClean="0"/>
          </a:p>
          <a:p>
            <a:pPr lvl="1"/>
            <a:r>
              <a:rPr lang="en-US" sz="2200" dirty="0" smtClean="0"/>
              <a:t>Proportional: </a:t>
            </a:r>
            <a:r>
              <a:rPr lang="en-US" sz="2200" dirty="0" smtClean="0">
                <a:solidFill>
                  <a:srgbClr val="92D050"/>
                </a:solidFill>
              </a:rPr>
              <a:t>32.51% </a:t>
            </a:r>
            <a:r>
              <a:rPr lang="en-US" sz="2200" dirty="0">
                <a:solidFill>
                  <a:srgbClr val="92D050"/>
                </a:solidFill>
              </a:rPr>
              <a:t>± </a:t>
            </a:r>
            <a:r>
              <a:rPr lang="en-US" sz="2200" dirty="0" smtClean="0">
                <a:solidFill>
                  <a:srgbClr val="92D050"/>
                </a:solidFill>
              </a:rPr>
              <a:t>0.54% </a:t>
            </a:r>
            <a:endParaRPr lang="en-US" sz="2200"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93412731"/>
              </p:ext>
            </p:extLst>
          </p:nvPr>
        </p:nvGraphicFramePr>
        <p:xfrm>
          <a:off x="794872" y="2243717"/>
          <a:ext cx="4193987" cy="1112520"/>
        </p:xfrm>
        <a:graphic>
          <a:graphicData uri="http://schemas.openxmlformats.org/drawingml/2006/table">
            <a:tbl>
              <a:tblPr firstRow="1" bandRow="1">
                <a:tableStyleId>{3C2FFA5D-87B4-456A-9821-1D502468CF0F}</a:tableStyleId>
              </a:tblPr>
              <a:tblGrid>
                <a:gridCol w="1907987"/>
                <a:gridCol w="1169894"/>
                <a:gridCol w="1116106"/>
              </a:tblGrid>
              <a:tr h="370840">
                <a:tc>
                  <a:txBody>
                    <a:bodyPr/>
                    <a:lstStyle/>
                    <a:p>
                      <a:endParaRPr lang="en-US" sz="1400" dirty="0"/>
                    </a:p>
                  </a:txBody>
                  <a:tcPr/>
                </a:tc>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b="1" dirty="0" smtClean="0"/>
                        <a:t># Instances</a:t>
                      </a:r>
                      <a:endParaRPr lang="en-US" sz="1400" b="1" dirty="0"/>
                    </a:p>
                  </a:txBody>
                  <a:tcPr/>
                </a:tc>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b="1" dirty="0" smtClean="0"/>
                        <a:t># Instances</a:t>
                      </a:r>
                      <a:r>
                        <a:rPr lang="en-US" sz="1400" b="1" baseline="0" dirty="0" smtClean="0"/>
                        <a:t> per class</a:t>
                      </a:r>
                      <a:endParaRPr lang="en-US" sz="1400" b="1" dirty="0"/>
                    </a:p>
                  </a:txBody>
                  <a:tcPr/>
                </a:tc>
                <a:tc>
                  <a:txBody>
                    <a:bodyPr/>
                    <a:lstStyle/>
                    <a:p>
                      <a:r>
                        <a:rPr lang="en-US" sz="1400" dirty="0" smtClean="0"/>
                        <a:t>1,620</a:t>
                      </a:r>
                      <a:endParaRPr lang="en-US" sz="1400" dirty="0"/>
                    </a:p>
                  </a:txBody>
                  <a:tcPr/>
                </a:tc>
                <a:tc>
                  <a:txBody>
                    <a:bodyPr/>
                    <a:lstStyle/>
                    <a:p>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64784732"/>
              </p:ext>
            </p:extLst>
          </p:nvPr>
        </p:nvGraphicFramePr>
        <p:xfrm>
          <a:off x="5010582" y="2243717"/>
          <a:ext cx="5067696" cy="1112520"/>
        </p:xfrm>
        <a:graphic>
          <a:graphicData uri="http://schemas.openxmlformats.org/drawingml/2006/table">
            <a:tbl>
              <a:tblPr firstRow="1" bandRow="1">
                <a:tableStyleId>{3C2FFA5D-87B4-456A-9821-1D502468CF0F}</a:tableStyleId>
              </a:tblPr>
              <a:tblGrid>
                <a:gridCol w="3867247"/>
                <a:gridCol w="1200449"/>
              </a:tblGrid>
              <a:tr h="370840">
                <a:tc>
                  <a:txBody>
                    <a:bodyPr/>
                    <a:lstStyle/>
                    <a:p>
                      <a:r>
                        <a:rPr lang="en-US" sz="1400" dirty="0" smtClean="0"/>
                        <a:t>Training Set</a:t>
                      </a:r>
                      <a:endParaRPr lang="en-US" sz="1400" dirty="0"/>
                    </a:p>
                  </a:txBody>
                  <a:tcPr/>
                </a:tc>
                <a:tc>
                  <a:txBody>
                    <a:bodyPr/>
                    <a:lstStyle/>
                    <a:p>
                      <a:r>
                        <a:rPr lang="en-US" sz="1400" dirty="0" smtClean="0"/>
                        <a:t>Testing Set</a:t>
                      </a:r>
                      <a:endParaRPr lang="en-US" sz="1400" dirty="0"/>
                    </a:p>
                  </a:txBody>
                  <a:tcPr/>
                </a:tc>
              </a:tr>
              <a:tr h="370840">
                <a:tc>
                  <a:txBody>
                    <a:bodyPr/>
                    <a:lstStyle/>
                    <a:p>
                      <a:r>
                        <a:rPr lang="en-US" sz="1400" dirty="0" smtClean="0"/>
                        <a:t>11,340</a:t>
                      </a:r>
                      <a:endParaRPr lang="en-US" sz="1400" dirty="0"/>
                    </a:p>
                  </a:txBody>
                  <a:tcPr/>
                </a:tc>
                <a:tc>
                  <a:txBody>
                    <a:bodyPr/>
                    <a:lstStyle/>
                    <a:p>
                      <a:r>
                        <a:rPr lang="en-US" sz="1400" dirty="0" smtClean="0"/>
                        <a:t>11,340</a:t>
                      </a:r>
                      <a:endParaRPr lang="en-US" sz="1400" dirty="0"/>
                    </a:p>
                  </a:txBody>
                  <a:tcPr/>
                </a:tc>
              </a:tr>
              <a:tr h="370840">
                <a:tc>
                  <a:txBody>
                    <a:bodyPr/>
                    <a:lstStyle/>
                    <a:p>
                      <a:r>
                        <a:rPr lang="en-US" sz="1400" dirty="0" smtClean="0"/>
                        <a:t> 4,135 </a:t>
                      </a:r>
                      <a:r>
                        <a:rPr lang="en-US" sz="1400" baseline="0" dirty="0" smtClean="0"/>
                        <a:t>| 5,530 | 698 | 53 | 185 | 339 | 400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20579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1310</TotalTime>
  <Words>1880</Words>
  <Application>Microsoft Office PowerPoint</Application>
  <PresentationFormat>Widescreen</PresentationFormat>
  <Paragraphs>472</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Trebuchet MS</vt:lpstr>
      <vt:lpstr>Wingdings</vt:lpstr>
      <vt:lpstr>Wingdings 3</vt:lpstr>
      <vt:lpstr>Facet</vt:lpstr>
      <vt:lpstr>Predicting Forest Cover Types from Cartographic Variables</vt:lpstr>
      <vt:lpstr>Motivation</vt:lpstr>
      <vt:lpstr>Description of the Dataset</vt:lpstr>
      <vt:lpstr>Description of the Dataset - Features</vt:lpstr>
      <vt:lpstr>Cover Type Classes (most dominant trees)</vt:lpstr>
      <vt:lpstr>Class Distribution in the Dataset</vt:lpstr>
      <vt:lpstr>Classification Methods Used</vt:lpstr>
      <vt:lpstr>Correlation Matrix</vt:lpstr>
      <vt:lpstr>Linear Discriminant Analysis</vt:lpstr>
      <vt:lpstr>K-Nearest Neighbors</vt:lpstr>
      <vt:lpstr>Choice of K K optimization via leave-one-out cross validation</vt:lpstr>
      <vt:lpstr>Logistic Regression</vt:lpstr>
      <vt:lpstr>Logistic Regression: StepAIC Model Selection</vt:lpstr>
      <vt:lpstr>Naïve Bayes</vt:lpstr>
      <vt:lpstr>Single Classification Tree</vt:lpstr>
      <vt:lpstr>Tree Visualization (Equal Approach)</vt:lpstr>
      <vt:lpstr>Cover Type Classes and Actual Locations</vt:lpstr>
      <vt:lpstr>Random Forests</vt:lpstr>
      <vt:lpstr>Random Forests: Optimal # Features to Sample </vt:lpstr>
      <vt:lpstr>Random Forests: Optimal # Trees</vt:lpstr>
      <vt:lpstr>Results: Variable Importance (Trees)</vt:lpstr>
      <vt:lpstr>Results: Misclassification Error Comparisons</vt:lpstr>
      <vt:lpstr>Results: Confusion Matrices Example from 1-Nearest Neighbor: 569,672 size test set</vt:lpstr>
      <vt:lpstr>Conclusions</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Forest Cover Types from Cartographic Variables</dc:title>
  <dc:creator>Sierra</dc:creator>
  <cp:lastModifiedBy>Sierra</cp:lastModifiedBy>
  <cp:revision>85</cp:revision>
  <dcterms:created xsi:type="dcterms:W3CDTF">2013-12-09T20:44:48Z</dcterms:created>
  <dcterms:modified xsi:type="dcterms:W3CDTF">2013-12-20T18:47:41Z</dcterms:modified>
</cp:coreProperties>
</file>