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257" r:id="rId3"/>
    <p:sldId id="368" r:id="rId4"/>
    <p:sldId id="369" r:id="rId5"/>
    <p:sldId id="370" r:id="rId6"/>
    <p:sldId id="379" r:id="rId7"/>
    <p:sldId id="372" r:id="rId8"/>
    <p:sldId id="380" r:id="rId9"/>
    <p:sldId id="373" r:id="rId10"/>
    <p:sldId id="374" r:id="rId11"/>
    <p:sldId id="381" r:id="rId12"/>
    <p:sldId id="382" r:id="rId13"/>
    <p:sldId id="383" r:id="rId14"/>
    <p:sldId id="384" r:id="rId15"/>
    <p:sldId id="386" r:id="rId16"/>
    <p:sldId id="385" r:id="rId17"/>
    <p:sldId id="376" r:id="rId18"/>
    <p:sldId id="387" r:id="rId19"/>
    <p:sldId id="388" r:id="rId20"/>
    <p:sldId id="375" r:id="rId21"/>
    <p:sldId id="389" r:id="rId22"/>
    <p:sldId id="377" r:id="rId23"/>
    <p:sldId id="378" r:id="rId24"/>
    <p:sldId id="37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2265669"/>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REPRICE: SECOND-HAND LUXURY PRODUCT PRICE PREDICTION SYSTEM USING MACHINE LEARNING</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8" y="5183902"/>
            <a:ext cx="39455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Mrs. M. Divya M.E.</a:t>
            </a:r>
          </a:p>
          <a:p>
            <a:pPr>
              <a:spcBef>
                <a:spcPct val="0"/>
              </a:spcBef>
              <a:buClrTx/>
              <a:buNone/>
            </a:pPr>
            <a:r>
              <a:rPr lang="en-IN"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Sanjeevan Hari Sudhakar </a:t>
            </a:r>
          </a:p>
          <a:p>
            <a:pPr>
              <a:spcBef>
                <a:spcPct val="0"/>
              </a:spcBef>
              <a:buClrTx/>
              <a:buFontTx/>
              <a:buNone/>
            </a:pPr>
            <a:r>
              <a:rPr lang="en-IN" altLang="en-US" sz="2000" b="1" dirty="0">
                <a:solidFill>
                  <a:srgbClr val="FF0000"/>
                </a:solidFill>
              </a:rPr>
              <a:t>2116220701251</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Handling Missing Data </a:t>
            </a:r>
            <a:r>
              <a:rPr lang="en-US" altLang="en-US" sz="3200" b="1" i="1" dirty="0">
                <a:solidFill>
                  <a:srgbClr val="FF0000"/>
                </a:solidFill>
              </a:rPr>
              <a:t>(Data Preprocessing)</a:t>
            </a: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altLang="en-US" dirty="0"/>
              <a:t>Missing rows were dropped to ensure clean and complete inputs.</a:t>
            </a:r>
            <a:endParaRPr lang="en-IN" altLang="en-US" dirty="0"/>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4100" name="Picture 4" descr="PlantUML Diagram">
            <a:extLst>
              <a:ext uri="{FF2B5EF4-FFF2-40B4-BE49-F238E27FC236}">
                <a16:creationId xmlns:a16="http://schemas.microsoft.com/office/drawing/2014/main" id="{7F7A5DC1-AC4C-009A-BB26-CF58F8ABF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3253" y="3071813"/>
            <a:ext cx="334327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lantUML Diagram">
            <a:extLst>
              <a:ext uri="{FF2B5EF4-FFF2-40B4-BE49-F238E27FC236}">
                <a16:creationId xmlns:a16="http://schemas.microsoft.com/office/drawing/2014/main" id="{93F43E1D-3053-0AF6-DBFC-8C1613751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950" y="2928937"/>
            <a:ext cx="20193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52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C6C53-DB2A-85F3-4B46-4055AD05E8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A0605-BB0E-1C20-E744-50E4941145BE}"/>
              </a:ext>
            </a:extLst>
          </p:cNvPr>
          <p:cNvSpPr>
            <a:spLocks noGrp="1"/>
          </p:cNvSpPr>
          <p:nvPr>
            <p:ph type="title"/>
          </p:nvPr>
        </p:nvSpPr>
        <p:spPr/>
        <p:txBody>
          <a:bodyPr/>
          <a:lstStyle/>
          <a:p>
            <a:r>
              <a:rPr lang="en-US" altLang="en-US" sz="3200" b="1" dirty="0">
                <a:solidFill>
                  <a:srgbClr val="FF0000"/>
                </a:solidFill>
              </a:rPr>
              <a:t>Feature Transformation and Encoding</a:t>
            </a:r>
            <a:br>
              <a:rPr lang="en-US" altLang="en-US" sz="3200" b="1" dirty="0">
                <a:solidFill>
                  <a:srgbClr val="FF0000"/>
                </a:solidFill>
              </a:rPr>
            </a:br>
            <a:r>
              <a:rPr lang="en-US" altLang="en-US" sz="3200" b="1" i="1" dirty="0">
                <a:solidFill>
                  <a:srgbClr val="FF0000"/>
                </a:solidFill>
              </a:rPr>
              <a:t>(Data Preprocessing)</a:t>
            </a:r>
          </a:p>
        </p:txBody>
      </p:sp>
      <p:sp>
        <p:nvSpPr>
          <p:cNvPr id="3" name="Content Placeholder 2">
            <a:extLst>
              <a:ext uri="{FF2B5EF4-FFF2-40B4-BE49-F238E27FC236}">
                <a16:creationId xmlns:a16="http://schemas.microsoft.com/office/drawing/2014/main" id="{554D5FCC-F131-43E7-F015-AD86D0CAC76C}"/>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altLang="en-US" dirty="0"/>
              <a:t>Categorical features (</a:t>
            </a:r>
            <a:r>
              <a:rPr lang="en-US" altLang="en-US" dirty="0" err="1"/>
              <a:t>brand_name</a:t>
            </a:r>
            <a:r>
              <a:rPr lang="en-US" altLang="en-US" dirty="0"/>
              <a:t>, </a:t>
            </a:r>
            <a:r>
              <a:rPr lang="en-US" altLang="en-US" dirty="0" err="1"/>
              <a:t>product_name</a:t>
            </a:r>
            <a:r>
              <a:rPr lang="en-US" altLang="en-US" dirty="0"/>
              <a:t>, </a:t>
            </a:r>
            <a:r>
              <a:rPr lang="en-US" altLang="en-US" dirty="0" err="1"/>
              <a:t>product_condition</a:t>
            </a:r>
            <a:r>
              <a:rPr lang="en-US" altLang="en-US" dirty="0"/>
              <a:t>) were encoded using </a:t>
            </a:r>
            <a:r>
              <a:rPr lang="en-US" altLang="en-US" dirty="0" err="1"/>
              <a:t>OneHotEncoder</a:t>
            </a:r>
            <a:r>
              <a:rPr lang="en-US" altLang="en-US" dirty="0"/>
              <a:t> with a minimum frequency threshold to avoid sparse matrix issues.</a:t>
            </a:r>
            <a:endParaRPr lang="en-IN" dirty="0"/>
          </a:p>
        </p:txBody>
      </p:sp>
      <p:sp>
        <p:nvSpPr>
          <p:cNvPr id="4" name="Date Placeholder 3">
            <a:extLst>
              <a:ext uri="{FF2B5EF4-FFF2-40B4-BE49-F238E27FC236}">
                <a16:creationId xmlns:a16="http://schemas.microsoft.com/office/drawing/2014/main" id="{39F68D78-C69D-6D69-894C-1ACF3B44D003}"/>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2425BACE-602D-0AB3-B6BC-85E714429F1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2C98B79E-5BB5-C783-24F3-4903716601B3}"/>
              </a:ext>
            </a:extLst>
          </p:cNvPr>
          <p:cNvSpPr>
            <a:spLocks noGrp="1"/>
          </p:cNvSpPr>
          <p:nvPr>
            <p:ph type="sldNum" sz="quarter" idx="12"/>
          </p:nvPr>
        </p:nvSpPr>
        <p:spPr/>
        <p:txBody>
          <a:bodyPr/>
          <a:lstStyle/>
          <a:p>
            <a:fld id="{5AB9ECBD-B4DD-40D5-8D24-9ECCDBB1583E}" type="slidenum">
              <a:rPr lang="en-IN" smtClean="0"/>
              <a:t>11</a:t>
            </a:fld>
            <a:endParaRPr lang="en-IN"/>
          </a:p>
        </p:txBody>
      </p:sp>
      <p:pic>
        <p:nvPicPr>
          <p:cNvPr id="5122" name="Picture 2" descr="PlantUML Diagram">
            <a:extLst>
              <a:ext uri="{FF2B5EF4-FFF2-40B4-BE49-F238E27FC236}">
                <a16:creationId xmlns:a16="http://schemas.microsoft.com/office/drawing/2014/main" id="{A206AA16-0B08-1FED-314D-A2619E315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9246" y="3684123"/>
            <a:ext cx="3860800" cy="222988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lantUML Diagram">
            <a:extLst>
              <a:ext uri="{FF2B5EF4-FFF2-40B4-BE49-F238E27FC236}">
                <a16:creationId xmlns:a16="http://schemas.microsoft.com/office/drawing/2014/main" id="{E9E74069-6722-857A-F91F-718169054D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3641" y="3335595"/>
            <a:ext cx="3619353" cy="250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40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EC399-C9D8-F2B1-5B4D-49DAD3D8B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BEC798-5D97-7DEB-0F60-262D01CBFB37}"/>
              </a:ext>
            </a:extLst>
          </p:cNvPr>
          <p:cNvSpPr>
            <a:spLocks noGrp="1"/>
          </p:cNvSpPr>
          <p:nvPr>
            <p:ph type="title"/>
          </p:nvPr>
        </p:nvSpPr>
        <p:spPr/>
        <p:txBody>
          <a:bodyPr/>
          <a:lstStyle/>
          <a:p>
            <a:r>
              <a:rPr lang="en-US" altLang="en-US" sz="3200" b="1" dirty="0">
                <a:solidFill>
                  <a:srgbClr val="FF0000"/>
                </a:solidFill>
              </a:rPr>
              <a:t>Price Normalization </a:t>
            </a:r>
            <a:r>
              <a:rPr lang="en-US" altLang="en-US" sz="3200" b="1" i="1" dirty="0">
                <a:solidFill>
                  <a:srgbClr val="FF0000"/>
                </a:solidFill>
              </a:rPr>
              <a:t>(Data Preprocessing)</a:t>
            </a:r>
          </a:p>
        </p:txBody>
      </p:sp>
      <p:sp>
        <p:nvSpPr>
          <p:cNvPr id="3" name="Content Placeholder 2">
            <a:extLst>
              <a:ext uri="{FF2B5EF4-FFF2-40B4-BE49-F238E27FC236}">
                <a16:creationId xmlns:a16="http://schemas.microsoft.com/office/drawing/2014/main" id="{D16EFCAC-8B27-0121-5CBA-15E7DD23E4D7}"/>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altLang="en-US" dirty="0"/>
              <a:t>Original prices in USD were multiplied by ₹83.05 to obtain INR equivalents for both original and resale prices. The price features were scaled using </a:t>
            </a:r>
            <a:r>
              <a:rPr lang="en-US" altLang="en-US" dirty="0" err="1"/>
              <a:t>StandardScaler</a:t>
            </a:r>
            <a:r>
              <a:rPr lang="en-US" altLang="en-US" dirty="0"/>
              <a:t> to standardize inputs for the regression model.</a:t>
            </a:r>
            <a:endParaRPr lang="en-IN" dirty="0"/>
          </a:p>
        </p:txBody>
      </p:sp>
      <p:sp>
        <p:nvSpPr>
          <p:cNvPr id="4" name="Date Placeholder 3">
            <a:extLst>
              <a:ext uri="{FF2B5EF4-FFF2-40B4-BE49-F238E27FC236}">
                <a16:creationId xmlns:a16="http://schemas.microsoft.com/office/drawing/2014/main" id="{DF861C88-E901-D01D-D275-83FE017EC3C6}"/>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0F83C03-5C94-4F91-EF65-419C1BF5AE5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8C165265-A818-8909-0D52-321802A32726}"/>
              </a:ext>
            </a:extLst>
          </p:cNvPr>
          <p:cNvSpPr>
            <a:spLocks noGrp="1"/>
          </p:cNvSpPr>
          <p:nvPr>
            <p:ph type="sldNum" sz="quarter" idx="12"/>
          </p:nvPr>
        </p:nvSpPr>
        <p:spPr/>
        <p:txBody>
          <a:bodyPr/>
          <a:lstStyle/>
          <a:p>
            <a:fld id="{5AB9ECBD-B4DD-40D5-8D24-9ECCDBB1583E}" type="slidenum">
              <a:rPr lang="en-IN" smtClean="0"/>
              <a:t>12</a:t>
            </a:fld>
            <a:endParaRPr lang="en-IN"/>
          </a:p>
        </p:txBody>
      </p:sp>
      <p:pic>
        <p:nvPicPr>
          <p:cNvPr id="6146" name="Picture 2" descr="PlantUML Diagram">
            <a:extLst>
              <a:ext uri="{FF2B5EF4-FFF2-40B4-BE49-F238E27FC236}">
                <a16:creationId xmlns:a16="http://schemas.microsoft.com/office/drawing/2014/main" id="{ACDA57F6-6ED8-E185-B890-B5CC6D608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284" y="3804789"/>
            <a:ext cx="3771203" cy="189269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lantUML Diagram">
            <a:extLst>
              <a:ext uri="{FF2B5EF4-FFF2-40B4-BE49-F238E27FC236}">
                <a16:creationId xmlns:a16="http://schemas.microsoft.com/office/drawing/2014/main" id="{B55319B9-3C63-27E0-BBEF-540E0EFD6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2148" y="3661914"/>
            <a:ext cx="2515841" cy="217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93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6DA78-AEC9-6D62-D128-8F35736EBF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3231D-2978-A80A-CE0A-FF5451792250}"/>
              </a:ext>
            </a:extLst>
          </p:cNvPr>
          <p:cNvSpPr>
            <a:spLocks noGrp="1"/>
          </p:cNvSpPr>
          <p:nvPr>
            <p:ph type="title"/>
          </p:nvPr>
        </p:nvSpPr>
        <p:spPr/>
        <p:txBody>
          <a:bodyPr/>
          <a:lstStyle/>
          <a:p>
            <a:r>
              <a:rPr lang="en-US" altLang="en-US" sz="3200" b="1" dirty="0">
                <a:solidFill>
                  <a:srgbClr val="FF0000"/>
                </a:solidFill>
              </a:rPr>
              <a:t>Train-test Split </a:t>
            </a:r>
            <a:r>
              <a:rPr lang="en-US" altLang="en-US" sz="3200" b="1" i="1" dirty="0">
                <a:solidFill>
                  <a:srgbClr val="FF0000"/>
                </a:solidFill>
              </a:rPr>
              <a:t>(Price Prediction)</a:t>
            </a:r>
          </a:p>
        </p:txBody>
      </p:sp>
      <p:sp>
        <p:nvSpPr>
          <p:cNvPr id="3" name="Content Placeholder 2">
            <a:extLst>
              <a:ext uri="{FF2B5EF4-FFF2-40B4-BE49-F238E27FC236}">
                <a16:creationId xmlns:a16="http://schemas.microsoft.com/office/drawing/2014/main" id="{0C7F7433-F343-B01C-B5F5-22C92BF031EA}"/>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altLang="en-US" dirty="0"/>
              <a:t>The dataset was split into training and testing sets using an 80:20 ratio. Training data was used to fit the model, and testing data was used to evaluate generalization performance.</a:t>
            </a:r>
            <a:endParaRPr lang="en-IN" dirty="0"/>
          </a:p>
        </p:txBody>
      </p:sp>
      <p:sp>
        <p:nvSpPr>
          <p:cNvPr id="4" name="Date Placeholder 3">
            <a:extLst>
              <a:ext uri="{FF2B5EF4-FFF2-40B4-BE49-F238E27FC236}">
                <a16:creationId xmlns:a16="http://schemas.microsoft.com/office/drawing/2014/main" id="{C8EE5C2A-6A9E-CB48-0211-12130DCC46C6}"/>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FA86E039-AF11-6260-B2AC-30387ECD1890}"/>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4C2D70FA-67B7-6A34-8471-14B8A35B59F2}"/>
              </a:ext>
            </a:extLst>
          </p:cNvPr>
          <p:cNvSpPr>
            <a:spLocks noGrp="1"/>
          </p:cNvSpPr>
          <p:nvPr>
            <p:ph type="sldNum" sz="quarter" idx="12"/>
          </p:nvPr>
        </p:nvSpPr>
        <p:spPr/>
        <p:txBody>
          <a:bodyPr/>
          <a:lstStyle/>
          <a:p>
            <a:fld id="{5AB9ECBD-B4DD-40D5-8D24-9ECCDBB1583E}" type="slidenum">
              <a:rPr lang="en-IN" smtClean="0"/>
              <a:t>13</a:t>
            </a:fld>
            <a:endParaRPr lang="en-IN"/>
          </a:p>
        </p:txBody>
      </p:sp>
      <p:pic>
        <p:nvPicPr>
          <p:cNvPr id="8194" name="Picture 2" descr="PlantUML Diagram">
            <a:extLst>
              <a:ext uri="{FF2B5EF4-FFF2-40B4-BE49-F238E27FC236}">
                <a16:creationId xmlns:a16="http://schemas.microsoft.com/office/drawing/2014/main" id="{8E46E0A3-F3FC-5B9B-32FB-A60E78A78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663" y="3685410"/>
            <a:ext cx="5547684" cy="224812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lantUML Diagram">
            <a:extLst>
              <a:ext uri="{FF2B5EF4-FFF2-40B4-BE49-F238E27FC236}">
                <a16:creationId xmlns:a16="http://schemas.microsoft.com/office/drawing/2014/main" id="{5F43B964-CC4F-6C83-3E58-53DDB28E1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1359" y="3265337"/>
            <a:ext cx="2196769" cy="2754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31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8A46B-6AB5-CAA1-81BD-FBB8F5332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F3AAB-98E4-D6A3-D02D-78BA88CF0D7B}"/>
              </a:ext>
            </a:extLst>
          </p:cNvPr>
          <p:cNvSpPr>
            <a:spLocks noGrp="1"/>
          </p:cNvSpPr>
          <p:nvPr>
            <p:ph type="title"/>
          </p:nvPr>
        </p:nvSpPr>
        <p:spPr/>
        <p:txBody>
          <a:bodyPr/>
          <a:lstStyle/>
          <a:p>
            <a:r>
              <a:rPr lang="en-US" altLang="en-US" sz="3200" b="1" dirty="0">
                <a:solidFill>
                  <a:srgbClr val="FF0000"/>
                </a:solidFill>
              </a:rPr>
              <a:t>Model Training and Tuning </a:t>
            </a:r>
            <a:r>
              <a:rPr lang="en-US" altLang="en-US" sz="3200" b="1" i="1" dirty="0">
                <a:solidFill>
                  <a:srgbClr val="FF0000"/>
                </a:solidFill>
              </a:rPr>
              <a:t>(Price Prediction)</a:t>
            </a:r>
          </a:p>
        </p:txBody>
      </p:sp>
      <p:sp>
        <p:nvSpPr>
          <p:cNvPr id="3" name="Content Placeholder 2">
            <a:extLst>
              <a:ext uri="{FF2B5EF4-FFF2-40B4-BE49-F238E27FC236}">
                <a16:creationId xmlns:a16="http://schemas.microsoft.com/office/drawing/2014/main" id="{547ACF50-A555-8E36-1749-4A2B58B305B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altLang="en-US" dirty="0"/>
              <a:t>The machine learning pipeline included a </a:t>
            </a:r>
            <a:r>
              <a:rPr lang="en-US" altLang="en-US" dirty="0" err="1"/>
              <a:t>ColumnTransformer</a:t>
            </a:r>
            <a:r>
              <a:rPr lang="en-US" altLang="en-US" dirty="0"/>
              <a:t> for preprocessing and a Ridge Regression model as the estimator. </a:t>
            </a:r>
            <a:r>
              <a:rPr lang="en-US" altLang="en-US" dirty="0" err="1"/>
              <a:t>GridSearchCV</a:t>
            </a:r>
            <a:r>
              <a:rPr lang="en-US" altLang="en-US" dirty="0"/>
              <a:t> was used to optimize the alpha parameter. Evaluation metrics such as Mean Squared Error (MSE) and R² Score were used to assess performance.</a:t>
            </a:r>
            <a:endParaRPr lang="en-IN" dirty="0"/>
          </a:p>
        </p:txBody>
      </p:sp>
      <p:sp>
        <p:nvSpPr>
          <p:cNvPr id="4" name="Date Placeholder 3">
            <a:extLst>
              <a:ext uri="{FF2B5EF4-FFF2-40B4-BE49-F238E27FC236}">
                <a16:creationId xmlns:a16="http://schemas.microsoft.com/office/drawing/2014/main" id="{065E4829-68DD-5725-EE8B-1471511A48D4}"/>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F188BD54-E591-3F0A-9619-5DD96EC3D6B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3E8CEDBE-8BBD-B13F-42AF-8ED522DC84DE}"/>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1581235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E7464-4AE1-15AE-371A-424764D60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A3D815-8FF7-7578-2126-B0E3B73E17A2}"/>
              </a:ext>
            </a:extLst>
          </p:cNvPr>
          <p:cNvSpPr>
            <a:spLocks noGrp="1"/>
          </p:cNvSpPr>
          <p:nvPr>
            <p:ph type="title"/>
          </p:nvPr>
        </p:nvSpPr>
        <p:spPr/>
        <p:txBody>
          <a:bodyPr/>
          <a:lstStyle/>
          <a:p>
            <a:r>
              <a:rPr lang="en-US" altLang="en-US" sz="3200" b="1" dirty="0">
                <a:solidFill>
                  <a:srgbClr val="FF0000"/>
                </a:solidFill>
              </a:rPr>
              <a:t>Model Training and Tuning </a:t>
            </a:r>
            <a:r>
              <a:rPr lang="en-US" altLang="en-US" sz="3200" b="1" i="1" dirty="0">
                <a:solidFill>
                  <a:srgbClr val="FF0000"/>
                </a:solidFill>
              </a:rPr>
              <a:t>(Price Prediction)</a:t>
            </a:r>
          </a:p>
        </p:txBody>
      </p:sp>
      <p:sp>
        <p:nvSpPr>
          <p:cNvPr id="4" name="Date Placeholder 3">
            <a:extLst>
              <a:ext uri="{FF2B5EF4-FFF2-40B4-BE49-F238E27FC236}">
                <a16:creationId xmlns:a16="http://schemas.microsoft.com/office/drawing/2014/main" id="{1F152191-7AEB-8F52-3A74-FBAC0DA8738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00D86550-3DAA-7366-87E5-AEFEE6B1A124}"/>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327E104D-56C0-F0E2-6EA5-3DC132B805D3}"/>
              </a:ext>
            </a:extLst>
          </p:cNvPr>
          <p:cNvSpPr>
            <a:spLocks noGrp="1"/>
          </p:cNvSpPr>
          <p:nvPr>
            <p:ph type="sldNum" sz="quarter" idx="12"/>
          </p:nvPr>
        </p:nvSpPr>
        <p:spPr/>
        <p:txBody>
          <a:bodyPr/>
          <a:lstStyle/>
          <a:p>
            <a:fld id="{5AB9ECBD-B4DD-40D5-8D24-9ECCDBB1583E}" type="slidenum">
              <a:rPr lang="en-IN" smtClean="0"/>
              <a:t>15</a:t>
            </a:fld>
            <a:endParaRPr lang="en-IN"/>
          </a:p>
        </p:txBody>
      </p:sp>
      <p:pic>
        <p:nvPicPr>
          <p:cNvPr id="7170" name="Picture 2">
            <a:extLst>
              <a:ext uri="{FF2B5EF4-FFF2-40B4-BE49-F238E27FC236}">
                <a16:creationId xmlns:a16="http://schemas.microsoft.com/office/drawing/2014/main" id="{0CD5E301-EF9D-5665-7ABF-A8254D8A4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66233" y="2607974"/>
            <a:ext cx="8153480" cy="241978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1F0D3F0-D30D-B458-3B7F-0746BA645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9213009" y="2607973"/>
            <a:ext cx="1940945" cy="2456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718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68604-4AB7-991D-1A8B-879A81BF4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4E356-E6FE-2742-A652-661498E50D4E}"/>
              </a:ext>
            </a:extLst>
          </p:cNvPr>
          <p:cNvSpPr>
            <a:spLocks noGrp="1"/>
          </p:cNvSpPr>
          <p:nvPr>
            <p:ph type="title"/>
          </p:nvPr>
        </p:nvSpPr>
        <p:spPr/>
        <p:txBody>
          <a:bodyPr/>
          <a:lstStyle/>
          <a:p>
            <a:r>
              <a:rPr lang="en-US" altLang="en-US" sz="3200" b="1" dirty="0">
                <a:solidFill>
                  <a:srgbClr val="FF0000"/>
                </a:solidFill>
              </a:rPr>
              <a:t>Model Exporting </a:t>
            </a:r>
            <a:r>
              <a:rPr lang="en-US" altLang="en-US" sz="3200" b="1" i="1" dirty="0">
                <a:solidFill>
                  <a:srgbClr val="FF0000"/>
                </a:solidFill>
              </a:rPr>
              <a:t>(Price Prediction)</a:t>
            </a:r>
          </a:p>
        </p:txBody>
      </p:sp>
      <p:sp>
        <p:nvSpPr>
          <p:cNvPr id="3" name="Content Placeholder 2">
            <a:extLst>
              <a:ext uri="{FF2B5EF4-FFF2-40B4-BE49-F238E27FC236}">
                <a16:creationId xmlns:a16="http://schemas.microsoft.com/office/drawing/2014/main" id="{9F69AA93-99BC-4507-0CEF-DCC85E9B083D}"/>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altLang="en-US" dirty="0"/>
              <a:t>The trained model was serialized using </a:t>
            </a:r>
            <a:r>
              <a:rPr lang="en-US" altLang="en-US" dirty="0" err="1"/>
              <a:t>joblib</a:t>
            </a:r>
            <a:r>
              <a:rPr lang="en-US" altLang="en-US" dirty="0"/>
              <a:t> and saved as </a:t>
            </a:r>
            <a:r>
              <a:rPr lang="en-US" altLang="en-US" dirty="0" err="1"/>
              <a:t>model.pkl</a:t>
            </a:r>
            <a:r>
              <a:rPr lang="en-US" altLang="en-US" dirty="0"/>
              <a:t> to be used during inference by the backend.</a:t>
            </a:r>
            <a:endParaRPr lang="en-IN" dirty="0"/>
          </a:p>
        </p:txBody>
      </p:sp>
      <p:sp>
        <p:nvSpPr>
          <p:cNvPr id="4" name="Date Placeholder 3">
            <a:extLst>
              <a:ext uri="{FF2B5EF4-FFF2-40B4-BE49-F238E27FC236}">
                <a16:creationId xmlns:a16="http://schemas.microsoft.com/office/drawing/2014/main" id="{C26C563E-7BD4-A70D-FA6A-D4A5470047B6}"/>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B5605F37-3048-DD93-442C-752F8DFD4CA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A5989D2C-FCA6-31D5-6697-CC3EAF42BE91}"/>
              </a:ext>
            </a:extLst>
          </p:cNvPr>
          <p:cNvSpPr>
            <a:spLocks noGrp="1"/>
          </p:cNvSpPr>
          <p:nvPr>
            <p:ph type="sldNum" sz="quarter" idx="12"/>
          </p:nvPr>
        </p:nvSpPr>
        <p:spPr/>
        <p:txBody>
          <a:bodyPr/>
          <a:lstStyle/>
          <a:p>
            <a:fld id="{5AB9ECBD-B4DD-40D5-8D24-9ECCDBB1583E}" type="slidenum">
              <a:rPr lang="en-IN" smtClean="0"/>
              <a:t>16</a:t>
            </a:fld>
            <a:endParaRPr lang="en-IN"/>
          </a:p>
        </p:txBody>
      </p:sp>
      <p:pic>
        <p:nvPicPr>
          <p:cNvPr id="9218" name="Picture 2" descr="PlantUML Diagram">
            <a:extLst>
              <a:ext uri="{FF2B5EF4-FFF2-40B4-BE49-F238E27FC236}">
                <a16:creationId xmlns:a16="http://schemas.microsoft.com/office/drawing/2014/main" id="{12CE8C9E-9018-E1A5-B6E5-B19E0F834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695" y="3493697"/>
            <a:ext cx="4404448" cy="194094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lantUML Diagram">
            <a:extLst>
              <a:ext uri="{FF2B5EF4-FFF2-40B4-BE49-F238E27FC236}">
                <a16:creationId xmlns:a16="http://schemas.microsoft.com/office/drawing/2014/main" id="{B61DD47A-1AA8-A168-2258-9AE0BA934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8226" y="3134174"/>
            <a:ext cx="2605987" cy="276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126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Comprehensive testing ensured model accuracy and system stability. The backend was tested with multiple inputs for reliable predictions, while the frontend was validated for form handling, error management, and responsiveness. Integration testing confirmed consistent data flow and output generation. The system predicted resale prices with an accuracy of up to 0.996.</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Tree>
    <p:extLst>
      <p:ext uri="{BB962C8B-B14F-4D97-AF65-F5344CB8AC3E}">
        <p14:creationId xmlns:p14="http://schemas.microsoft.com/office/powerpoint/2010/main" val="410963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7A639-0EE5-5A4C-87C3-BC7B2CD070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E6244-293B-2EFB-B22D-940974B2595A}"/>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F27278AD-9203-8F31-4A5B-D64BC51B0888}"/>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"Luxury Item Resale Price Predictor" platform offers a user-friendly interface for estimating resale values of luxury items. Users input product details such as brand, name, condition, and original price, and the backend powered by a Ridge Regression model provides a predicted resale price in INR. The platform promotes fair pricing and transparency in the second-hand luxury market.</a:t>
            </a:r>
            <a:endParaRPr lang="en-IN" dirty="0"/>
          </a:p>
        </p:txBody>
      </p:sp>
      <p:sp>
        <p:nvSpPr>
          <p:cNvPr id="4" name="Date Placeholder 3">
            <a:extLst>
              <a:ext uri="{FF2B5EF4-FFF2-40B4-BE49-F238E27FC236}">
                <a16:creationId xmlns:a16="http://schemas.microsoft.com/office/drawing/2014/main" id="{AC5E02F3-4FAA-799A-DE67-5A5FC32E7F2A}"/>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9E1D046F-DE6A-8D89-40C6-D98DDBB71B8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A9E8313-E8E0-A829-5F3A-A6E94B5C7D0B}"/>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2634245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74812-966B-0783-0AE8-D6ACBE538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0C120-5084-8238-7BBA-6131E26D5221}"/>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4" name="Date Placeholder 3">
            <a:extLst>
              <a:ext uri="{FF2B5EF4-FFF2-40B4-BE49-F238E27FC236}">
                <a16:creationId xmlns:a16="http://schemas.microsoft.com/office/drawing/2014/main" id="{9D5DC91D-81D0-084A-73E6-125F7395609E}"/>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A1500C74-725C-4F75-73A6-13DE3CB3848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B51FD90-07F5-DD58-2ABC-5B628C5E05D6}"/>
              </a:ext>
            </a:extLst>
          </p:cNvPr>
          <p:cNvSpPr>
            <a:spLocks noGrp="1"/>
          </p:cNvSpPr>
          <p:nvPr>
            <p:ph type="sldNum" sz="quarter" idx="12"/>
          </p:nvPr>
        </p:nvSpPr>
        <p:spPr/>
        <p:txBody>
          <a:bodyPr/>
          <a:lstStyle/>
          <a:p>
            <a:fld id="{5AB9ECBD-B4DD-40D5-8D24-9ECCDBB1583E}" type="slidenum">
              <a:rPr lang="en-IN" smtClean="0"/>
              <a:t>19</a:t>
            </a:fld>
            <a:endParaRPr lang="en-IN"/>
          </a:p>
        </p:txBody>
      </p:sp>
      <p:grpSp>
        <p:nvGrpSpPr>
          <p:cNvPr id="10" name="Group 9">
            <a:extLst>
              <a:ext uri="{FF2B5EF4-FFF2-40B4-BE49-F238E27FC236}">
                <a16:creationId xmlns:a16="http://schemas.microsoft.com/office/drawing/2014/main" id="{56668C32-7FE3-382F-D4FB-88AA1B7A009A}"/>
              </a:ext>
            </a:extLst>
          </p:cNvPr>
          <p:cNvGrpSpPr/>
          <p:nvPr/>
        </p:nvGrpSpPr>
        <p:grpSpPr>
          <a:xfrm>
            <a:off x="2058815" y="2473347"/>
            <a:ext cx="8074369" cy="2229884"/>
            <a:chOff x="2582129" y="2588015"/>
            <a:chExt cx="7027742" cy="1690688"/>
          </a:xfrm>
        </p:grpSpPr>
        <p:pic>
          <p:nvPicPr>
            <p:cNvPr id="8" name="Picture 7">
              <a:extLst>
                <a:ext uri="{FF2B5EF4-FFF2-40B4-BE49-F238E27FC236}">
                  <a16:creationId xmlns:a16="http://schemas.microsoft.com/office/drawing/2014/main" id="{E9034A94-3412-FE96-F28F-66D899068DC2}"/>
                </a:ext>
              </a:extLst>
            </p:cNvPr>
            <p:cNvPicPr>
              <a:picLocks noChangeAspect="1"/>
            </p:cNvPicPr>
            <p:nvPr/>
          </p:nvPicPr>
          <p:blipFill>
            <a:blip r:embed="rId2">
              <a:extLst>
                <a:ext uri="{28A0092B-C50C-407E-A947-70E740481C1C}">
                  <a14:useLocalDpi xmlns:a14="http://schemas.microsoft.com/office/drawing/2010/main" val="0"/>
                </a:ext>
              </a:extLst>
            </a:blip>
            <a:srcRect b="27967"/>
            <a:stretch/>
          </p:blipFill>
          <p:spPr>
            <a:xfrm>
              <a:off x="2582129" y="2588015"/>
              <a:ext cx="7027742" cy="1466400"/>
            </a:xfrm>
            <a:prstGeom prst="rect">
              <a:avLst/>
            </a:prstGeom>
          </p:spPr>
        </p:pic>
        <p:pic>
          <p:nvPicPr>
            <p:cNvPr id="9" name="Picture 8">
              <a:extLst>
                <a:ext uri="{FF2B5EF4-FFF2-40B4-BE49-F238E27FC236}">
                  <a16:creationId xmlns:a16="http://schemas.microsoft.com/office/drawing/2014/main" id="{1E28F246-C928-AEAA-2C7E-E6C5CE9704E4}"/>
                </a:ext>
              </a:extLst>
            </p:cNvPr>
            <p:cNvPicPr>
              <a:picLocks noChangeAspect="1"/>
            </p:cNvPicPr>
            <p:nvPr/>
          </p:nvPicPr>
          <p:blipFill>
            <a:blip r:embed="rId2">
              <a:extLst>
                <a:ext uri="{28A0092B-C50C-407E-A947-70E740481C1C}">
                  <a14:useLocalDpi xmlns:a14="http://schemas.microsoft.com/office/drawing/2010/main" val="0"/>
                </a:ext>
              </a:extLst>
            </a:blip>
            <a:srcRect t="82203"/>
            <a:stretch/>
          </p:blipFill>
          <p:spPr>
            <a:xfrm>
              <a:off x="2582129" y="3916393"/>
              <a:ext cx="7027742" cy="362310"/>
            </a:xfrm>
            <a:prstGeom prst="rect">
              <a:avLst/>
            </a:prstGeom>
          </p:spPr>
        </p:pic>
      </p:grpSp>
    </p:spTree>
    <p:extLst>
      <p:ext uri="{BB962C8B-B14F-4D97-AF65-F5344CB8AC3E}">
        <p14:creationId xmlns:p14="http://schemas.microsoft.com/office/powerpoint/2010/main" val="32374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Build a reliable system to automatically predict fair resale prices for second-hand luxury products.</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endPar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With rising demand for sustainable fashion, there's a need for a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reliable</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automated pricing tool</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 machine learning-based system can ensure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fairness</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boost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seller confidence</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and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streamline</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resale process with accurate, real-time price predictions.</a:t>
            </a:r>
            <a:endParaRPr lang="en-IN" sz="2400" b="1" kern="1200" dirty="0">
              <a:solidFill>
                <a:srgbClr val="FF0000"/>
              </a:solidFill>
              <a:latin typeface="Verdana" panose="020B0604030504040204" pitchFamily="34"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Reprice uses Ridge Regression and </a:t>
            </a:r>
            <a:r>
              <a:rPr kumimoji="0" lang="en-US" altLang="en-US" sz="3200" b="0"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GridSearchCV</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to estimate resale prices for second-hand luxury fashion products with high accuracy. The system integrates a preprocessing pipeline for handling high-cardinality categorical variables, scaling numerical features, and optimizing model performance. It achieves a low mean squared error (0.996) and good predictive accuracy on the test dataset. </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20</a:t>
            </a:fld>
            <a:endParaRPr lang="en-IN"/>
          </a:p>
        </p:txBody>
      </p:sp>
    </p:spTree>
    <p:extLst>
      <p:ext uri="{BB962C8B-B14F-4D97-AF65-F5344CB8AC3E}">
        <p14:creationId xmlns:p14="http://schemas.microsoft.com/office/powerpoint/2010/main" val="236916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1C83A-63A9-391A-D067-20D644FDF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7B7164-B558-05C9-700E-674E357398AF}"/>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E4B79201-C392-D9A5-284A-6C4D31A7239C}"/>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3200" dirty="0">
                <a:solidFill>
                  <a:srgbClr val="000000"/>
                </a:solidFill>
                <a:latin typeface="Times New Roman" panose="02020603050405020304" pitchFamily="18" charset="0"/>
                <a:cs typeface="Times New Roman" panose="02020603050405020304" pitchFamily="18" charset="0"/>
              </a:rPr>
              <a:t>Future improvements may include image-based condition analysis, real-time currency conversion, and incorporating user behavior data to further refine predictions. Docker containerization and model versioning will help scale the system for production use.</a:t>
            </a:r>
            <a:endParaRPr lang="en-IN" sz="32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9602E0-C953-B22D-9083-3B228846320A}"/>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E6E0DEC8-F000-C93C-08EB-C9C419FFBAB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250D5D6-0B7D-9D8B-1C57-8C50A20FBAC4}"/>
              </a:ext>
            </a:extLst>
          </p:cNvPr>
          <p:cNvSpPr>
            <a:spLocks noGrp="1"/>
          </p:cNvSpPr>
          <p:nvPr>
            <p:ph type="sldNum" sz="quarter" idx="12"/>
          </p:nvPr>
        </p:nvSpPr>
        <p:spPr/>
        <p:txBody>
          <a:bodyPr/>
          <a:lstStyle/>
          <a:p>
            <a:fld id="{5AB9ECBD-B4DD-40D5-8D24-9ECCDBB1583E}" type="slidenum">
              <a:rPr lang="en-IN" smtClean="0"/>
              <a:t>21</a:t>
            </a:fld>
            <a:endParaRPr lang="en-IN"/>
          </a:p>
        </p:txBody>
      </p:sp>
    </p:spTree>
    <p:extLst>
      <p:ext uri="{BB962C8B-B14F-4D97-AF65-F5344CB8AC3E}">
        <p14:creationId xmlns:p14="http://schemas.microsoft.com/office/powerpoint/2010/main" val="297155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222250" marR="426720" algn="just">
              <a:lnSpc>
                <a:spcPct val="150000"/>
              </a:lnSpc>
              <a:buNone/>
            </a:pPr>
            <a:r>
              <a:rPr lang="en-IN" sz="1800" dirty="0">
                <a:effectLst/>
                <a:latin typeface="Times New Roman" panose="02020603050405020304" pitchFamily="18" charset="0"/>
                <a:ea typeface="Times New Roman" panose="02020603050405020304" pitchFamily="18" charset="0"/>
              </a:rPr>
              <a:t>[1] X. Fan, J. Wang, et al., “Price prediction in e-commerce using ensemble learning methods: A case study on online retail platforms,” International Journal of Data Science and Analytics, vol. 10, no. 2, pp. 125–136, 2023.</a:t>
            </a:r>
          </a:p>
          <a:p>
            <a:pPr marL="222250" marR="426720" algn="just">
              <a:lnSpc>
                <a:spcPct val="150000"/>
              </a:lnSpc>
              <a:buNone/>
            </a:pPr>
            <a:r>
              <a:rPr lang="en-IN" sz="1800" dirty="0">
                <a:effectLst/>
                <a:latin typeface="Times New Roman" panose="02020603050405020304" pitchFamily="18" charset="0"/>
                <a:ea typeface="Times New Roman" panose="02020603050405020304" pitchFamily="18" charset="0"/>
              </a:rPr>
              <a:t>[2] L. Zhou, et al., “A hybrid Ridge and Lasso regression framework for pricing second-hand electronics,” Journal of Applied Artificial Intelligence, vol. 36, no. 7, pp. 642–658, 2022.</a:t>
            </a:r>
          </a:p>
          <a:p>
            <a:pPr marL="222250" marR="426720" algn="just">
              <a:lnSpc>
                <a:spcPct val="150000"/>
              </a:lnSpc>
              <a:buNone/>
            </a:pPr>
            <a:r>
              <a:rPr lang="en-IN" sz="1800" dirty="0">
                <a:effectLst/>
                <a:latin typeface="Times New Roman" panose="02020603050405020304" pitchFamily="18" charset="0"/>
                <a:ea typeface="Times New Roman" panose="02020603050405020304" pitchFamily="18" charset="0"/>
              </a:rPr>
              <a:t>[3] A. Chauhan and S. Sharma, “Effective preprocessing for price estimation using </a:t>
            </a:r>
            <a:r>
              <a:rPr lang="en-IN" sz="1800" dirty="0" err="1">
                <a:effectLst/>
                <a:latin typeface="Times New Roman" panose="02020603050405020304" pitchFamily="18" charset="0"/>
                <a:ea typeface="Times New Roman" panose="02020603050405020304" pitchFamily="18" charset="0"/>
              </a:rPr>
              <a:t>OneHotEncoding</a:t>
            </a:r>
            <a:r>
              <a:rPr lang="en-IN" sz="1800" dirty="0">
                <a:effectLst/>
                <a:latin typeface="Times New Roman" panose="02020603050405020304" pitchFamily="18" charset="0"/>
                <a:ea typeface="Times New Roman" panose="02020603050405020304" pitchFamily="18" charset="0"/>
              </a:rPr>
              <a:t> and normalization,” Procedia Computer Science, vol. 183, pp. 910–918, 2021.</a:t>
            </a:r>
          </a:p>
          <a:p>
            <a:pPr marL="222250" marR="426720" algn="just">
              <a:lnSpc>
                <a:spcPct val="150000"/>
              </a:lnSpc>
              <a:buNone/>
            </a:pPr>
            <a:r>
              <a:rPr lang="en-IN" sz="1800" dirty="0">
                <a:effectLst/>
                <a:latin typeface="Times New Roman" panose="02020603050405020304" pitchFamily="18" charset="0"/>
                <a:ea typeface="Times New Roman" panose="02020603050405020304" pitchFamily="18" charset="0"/>
              </a:rPr>
              <a:t>[4] A. Kulkarni and R. Gupta, “Regression-based price optimization for fashion resale platforms,” Journal of Fashion Technology &amp; Textile Engineering, vol. 12, no. 1, pp. 34–41, 2022.</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22</a:t>
            </a:fld>
            <a:endParaRPr lang="en-IN"/>
          </a:p>
        </p:txBody>
      </p:sp>
    </p:spTree>
    <p:extLst>
      <p:ext uri="{BB962C8B-B14F-4D97-AF65-F5344CB8AC3E}">
        <p14:creationId xmlns:p14="http://schemas.microsoft.com/office/powerpoint/2010/main" val="1530162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3200" dirty="0">
                <a:solidFill>
                  <a:srgbClr val="000000"/>
                </a:solidFill>
                <a:latin typeface="Times New Roman" panose="02020603050405020304" pitchFamily="18" charset="0"/>
                <a:cs typeface="Times New Roman" panose="02020603050405020304" pitchFamily="18" charset="0"/>
              </a:rPr>
              <a:t>Yet to publish.</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23</a:t>
            </a:fld>
            <a:endParaRPr lang="en-IN"/>
          </a:p>
        </p:txBody>
      </p:sp>
    </p:spTree>
    <p:extLst>
      <p:ext uri="{BB962C8B-B14F-4D97-AF65-F5344CB8AC3E}">
        <p14:creationId xmlns:p14="http://schemas.microsoft.com/office/powerpoint/2010/main" val="294642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24</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Current second-hand luxury pricing relies on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manual estimates </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or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rigid rule-based algorithms </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using </a:t>
            </a:r>
            <a:r>
              <a:rPr kumimoji="0" lang="en-US" altLang="en-US" sz="3200" b="0" i="0" u="sng"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fixed depreciation rates </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and </a:t>
            </a:r>
            <a:r>
              <a:rPr kumimoji="0" lang="en-US" altLang="en-US" sz="3200" b="0" i="0" u="sng"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brand tiers</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These methods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lack adaptability</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ignore item-specific features</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and are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not trained on real data</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Without machine learning or proper preprocessing, they produce inconsistent, biased prices. Most tools are backend-only, non-interactive, and offer poor user experience, making them unfit for scalable, modern resale platforms.</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goal of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“Reprice” </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is to build a machine learning-based system that predicts the resale value of second-hand luxury fashion items using features like brand, product name, condition, and original price. It uses </a:t>
            </a:r>
            <a:r>
              <a:rPr kumimoji="0" lang="en-US" altLang="en-US" sz="32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OpenGridCV</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&amp;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Ridge Regression</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with a preprocessing pipeline to ensure accurate, consistent pricing. The system includes a React frontend and Flask backend for real-time, user-friendly predictions, aiming to reduce bias, improve transparency, and support the growing circular fashion economy.</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second-hand luxury market is expanding rapidly, but fair pricing remains a challenge. To solve this,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“Reprice” </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uses machine learning; specifically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Ridge Regression</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predict resale prices based on brand, product, condition, and original price. Trained on the </a:t>
            </a:r>
            <a:r>
              <a:rPr kumimoji="0" lang="en-US" altLang="en-US" sz="32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Vestiaire</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Fashion Dataset</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system uses a pipeline with encoding, scaling, and hyperparameter tuning (</a:t>
            </a:r>
            <a:r>
              <a:rPr kumimoji="0" lang="en-US" altLang="en-US" sz="32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GridSearchCV</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for accurate predictions. The model is deployed via a Flask API and React frontend for real-time user interaction.</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system uses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Ridge Regression </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with </a:t>
            </a:r>
            <a:r>
              <a:rPr kumimoji="0" lang="en-US" altLang="en-US" sz="32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GridSearchCV</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for accurate resale price prediction of luxury items. It processes data—brand, product name, condition, and price—from the </a:t>
            </a:r>
            <a:r>
              <a:rPr kumimoji="0" lang="en-US" altLang="en-US" sz="3200" b="1" i="0" u="none" strike="noStrike" kern="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Vestiaire</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Fashion Dataset </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via cleaning, encoding, and scaling. Rare categories are grouped to improve performance. Deployed with a Flask backend and ReactJS frontend, users can input details for real-time predictions. Future upgrades include image-based condition checks, currency conversion, and trend-based pricing for enhanced accuracy and sustainability.</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system architecture consists of four main components: the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React frontend</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Flask API backend</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Ridge Regression machine learning model</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and the </a:t>
            </a:r>
            <a:r>
              <a:rPr kumimoji="0" lang="en-US"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user</a:t>
            </a:r>
            <a:r>
              <a:rPr kumimoji="0" lang="en-US"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The user inputs product details through the React frontend, which sends a request to the Flask backend. The backend preprocesses the data, loads the trained ML model, and predicts the resale price. The result is then sent back to the frontend and displayed to the user. This modular structure ensures efficient processing and scalability.</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lgn="just">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E18AB-7C49-8320-27C7-A41099F283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383BE-8CC5-AAD0-4524-981E805E00CD}"/>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4" name="Date Placeholder 3">
            <a:extLst>
              <a:ext uri="{FF2B5EF4-FFF2-40B4-BE49-F238E27FC236}">
                <a16:creationId xmlns:a16="http://schemas.microsoft.com/office/drawing/2014/main" id="{D2146F15-B72C-5E5C-2DB1-0AC519562687}"/>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20BAE7DC-0FEB-1DD5-BAA5-8F8A6DA5DFDC}"/>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28A324F-0595-410B-901E-015D9831EC30}"/>
              </a:ext>
            </a:extLst>
          </p:cNvPr>
          <p:cNvSpPr>
            <a:spLocks noGrp="1"/>
          </p:cNvSpPr>
          <p:nvPr>
            <p:ph type="sldNum" sz="quarter" idx="12"/>
          </p:nvPr>
        </p:nvSpPr>
        <p:spPr/>
        <p:txBody>
          <a:bodyPr/>
          <a:lstStyle/>
          <a:p>
            <a:fld id="{5AB9ECBD-B4DD-40D5-8D24-9ECCDBB1583E}" type="slidenum">
              <a:rPr lang="en-IN" smtClean="0"/>
              <a:t>8</a:t>
            </a:fld>
            <a:endParaRPr lang="en-IN"/>
          </a:p>
        </p:txBody>
      </p:sp>
      <p:pic>
        <p:nvPicPr>
          <p:cNvPr id="3076" name="Picture 4" descr="PlantUML Diagram">
            <a:extLst>
              <a:ext uri="{FF2B5EF4-FFF2-40B4-BE49-F238E27FC236}">
                <a16:creationId xmlns:a16="http://schemas.microsoft.com/office/drawing/2014/main" id="{605C1589-A7C1-091C-E8E9-58907C10E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296" y="1807323"/>
            <a:ext cx="6745407" cy="4283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54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Data Preprocessing </a:t>
            </a:r>
          </a:p>
          <a:p>
            <a:pPr lvl="1" indent="-469900">
              <a:buClr>
                <a:srgbClr val="CC0000"/>
              </a:buClr>
              <a:buFont typeface="Wingdings" panose="05000000000000000000" pitchFamily="2" charset="2"/>
              <a:buChar char="o"/>
              <a:defRPr/>
            </a:pPr>
            <a:r>
              <a:rPr lang="en-IN" altLang="en-US" sz="2800" dirty="0">
                <a:solidFill>
                  <a:srgbClr val="000000"/>
                </a:solidFill>
                <a:latin typeface="Times New Roman" panose="02020603050405020304" pitchFamily="18" charset="0"/>
                <a:cs typeface="Times New Roman" panose="02020603050405020304" pitchFamily="18" charset="0"/>
              </a:rPr>
              <a:t>Handling Missing Data</a:t>
            </a:r>
          </a:p>
          <a:p>
            <a:pPr lvl="1" indent="-469900">
              <a:buClr>
                <a:srgbClr val="CC0000"/>
              </a:buClr>
              <a:buFont typeface="Wingdings" panose="05000000000000000000" pitchFamily="2" charset="2"/>
              <a:buChar char="o"/>
              <a:defRPr/>
            </a:pPr>
            <a:r>
              <a:rPr lang="en-IN" altLang="en-US" sz="2800" dirty="0">
                <a:solidFill>
                  <a:srgbClr val="000000"/>
                </a:solidFill>
                <a:latin typeface="Times New Roman" panose="02020603050405020304" pitchFamily="18" charset="0"/>
                <a:cs typeface="Times New Roman" panose="02020603050405020304" pitchFamily="18" charset="0"/>
              </a:rPr>
              <a:t>Feature Transformation and Encoding</a:t>
            </a:r>
          </a:p>
          <a:p>
            <a:pPr lvl="1" indent="-469900">
              <a:buClr>
                <a:srgbClr val="CC0000"/>
              </a:buClr>
              <a:buFont typeface="Wingdings" panose="05000000000000000000" pitchFamily="2" charset="2"/>
              <a:buChar char="o"/>
              <a:defRPr/>
            </a:pPr>
            <a:r>
              <a:rPr lang="en-IN" altLang="en-US" sz="2800" dirty="0">
                <a:solidFill>
                  <a:srgbClr val="000000"/>
                </a:solidFill>
                <a:latin typeface="Times New Roman" panose="02020603050405020304" pitchFamily="18" charset="0"/>
                <a:cs typeface="Times New Roman" panose="02020603050405020304" pitchFamily="18" charset="0"/>
              </a:rPr>
              <a:t>Price Normalization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altLang="en-US" sz="3200" dirty="0">
                <a:solidFill>
                  <a:srgbClr val="000000"/>
                </a:solidFill>
                <a:latin typeface="Times New Roman" panose="02020603050405020304" pitchFamily="18" charset="0"/>
                <a:cs typeface="Times New Roman" panose="02020603050405020304" pitchFamily="18" charset="0"/>
              </a:rPr>
              <a:t>Price Prediction Using Ridge Regression</a:t>
            </a:r>
          </a:p>
          <a:p>
            <a:pPr lvl="1" indent="-469900">
              <a:buClr>
                <a:srgbClr val="CC0000"/>
              </a:buClr>
              <a:buFont typeface="Wingdings" panose="05000000000000000000" pitchFamily="2" charset="2"/>
              <a:buChar char="o"/>
              <a:defRPr/>
            </a:pPr>
            <a:r>
              <a:rPr lang="en-IN" sz="2800" dirty="0">
                <a:solidFill>
                  <a:srgbClr val="000000"/>
                </a:solidFill>
                <a:latin typeface="Times New Roman" panose="02020603050405020304" pitchFamily="18" charset="0"/>
                <a:cs typeface="Times New Roman" panose="02020603050405020304" pitchFamily="18" charset="0"/>
              </a:rPr>
              <a:t>Train-test Split</a:t>
            </a:r>
          </a:p>
          <a:p>
            <a:pPr lvl="1" indent="-469900">
              <a:buClr>
                <a:srgbClr val="CC0000"/>
              </a:buClr>
              <a:buFont typeface="Wingdings" panose="05000000000000000000" pitchFamily="2" charset="2"/>
              <a:buChar char="o"/>
              <a:defRPr/>
            </a:pPr>
            <a:r>
              <a:rPr lang="en-IN" sz="2800" dirty="0">
                <a:solidFill>
                  <a:srgbClr val="000000"/>
                </a:solidFill>
                <a:latin typeface="Times New Roman" panose="02020603050405020304" pitchFamily="18" charset="0"/>
                <a:cs typeface="Times New Roman" panose="02020603050405020304" pitchFamily="18" charset="0"/>
              </a:rPr>
              <a:t>Model Training and Tuning</a:t>
            </a:r>
          </a:p>
          <a:p>
            <a:pPr lvl="1" indent="-469900">
              <a:buClr>
                <a:srgbClr val="CC0000"/>
              </a:buClr>
              <a:buFont typeface="Wingdings" panose="05000000000000000000" pitchFamily="2" charset="2"/>
              <a:buChar char="o"/>
              <a:defRPr/>
            </a:pPr>
            <a:r>
              <a:rPr lang="en-IN" sz="2800" dirty="0">
                <a:solidFill>
                  <a:srgbClr val="000000"/>
                </a:solidFill>
                <a:latin typeface="Times New Roman" panose="02020603050405020304" pitchFamily="18" charset="0"/>
                <a:cs typeface="Times New Roman" panose="02020603050405020304" pitchFamily="18" charset="0"/>
              </a:rPr>
              <a:t>Model Exporting</a:t>
            </a:r>
            <a:endParaRPr lang="en-IN" altLang="en-US" sz="28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651015986"/>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61</TotalTime>
  <Words>1418</Words>
  <Application>Microsoft Office PowerPoint</Application>
  <PresentationFormat>Widescreen</PresentationFormat>
  <Paragraphs>129</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System Architecture</vt:lpstr>
      <vt:lpstr>List of Modules</vt:lpstr>
      <vt:lpstr>Handling Missing Data (Data Preprocessing)</vt:lpstr>
      <vt:lpstr>Feature Transformation and Encoding (Data Preprocessing)</vt:lpstr>
      <vt:lpstr>Price Normalization (Data Preprocessing)</vt:lpstr>
      <vt:lpstr>Train-test Split (Price Prediction)</vt:lpstr>
      <vt:lpstr>Model Training and Tuning (Price Prediction)</vt:lpstr>
      <vt:lpstr>Model Training and Tuning (Price Prediction)</vt:lpstr>
      <vt:lpstr>Model Exporting (Price Prediction)</vt:lpstr>
      <vt:lpstr>Implementation &amp; Results of Module</vt:lpstr>
      <vt:lpstr>Implementation &amp; Results of Module</vt:lpstr>
      <vt:lpstr>Implementation &amp; Results of Module</vt:lpstr>
      <vt:lpstr>Conclusion &amp; Future Work </vt:lpstr>
      <vt:lpstr>Conclusion &amp; Future Work </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Sanjeevan Hari</cp:lastModifiedBy>
  <cp:revision>6</cp:revision>
  <dcterms:created xsi:type="dcterms:W3CDTF">2023-08-03T04:32:32Z</dcterms:created>
  <dcterms:modified xsi:type="dcterms:W3CDTF">2025-05-08T16:13:18Z</dcterms:modified>
</cp:coreProperties>
</file>