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9" r:id="rId6"/>
    <p:sldId id="270" r:id="rId7"/>
    <p:sldId id="264" r:id="rId8"/>
    <p:sldId id="271" r:id="rId9"/>
    <p:sldId id="258" r:id="rId10"/>
    <p:sldId id="261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01"/>
    <p:restoredTop sz="95680"/>
  </p:normalViewPr>
  <p:slideViewPr>
    <p:cSldViewPr snapToGrid="0" snapToObjects="1">
      <p:cViewPr varScale="1">
        <p:scale>
          <a:sx n="68" d="100"/>
          <a:sy n="68" d="100"/>
        </p:scale>
        <p:origin x="24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88C67-3A41-42B9-9368-634E5ADA4E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50879-72B3-403A-B48D-E2A5E2CA5E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Maximum potential profit: Animation or Fantasy genres</a:t>
          </a:r>
        </a:p>
      </dgm:t>
    </dgm:pt>
    <dgm:pt modelId="{9E57790F-416F-4479-8BF0-AFF3184BDB56}" type="parTrans" cxnId="{3B0C20D3-90F5-4A57-82F5-F4FB5317BA29}">
      <dgm:prSet/>
      <dgm:spPr/>
      <dgm:t>
        <a:bodyPr/>
        <a:lstStyle/>
        <a:p>
          <a:endParaRPr lang="en-US"/>
        </a:p>
      </dgm:t>
    </dgm:pt>
    <dgm:pt modelId="{907CCDC6-7A13-4F8A-B27E-6CCD52F69890}" type="sibTrans" cxnId="{3B0C20D3-90F5-4A57-82F5-F4FB5317BA29}">
      <dgm:prSet/>
      <dgm:spPr/>
      <dgm:t>
        <a:bodyPr/>
        <a:lstStyle/>
        <a:p>
          <a:endParaRPr lang="en-US"/>
        </a:p>
      </dgm:t>
    </dgm:pt>
    <dgm:pt modelId="{378BEA36-9641-46A9-BD54-DDDA4166D7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Maximum potential return on investment: Animation</a:t>
          </a:r>
        </a:p>
      </dgm:t>
    </dgm:pt>
    <dgm:pt modelId="{2B392FFC-4AAA-474A-9DEC-ABC30D5C18E0}" type="parTrans" cxnId="{A76A1FDF-A071-4D8F-AE75-990846E5CF42}">
      <dgm:prSet/>
      <dgm:spPr/>
      <dgm:t>
        <a:bodyPr/>
        <a:lstStyle/>
        <a:p>
          <a:endParaRPr lang="en-US"/>
        </a:p>
      </dgm:t>
    </dgm:pt>
    <dgm:pt modelId="{3FB68C18-A32E-4652-8823-70EC9D7EFE20}" type="sibTrans" cxnId="{A76A1FDF-A071-4D8F-AE75-990846E5CF42}">
      <dgm:prSet/>
      <dgm:spPr/>
      <dgm:t>
        <a:bodyPr/>
        <a:lstStyle/>
        <a:p>
          <a:endParaRPr lang="en-US"/>
        </a:p>
      </dgm:t>
    </dgm:pt>
    <dgm:pt modelId="{0AB726A0-86FE-4C37-9B8F-E0D7339875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Ideal movie runtime in minutes: 90-98</a:t>
          </a:r>
        </a:p>
      </dgm:t>
    </dgm:pt>
    <dgm:pt modelId="{A64EAF9D-47F9-431D-994A-FD86D03ECEFB}" type="parTrans" cxnId="{13ECAE3C-29BB-423A-9D40-C4CDEB152D7F}">
      <dgm:prSet/>
      <dgm:spPr/>
      <dgm:t>
        <a:bodyPr/>
        <a:lstStyle/>
        <a:p>
          <a:endParaRPr lang="en-US"/>
        </a:p>
      </dgm:t>
    </dgm:pt>
    <dgm:pt modelId="{6FAB4440-2A58-4C5A-9E49-77F4F3C4DA71}" type="sibTrans" cxnId="{13ECAE3C-29BB-423A-9D40-C4CDEB152D7F}">
      <dgm:prSet/>
      <dgm:spPr/>
      <dgm:t>
        <a:bodyPr/>
        <a:lstStyle/>
        <a:p>
          <a:endParaRPr lang="en-US"/>
        </a:p>
      </dgm:t>
    </dgm:pt>
    <dgm:pt modelId="{2331620F-BBEA-4FEE-96CF-134FE3C04EAE}" type="pres">
      <dgm:prSet presAssocID="{EDE88C67-3A41-42B9-9368-634E5ADA4EA6}" presName="root" presStyleCnt="0">
        <dgm:presLayoutVars>
          <dgm:dir/>
          <dgm:resizeHandles val="exact"/>
        </dgm:presLayoutVars>
      </dgm:prSet>
      <dgm:spPr/>
    </dgm:pt>
    <dgm:pt modelId="{99229296-D3DA-43B4-837C-C35269C63421}" type="pres">
      <dgm:prSet presAssocID="{03550879-72B3-403A-B48D-E2A5E2CA5ED3}" presName="compNode" presStyleCnt="0"/>
      <dgm:spPr/>
    </dgm:pt>
    <dgm:pt modelId="{E1CC0147-6447-486B-91FB-977DCC31DA37}" type="pres">
      <dgm:prSet presAssocID="{03550879-72B3-403A-B48D-E2A5E2CA5ED3}" presName="iconBgRect" presStyleLbl="bgShp" presStyleIdx="0" presStyleCnt="3"/>
      <dgm:spPr/>
    </dgm:pt>
    <dgm:pt modelId="{AEB6A1D5-E6B7-4FD7-A8EF-221E9B630A0E}" type="pres">
      <dgm:prSet presAssocID="{03550879-72B3-403A-B48D-E2A5E2CA5E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26CC2A66-DA70-4657-8FC8-47747BD91B39}" type="pres">
      <dgm:prSet presAssocID="{03550879-72B3-403A-B48D-E2A5E2CA5ED3}" presName="spaceRect" presStyleCnt="0"/>
      <dgm:spPr/>
    </dgm:pt>
    <dgm:pt modelId="{F693B107-250E-4F26-933C-F32C6870466E}" type="pres">
      <dgm:prSet presAssocID="{03550879-72B3-403A-B48D-E2A5E2CA5ED3}" presName="textRect" presStyleLbl="revTx" presStyleIdx="0" presStyleCnt="3">
        <dgm:presLayoutVars>
          <dgm:chMax val="1"/>
          <dgm:chPref val="1"/>
        </dgm:presLayoutVars>
      </dgm:prSet>
      <dgm:spPr/>
    </dgm:pt>
    <dgm:pt modelId="{030C06E7-F934-4161-B7FE-19375FFF9C76}" type="pres">
      <dgm:prSet presAssocID="{907CCDC6-7A13-4F8A-B27E-6CCD52F69890}" presName="sibTrans" presStyleCnt="0"/>
      <dgm:spPr/>
    </dgm:pt>
    <dgm:pt modelId="{6E460752-5BFA-40FE-B370-3D082534A70D}" type="pres">
      <dgm:prSet presAssocID="{378BEA36-9641-46A9-BD54-DDDA4166D74E}" presName="compNode" presStyleCnt="0"/>
      <dgm:spPr/>
    </dgm:pt>
    <dgm:pt modelId="{14E5083E-39E9-4996-ADE8-1DD3DBA949DA}" type="pres">
      <dgm:prSet presAssocID="{378BEA36-9641-46A9-BD54-DDDA4166D74E}" presName="iconBgRect" presStyleLbl="bgShp" presStyleIdx="1" presStyleCnt="3"/>
      <dgm:spPr/>
    </dgm:pt>
    <dgm:pt modelId="{F178EB35-F18A-4DE8-80F7-B1EF0547E286}" type="pres">
      <dgm:prSet presAssocID="{378BEA36-9641-46A9-BD54-DDDA4166D7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D2CD9DC-0526-4838-84A2-64A5D8C0410F}" type="pres">
      <dgm:prSet presAssocID="{378BEA36-9641-46A9-BD54-DDDA4166D74E}" presName="spaceRect" presStyleCnt="0"/>
      <dgm:spPr/>
    </dgm:pt>
    <dgm:pt modelId="{D1851558-6A5B-4663-90DB-52E2AEC77EE9}" type="pres">
      <dgm:prSet presAssocID="{378BEA36-9641-46A9-BD54-DDDA4166D74E}" presName="textRect" presStyleLbl="revTx" presStyleIdx="1" presStyleCnt="3">
        <dgm:presLayoutVars>
          <dgm:chMax val="1"/>
          <dgm:chPref val="1"/>
        </dgm:presLayoutVars>
      </dgm:prSet>
      <dgm:spPr/>
    </dgm:pt>
    <dgm:pt modelId="{762B7CD6-0BD8-4D00-8FE5-996D34E1BD5A}" type="pres">
      <dgm:prSet presAssocID="{3FB68C18-A32E-4652-8823-70EC9D7EFE20}" presName="sibTrans" presStyleCnt="0"/>
      <dgm:spPr/>
    </dgm:pt>
    <dgm:pt modelId="{CCBE2ED2-ADAC-405B-B400-D091D93CD9E7}" type="pres">
      <dgm:prSet presAssocID="{0AB726A0-86FE-4C37-9B8F-E0D7339875CF}" presName="compNode" presStyleCnt="0"/>
      <dgm:spPr/>
    </dgm:pt>
    <dgm:pt modelId="{2D191112-3609-442F-AC56-EAE0C3E9E334}" type="pres">
      <dgm:prSet presAssocID="{0AB726A0-86FE-4C37-9B8F-E0D7339875CF}" presName="iconBgRect" presStyleLbl="bgShp" presStyleIdx="2" presStyleCnt="3"/>
      <dgm:spPr/>
    </dgm:pt>
    <dgm:pt modelId="{EFFFEC2A-0CCA-4844-A656-9786BD587ACC}" type="pres">
      <dgm:prSet presAssocID="{0AB726A0-86FE-4C37-9B8F-E0D7339875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480A9F1-B4DF-47A1-B84B-8CE9F8ACB071}" type="pres">
      <dgm:prSet presAssocID="{0AB726A0-86FE-4C37-9B8F-E0D7339875CF}" presName="spaceRect" presStyleCnt="0"/>
      <dgm:spPr/>
    </dgm:pt>
    <dgm:pt modelId="{5EF04253-E42F-46F9-B32E-8F26DED18AA8}" type="pres">
      <dgm:prSet presAssocID="{0AB726A0-86FE-4C37-9B8F-E0D7339875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3FFD38-CBB9-4DE6-A359-E33FCFBA24CC}" type="presOf" srcId="{03550879-72B3-403A-B48D-E2A5E2CA5ED3}" destId="{F693B107-250E-4F26-933C-F32C6870466E}" srcOrd="0" destOrd="0" presId="urn:microsoft.com/office/officeart/2018/5/layout/IconCircleLabelList"/>
    <dgm:cxn modelId="{81634E3A-79AA-4E68-AA9B-B1AAC7C1ECD9}" type="presOf" srcId="{EDE88C67-3A41-42B9-9368-634E5ADA4EA6}" destId="{2331620F-BBEA-4FEE-96CF-134FE3C04EAE}" srcOrd="0" destOrd="0" presId="urn:microsoft.com/office/officeart/2018/5/layout/IconCircleLabelList"/>
    <dgm:cxn modelId="{13ECAE3C-29BB-423A-9D40-C4CDEB152D7F}" srcId="{EDE88C67-3A41-42B9-9368-634E5ADA4EA6}" destId="{0AB726A0-86FE-4C37-9B8F-E0D7339875CF}" srcOrd="2" destOrd="0" parTransId="{A64EAF9D-47F9-431D-994A-FD86D03ECEFB}" sibTransId="{6FAB4440-2A58-4C5A-9E49-77F4F3C4DA71}"/>
    <dgm:cxn modelId="{36408AA2-869F-4CFE-830B-B7F0EC2B1777}" type="presOf" srcId="{0AB726A0-86FE-4C37-9B8F-E0D7339875CF}" destId="{5EF04253-E42F-46F9-B32E-8F26DED18AA8}" srcOrd="0" destOrd="0" presId="urn:microsoft.com/office/officeart/2018/5/layout/IconCircleLabelList"/>
    <dgm:cxn modelId="{3B0C20D3-90F5-4A57-82F5-F4FB5317BA29}" srcId="{EDE88C67-3A41-42B9-9368-634E5ADA4EA6}" destId="{03550879-72B3-403A-B48D-E2A5E2CA5ED3}" srcOrd="0" destOrd="0" parTransId="{9E57790F-416F-4479-8BF0-AFF3184BDB56}" sibTransId="{907CCDC6-7A13-4F8A-B27E-6CCD52F69890}"/>
    <dgm:cxn modelId="{A76A1FDF-A071-4D8F-AE75-990846E5CF42}" srcId="{EDE88C67-3A41-42B9-9368-634E5ADA4EA6}" destId="{378BEA36-9641-46A9-BD54-DDDA4166D74E}" srcOrd="1" destOrd="0" parTransId="{2B392FFC-4AAA-474A-9DEC-ABC30D5C18E0}" sibTransId="{3FB68C18-A32E-4652-8823-70EC9D7EFE20}"/>
    <dgm:cxn modelId="{772DD0FB-0B58-41C8-B5F7-64042CA9F51E}" type="presOf" srcId="{378BEA36-9641-46A9-BD54-DDDA4166D74E}" destId="{D1851558-6A5B-4663-90DB-52E2AEC77EE9}" srcOrd="0" destOrd="0" presId="urn:microsoft.com/office/officeart/2018/5/layout/IconCircleLabelList"/>
    <dgm:cxn modelId="{A889C598-028D-49BB-9C9A-10466DCF5E20}" type="presParOf" srcId="{2331620F-BBEA-4FEE-96CF-134FE3C04EAE}" destId="{99229296-D3DA-43B4-837C-C35269C63421}" srcOrd="0" destOrd="0" presId="urn:microsoft.com/office/officeart/2018/5/layout/IconCircleLabelList"/>
    <dgm:cxn modelId="{578AE02B-29DE-4683-8EEA-D406B0946CFD}" type="presParOf" srcId="{99229296-D3DA-43B4-837C-C35269C63421}" destId="{E1CC0147-6447-486B-91FB-977DCC31DA37}" srcOrd="0" destOrd="0" presId="urn:microsoft.com/office/officeart/2018/5/layout/IconCircleLabelList"/>
    <dgm:cxn modelId="{79422C31-B362-4BC5-9D19-52FE76A454F2}" type="presParOf" srcId="{99229296-D3DA-43B4-837C-C35269C63421}" destId="{AEB6A1D5-E6B7-4FD7-A8EF-221E9B630A0E}" srcOrd="1" destOrd="0" presId="urn:microsoft.com/office/officeart/2018/5/layout/IconCircleLabelList"/>
    <dgm:cxn modelId="{4FD0E4AB-3F87-43D5-983A-D140326BB6AF}" type="presParOf" srcId="{99229296-D3DA-43B4-837C-C35269C63421}" destId="{26CC2A66-DA70-4657-8FC8-47747BD91B39}" srcOrd="2" destOrd="0" presId="urn:microsoft.com/office/officeart/2018/5/layout/IconCircleLabelList"/>
    <dgm:cxn modelId="{B814C616-5CA1-44A8-8D78-988968C06291}" type="presParOf" srcId="{99229296-D3DA-43B4-837C-C35269C63421}" destId="{F693B107-250E-4F26-933C-F32C6870466E}" srcOrd="3" destOrd="0" presId="urn:microsoft.com/office/officeart/2018/5/layout/IconCircleLabelList"/>
    <dgm:cxn modelId="{842EA852-C812-4345-B3BB-F98DF22F4B56}" type="presParOf" srcId="{2331620F-BBEA-4FEE-96CF-134FE3C04EAE}" destId="{030C06E7-F934-4161-B7FE-19375FFF9C76}" srcOrd="1" destOrd="0" presId="urn:microsoft.com/office/officeart/2018/5/layout/IconCircleLabelList"/>
    <dgm:cxn modelId="{3D8762B3-9CBF-499E-94BB-526CA79E50F7}" type="presParOf" srcId="{2331620F-BBEA-4FEE-96CF-134FE3C04EAE}" destId="{6E460752-5BFA-40FE-B370-3D082534A70D}" srcOrd="2" destOrd="0" presId="urn:microsoft.com/office/officeart/2018/5/layout/IconCircleLabelList"/>
    <dgm:cxn modelId="{AF1B207B-3D69-4C9B-B8A2-89648E2C95ED}" type="presParOf" srcId="{6E460752-5BFA-40FE-B370-3D082534A70D}" destId="{14E5083E-39E9-4996-ADE8-1DD3DBA949DA}" srcOrd="0" destOrd="0" presId="urn:microsoft.com/office/officeart/2018/5/layout/IconCircleLabelList"/>
    <dgm:cxn modelId="{2C94243E-86B4-4CD2-A4B2-4BEFFADE3743}" type="presParOf" srcId="{6E460752-5BFA-40FE-B370-3D082534A70D}" destId="{F178EB35-F18A-4DE8-80F7-B1EF0547E286}" srcOrd="1" destOrd="0" presId="urn:microsoft.com/office/officeart/2018/5/layout/IconCircleLabelList"/>
    <dgm:cxn modelId="{4D1354ED-65E0-4564-83C5-7398D4BF9E24}" type="presParOf" srcId="{6E460752-5BFA-40FE-B370-3D082534A70D}" destId="{DD2CD9DC-0526-4838-84A2-64A5D8C0410F}" srcOrd="2" destOrd="0" presId="urn:microsoft.com/office/officeart/2018/5/layout/IconCircleLabelList"/>
    <dgm:cxn modelId="{98B95495-1C2C-47DB-A648-9FC51916B5A4}" type="presParOf" srcId="{6E460752-5BFA-40FE-B370-3D082534A70D}" destId="{D1851558-6A5B-4663-90DB-52E2AEC77EE9}" srcOrd="3" destOrd="0" presId="urn:microsoft.com/office/officeart/2018/5/layout/IconCircleLabelList"/>
    <dgm:cxn modelId="{32222805-FAE1-4CF3-8857-BBE9FD08A9AE}" type="presParOf" srcId="{2331620F-BBEA-4FEE-96CF-134FE3C04EAE}" destId="{762B7CD6-0BD8-4D00-8FE5-996D34E1BD5A}" srcOrd="3" destOrd="0" presId="urn:microsoft.com/office/officeart/2018/5/layout/IconCircleLabelList"/>
    <dgm:cxn modelId="{27DA2AE5-6D65-45FA-A486-4F1D6E733377}" type="presParOf" srcId="{2331620F-BBEA-4FEE-96CF-134FE3C04EAE}" destId="{CCBE2ED2-ADAC-405B-B400-D091D93CD9E7}" srcOrd="4" destOrd="0" presId="urn:microsoft.com/office/officeart/2018/5/layout/IconCircleLabelList"/>
    <dgm:cxn modelId="{2477FD07-897B-428A-A0BA-10DD8B4A3E3D}" type="presParOf" srcId="{CCBE2ED2-ADAC-405B-B400-D091D93CD9E7}" destId="{2D191112-3609-442F-AC56-EAE0C3E9E334}" srcOrd="0" destOrd="0" presId="urn:microsoft.com/office/officeart/2018/5/layout/IconCircleLabelList"/>
    <dgm:cxn modelId="{8ED4EF3D-594B-478D-9934-C1D0873E4B75}" type="presParOf" srcId="{CCBE2ED2-ADAC-405B-B400-D091D93CD9E7}" destId="{EFFFEC2A-0CCA-4844-A656-9786BD587ACC}" srcOrd="1" destOrd="0" presId="urn:microsoft.com/office/officeart/2018/5/layout/IconCircleLabelList"/>
    <dgm:cxn modelId="{6D51235D-B7A5-44E3-A01A-6755FDFA7856}" type="presParOf" srcId="{CCBE2ED2-ADAC-405B-B400-D091D93CD9E7}" destId="{6480A9F1-B4DF-47A1-B84B-8CE9F8ACB071}" srcOrd="2" destOrd="0" presId="urn:microsoft.com/office/officeart/2018/5/layout/IconCircleLabelList"/>
    <dgm:cxn modelId="{E568C0F6-572D-481D-A74A-2D1149FFC4A0}" type="presParOf" srcId="{CCBE2ED2-ADAC-405B-B400-D091D93CD9E7}" destId="{5EF04253-E42F-46F9-B32E-8F26DED18A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B020E-8F68-47E8-8E39-6996D5237E7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2DB0D-57FC-4853-838C-A8F9B72192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Optimal release month</a:t>
          </a:r>
        </a:p>
      </dgm:t>
    </dgm:pt>
    <dgm:pt modelId="{1BC21AA8-A5A7-4457-B8FF-67E5FE4EB4AE}" type="parTrans" cxnId="{8EDE7713-2DEA-46F2-9937-D0C296879AA5}">
      <dgm:prSet/>
      <dgm:spPr/>
      <dgm:t>
        <a:bodyPr/>
        <a:lstStyle/>
        <a:p>
          <a:endParaRPr lang="en-US"/>
        </a:p>
      </dgm:t>
    </dgm:pt>
    <dgm:pt modelId="{18FE4938-8691-431D-A197-D0B4260FB3D6}" type="sibTrans" cxnId="{8EDE7713-2DEA-46F2-9937-D0C296879AA5}">
      <dgm:prSet/>
      <dgm:spPr/>
      <dgm:t>
        <a:bodyPr/>
        <a:lstStyle/>
        <a:p>
          <a:endParaRPr lang="en-US"/>
        </a:p>
      </dgm:t>
    </dgm:pt>
    <dgm:pt modelId="{C54A0988-ADC9-4D9E-B434-92B5138C2B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 rates of various directors and actors</a:t>
          </a:r>
        </a:p>
      </dgm:t>
    </dgm:pt>
    <dgm:pt modelId="{5FB0DED6-4D1C-4BD7-9ACE-D8F74A959258}" type="parTrans" cxnId="{F6516410-0E94-44EB-AEF4-4AEF981F1E2C}">
      <dgm:prSet/>
      <dgm:spPr/>
      <dgm:t>
        <a:bodyPr/>
        <a:lstStyle/>
        <a:p>
          <a:endParaRPr lang="en-US"/>
        </a:p>
      </dgm:t>
    </dgm:pt>
    <dgm:pt modelId="{C11265F8-0462-4D61-ADA5-C0A4BEA6D304}" type="sibTrans" cxnId="{F6516410-0E94-44EB-AEF4-4AEF981F1E2C}">
      <dgm:prSet/>
      <dgm:spPr/>
      <dgm:t>
        <a:bodyPr/>
        <a:lstStyle/>
        <a:p>
          <a:endParaRPr lang="en-US"/>
        </a:p>
      </dgm:t>
    </dgm:pt>
    <dgm:pt modelId="{A9415868-7463-46E2-898B-0473E6473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Impact on movie success by critic reviews</a:t>
          </a:r>
        </a:p>
      </dgm:t>
    </dgm:pt>
    <dgm:pt modelId="{41F0378E-9EB8-4414-AB76-ECF7B1D32FA0}" type="parTrans" cxnId="{90362B15-E96F-4F4E-9B73-5C677DE3E86D}">
      <dgm:prSet/>
      <dgm:spPr/>
      <dgm:t>
        <a:bodyPr/>
        <a:lstStyle/>
        <a:p>
          <a:endParaRPr lang="en-US"/>
        </a:p>
      </dgm:t>
    </dgm:pt>
    <dgm:pt modelId="{3FAFCD26-B76E-4BA0-885E-5ECA018C9B7D}" type="sibTrans" cxnId="{90362B15-E96F-4F4E-9B73-5C677DE3E86D}">
      <dgm:prSet/>
      <dgm:spPr/>
      <dgm:t>
        <a:bodyPr/>
        <a:lstStyle/>
        <a:p>
          <a:endParaRPr lang="en-US"/>
        </a:p>
      </dgm:t>
    </dgm:pt>
    <dgm:pt modelId="{BAD91663-A9E9-4EB3-A7F6-1DB879311735}" type="pres">
      <dgm:prSet presAssocID="{F9CB020E-8F68-47E8-8E39-6996D5237E77}" presName="root" presStyleCnt="0">
        <dgm:presLayoutVars>
          <dgm:dir/>
          <dgm:resizeHandles val="exact"/>
        </dgm:presLayoutVars>
      </dgm:prSet>
      <dgm:spPr/>
    </dgm:pt>
    <dgm:pt modelId="{56F6C11E-D5F1-4A22-8F0B-088502295BEF}" type="pres">
      <dgm:prSet presAssocID="{9F62DB0D-57FC-4853-838C-A8F9B72192E2}" presName="compNode" presStyleCnt="0"/>
      <dgm:spPr/>
    </dgm:pt>
    <dgm:pt modelId="{A000369A-FA91-4AB1-8646-2A4FCBC41800}" type="pres">
      <dgm:prSet presAssocID="{9F62DB0D-57FC-4853-838C-A8F9B72192E2}" presName="bgRect" presStyleLbl="bgShp" presStyleIdx="0" presStyleCnt="3"/>
      <dgm:spPr/>
    </dgm:pt>
    <dgm:pt modelId="{719246EF-6123-4104-A535-A021413B9204}" type="pres">
      <dgm:prSet presAssocID="{9F62DB0D-57FC-4853-838C-A8F9B72192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E130C14-FC1C-4C21-9D45-A3D11024102C}" type="pres">
      <dgm:prSet presAssocID="{9F62DB0D-57FC-4853-838C-A8F9B72192E2}" presName="spaceRect" presStyleCnt="0"/>
      <dgm:spPr/>
    </dgm:pt>
    <dgm:pt modelId="{0C5FF161-41F1-40CE-BFD5-099D1B7C50D7}" type="pres">
      <dgm:prSet presAssocID="{9F62DB0D-57FC-4853-838C-A8F9B72192E2}" presName="parTx" presStyleLbl="revTx" presStyleIdx="0" presStyleCnt="3">
        <dgm:presLayoutVars>
          <dgm:chMax val="0"/>
          <dgm:chPref val="0"/>
        </dgm:presLayoutVars>
      </dgm:prSet>
      <dgm:spPr/>
    </dgm:pt>
    <dgm:pt modelId="{C02ACA85-585D-403F-8F6C-6B7108DDEAAD}" type="pres">
      <dgm:prSet presAssocID="{18FE4938-8691-431D-A197-D0B4260FB3D6}" presName="sibTrans" presStyleCnt="0"/>
      <dgm:spPr/>
    </dgm:pt>
    <dgm:pt modelId="{A4EF495E-F1AE-4517-B417-4935CEF52E0D}" type="pres">
      <dgm:prSet presAssocID="{C54A0988-ADC9-4D9E-B434-92B5138C2B38}" presName="compNode" presStyleCnt="0"/>
      <dgm:spPr/>
    </dgm:pt>
    <dgm:pt modelId="{31F1AA6C-137D-48DF-82BD-EDA6EB176B2B}" type="pres">
      <dgm:prSet presAssocID="{C54A0988-ADC9-4D9E-B434-92B5138C2B38}" presName="bgRect" presStyleLbl="bgShp" presStyleIdx="1" presStyleCnt="3"/>
      <dgm:spPr/>
    </dgm:pt>
    <dgm:pt modelId="{80C0436E-E814-4B47-9727-715F3262CC80}" type="pres">
      <dgm:prSet presAssocID="{C54A0988-ADC9-4D9E-B434-92B5138C2B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 with solid fill"/>
        </a:ext>
      </dgm:extLst>
    </dgm:pt>
    <dgm:pt modelId="{01807997-F916-486D-B6B8-664A0C32205C}" type="pres">
      <dgm:prSet presAssocID="{C54A0988-ADC9-4D9E-B434-92B5138C2B38}" presName="spaceRect" presStyleCnt="0"/>
      <dgm:spPr/>
    </dgm:pt>
    <dgm:pt modelId="{4DBC2251-2B5F-4CC1-8588-8A7FE74A738F}" type="pres">
      <dgm:prSet presAssocID="{C54A0988-ADC9-4D9E-B434-92B5138C2B38}" presName="parTx" presStyleLbl="revTx" presStyleIdx="1" presStyleCnt="3">
        <dgm:presLayoutVars>
          <dgm:chMax val="0"/>
          <dgm:chPref val="0"/>
        </dgm:presLayoutVars>
      </dgm:prSet>
      <dgm:spPr/>
    </dgm:pt>
    <dgm:pt modelId="{5F189A40-756F-4E30-A5E7-4C7CD536BC2A}" type="pres">
      <dgm:prSet presAssocID="{C11265F8-0462-4D61-ADA5-C0A4BEA6D304}" presName="sibTrans" presStyleCnt="0"/>
      <dgm:spPr/>
    </dgm:pt>
    <dgm:pt modelId="{BB91FC09-2711-422F-B929-E47251FD5EBC}" type="pres">
      <dgm:prSet presAssocID="{A9415868-7463-46E2-898B-0473E6473AC0}" presName="compNode" presStyleCnt="0"/>
      <dgm:spPr/>
    </dgm:pt>
    <dgm:pt modelId="{7A9E0814-305C-47B1-8AE2-046F2FED2FED}" type="pres">
      <dgm:prSet presAssocID="{A9415868-7463-46E2-898B-0473E6473AC0}" presName="bgRect" presStyleLbl="bgShp" presStyleIdx="2" presStyleCnt="3"/>
      <dgm:spPr/>
    </dgm:pt>
    <dgm:pt modelId="{F75686A9-7B98-4320-A0F6-B3B9048F2180}" type="pres">
      <dgm:prSet presAssocID="{A9415868-7463-46E2-898B-0473E6473A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 with solid fill"/>
        </a:ext>
      </dgm:extLst>
    </dgm:pt>
    <dgm:pt modelId="{027B10F3-475C-4C3B-9AF5-00EB66600D61}" type="pres">
      <dgm:prSet presAssocID="{A9415868-7463-46E2-898B-0473E6473AC0}" presName="spaceRect" presStyleCnt="0"/>
      <dgm:spPr/>
    </dgm:pt>
    <dgm:pt modelId="{3E92E0D1-99EF-4873-99E0-E6722A1D4256}" type="pres">
      <dgm:prSet presAssocID="{A9415868-7463-46E2-898B-0473E6473A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516410-0E94-44EB-AEF4-4AEF981F1E2C}" srcId="{F9CB020E-8F68-47E8-8E39-6996D5237E77}" destId="{C54A0988-ADC9-4D9E-B434-92B5138C2B38}" srcOrd="1" destOrd="0" parTransId="{5FB0DED6-4D1C-4BD7-9ACE-D8F74A959258}" sibTransId="{C11265F8-0462-4D61-ADA5-C0A4BEA6D304}"/>
    <dgm:cxn modelId="{8EDE7713-2DEA-46F2-9937-D0C296879AA5}" srcId="{F9CB020E-8F68-47E8-8E39-6996D5237E77}" destId="{9F62DB0D-57FC-4853-838C-A8F9B72192E2}" srcOrd="0" destOrd="0" parTransId="{1BC21AA8-A5A7-4457-B8FF-67E5FE4EB4AE}" sibTransId="{18FE4938-8691-431D-A197-D0B4260FB3D6}"/>
    <dgm:cxn modelId="{90362B15-E96F-4F4E-9B73-5C677DE3E86D}" srcId="{F9CB020E-8F68-47E8-8E39-6996D5237E77}" destId="{A9415868-7463-46E2-898B-0473E6473AC0}" srcOrd="2" destOrd="0" parTransId="{41F0378E-9EB8-4414-AB76-ECF7B1D32FA0}" sibTransId="{3FAFCD26-B76E-4BA0-885E-5ECA018C9B7D}"/>
    <dgm:cxn modelId="{DE21C62E-5E70-40BA-BA6F-5BF0A74AA398}" type="presOf" srcId="{F9CB020E-8F68-47E8-8E39-6996D5237E77}" destId="{BAD91663-A9E9-4EB3-A7F6-1DB879311735}" srcOrd="0" destOrd="0" presId="urn:microsoft.com/office/officeart/2018/2/layout/IconVerticalSolidList"/>
    <dgm:cxn modelId="{8347384C-7439-4B54-8B36-88550C9A0E94}" type="presOf" srcId="{9F62DB0D-57FC-4853-838C-A8F9B72192E2}" destId="{0C5FF161-41F1-40CE-BFD5-099D1B7C50D7}" srcOrd="0" destOrd="0" presId="urn:microsoft.com/office/officeart/2018/2/layout/IconVerticalSolidList"/>
    <dgm:cxn modelId="{5F683958-F98C-468F-8576-DCC2D0E8EC00}" type="presOf" srcId="{C54A0988-ADC9-4D9E-B434-92B5138C2B38}" destId="{4DBC2251-2B5F-4CC1-8588-8A7FE74A738F}" srcOrd="0" destOrd="0" presId="urn:microsoft.com/office/officeart/2018/2/layout/IconVerticalSolidList"/>
    <dgm:cxn modelId="{7F079F9C-F830-4FBA-984B-629C3CC3449E}" type="presOf" srcId="{A9415868-7463-46E2-898B-0473E6473AC0}" destId="{3E92E0D1-99EF-4873-99E0-E6722A1D4256}" srcOrd="0" destOrd="0" presId="urn:microsoft.com/office/officeart/2018/2/layout/IconVerticalSolidList"/>
    <dgm:cxn modelId="{56C4AD46-EED7-4590-A9E5-048C32EC81E3}" type="presParOf" srcId="{BAD91663-A9E9-4EB3-A7F6-1DB879311735}" destId="{56F6C11E-D5F1-4A22-8F0B-088502295BEF}" srcOrd="0" destOrd="0" presId="urn:microsoft.com/office/officeart/2018/2/layout/IconVerticalSolidList"/>
    <dgm:cxn modelId="{023E66BC-BF10-4879-8F2F-947444D699C2}" type="presParOf" srcId="{56F6C11E-D5F1-4A22-8F0B-088502295BEF}" destId="{A000369A-FA91-4AB1-8646-2A4FCBC41800}" srcOrd="0" destOrd="0" presId="urn:microsoft.com/office/officeart/2018/2/layout/IconVerticalSolidList"/>
    <dgm:cxn modelId="{42220B9B-42B7-4F60-A3B3-BBDF545A6A55}" type="presParOf" srcId="{56F6C11E-D5F1-4A22-8F0B-088502295BEF}" destId="{719246EF-6123-4104-A535-A021413B9204}" srcOrd="1" destOrd="0" presId="urn:microsoft.com/office/officeart/2018/2/layout/IconVerticalSolidList"/>
    <dgm:cxn modelId="{C3D4F110-C850-4B60-B509-78CDD584558C}" type="presParOf" srcId="{56F6C11E-D5F1-4A22-8F0B-088502295BEF}" destId="{6E130C14-FC1C-4C21-9D45-A3D11024102C}" srcOrd="2" destOrd="0" presId="urn:microsoft.com/office/officeart/2018/2/layout/IconVerticalSolidList"/>
    <dgm:cxn modelId="{5EF67EE9-C7D0-4D92-AD26-CC7A8DCA9E60}" type="presParOf" srcId="{56F6C11E-D5F1-4A22-8F0B-088502295BEF}" destId="{0C5FF161-41F1-40CE-BFD5-099D1B7C50D7}" srcOrd="3" destOrd="0" presId="urn:microsoft.com/office/officeart/2018/2/layout/IconVerticalSolidList"/>
    <dgm:cxn modelId="{B6A6EBCB-D862-43CA-A65D-2547547F75DA}" type="presParOf" srcId="{BAD91663-A9E9-4EB3-A7F6-1DB879311735}" destId="{C02ACA85-585D-403F-8F6C-6B7108DDEAAD}" srcOrd="1" destOrd="0" presId="urn:microsoft.com/office/officeart/2018/2/layout/IconVerticalSolidList"/>
    <dgm:cxn modelId="{C15D04A8-8037-43B6-A2CF-092BE1223E9C}" type="presParOf" srcId="{BAD91663-A9E9-4EB3-A7F6-1DB879311735}" destId="{A4EF495E-F1AE-4517-B417-4935CEF52E0D}" srcOrd="2" destOrd="0" presId="urn:microsoft.com/office/officeart/2018/2/layout/IconVerticalSolidList"/>
    <dgm:cxn modelId="{18EC1F64-6DB7-4CC1-86CC-8F6770A0DF15}" type="presParOf" srcId="{A4EF495E-F1AE-4517-B417-4935CEF52E0D}" destId="{31F1AA6C-137D-48DF-82BD-EDA6EB176B2B}" srcOrd="0" destOrd="0" presId="urn:microsoft.com/office/officeart/2018/2/layout/IconVerticalSolidList"/>
    <dgm:cxn modelId="{06B1D291-BB0A-46BA-9AA0-146F382E3360}" type="presParOf" srcId="{A4EF495E-F1AE-4517-B417-4935CEF52E0D}" destId="{80C0436E-E814-4B47-9727-715F3262CC80}" srcOrd="1" destOrd="0" presId="urn:microsoft.com/office/officeart/2018/2/layout/IconVerticalSolidList"/>
    <dgm:cxn modelId="{337165BA-D382-48A0-A535-E705E97898D7}" type="presParOf" srcId="{A4EF495E-F1AE-4517-B417-4935CEF52E0D}" destId="{01807997-F916-486D-B6B8-664A0C32205C}" srcOrd="2" destOrd="0" presId="urn:microsoft.com/office/officeart/2018/2/layout/IconVerticalSolidList"/>
    <dgm:cxn modelId="{82B5D369-8552-47A1-96B2-4B28BEAB1073}" type="presParOf" srcId="{A4EF495E-F1AE-4517-B417-4935CEF52E0D}" destId="{4DBC2251-2B5F-4CC1-8588-8A7FE74A738F}" srcOrd="3" destOrd="0" presId="urn:microsoft.com/office/officeart/2018/2/layout/IconVerticalSolidList"/>
    <dgm:cxn modelId="{BA8FECB0-3F49-4F7C-BFB6-895002C81A3F}" type="presParOf" srcId="{BAD91663-A9E9-4EB3-A7F6-1DB879311735}" destId="{5F189A40-756F-4E30-A5E7-4C7CD536BC2A}" srcOrd="3" destOrd="0" presId="urn:microsoft.com/office/officeart/2018/2/layout/IconVerticalSolidList"/>
    <dgm:cxn modelId="{BE4EAB43-A8F4-48CE-93D7-99F96F8BC011}" type="presParOf" srcId="{BAD91663-A9E9-4EB3-A7F6-1DB879311735}" destId="{BB91FC09-2711-422F-B929-E47251FD5EBC}" srcOrd="4" destOrd="0" presId="urn:microsoft.com/office/officeart/2018/2/layout/IconVerticalSolidList"/>
    <dgm:cxn modelId="{21C7EE0A-25F7-464E-B297-09F72295ADDD}" type="presParOf" srcId="{BB91FC09-2711-422F-B929-E47251FD5EBC}" destId="{7A9E0814-305C-47B1-8AE2-046F2FED2FED}" srcOrd="0" destOrd="0" presId="urn:microsoft.com/office/officeart/2018/2/layout/IconVerticalSolidList"/>
    <dgm:cxn modelId="{31EEE2B8-6F63-4055-9E45-CF6C7339825D}" type="presParOf" srcId="{BB91FC09-2711-422F-B929-E47251FD5EBC}" destId="{F75686A9-7B98-4320-A0F6-B3B9048F2180}" srcOrd="1" destOrd="0" presId="urn:microsoft.com/office/officeart/2018/2/layout/IconVerticalSolidList"/>
    <dgm:cxn modelId="{01293B2C-EB40-4E62-B23A-0A2FF8D71DB1}" type="presParOf" srcId="{BB91FC09-2711-422F-B929-E47251FD5EBC}" destId="{027B10F3-475C-4C3B-9AF5-00EB66600D61}" srcOrd="2" destOrd="0" presId="urn:microsoft.com/office/officeart/2018/2/layout/IconVerticalSolidList"/>
    <dgm:cxn modelId="{41D54F11-7191-4CA1-B930-9720EFFB853C}" type="presParOf" srcId="{BB91FC09-2711-422F-B929-E47251FD5EBC}" destId="{3E92E0D1-99EF-4873-99E0-E6722A1D42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C0147-6447-486B-91FB-977DCC31DA37}">
      <dsp:nvSpPr>
        <dsp:cNvPr id="0" name=""/>
        <dsp:cNvSpPr/>
      </dsp:nvSpPr>
      <dsp:spPr>
        <a:xfrm>
          <a:off x="639137" y="240306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A1D5-E6B7-4FD7-A8EF-221E9B630A0E}">
      <dsp:nvSpPr>
        <dsp:cNvPr id="0" name=""/>
        <dsp:cNvSpPr/>
      </dsp:nvSpPr>
      <dsp:spPr>
        <a:xfrm>
          <a:off x="1004762" y="605931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3B107-250E-4F26-933C-F32C6870466E}">
      <dsp:nvSpPr>
        <dsp:cNvPr id="0" name=""/>
        <dsp:cNvSpPr/>
      </dsp:nvSpPr>
      <dsp:spPr>
        <a:xfrm>
          <a:off x="90700" y="2490306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Maximum potential profit: Animation or Fantasy genres</a:t>
          </a:r>
        </a:p>
      </dsp:txBody>
      <dsp:txXfrm>
        <a:off x="90700" y="2490306"/>
        <a:ext cx="2812500" cy="720000"/>
      </dsp:txXfrm>
    </dsp:sp>
    <dsp:sp modelId="{14E5083E-39E9-4996-ADE8-1DD3DBA949DA}">
      <dsp:nvSpPr>
        <dsp:cNvPr id="0" name=""/>
        <dsp:cNvSpPr/>
      </dsp:nvSpPr>
      <dsp:spPr>
        <a:xfrm>
          <a:off x="3943825" y="240306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8EB35-F18A-4DE8-80F7-B1EF0547E286}">
      <dsp:nvSpPr>
        <dsp:cNvPr id="0" name=""/>
        <dsp:cNvSpPr/>
      </dsp:nvSpPr>
      <dsp:spPr>
        <a:xfrm>
          <a:off x="4309450" y="605931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51558-6A5B-4663-90DB-52E2AEC77EE9}">
      <dsp:nvSpPr>
        <dsp:cNvPr id="0" name=""/>
        <dsp:cNvSpPr/>
      </dsp:nvSpPr>
      <dsp:spPr>
        <a:xfrm>
          <a:off x="3395387" y="2490306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Maximum potential return on investment: Animation</a:t>
          </a:r>
        </a:p>
      </dsp:txBody>
      <dsp:txXfrm>
        <a:off x="3395387" y="2490306"/>
        <a:ext cx="2812500" cy="720000"/>
      </dsp:txXfrm>
    </dsp:sp>
    <dsp:sp modelId="{2D191112-3609-442F-AC56-EAE0C3E9E334}">
      <dsp:nvSpPr>
        <dsp:cNvPr id="0" name=""/>
        <dsp:cNvSpPr/>
      </dsp:nvSpPr>
      <dsp:spPr>
        <a:xfrm>
          <a:off x="7248512" y="240306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FEC2A-0CCA-4844-A656-9786BD587ACC}">
      <dsp:nvSpPr>
        <dsp:cNvPr id="0" name=""/>
        <dsp:cNvSpPr/>
      </dsp:nvSpPr>
      <dsp:spPr>
        <a:xfrm>
          <a:off x="7614137" y="605931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04253-E42F-46F9-B32E-8F26DED18AA8}">
      <dsp:nvSpPr>
        <dsp:cNvPr id="0" name=""/>
        <dsp:cNvSpPr/>
      </dsp:nvSpPr>
      <dsp:spPr>
        <a:xfrm>
          <a:off x="6700075" y="2490306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Ideal movie runtime in minutes: 90-98</a:t>
          </a:r>
        </a:p>
      </dsp:txBody>
      <dsp:txXfrm>
        <a:off x="6700075" y="2490306"/>
        <a:ext cx="281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369A-FA91-4AB1-8646-2A4FCBC41800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246EF-6123-4104-A535-A021413B9204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FF161-41F1-40CE-BFD5-099D1B7C50D7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Optimal release month</a:t>
          </a:r>
        </a:p>
      </dsp:txBody>
      <dsp:txXfrm>
        <a:off x="1138424" y="421"/>
        <a:ext cx="8464850" cy="985648"/>
      </dsp:txXfrm>
    </dsp:sp>
    <dsp:sp modelId="{31F1AA6C-137D-48DF-82BD-EDA6EB176B2B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0436E-E814-4B47-9727-715F3262CC80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C2251-2B5F-4CC1-8588-8A7FE74A738F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Success rates of various directors and actors</a:t>
          </a:r>
        </a:p>
      </dsp:txBody>
      <dsp:txXfrm>
        <a:off x="1138424" y="1232482"/>
        <a:ext cx="8464850" cy="985648"/>
      </dsp:txXfrm>
    </dsp:sp>
    <dsp:sp modelId="{7A9E0814-305C-47B1-8AE2-046F2FED2FED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686A9-7B98-4320-A0F6-B3B9048F2180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E0D1-99EF-4873-99E0-E6722A1D4256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Impact on movie success by critic reviews</a:t>
          </a:r>
        </a:p>
      </dsp:txBody>
      <dsp:txXfrm>
        <a:off x="1138424" y="2464543"/>
        <a:ext cx="8464850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ierra.m.schwigen@icloud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7394F-DA4F-0F4C-9F48-0F9A8EF2E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US" sz="7200">
                <a:solidFill>
                  <a:srgbClr val="454545"/>
                </a:solidFill>
              </a:rPr>
              <a:t>Microsoft Movie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3FBCB-FBBD-3B4D-89D1-86395AB28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By: Sierra Mecalo-Schwigen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852F-B363-8341-8A1B-98049765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Suggestions for Further Research: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F8653-1417-4AAE-BB23-0724836FA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933161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14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929DD-995D-4F45-B555-7794FE63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52CC-E21F-484F-9D39-B28BD1B1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sierra.m.schwigen@icloud.com</a:t>
            </a:r>
            <a:endParaRPr lang="en-US" dirty="0"/>
          </a:p>
          <a:p>
            <a:r>
              <a:rPr lang="en-US" dirty="0"/>
              <a:t>GitHub: @</a:t>
            </a:r>
            <a:r>
              <a:rPr lang="en-US" dirty="0" err="1"/>
              <a:t>sierrajul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sierramecaloschwigen</a:t>
            </a:r>
            <a:r>
              <a:rPr lang="en-US" dirty="0"/>
              <a:t>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7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EBC43-FB29-314E-9345-7033D7EF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Outline: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77FF5-9058-084C-BF7B-BE6430AD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Data &amp; Methods</a:t>
            </a:r>
          </a:p>
          <a:p>
            <a:r>
              <a:rPr lang="en-US" sz="3600" dirty="0"/>
              <a:t>Business Problems</a:t>
            </a:r>
          </a:p>
          <a:p>
            <a:r>
              <a:rPr lang="en-US" sz="3600" dirty="0"/>
              <a:t>Recommendations</a:t>
            </a:r>
          </a:p>
          <a:p>
            <a:r>
              <a:rPr lang="en-US" sz="3600" dirty="0"/>
              <a:t>Further suggestions</a:t>
            </a:r>
          </a:p>
        </p:txBody>
      </p:sp>
    </p:spTree>
    <p:extLst>
      <p:ext uri="{BB962C8B-B14F-4D97-AF65-F5344CB8AC3E}">
        <p14:creationId xmlns:p14="http://schemas.microsoft.com/office/powerpoint/2010/main" val="225619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4CCF-255D-0749-8CE8-75FCD900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&amp;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579C-0A0A-3E41-86EB-3AAF68049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Databases used:</a:t>
            </a:r>
          </a:p>
          <a:p>
            <a:r>
              <a:rPr lang="en-US" dirty="0"/>
              <a:t>IMDB</a:t>
            </a:r>
          </a:p>
          <a:p>
            <a:pPr lvl="1"/>
            <a:r>
              <a:rPr lang="en-US" dirty="0"/>
              <a:t>Runtime Minutes</a:t>
            </a:r>
          </a:p>
          <a:p>
            <a:pPr lvl="1"/>
            <a:r>
              <a:rPr lang="en-US" dirty="0"/>
              <a:t>Genres</a:t>
            </a:r>
          </a:p>
          <a:p>
            <a:r>
              <a:rPr lang="en-US" dirty="0"/>
              <a:t>The Numbers</a:t>
            </a:r>
          </a:p>
          <a:p>
            <a:pPr lvl="1"/>
            <a:r>
              <a:rPr lang="en-US" dirty="0"/>
              <a:t>Release Date</a:t>
            </a:r>
          </a:p>
          <a:p>
            <a:pPr lvl="1"/>
            <a:r>
              <a:rPr lang="en-US" dirty="0"/>
              <a:t>Movie</a:t>
            </a:r>
          </a:p>
          <a:p>
            <a:pPr lvl="1"/>
            <a:r>
              <a:rPr lang="en-US" dirty="0"/>
              <a:t>Production Budget</a:t>
            </a:r>
          </a:p>
          <a:p>
            <a:pPr lvl="1"/>
            <a:r>
              <a:rPr lang="en-US" dirty="0"/>
              <a:t>Worldwide Gross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0D890-89F9-DD45-96D1-B0DE82E46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Methods used:</a:t>
            </a:r>
          </a:p>
          <a:p>
            <a:r>
              <a:rPr lang="en-US" dirty="0"/>
              <a:t>Merged dataframes for complete picture of all included movies</a:t>
            </a:r>
          </a:p>
          <a:p>
            <a:r>
              <a:rPr lang="en-US" dirty="0"/>
              <a:t>Added columns for production budget, worldwide gross, and profit adjusted for inflation</a:t>
            </a:r>
          </a:p>
          <a:p>
            <a:r>
              <a:rPr lang="en-US" dirty="0"/>
              <a:t>Evaluated correlations between profit, return on investment, and movie runtime</a:t>
            </a:r>
          </a:p>
          <a:p>
            <a:r>
              <a:rPr lang="en-US" dirty="0"/>
              <a:t>Created visualizations of correlations</a:t>
            </a:r>
          </a:p>
        </p:txBody>
      </p:sp>
    </p:spTree>
    <p:extLst>
      <p:ext uri="{BB962C8B-B14F-4D97-AF65-F5344CB8AC3E}">
        <p14:creationId xmlns:p14="http://schemas.microsoft.com/office/powerpoint/2010/main" val="211835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FB30-A733-1E42-84CE-EC0BBF89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90413"/>
          </a:xfrm>
        </p:spPr>
        <p:txBody>
          <a:bodyPr/>
          <a:lstStyle/>
          <a:p>
            <a:pPr algn="ctr"/>
            <a:r>
              <a:rPr lang="en-US" dirty="0"/>
              <a:t>Business Problem 1: Profit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2D2FB9C-81CD-D649-86A1-2CFB5255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42" y="2161989"/>
            <a:ext cx="8498416" cy="42492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D35AC-0F74-3746-ACBB-FA0AB2608120}"/>
              </a:ext>
            </a:extLst>
          </p:cNvPr>
          <p:cNvSpPr txBox="1"/>
          <p:nvPr/>
        </p:nvSpPr>
        <p:spPr>
          <a:xfrm>
            <a:off x="9103361" y="2722290"/>
            <a:ext cx="2388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weak relation between production budget and profit earned was shown before and after adjusting for inflation.</a:t>
            </a:r>
          </a:p>
        </p:txBody>
      </p:sp>
    </p:spTree>
    <p:extLst>
      <p:ext uri="{BB962C8B-B14F-4D97-AF65-F5344CB8AC3E}">
        <p14:creationId xmlns:p14="http://schemas.microsoft.com/office/powerpoint/2010/main" val="404059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FB30-A733-1E42-84CE-EC0BBF89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90413"/>
          </a:xfrm>
        </p:spPr>
        <p:txBody>
          <a:bodyPr/>
          <a:lstStyle/>
          <a:p>
            <a:pPr algn="ctr"/>
            <a:r>
              <a:rPr lang="en-US" dirty="0"/>
              <a:t>Business Problem 1: Profit </a:t>
            </a:r>
            <a:br>
              <a:rPr lang="en-US" dirty="0"/>
            </a:br>
            <a:r>
              <a:rPr lang="en-US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2FB9C-81CD-D649-86A1-2CFB5255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41842" y="2161989"/>
            <a:ext cx="8498416" cy="42492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D35AC-0F74-3746-ACBB-FA0AB2608120}"/>
              </a:ext>
            </a:extLst>
          </p:cNvPr>
          <p:cNvSpPr txBox="1"/>
          <p:nvPr/>
        </p:nvSpPr>
        <p:spPr>
          <a:xfrm>
            <a:off x="9103361" y="2722290"/>
            <a:ext cx="2388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inflation into consideration, Animation and Fantasy came in first and second place for highest profits earned.</a:t>
            </a:r>
          </a:p>
        </p:txBody>
      </p:sp>
    </p:spTree>
    <p:extLst>
      <p:ext uri="{BB962C8B-B14F-4D97-AF65-F5344CB8AC3E}">
        <p14:creationId xmlns:p14="http://schemas.microsoft.com/office/powerpoint/2010/main" val="422289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FB30-A733-1E42-84CE-EC0BBF89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90413"/>
          </a:xfrm>
        </p:spPr>
        <p:txBody>
          <a:bodyPr/>
          <a:lstStyle/>
          <a:p>
            <a:pPr algn="ctr"/>
            <a:r>
              <a:rPr lang="en-US" dirty="0"/>
              <a:t>Business Problem 2: Return on Investment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2FB9C-81CD-D649-86A1-2CFB5255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41842" y="2161989"/>
            <a:ext cx="8498416" cy="42492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D35AC-0F74-3746-ACBB-FA0AB2608120}"/>
              </a:ext>
            </a:extLst>
          </p:cNvPr>
          <p:cNvSpPr txBox="1"/>
          <p:nvPr/>
        </p:nvSpPr>
        <p:spPr>
          <a:xfrm>
            <a:off x="9118601" y="2356530"/>
            <a:ext cx="2388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seeing that Animation and Fantasy came very close in profit, return on investment was investigated.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 came in first place when looking at return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177699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5F8C-0E78-344B-9A51-04F82BAD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Problem 3: Runtime</a:t>
            </a:r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0951CCCB-4AD7-8E48-AA7B-88A9CB08EF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1166" y="2011363"/>
            <a:ext cx="4474834" cy="447483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8C9E27-B42E-7C4B-95BE-5A3C6CC30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Looking at all move genres, a right-skewed distribution was found.</a:t>
            </a:r>
          </a:p>
          <a:p>
            <a:r>
              <a:rPr lang="en-US" dirty="0"/>
              <a:t>Movies with runtimes of 90-120 minutes appear to be the most successful. </a:t>
            </a:r>
          </a:p>
          <a:p>
            <a:r>
              <a:rPr lang="en-US" dirty="0"/>
              <a:t>Animation came in first place for profit and return on investment, so analysis will now look strictly at that genre.</a:t>
            </a:r>
          </a:p>
        </p:txBody>
      </p:sp>
    </p:spTree>
    <p:extLst>
      <p:ext uri="{BB962C8B-B14F-4D97-AF65-F5344CB8AC3E}">
        <p14:creationId xmlns:p14="http://schemas.microsoft.com/office/powerpoint/2010/main" val="362738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5F8C-0E78-344B-9A51-04F82BAD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Problem 3: Runtime</a:t>
            </a:r>
            <a:br>
              <a:rPr lang="en-US" dirty="0"/>
            </a:br>
            <a:r>
              <a:rPr lang="en-US" dirty="0"/>
              <a:t>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51CCCB-4AD7-8E48-AA7B-88A9CB08EF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621166" y="2011363"/>
            <a:ext cx="4474834" cy="447483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833BE-8E11-B94C-B1AA-3F74DE71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528020"/>
            <a:ext cx="4645152" cy="3441520"/>
          </a:xfrm>
        </p:spPr>
        <p:txBody>
          <a:bodyPr/>
          <a:lstStyle/>
          <a:p>
            <a:r>
              <a:rPr lang="en-US" dirty="0"/>
              <a:t>Similar to the visualization of all genres, Animation movies tend to run between 85-110 minutes.</a:t>
            </a:r>
          </a:p>
          <a:p>
            <a:r>
              <a:rPr lang="en-US" dirty="0"/>
              <a:t>90-98 minutes appears to be the ideal runtime length with the majority of past Animation movies falling within these parameters.</a:t>
            </a:r>
          </a:p>
        </p:txBody>
      </p:sp>
    </p:spTree>
    <p:extLst>
      <p:ext uri="{BB962C8B-B14F-4D97-AF65-F5344CB8AC3E}">
        <p14:creationId xmlns:p14="http://schemas.microsoft.com/office/powerpoint/2010/main" val="205413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5DEE-EF63-1E42-9BDF-9CB286C9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recommendations: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D6D32-50CD-4FC7-ADD8-B83B7A673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235417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9667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337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Microsoft Movie Analysis </vt:lpstr>
      <vt:lpstr>Outline:</vt:lpstr>
      <vt:lpstr>Data &amp; Methods:</vt:lpstr>
      <vt:lpstr>Business Problem 1: Profit</vt:lpstr>
      <vt:lpstr>Business Problem 1: Profit  Continued</vt:lpstr>
      <vt:lpstr>Business Problem 2: Return on Investment</vt:lpstr>
      <vt:lpstr>Business Problem 3: Runtime</vt:lpstr>
      <vt:lpstr>Business Problem 3: Runtime Continued</vt:lpstr>
      <vt:lpstr>Final recommendations:</vt:lpstr>
      <vt:lpstr>Suggestions for Further Research: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 </dc:title>
  <dc:creator>Sierra Schwigen</dc:creator>
  <cp:lastModifiedBy>Sierra Schwigen</cp:lastModifiedBy>
  <cp:revision>2</cp:revision>
  <dcterms:created xsi:type="dcterms:W3CDTF">2022-03-06T19:09:46Z</dcterms:created>
  <dcterms:modified xsi:type="dcterms:W3CDTF">2022-03-06T19:49:34Z</dcterms:modified>
</cp:coreProperties>
</file>