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9" r:id="rId3"/>
    <p:sldId id="260" r:id="rId4"/>
    <p:sldId id="262" r:id="rId5"/>
    <p:sldId id="269" r:id="rId6"/>
    <p:sldId id="270" r:id="rId7"/>
    <p:sldId id="264" r:id="rId8"/>
    <p:sldId id="271" r:id="rId9"/>
    <p:sldId id="258" r:id="rId10"/>
    <p:sldId id="261" r:id="rId11"/>
    <p:sldId id="2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09"/>
    <p:restoredTop sz="96484"/>
  </p:normalViewPr>
  <p:slideViewPr>
    <p:cSldViewPr snapToGrid="0" snapToObjects="1">
      <p:cViewPr varScale="1">
        <p:scale>
          <a:sx n="107" d="100"/>
          <a:sy n="107" d="100"/>
        </p:scale>
        <p:origin x="176" y="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E88C67-3A41-42B9-9368-634E5ADA4EA6}"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03550879-72B3-403A-B48D-E2A5E2CA5ED3}">
      <dgm:prSet/>
      <dgm:spPr/>
      <dgm:t>
        <a:bodyPr/>
        <a:lstStyle/>
        <a:p>
          <a:pPr>
            <a:lnSpc>
              <a:spcPct val="100000"/>
            </a:lnSpc>
            <a:defRPr cap="all"/>
          </a:pPr>
          <a:r>
            <a:rPr lang="en-US" dirty="0"/>
            <a:t>Maximum potential profit: Animation or Adventure genres</a:t>
          </a:r>
        </a:p>
      </dgm:t>
    </dgm:pt>
    <dgm:pt modelId="{9E57790F-416F-4479-8BF0-AFF3184BDB56}" type="parTrans" cxnId="{3B0C20D3-90F5-4A57-82F5-F4FB5317BA29}">
      <dgm:prSet/>
      <dgm:spPr/>
      <dgm:t>
        <a:bodyPr/>
        <a:lstStyle/>
        <a:p>
          <a:endParaRPr lang="en-US"/>
        </a:p>
      </dgm:t>
    </dgm:pt>
    <dgm:pt modelId="{907CCDC6-7A13-4F8A-B27E-6CCD52F69890}" type="sibTrans" cxnId="{3B0C20D3-90F5-4A57-82F5-F4FB5317BA29}">
      <dgm:prSet/>
      <dgm:spPr/>
      <dgm:t>
        <a:bodyPr/>
        <a:lstStyle/>
        <a:p>
          <a:endParaRPr lang="en-US"/>
        </a:p>
      </dgm:t>
    </dgm:pt>
    <dgm:pt modelId="{378BEA36-9641-46A9-BD54-DDDA4166D74E}">
      <dgm:prSet/>
      <dgm:spPr/>
      <dgm:t>
        <a:bodyPr/>
        <a:lstStyle/>
        <a:p>
          <a:pPr>
            <a:lnSpc>
              <a:spcPct val="100000"/>
            </a:lnSpc>
            <a:defRPr cap="all"/>
          </a:pPr>
          <a:r>
            <a:rPr lang="en-US"/>
            <a:t>Maximum potential return on investment: Animation</a:t>
          </a:r>
        </a:p>
      </dgm:t>
    </dgm:pt>
    <dgm:pt modelId="{2B392FFC-4AAA-474A-9DEC-ABC30D5C18E0}" type="parTrans" cxnId="{A76A1FDF-A071-4D8F-AE75-990846E5CF42}">
      <dgm:prSet/>
      <dgm:spPr/>
      <dgm:t>
        <a:bodyPr/>
        <a:lstStyle/>
        <a:p>
          <a:endParaRPr lang="en-US"/>
        </a:p>
      </dgm:t>
    </dgm:pt>
    <dgm:pt modelId="{3FB68C18-A32E-4652-8823-70EC9D7EFE20}" type="sibTrans" cxnId="{A76A1FDF-A071-4D8F-AE75-990846E5CF42}">
      <dgm:prSet/>
      <dgm:spPr/>
      <dgm:t>
        <a:bodyPr/>
        <a:lstStyle/>
        <a:p>
          <a:endParaRPr lang="en-US"/>
        </a:p>
      </dgm:t>
    </dgm:pt>
    <dgm:pt modelId="{0AB726A0-86FE-4C37-9B8F-E0D7339875CF}">
      <dgm:prSet/>
      <dgm:spPr/>
      <dgm:t>
        <a:bodyPr/>
        <a:lstStyle/>
        <a:p>
          <a:pPr>
            <a:lnSpc>
              <a:spcPct val="100000"/>
            </a:lnSpc>
            <a:defRPr cap="all"/>
          </a:pPr>
          <a:r>
            <a:rPr lang="en-US"/>
            <a:t>Ideal movie runtime in minutes: 90-98</a:t>
          </a:r>
        </a:p>
      </dgm:t>
    </dgm:pt>
    <dgm:pt modelId="{A64EAF9D-47F9-431D-994A-FD86D03ECEFB}" type="parTrans" cxnId="{13ECAE3C-29BB-423A-9D40-C4CDEB152D7F}">
      <dgm:prSet/>
      <dgm:spPr/>
      <dgm:t>
        <a:bodyPr/>
        <a:lstStyle/>
        <a:p>
          <a:endParaRPr lang="en-US"/>
        </a:p>
      </dgm:t>
    </dgm:pt>
    <dgm:pt modelId="{6FAB4440-2A58-4C5A-9E49-77F4F3C4DA71}" type="sibTrans" cxnId="{13ECAE3C-29BB-423A-9D40-C4CDEB152D7F}">
      <dgm:prSet/>
      <dgm:spPr/>
      <dgm:t>
        <a:bodyPr/>
        <a:lstStyle/>
        <a:p>
          <a:endParaRPr lang="en-US"/>
        </a:p>
      </dgm:t>
    </dgm:pt>
    <dgm:pt modelId="{2331620F-BBEA-4FEE-96CF-134FE3C04EAE}" type="pres">
      <dgm:prSet presAssocID="{EDE88C67-3A41-42B9-9368-634E5ADA4EA6}" presName="root" presStyleCnt="0">
        <dgm:presLayoutVars>
          <dgm:dir/>
          <dgm:resizeHandles val="exact"/>
        </dgm:presLayoutVars>
      </dgm:prSet>
      <dgm:spPr/>
    </dgm:pt>
    <dgm:pt modelId="{99229296-D3DA-43B4-837C-C35269C63421}" type="pres">
      <dgm:prSet presAssocID="{03550879-72B3-403A-B48D-E2A5E2CA5ED3}" presName="compNode" presStyleCnt="0"/>
      <dgm:spPr/>
    </dgm:pt>
    <dgm:pt modelId="{E1CC0147-6447-486B-91FB-977DCC31DA37}" type="pres">
      <dgm:prSet presAssocID="{03550879-72B3-403A-B48D-E2A5E2CA5ED3}" presName="iconBgRect" presStyleLbl="bgShp" presStyleIdx="0" presStyleCnt="3"/>
      <dgm:spPr/>
    </dgm:pt>
    <dgm:pt modelId="{AEB6A1D5-E6B7-4FD7-A8EF-221E9B630A0E}" type="pres">
      <dgm:prSet presAssocID="{03550879-72B3-403A-B48D-E2A5E2CA5ED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pper board"/>
        </a:ext>
      </dgm:extLst>
    </dgm:pt>
    <dgm:pt modelId="{26CC2A66-DA70-4657-8FC8-47747BD91B39}" type="pres">
      <dgm:prSet presAssocID="{03550879-72B3-403A-B48D-E2A5E2CA5ED3}" presName="spaceRect" presStyleCnt="0"/>
      <dgm:spPr/>
    </dgm:pt>
    <dgm:pt modelId="{F693B107-250E-4F26-933C-F32C6870466E}" type="pres">
      <dgm:prSet presAssocID="{03550879-72B3-403A-B48D-E2A5E2CA5ED3}" presName="textRect" presStyleLbl="revTx" presStyleIdx="0" presStyleCnt="3">
        <dgm:presLayoutVars>
          <dgm:chMax val="1"/>
          <dgm:chPref val="1"/>
        </dgm:presLayoutVars>
      </dgm:prSet>
      <dgm:spPr/>
    </dgm:pt>
    <dgm:pt modelId="{030C06E7-F934-4161-B7FE-19375FFF9C76}" type="pres">
      <dgm:prSet presAssocID="{907CCDC6-7A13-4F8A-B27E-6CCD52F69890}" presName="sibTrans" presStyleCnt="0"/>
      <dgm:spPr/>
    </dgm:pt>
    <dgm:pt modelId="{6E460752-5BFA-40FE-B370-3D082534A70D}" type="pres">
      <dgm:prSet presAssocID="{378BEA36-9641-46A9-BD54-DDDA4166D74E}" presName="compNode" presStyleCnt="0"/>
      <dgm:spPr/>
    </dgm:pt>
    <dgm:pt modelId="{14E5083E-39E9-4996-ADE8-1DD3DBA949DA}" type="pres">
      <dgm:prSet presAssocID="{378BEA36-9641-46A9-BD54-DDDA4166D74E}" presName="iconBgRect" presStyleLbl="bgShp" presStyleIdx="1" presStyleCnt="3"/>
      <dgm:spPr/>
    </dgm:pt>
    <dgm:pt modelId="{F178EB35-F18A-4DE8-80F7-B1EF0547E286}" type="pres">
      <dgm:prSet presAssocID="{378BEA36-9641-46A9-BD54-DDDA4166D74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DD2CD9DC-0526-4838-84A2-64A5D8C0410F}" type="pres">
      <dgm:prSet presAssocID="{378BEA36-9641-46A9-BD54-DDDA4166D74E}" presName="spaceRect" presStyleCnt="0"/>
      <dgm:spPr/>
    </dgm:pt>
    <dgm:pt modelId="{D1851558-6A5B-4663-90DB-52E2AEC77EE9}" type="pres">
      <dgm:prSet presAssocID="{378BEA36-9641-46A9-BD54-DDDA4166D74E}" presName="textRect" presStyleLbl="revTx" presStyleIdx="1" presStyleCnt="3">
        <dgm:presLayoutVars>
          <dgm:chMax val="1"/>
          <dgm:chPref val="1"/>
        </dgm:presLayoutVars>
      </dgm:prSet>
      <dgm:spPr/>
    </dgm:pt>
    <dgm:pt modelId="{762B7CD6-0BD8-4D00-8FE5-996D34E1BD5A}" type="pres">
      <dgm:prSet presAssocID="{3FB68C18-A32E-4652-8823-70EC9D7EFE20}" presName="sibTrans" presStyleCnt="0"/>
      <dgm:spPr/>
    </dgm:pt>
    <dgm:pt modelId="{CCBE2ED2-ADAC-405B-B400-D091D93CD9E7}" type="pres">
      <dgm:prSet presAssocID="{0AB726A0-86FE-4C37-9B8F-E0D7339875CF}" presName="compNode" presStyleCnt="0"/>
      <dgm:spPr/>
    </dgm:pt>
    <dgm:pt modelId="{2D191112-3609-442F-AC56-EAE0C3E9E334}" type="pres">
      <dgm:prSet presAssocID="{0AB726A0-86FE-4C37-9B8F-E0D7339875CF}" presName="iconBgRect" presStyleLbl="bgShp" presStyleIdx="2" presStyleCnt="3"/>
      <dgm:spPr/>
    </dgm:pt>
    <dgm:pt modelId="{EFFFEC2A-0CCA-4844-A656-9786BD587ACC}" type="pres">
      <dgm:prSet presAssocID="{0AB726A0-86FE-4C37-9B8F-E0D7339875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6480A9F1-B4DF-47A1-B84B-8CE9F8ACB071}" type="pres">
      <dgm:prSet presAssocID="{0AB726A0-86FE-4C37-9B8F-E0D7339875CF}" presName="spaceRect" presStyleCnt="0"/>
      <dgm:spPr/>
    </dgm:pt>
    <dgm:pt modelId="{5EF04253-E42F-46F9-B32E-8F26DED18AA8}" type="pres">
      <dgm:prSet presAssocID="{0AB726A0-86FE-4C37-9B8F-E0D7339875CF}" presName="textRect" presStyleLbl="revTx" presStyleIdx="2" presStyleCnt="3">
        <dgm:presLayoutVars>
          <dgm:chMax val="1"/>
          <dgm:chPref val="1"/>
        </dgm:presLayoutVars>
      </dgm:prSet>
      <dgm:spPr/>
    </dgm:pt>
  </dgm:ptLst>
  <dgm:cxnLst>
    <dgm:cxn modelId="{2E3FFD38-CBB9-4DE6-A359-E33FCFBA24CC}" type="presOf" srcId="{03550879-72B3-403A-B48D-E2A5E2CA5ED3}" destId="{F693B107-250E-4F26-933C-F32C6870466E}" srcOrd="0" destOrd="0" presId="urn:microsoft.com/office/officeart/2018/5/layout/IconCircleLabelList"/>
    <dgm:cxn modelId="{81634E3A-79AA-4E68-AA9B-B1AAC7C1ECD9}" type="presOf" srcId="{EDE88C67-3A41-42B9-9368-634E5ADA4EA6}" destId="{2331620F-BBEA-4FEE-96CF-134FE3C04EAE}" srcOrd="0" destOrd="0" presId="urn:microsoft.com/office/officeart/2018/5/layout/IconCircleLabelList"/>
    <dgm:cxn modelId="{13ECAE3C-29BB-423A-9D40-C4CDEB152D7F}" srcId="{EDE88C67-3A41-42B9-9368-634E5ADA4EA6}" destId="{0AB726A0-86FE-4C37-9B8F-E0D7339875CF}" srcOrd="2" destOrd="0" parTransId="{A64EAF9D-47F9-431D-994A-FD86D03ECEFB}" sibTransId="{6FAB4440-2A58-4C5A-9E49-77F4F3C4DA71}"/>
    <dgm:cxn modelId="{36408AA2-869F-4CFE-830B-B7F0EC2B1777}" type="presOf" srcId="{0AB726A0-86FE-4C37-9B8F-E0D7339875CF}" destId="{5EF04253-E42F-46F9-B32E-8F26DED18AA8}" srcOrd="0" destOrd="0" presId="urn:microsoft.com/office/officeart/2018/5/layout/IconCircleLabelList"/>
    <dgm:cxn modelId="{3B0C20D3-90F5-4A57-82F5-F4FB5317BA29}" srcId="{EDE88C67-3A41-42B9-9368-634E5ADA4EA6}" destId="{03550879-72B3-403A-B48D-E2A5E2CA5ED3}" srcOrd="0" destOrd="0" parTransId="{9E57790F-416F-4479-8BF0-AFF3184BDB56}" sibTransId="{907CCDC6-7A13-4F8A-B27E-6CCD52F69890}"/>
    <dgm:cxn modelId="{A76A1FDF-A071-4D8F-AE75-990846E5CF42}" srcId="{EDE88C67-3A41-42B9-9368-634E5ADA4EA6}" destId="{378BEA36-9641-46A9-BD54-DDDA4166D74E}" srcOrd="1" destOrd="0" parTransId="{2B392FFC-4AAA-474A-9DEC-ABC30D5C18E0}" sibTransId="{3FB68C18-A32E-4652-8823-70EC9D7EFE20}"/>
    <dgm:cxn modelId="{772DD0FB-0B58-41C8-B5F7-64042CA9F51E}" type="presOf" srcId="{378BEA36-9641-46A9-BD54-DDDA4166D74E}" destId="{D1851558-6A5B-4663-90DB-52E2AEC77EE9}" srcOrd="0" destOrd="0" presId="urn:microsoft.com/office/officeart/2018/5/layout/IconCircleLabelList"/>
    <dgm:cxn modelId="{A889C598-028D-49BB-9C9A-10466DCF5E20}" type="presParOf" srcId="{2331620F-BBEA-4FEE-96CF-134FE3C04EAE}" destId="{99229296-D3DA-43B4-837C-C35269C63421}" srcOrd="0" destOrd="0" presId="urn:microsoft.com/office/officeart/2018/5/layout/IconCircleLabelList"/>
    <dgm:cxn modelId="{578AE02B-29DE-4683-8EEA-D406B0946CFD}" type="presParOf" srcId="{99229296-D3DA-43B4-837C-C35269C63421}" destId="{E1CC0147-6447-486B-91FB-977DCC31DA37}" srcOrd="0" destOrd="0" presId="urn:microsoft.com/office/officeart/2018/5/layout/IconCircleLabelList"/>
    <dgm:cxn modelId="{79422C31-B362-4BC5-9D19-52FE76A454F2}" type="presParOf" srcId="{99229296-D3DA-43B4-837C-C35269C63421}" destId="{AEB6A1D5-E6B7-4FD7-A8EF-221E9B630A0E}" srcOrd="1" destOrd="0" presId="urn:microsoft.com/office/officeart/2018/5/layout/IconCircleLabelList"/>
    <dgm:cxn modelId="{4FD0E4AB-3F87-43D5-983A-D140326BB6AF}" type="presParOf" srcId="{99229296-D3DA-43B4-837C-C35269C63421}" destId="{26CC2A66-DA70-4657-8FC8-47747BD91B39}" srcOrd="2" destOrd="0" presId="urn:microsoft.com/office/officeart/2018/5/layout/IconCircleLabelList"/>
    <dgm:cxn modelId="{B814C616-5CA1-44A8-8D78-988968C06291}" type="presParOf" srcId="{99229296-D3DA-43B4-837C-C35269C63421}" destId="{F693B107-250E-4F26-933C-F32C6870466E}" srcOrd="3" destOrd="0" presId="urn:microsoft.com/office/officeart/2018/5/layout/IconCircleLabelList"/>
    <dgm:cxn modelId="{842EA852-C812-4345-B3BB-F98DF22F4B56}" type="presParOf" srcId="{2331620F-BBEA-4FEE-96CF-134FE3C04EAE}" destId="{030C06E7-F934-4161-B7FE-19375FFF9C76}" srcOrd="1" destOrd="0" presId="urn:microsoft.com/office/officeart/2018/5/layout/IconCircleLabelList"/>
    <dgm:cxn modelId="{3D8762B3-9CBF-499E-94BB-526CA79E50F7}" type="presParOf" srcId="{2331620F-BBEA-4FEE-96CF-134FE3C04EAE}" destId="{6E460752-5BFA-40FE-B370-3D082534A70D}" srcOrd="2" destOrd="0" presId="urn:microsoft.com/office/officeart/2018/5/layout/IconCircleLabelList"/>
    <dgm:cxn modelId="{AF1B207B-3D69-4C9B-B8A2-89648E2C95ED}" type="presParOf" srcId="{6E460752-5BFA-40FE-B370-3D082534A70D}" destId="{14E5083E-39E9-4996-ADE8-1DD3DBA949DA}" srcOrd="0" destOrd="0" presId="urn:microsoft.com/office/officeart/2018/5/layout/IconCircleLabelList"/>
    <dgm:cxn modelId="{2C94243E-86B4-4CD2-A4B2-4BEFFADE3743}" type="presParOf" srcId="{6E460752-5BFA-40FE-B370-3D082534A70D}" destId="{F178EB35-F18A-4DE8-80F7-B1EF0547E286}" srcOrd="1" destOrd="0" presId="urn:microsoft.com/office/officeart/2018/5/layout/IconCircleLabelList"/>
    <dgm:cxn modelId="{4D1354ED-65E0-4564-83C5-7398D4BF9E24}" type="presParOf" srcId="{6E460752-5BFA-40FE-B370-3D082534A70D}" destId="{DD2CD9DC-0526-4838-84A2-64A5D8C0410F}" srcOrd="2" destOrd="0" presId="urn:microsoft.com/office/officeart/2018/5/layout/IconCircleLabelList"/>
    <dgm:cxn modelId="{98B95495-1C2C-47DB-A648-9FC51916B5A4}" type="presParOf" srcId="{6E460752-5BFA-40FE-B370-3D082534A70D}" destId="{D1851558-6A5B-4663-90DB-52E2AEC77EE9}" srcOrd="3" destOrd="0" presId="urn:microsoft.com/office/officeart/2018/5/layout/IconCircleLabelList"/>
    <dgm:cxn modelId="{32222805-FAE1-4CF3-8857-BBE9FD08A9AE}" type="presParOf" srcId="{2331620F-BBEA-4FEE-96CF-134FE3C04EAE}" destId="{762B7CD6-0BD8-4D00-8FE5-996D34E1BD5A}" srcOrd="3" destOrd="0" presId="urn:microsoft.com/office/officeart/2018/5/layout/IconCircleLabelList"/>
    <dgm:cxn modelId="{27DA2AE5-6D65-45FA-A486-4F1D6E733377}" type="presParOf" srcId="{2331620F-BBEA-4FEE-96CF-134FE3C04EAE}" destId="{CCBE2ED2-ADAC-405B-B400-D091D93CD9E7}" srcOrd="4" destOrd="0" presId="urn:microsoft.com/office/officeart/2018/5/layout/IconCircleLabelList"/>
    <dgm:cxn modelId="{2477FD07-897B-428A-A0BA-10DD8B4A3E3D}" type="presParOf" srcId="{CCBE2ED2-ADAC-405B-B400-D091D93CD9E7}" destId="{2D191112-3609-442F-AC56-EAE0C3E9E334}" srcOrd="0" destOrd="0" presId="urn:microsoft.com/office/officeart/2018/5/layout/IconCircleLabelList"/>
    <dgm:cxn modelId="{8ED4EF3D-594B-478D-9934-C1D0873E4B75}" type="presParOf" srcId="{CCBE2ED2-ADAC-405B-B400-D091D93CD9E7}" destId="{EFFFEC2A-0CCA-4844-A656-9786BD587ACC}" srcOrd="1" destOrd="0" presId="urn:microsoft.com/office/officeart/2018/5/layout/IconCircleLabelList"/>
    <dgm:cxn modelId="{6D51235D-B7A5-44E3-A01A-6755FDFA7856}" type="presParOf" srcId="{CCBE2ED2-ADAC-405B-B400-D091D93CD9E7}" destId="{6480A9F1-B4DF-47A1-B84B-8CE9F8ACB071}" srcOrd="2" destOrd="0" presId="urn:microsoft.com/office/officeart/2018/5/layout/IconCircleLabelList"/>
    <dgm:cxn modelId="{E568C0F6-572D-481D-A74A-2D1149FFC4A0}" type="presParOf" srcId="{CCBE2ED2-ADAC-405B-B400-D091D93CD9E7}" destId="{5EF04253-E42F-46F9-B32E-8F26DED18AA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CB020E-8F68-47E8-8E39-6996D5237E7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F62DB0D-57FC-4853-838C-A8F9B72192E2}">
      <dgm:prSet/>
      <dgm:spPr/>
      <dgm:t>
        <a:bodyPr/>
        <a:lstStyle/>
        <a:p>
          <a:pPr>
            <a:lnSpc>
              <a:spcPct val="100000"/>
            </a:lnSpc>
          </a:pPr>
          <a:r>
            <a:rPr lang="en-US"/>
            <a:t>Optimal release month</a:t>
          </a:r>
        </a:p>
      </dgm:t>
    </dgm:pt>
    <dgm:pt modelId="{1BC21AA8-A5A7-4457-B8FF-67E5FE4EB4AE}" type="parTrans" cxnId="{8EDE7713-2DEA-46F2-9937-D0C296879AA5}">
      <dgm:prSet/>
      <dgm:spPr/>
      <dgm:t>
        <a:bodyPr/>
        <a:lstStyle/>
        <a:p>
          <a:endParaRPr lang="en-US"/>
        </a:p>
      </dgm:t>
    </dgm:pt>
    <dgm:pt modelId="{18FE4938-8691-431D-A197-D0B4260FB3D6}" type="sibTrans" cxnId="{8EDE7713-2DEA-46F2-9937-D0C296879AA5}">
      <dgm:prSet/>
      <dgm:spPr/>
      <dgm:t>
        <a:bodyPr/>
        <a:lstStyle/>
        <a:p>
          <a:endParaRPr lang="en-US"/>
        </a:p>
      </dgm:t>
    </dgm:pt>
    <dgm:pt modelId="{C54A0988-ADC9-4D9E-B434-92B5138C2B38}">
      <dgm:prSet/>
      <dgm:spPr/>
      <dgm:t>
        <a:bodyPr/>
        <a:lstStyle/>
        <a:p>
          <a:pPr>
            <a:lnSpc>
              <a:spcPct val="100000"/>
            </a:lnSpc>
          </a:pPr>
          <a:r>
            <a:rPr lang="en-US"/>
            <a:t>Success rates of various directors and actors</a:t>
          </a:r>
        </a:p>
      </dgm:t>
    </dgm:pt>
    <dgm:pt modelId="{5FB0DED6-4D1C-4BD7-9ACE-D8F74A959258}" type="parTrans" cxnId="{F6516410-0E94-44EB-AEF4-4AEF981F1E2C}">
      <dgm:prSet/>
      <dgm:spPr/>
      <dgm:t>
        <a:bodyPr/>
        <a:lstStyle/>
        <a:p>
          <a:endParaRPr lang="en-US"/>
        </a:p>
      </dgm:t>
    </dgm:pt>
    <dgm:pt modelId="{C11265F8-0462-4D61-ADA5-C0A4BEA6D304}" type="sibTrans" cxnId="{F6516410-0E94-44EB-AEF4-4AEF981F1E2C}">
      <dgm:prSet/>
      <dgm:spPr/>
      <dgm:t>
        <a:bodyPr/>
        <a:lstStyle/>
        <a:p>
          <a:endParaRPr lang="en-US"/>
        </a:p>
      </dgm:t>
    </dgm:pt>
    <dgm:pt modelId="{A9415868-7463-46E2-898B-0473E6473AC0}">
      <dgm:prSet/>
      <dgm:spPr/>
      <dgm:t>
        <a:bodyPr/>
        <a:lstStyle/>
        <a:p>
          <a:pPr>
            <a:lnSpc>
              <a:spcPct val="100000"/>
            </a:lnSpc>
          </a:pPr>
          <a:r>
            <a:rPr lang="en-US"/>
            <a:t>Impact on movie success by critic reviews</a:t>
          </a:r>
        </a:p>
      </dgm:t>
    </dgm:pt>
    <dgm:pt modelId="{41F0378E-9EB8-4414-AB76-ECF7B1D32FA0}" type="parTrans" cxnId="{90362B15-E96F-4F4E-9B73-5C677DE3E86D}">
      <dgm:prSet/>
      <dgm:spPr/>
      <dgm:t>
        <a:bodyPr/>
        <a:lstStyle/>
        <a:p>
          <a:endParaRPr lang="en-US"/>
        </a:p>
      </dgm:t>
    </dgm:pt>
    <dgm:pt modelId="{3FAFCD26-B76E-4BA0-885E-5ECA018C9B7D}" type="sibTrans" cxnId="{90362B15-E96F-4F4E-9B73-5C677DE3E86D}">
      <dgm:prSet/>
      <dgm:spPr/>
      <dgm:t>
        <a:bodyPr/>
        <a:lstStyle/>
        <a:p>
          <a:endParaRPr lang="en-US"/>
        </a:p>
      </dgm:t>
    </dgm:pt>
    <dgm:pt modelId="{BAD91663-A9E9-4EB3-A7F6-1DB879311735}" type="pres">
      <dgm:prSet presAssocID="{F9CB020E-8F68-47E8-8E39-6996D5237E77}" presName="root" presStyleCnt="0">
        <dgm:presLayoutVars>
          <dgm:dir/>
          <dgm:resizeHandles val="exact"/>
        </dgm:presLayoutVars>
      </dgm:prSet>
      <dgm:spPr/>
    </dgm:pt>
    <dgm:pt modelId="{56F6C11E-D5F1-4A22-8F0B-088502295BEF}" type="pres">
      <dgm:prSet presAssocID="{9F62DB0D-57FC-4853-838C-A8F9B72192E2}" presName="compNode" presStyleCnt="0"/>
      <dgm:spPr/>
    </dgm:pt>
    <dgm:pt modelId="{A000369A-FA91-4AB1-8646-2A4FCBC41800}" type="pres">
      <dgm:prSet presAssocID="{9F62DB0D-57FC-4853-838C-A8F9B72192E2}" presName="bgRect" presStyleLbl="bgShp" presStyleIdx="0" presStyleCnt="3"/>
      <dgm:spPr/>
    </dgm:pt>
    <dgm:pt modelId="{719246EF-6123-4104-A535-A021413B9204}" type="pres">
      <dgm:prSet presAssocID="{9F62DB0D-57FC-4853-838C-A8F9B72192E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thly calendar"/>
        </a:ext>
      </dgm:extLst>
    </dgm:pt>
    <dgm:pt modelId="{6E130C14-FC1C-4C21-9D45-A3D11024102C}" type="pres">
      <dgm:prSet presAssocID="{9F62DB0D-57FC-4853-838C-A8F9B72192E2}" presName="spaceRect" presStyleCnt="0"/>
      <dgm:spPr/>
    </dgm:pt>
    <dgm:pt modelId="{0C5FF161-41F1-40CE-BFD5-099D1B7C50D7}" type="pres">
      <dgm:prSet presAssocID="{9F62DB0D-57FC-4853-838C-A8F9B72192E2}" presName="parTx" presStyleLbl="revTx" presStyleIdx="0" presStyleCnt="3">
        <dgm:presLayoutVars>
          <dgm:chMax val="0"/>
          <dgm:chPref val="0"/>
        </dgm:presLayoutVars>
      </dgm:prSet>
      <dgm:spPr/>
    </dgm:pt>
    <dgm:pt modelId="{C02ACA85-585D-403F-8F6C-6B7108DDEAAD}" type="pres">
      <dgm:prSet presAssocID="{18FE4938-8691-431D-A197-D0B4260FB3D6}" presName="sibTrans" presStyleCnt="0"/>
      <dgm:spPr/>
    </dgm:pt>
    <dgm:pt modelId="{A4EF495E-F1AE-4517-B417-4935CEF52E0D}" type="pres">
      <dgm:prSet presAssocID="{C54A0988-ADC9-4D9E-B434-92B5138C2B38}" presName="compNode" presStyleCnt="0"/>
      <dgm:spPr/>
    </dgm:pt>
    <dgm:pt modelId="{31F1AA6C-137D-48DF-82BD-EDA6EB176B2B}" type="pres">
      <dgm:prSet presAssocID="{C54A0988-ADC9-4D9E-B434-92B5138C2B38}" presName="bgRect" presStyleLbl="bgShp" presStyleIdx="1" presStyleCnt="3"/>
      <dgm:spPr/>
    </dgm:pt>
    <dgm:pt modelId="{80C0436E-E814-4B47-9727-715F3262CC80}" type="pres">
      <dgm:prSet presAssocID="{C54A0988-ADC9-4D9E-B434-92B5138C2B3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rama with solid fill"/>
        </a:ext>
      </dgm:extLst>
    </dgm:pt>
    <dgm:pt modelId="{01807997-F916-486D-B6B8-664A0C32205C}" type="pres">
      <dgm:prSet presAssocID="{C54A0988-ADC9-4D9E-B434-92B5138C2B38}" presName="spaceRect" presStyleCnt="0"/>
      <dgm:spPr/>
    </dgm:pt>
    <dgm:pt modelId="{4DBC2251-2B5F-4CC1-8588-8A7FE74A738F}" type="pres">
      <dgm:prSet presAssocID="{C54A0988-ADC9-4D9E-B434-92B5138C2B38}" presName="parTx" presStyleLbl="revTx" presStyleIdx="1" presStyleCnt="3">
        <dgm:presLayoutVars>
          <dgm:chMax val="0"/>
          <dgm:chPref val="0"/>
        </dgm:presLayoutVars>
      </dgm:prSet>
      <dgm:spPr/>
    </dgm:pt>
    <dgm:pt modelId="{5F189A40-756F-4E30-A5E7-4C7CD536BC2A}" type="pres">
      <dgm:prSet presAssocID="{C11265F8-0462-4D61-ADA5-C0A4BEA6D304}" presName="sibTrans" presStyleCnt="0"/>
      <dgm:spPr/>
    </dgm:pt>
    <dgm:pt modelId="{BB91FC09-2711-422F-B929-E47251FD5EBC}" type="pres">
      <dgm:prSet presAssocID="{A9415868-7463-46E2-898B-0473E6473AC0}" presName="compNode" presStyleCnt="0"/>
      <dgm:spPr/>
    </dgm:pt>
    <dgm:pt modelId="{7A9E0814-305C-47B1-8AE2-046F2FED2FED}" type="pres">
      <dgm:prSet presAssocID="{A9415868-7463-46E2-898B-0473E6473AC0}" presName="bgRect" presStyleLbl="bgShp" presStyleIdx="2" presStyleCnt="3"/>
      <dgm:spPr/>
    </dgm:pt>
    <dgm:pt modelId="{F75686A9-7B98-4320-A0F6-B3B9048F2180}" type="pres">
      <dgm:prSet presAssocID="{A9415868-7463-46E2-898B-0473E6473A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en with solid fill"/>
        </a:ext>
      </dgm:extLst>
    </dgm:pt>
    <dgm:pt modelId="{027B10F3-475C-4C3B-9AF5-00EB66600D61}" type="pres">
      <dgm:prSet presAssocID="{A9415868-7463-46E2-898B-0473E6473AC0}" presName="spaceRect" presStyleCnt="0"/>
      <dgm:spPr/>
    </dgm:pt>
    <dgm:pt modelId="{3E92E0D1-99EF-4873-99E0-E6722A1D4256}" type="pres">
      <dgm:prSet presAssocID="{A9415868-7463-46E2-898B-0473E6473AC0}" presName="parTx" presStyleLbl="revTx" presStyleIdx="2" presStyleCnt="3">
        <dgm:presLayoutVars>
          <dgm:chMax val="0"/>
          <dgm:chPref val="0"/>
        </dgm:presLayoutVars>
      </dgm:prSet>
      <dgm:spPr/>
    </dgm:pt>
  </dgm:ptLst>
  <dgm:cxnLst>
    <dgm:cxn modelId="{F6516410-0E94-44EB-AEF4-4AEF981F1E2C}" srcId="{F9CB020E-8F68-47E8-8E39-6996D5237E77}" destId="{C54A0988-ADC9-4D9E-B434-92B5138C2B38}" srcOrd="1" destOrd="0" parTransId="{5FB0DED6-4D1C-4BD7-9ACE-D8F74A959258}" sibTransId="{C11265F8-0462-4D61-ADA5-C0A4BEA6D304}"/>
    <dgm:cxn modelId="{8EDE7713-2DEA-46F2-9937-D0C296879AA5}" srcId="{F9CB020E-8F68-47E8-8E39-6996D5237E77}" destId="{9F62DB0D-57FC-4853-838C-A8F9B72192E2}" srcOrd="0" destOrd="0" parTransId="{1BC21AA8-A5A7-4457-B8FF-67E5FE4EB4AE}" sibTransId="{18FE4938-8691-431D-A197-D0B4260FB3D6}"/>
    <dgm:cxn modelId="{90362B15-E96F-4F4E-9B73-5C677DE3E86D}" srcId="{F9CB020E-8F68-47E8-8E39-6996D5237E77}" destId="{A9415868-7463-46E2-898B-0473E6473AC0}" srcOrd="2" destOrd="0" parTransId="{41F0378E-9EB8-4414-AB76-ECF7B1D32FA0}" sibTransId="{3FAFCD26-B76E-4BA0-885E-5ECA018C9B7D}"/>
    <dgm:cxn modelId="{DE21C62E-5E70-40BA-BA6F-5BF0A74AA398}" type="presOf" srcId="{F9CB020E-8F68-47E8-8E39-6996D5237E77}" destId="{BAD91663-A9E9-4EB3-A7F6-1DB879311735}" srcOrd="0" destOrd="0" presId="urn:microsoft.com/office/officeart/2018/2/layout/IconVerticalSolidList"/>
    <dgm:cxn modelId="{8347384C-7439-4B54-8B36-88550C9A0E94}" type="presOf" srcId="{9F62DB0D-57FC-4853-838C-A8F9B72192E2}" destId="{0C5FF161-41F1-40CE-BFD5-099D1B7C50D7}" srcOrd="0" destOrd="0" presId="urn:microsoft.com/office/officeart/2018/2/layout/IconVerticalSolidList"/>
    <dgm:cxn modelId="{5F683958-F98C-468F-8576-DCC2D0E8EC00}" type="presOf" srcId="{C54A0988-ADC9-4D9E-B434-92B5138C2B38}" destId="{4DBC2251-2B5F-4CC1-8588-8A7FE74A738F}" srcOrd="0" destOrd="0" presId="urn:microsoft.com/office/officeart/2018/2/layout/IconVerticalSolidList"/>
    <dgm:cxn modelId="{7F079F9C-F830-4FBA-984B-629C3CC3449E}" type="presOf" srcId="{A9415868-7463-46E2-898B-0473E6473AC0}" destId="{3E92E0D1-99EF-4873-99E0-E6722A1D4256}" srcOrd="0" destOrd="0" presId="urn:microsoft.com/office/officeart/2018/2/layout/IconVerticalSolidList"/>
    <dgm:cxn modelId="{56C4AD46-EED7-4590-A9E5-048C32EC81E3}" type="presParOf" srcId="{BAD91663-A9E9-4EB3-A7F6-1DB879311735}" destId="{56F6C11E-D5F1-4A22-8F0B-088502295BEF}" srcOrd="0" destOrd="0" presId="urn:microsoft.com/office/officeart/2018/2/layout/IconVerticalSolidList"/>
    <dgm:cxn modelId="{023E66BC-BF10-4879-8F2F-947444D699C2}" type="presParOf" srcId="{56F6C11E-D5F1-4A22-8F0B-088502295BEF}" destId="{A000369A-FA91-4AB1-8646-2A4FCBC41800}" srcOrd="0" destOrd="0" presId="urn:microsoft.com/office/officeart/2018/2/layout/IconVerticalSolidList"/>
    <dgm:cxn modelId="{42220B9B-42B7-4F60-A3B3-BBDF545A6A55}" type="presParOf" srcId="{56F6C11E-D5F1-4A22-8F0B-088502295BEF}" destId="{719246EF-6123-4104-A535-A021413B9204}" srcOrd="1" destOrd="0" presId="urn:microsoft.com/office/officeart/2018/2/layout/IconVerticalSolidList"/>
    <dgm:cxn modelId="{C3D4F110-C850-4B60-B509-78CDD584558C}" type="presParOf" srcId="{56F6C11E-D5F1-4A22-8F0B-088502295BEF}" destId="{6E130C14-FC1C-4C21-9D45-A3D11024102C}" srcOrd="2" destOrd="0" presId="urn:microsoft.com/office/officeart/2018/2/layout/IconVerticalSolidList"/>
    <dgm:cxn modelId="{5EF67EE9-C7D0-4D92-AD26-CC7A8DCA9E60}" type="presParOf" srcId="{56F6C11E-D5F1-4A22-8F0B-088502295BEF}" destId="{0C5FF161-41F1-40CE-BFD5-099D1B7C50D7}" srcOrd="3" destOrd="0" presId="urn:microsoft.com/office/officeart/2018/2/layout/IconVerticalSolidList"/>
    <dgm:cxn modelId="{B6A6EBCB-D862-43CA-A65D-2547547F75DA}" type="presParOf" srcId="{BAD91663-A9E9-4EB3-A7F6-1DB879311735}" destId="{C02ACA85-585D-403F-8F6C-6B7108DDEAAD}" srcOrd="1" destOrd="0" presId="urn:microsoft.com/office/officeart/2018/2/layout/IconVerticalSolidList"/>
    <dgm:cxn modelId="{C15D04A8-8037-43B6-A2CF-092BE1223E9C}" type="presParOf" srcId="{BAD91663-A9E9-4EB3-A7F6-1DB879311735}" destId="{A4EF495E-F1AE-4517-B417-4935CEF52E0D}" srcOrd="2" destOrd="0" presId="urn:microsoft.com/office/officeart/2018/2/layout/IconVerticalSolidList"/>
    <dgm:cxn modelId="{18EC1F64-6DB7-4CC1-86CC-8F6770A0DF15}" type="presParOf" srcId="{A4EF495E-F1AE-4517-B417-4935CEF52E0D}" destId="{31F1AA6C-137D-48DF-82BD-EDA6EB176B2B}" srcOrd="0" destOrd="0" presId="urn:microsoft.com/office/officeart/2018/2/layout/IconVerticalSolidList"/>
    <dgm:cxn modelId="{06B1D291-BB0A-46BA-9AA0-146F382E3360}" type="presParOf" srcId="{A4EF495E-F1AE-4517-B417-4935CEF52E0D}" destId="{80C0436E-E814-4B47-9727-715F3262CC80}" srcOrd="1" destOrd="0" presId="urn:microsoft.com/office/officeart/2018/2/layout/IconVerticalSolidList"/>
    <dgm:cxn modelId="{337165BA-D382-48A0-A535-E705E97898D7}" type="presParOf" srcId="{A4EF495E-F1AE-4517-B417-4935CEF52E0D}" destId="{01807997-F916-486D-B6B8-664A0C32205C}" srcOrd="2" destOrd="0" presId="urn:microsoft.com/office/officeart/2018/2/layout/IconVerticalSolidList"/>
    <dgm:cxn modelId="{82B5D369-8552-47A1-96B2-4B28BEAB1073}" type="presParOf" srcId="{A4EF495E-F1AE-4517-B417-4935CEF52E0D}" destId="{4DBC2251-2B5F-4CC1-8588-8A7FE74A738F}" srcOrd="3" destOrd="0" presId="urn:microsoft.com/office/officeart/2018/2/layout/IconVerticalSolidList"/>
    <dgm:cxn modelId="{BA8FECB0-3F49-4F7C-BFB6-895002C81A3F}" type="presParOf" srcId="{BAD91663-A9E9-4EB3-A7F6-1DB879311735}" destId="{5F189A40-756F-4E30-A5E7-4C7CD536BC2A}" srcOrd="3" destOrd="0" presId="urn:microsoft.com/office/officeart/2018/2/layout/IconVerticalSolidList"/>
    <dgm:cxn modelId="{BE4EAB43-A8F4-48CE-93D7-99F96F8BC011}" type="presParOf" srcId="{BAD91663-A9E9-4EB3-A7F6-1DB879311735}" destId="{BB91FC09-2711-422F-B929-E47251FD5EBC}" srcOrd="4" destOrd="0" presId="urn:microsoft.com/office/officeart/2018/2/layout/IconVerticalSolidList"/>
    <dgm:cxn modelId="{21C7EE0A-25F7-464E-B297-09F72295ADDD}" type="presParOf" srcId="{BB91FC09-2711-422F-B929-E47251FD5EBC}" destId="{7A9E0814-305C-47B1-8AE2-046F2FED2FED}" srcOrd="0" destOrd="0" presId="urn:microsoft.com/office/officeart/2018/2/layout/IconVerticalSolidList"/>
    <dgm:cxn modelId="{31EEE2B8-6F63-4055-9E45-CF6C7339825D}" type="presParOf" srcId="{BB91FC09-2711-422F-B929-E47251FD5EBC}" destId="{F75686A9-7B98-4320-A0F6-B3B9048F2180}" srcOrd="1" destOrd="0" presId="urn:microsoft.com/office/officeart/2018/2/layout/IconVerticalSolidList"/>
    <dgm:cxn modelId="{01293B2C-EB40-4E62-B23A-0A2FF8D71DB1}" type="presParOf" srcId="{BB91FC09-2711-422F-B929-E47251FD5EBC}" destId="{027B10F3-475C-4C3B-9AF5-00EB66600D61}" srcOrd="2" destOrd="0" presId="urn:microsoft.com/office/officeart/2018/2/layout/IconVerticalSolidList"/>
    <dgm:cxn modelId="{41D54F11-7191-4CA1-B930-9720EFFB853C}" type="presParOf" srcId="{BB91FC09-2711-422F-B929-E47251FD5EBC}" destId="{3E92E0D1-99EF-4873-99E0-E6722A1D425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C0147-6447-486B-91FB-977DCC31DA37}">
      <dsp:nvSpPr>
        <dsp:cNvPr id="0" name=""/>
        <dsp:cNvSpPr/>
      </dsp:nvSpPr>
      <dsp:spPr>
        <a:xfrm>
          <a:off x="639137" y="240306"/>
          <a:ext cx="1715625" cy="17156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B6A1D5-E6B7-4FD7-A8EF-221E9B630A0E}">
      <dsp:nvSpPr>
        <dsp:cNvPr id="0" name=""/>
        <dsp:cNvSpPr/>
      </dsp:nvSpPr>
      <dsp:spPr>
        <a:xfrm>
          <a:off x="1004762" y="605931"/>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3B107-250E-4F26-933C-F32C6870466E}">
      <dsp:nvSpPr>
        <dsp:cNvPr id="0" name=""/>
        <dsp:cNvSpPr/>
      </dsp:nvSpPr>
      <dsp:spPr>
        <a:xfrm>
          <a:off x="90700" y="2490306"/>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Maximum potential profit: Animation or Adventure genres</a:t>
          </a:r>
        </a:p>
      </dsp:txBody>
      <dsp:txXfrm>
        <a:off x="90700" y="2490306"/>
        <a:ext cx="2812500" cy="720000"/>
      </dsp:txXfrm>
    </dsp:sp>
    <dsp:sp modelId="{14E5083E-39E9-4996-ADE8-1DD3DBA949DA}">
      <dsp:nvSpPr>
        <dsp:cNvPr id="0" name=""/>
        <dsp:cNvSpPr/>
      </dsp:nvSpPr>
      <dsp:spPr>
        <a:xfrm>
          <a:off x="3943825" y="240306"/>
          <a:ext cx="1715625" cy="17156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78EB35-F18A-4DE8-80F7-B1EF0547E286}">
      <dsp:nvSpPr>
        <dsp:cNvPr id="0" name=""/>
        <dsp:cNvSpPr/>
      </dsp:nvSpPr>
      <dsp:spPr>
        <a:xfrm>
          <a:off x="4309450" y="605931"/>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851558-6A5B-4663-90DB-52E2AEC77EE9}">
      <dsp:nvSpPr>
        <dsp:cNvPr id="0" name=""/>
        <dsp:cNvSpPr/>
      </dsp:nvSpPr>
      <dsp:spPr>
        <a:xfrm>
          <a:off x="3395387" y="2490306"/>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Maximum potential return on investment: Animation</a:t>
          </a:r>
        </a:p>
      </dsp:txBody>
      <dsp:txXfrm>
        <a:off x="3395387" y="2490306"/>
        <a:ext cx="2812500" cy="720000"/>
      </dsp:txXfrm>
    </dsp:sp>
    <dsp:sp modelId="{2D191112-3609-442F-AC56-EAE0C3E9E334}">
      <dsp:nvSpPr>
        <dsp:cNvPr id="0" name=""/>
        <dsp:cNvSpPr/>
      </dsp:nvSpPr>
      <dsp:spPr>
        <a:xfrm>
          <a:off x="7248512" y="240306"/>
          <a:ext cx="1715625" cy="17156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FFEC2A-0CCA-4844-A656-9786BD587ACC}">
      <dsp:nvSpPr>
        <dsp:cNvPr id="0" name=""/>
        <dsp:cNvSpPr/>
      </dsp:nvSpPr>
      <dsp:spPr>
        <a:xfrm>
          <a:off x="7614137" y="605931"/>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04253-E42F-46F9-B32E-8F26DED18AA8}">
      <dsp:nvSpPr>
        <dsp:cNvPr id="0" name=""/>
        <dsp:cNvSpPr/>
      </dsp:nvSpPr>
      <dsp:spPr>
        <a:xfrm>
          <a:off x="6700075" y="2490306"/>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Ideal movie runtime in minutes: 90-98</a:t>
          </a:r>
        </a:p>
      </dsp:txBody>
      <dsp:txXfrm>
        <a:off x="6700075" y="2490306"/>
        <a:ext cx="281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00369A-FA91-4AB1-8646-2A4FCBC41800}">
      <dsp:nvSpPr>
        <dsp:cNvPr id="0" name=""/>
        <dsp:cNvSpPr/>
      </dsp:nvSpPr>
      <dsp:spPr>
        <a:xfrm>
          <a:off x="0" y="421"/>
          <a:ext cx="9603275" cy="9856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9246EF-6123-4104-A535-A021413B9204}">
      <dsp:nvSpPr>
        <dsp:cNvPr id="0" name=""/>
        <dsp:cNvSpPr/>
      </dsp:nvSpPr>
      <dsp:spPr>
        <a:xfrm>
          <a:off x="298158" y="222192"/>
          <a:ext cx="542106" cy="5421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5FF161-41F1-40CE-BFD5-099D1B7C50D7}">
      <dsp:nvSpPr>
        <dsp:cNvPr id="0" name=""/>
        <dsp:cNvSpPr/>
      </dsp:nvSpPr>
      <dsp:spPr>
        <a:xfrm>
          <a:off x="1138424" y="421"/>
          <a:ext cx="8464850" cy="985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1111250">
            <a:lnSpc>
              <a:spcPct val="100000"/>
            </a:lnSpc>
            <a:spcBef>
              <a:spcPct val="0"/>
            </a:spcBef>
            <a:spcAft>
              <a:spcPct val="35000"/>
            </a:spcAft>
            <a:buNone/>
          </a:pPr>
          <a:r>
            <a:rPr lang="en-US" sz="2500" kern="1200"/>
            <a:t>Optimal release month</a:t>
          </a:r>
        </a:p>
      </dsp:txBody>
      <dsp:txXfrm>
        <a:off x="1138424" y="421"/>
        <a:ext cx="8464850" cy="985648"/>
      </dsp:txXfrm>
    </dsp:sp>
    <dsp:sp modelId="{31F1AA6C-137D-48DF-82BD-EDA6EB176B2B}">
      <dsp:nvSpPr>
        <dsp:cNvPr id="0" name=""/>
        <dsp:cNvSpPr/>
      </dsp:nvSpPr>
      <dsp:spPr>
        <a:xfrm>
          <a:off x="0" y="1232482"/>
          <a:ext cx="9603275" cy="9856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C0436E-E814-4B47-9727-715F3262CC80}">
      <dsp:nvSpPr>
        <dsp:cNvPr id="0" name=""/>
        <dsp:cNvSpPr/>
      </dsp:nvSpPr>
      <dsp:spPr>
        <a:xfrm>
          <a:off x="298158" y="1454253"/>
          <a:ext cx="542106" cy="5421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BC2251-2B5F-4CC1-8588-8A7FE74A738F}">
      <dsp:nvSpPr>
        <dsp:cNvPr id="0" name=""/>
        <dsp:cNvSpPr/>
      </dsp:nvSpPr>
      <dsp:spPr>
        <a:xfrm>
          <a:off x="1138424" y="1232482"/>
          <a:ext cx="8464850" cy="985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1111250">
            <a:lnSpc>
              <a:spcPct val="100000"/>
            </a:lnSpc>
            <a:spcBef>
              <a:spcPct val="0"/>
            </a:spcBef>
            <a:spcAft>
              <a:spcPct val="35000"/>
            </a:spcAft>
            <a:buNone/>
          </a:pPr>
          <a:r>
            <a:rPr lang="en-US" sz="2500" kern="1200"/>
            <a:t>Success rates of various directors and actors</a:t>
          </a:r>
        </a:p>
      </dsp:txBody>
      <dsp:txXfrm>
        <a:off x="1138424" y="1232482"/>
        <a:ext cx="8464850" cy="985648"/>
      </dsp:txXfrm>
    </dsp:sp>
    <dsp:sp modelId="{7A9E0814-305C-47B1-8AE2-046F2FED2FED}">
      <dsp:nvSpPr>
        <dsp:cNvPr id="0" name=""/>
        <dsp:cNvSpPr/>
      </dsp:nvSpPr>
      <dsp:spPr>
        <a:xfrm>
          <a:off x="0" y="2464543"/>
          <a:ext cx="9603275" cy="9856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5686A9-7B98-4320-A0F6-B3B9048F2180}">
      <dsp:nvSpPr>
        <dsp:cNvPr id="0" name=""/>
        <dsp:cNvSpPr/>
      </dsp:nvSpPr>
      <dsp:spPr>
        <a:xfrm>
          <a:off x="298158" y="2686314"/>
          <a:ext cx="542106" cy="5421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92E0D1-99EF-4873-99E0-E6722A1D4256}">
      <dsp:nvSpPr>
        <dsp:cNvPr id="0" name=""/>
        <dsp:cNvSpPr/>
      </dsp:nvSpPr>
      <dsp:spPr>
        <a:xfrm>
          <a:off x="1138424" y="2464543"/>
          <a:ext cx="8464850" cy="985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1111250">
            <a:lnSpc>
              <a:spcPct val="100000"/>
            </a:lnSpc>
            <a:spcBef>
              <a:spcPct val="0"/>
            </a:spcBef>
            <a:spcAft>
              <a:spcPct val="35000"/>
            </a:spcAft>
            <a:buNone/>
          </a:pPr>
          <a:r>
            <a:rPr lang="en-US" sz="2500" kern="1200"/>
            <a:t>Impact on movie success by critic reviews</a:t>
          </a:r>
        </a:p>
      </dsp:txBody>
      <dsp:txXfrm>
        <a:off x="1138424" y="2464543"/>
        <a:ext cx="8464850" cy="98564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09E22-6BAE-7341-9733-D0E025C3D799}" type="datetimeFigureOut">
              <a:rPr lang="en-US" smtClean="0"/>
              <a:t>3/7/22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8A2DB5-5F44-3049-A86A-F50EF4341CF3}" type="slidenum">
              <a:rPr lang="en-US" smtClean="0"/>
              <a:t>‹#›</a:t>
            </a:fld>
            <a:endParaRPr lang="en-US"/>
          </a:p>
        </p:txBody>
      </p:sp>
    </p:spTree>
    <p:extLst>
      <p:ext uri="{BB962C8B-B14F-4D97-AF65-F5344CB8AC3E}">
        <p14:creationId xmlns:p14="http://schemas.microsoft.com/office/powerpoint/2010/main" val="2847033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Sierra and I will be presenting my Phase 1 project. The goal of this project is to analyze movie data that I scraped from IMDB and The Numbers databases. This data analysis will be used to provide Microsoft with recommendations for their first Movie Studio production.</a:t>
            </a:r>
          </a:p>
          <a:p>
            <a:endParaRPr lang="en-US" dirty="0"/>
          </a:p>
        </p:txBody>
      </p:sp>
      <p:sp>
        <p:nvSpPr>
          <p:cNvPr id="4" name="Slide Number Placeholder 3"/>
          <p:cNvSpPr>
            <a:spLocks noGrp="1"/>
          </p:cNvSpPr>
          <p:nvPr>
            <p:ph type="sldNum" sz="quarter" idx="5"/>
          </p:nvPr>
        </p:nvSpPr>
        <p:spPr/>
        <p:txBody>
          <a:bodyPr/>
          <a:lstStyle/>
          <a:p>
            <a:fld id="{0D8A2DB5-5F44-3049-A86A-F50EF4341CF3}" type="slidenum">
              <a:rPr lang="en-US" smtClean="0"/>
              <a:t>1</a:t>
            </a:fld>
            <a:endParaRPr lang="en-US"/>
          </a:p>
        </p:txBody>
      </p:sp>
    </p:spTree>
    <p:extLst>
      <p:ext uri="{BB962C8B-B14F-4D97-AF65-F5344CB8AC3E}">
        <p14:creationId xmlns:p14="http://schemas.microsoft.com/office/powerpoint/2010/main" val="2398469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Movie Studio is just beginning, so further research may be desired. This presentation aims to provide recommendations for their first production based on profit, </a:t>
            </a:r>
            <a:r>
              <a:rPr lang="en-US" dirty="0" err="1"/>
              <a:t>roi</a:t>
            </a:r>
            <a:r>
              <a:rPr lang="en-US" dirty="0"/>
              <a:t>, and runtime, but there are other areas of interest they may want to explore. </a:t>
            </a:r>
          </a:p>
          <a:p>
            <a:endParaRPr lang="en-US" dirty="0"/>
          </a:p>
          <a:p>
            <a:r>
              <a:rPr lang="en-US" dirty="0"/>
              <a:t>I would suggest they look into an optimal release month, success rates of various actors and directors, and the potential impact on movie success by critic reviews to gain more insight.</a:t>
            </a:r>
          </a:p>
        </p:txBody>
      </p:sp>
      <p:sp>
        <p:nvSpPr>
          <p:cNvPr id="4" name="Slide Number Placeholder 3"/>
          <p:cNvSpPr>
            <a:spLocks noGrp="1"/>
          </p:cNvSpPr>
          <p:nvPr>
            <p:ph type="sldNum" sz="quarter" idx="5"/>
          </p:nvPr>
        </p:nvSpPr>
        <p:spPr/>
        <p:txBody>
          <a:bodyPr/>
          <a:lstStyle/>
          <a:p>
            <a:fld id="{0D8A2DB5-5F44-3049-A86A-F50EF4341CF3}" type="slidenum">
              <a:rPr lang="en-US" smtClean="0"/>
              <a:t>10</a:t>
            </a:fld>
            <a:endParaRPr lang="en-US"/>
          </a:p>
        </p:txBody>
      </p:sp>
    </p:spTree>
    <p:extLst>
      <p:ext uri="{BB962C8B-B14F-4D97-AF65-F5344CB8AC3E}">
        <p14:creationId xmlns:p14="http://schemas.microsoft.com/office/powerpoint/2010/main" val="2395681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outline the data and methods used for analysis, three business problems addressed by the findings of that analysis, and the corresponding recommendations to Microsoft. Further suggestions are made at the end of the presentation on additional data Microsoft could use to further encourage a strong start for their new Movie Studio.</a:t>
            </a:r>
          </a:p>
        </p:txBody>
      </p:sp>
      <p:sp>
        <p:nvSpPr>
          <p:cNvPr id="4" name="Slide Number Placeholder 3"/>
          <p:cNvSpPr>
            <a:spLocks noGrp="1"/>
          </p:cNvSpPr>
          <p:nvPr>
            <p:ph type="sldNum" sz="quarter" idx="5"/>
          </p:nvPr>
        </p:nvSpPr>
        <p:spPr/>
        <p:txBody>
          <a:bodyPr/>
          <a:lstStyle/>
          <a:p>
            <a:fld id="{0D8A2DB5-5F44-3049-A86A-F50EF4341CF3}" type="slidenum">
              <a:rPr lang="en-US" smtClean="0"/>
              <a:t>2</a:t>
            </a:fld>
            <a:endParaRPr lang="en-US"/>
          </a:p>
        </p:txBody>
      </p:sp>
    </p:spTree>
    <p:extLst>
      <p:ext uri="{BB962C8B-B14F-4D97-AF65-F5344CB8AC3E}">
        <p14:creationId xmlns:p14="http://schemas.microsoft.com/office/powerpoint/2010/main" val="4024280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was scarped from two databases, IMDB and The Numbers, that were merged for analysis. From IMDB Title Basics, I chose to use the runtime minutes and genres columns. From The Numbers Movie Budgets, I chose to use the movie title, release date, production budget, and worldwide gross columns. The other columns present were removed, as they were unnecessary.</a:t>
            </a:r>
          </a:p>
          <a:p>
            <a:endParaRPr lang="en-US" dirty="0"/>
          </a:p>
          <a:p>
            <a:r>
              <a:rPr lang="en-US" dirty="0"/>
              <a:t>Because I planned to investigate profitability, I added a column to subtract the production budget from the worldwide gross for each movie entry. I then chose to add three additional columns to hold the production budget, worldwide gross, and profit figures adjusted to account for inflation. I did this by utilizing the CPI library to calculate to 2021 inflation.</a:t>
            </a:r>
          </a:p>
          <a:p>
            <a:endParaRPr lang="en-US" dirty="0"/>
          </a:p>
          <a:p>
            <a:endParaRPr lang="en-US" dirty="0"/>
          </a:p>
        </p:txBody>
      </p:sp>
      <p:sp>
        <p:nvSpPr>
          <p:cNvPr id="4" name="Slide Number Placeholder 3"/>
          <p:cNvSpPr>
            <a:spLocks noGrp="1"/>
          </p:cNvSpPr>
          <p:nvPr>
            <p:ph type="sldNum" sz="quarter" idx="5"/>
          </p:nvPr>
        </p:nvSpPr>
        <p:spPr/>
        <p:txBody>
          <a:bodyPr/>
          <a:lstStyle/>
          <a:p>
            <a:fld id="{0D8A2DB5-5F44-3049-A86A-F50EF4341CF3}" type="slidenum">
              <a:rPr lang="en-US" smtClean="0"/>
              <a:t>3</a:t>
            </a:fld>
            <a:endParaRPr lang="en-US"/>
          </a:p>
        </p:txBody>
      </p:sp>
    </p:spTree>
    <p:extLst>
      <p:ext uri="{BB962C8B-B14F-4D97-AF65-F5344CB8AC3E}">
        <p14:creationId xmlns:p14="http://schemas.microsoft.com/office/powerpoint/2010/main" val="4015995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first wanted to look at the highest grossing movie genres. I began by creating a scatterplot of the correlation between production budget and profit earned. </a:t>
            </a:r>
          </a:p>
          <a:p>
            <a:endParaRPr lang="en-US" dirty="0"/>
          </a:p>
          <a:p>
            <a:r>
              <a:rPr lang="en-US" dirty="0"/>
              <a:t>In the above graphs, movies that made a profit are shown in green and those that didn’t in purple. I included graphs representing the data before and after accounting for inflation.</a:t>
            </a:r>
          </a:p>
          <a:p>
            <a:endParaRPr lang="en-US" dirty="0"/>
          </a:p>
          <a:p>
            <a:r>
              <a:rPr lang="en-US" dirty="0"/>
              <a:t>These graphs show that while there does appear to be a positive correlation between production budget and profit, it’s a weak one. I decided to move forward with my investigation by looking at movie genres.</a:t>
            </a:r>
          </a:p>
        </p:txBody>
      </p:sp>
      <p:sp>
        <p:nvSpPr>
          <p:cNvPr id="4" name="Slide Number Placeholder 3"/>
          <p:cNvSpPr>
            <a:spLocks noGrp="1"/>
          </p:cNvSpPr>
          <p:nvPr>
            <p:ph type="sldNum" sz="quarter" idx="5"/>
          </p:nvPr>
        </p:nvSpPr>
        <p:spPr/>
        <p:txBody>
          <a:bodyPr/>
          <a:lstStyle/>
          <a:p>
            <a:fld id="{0D8A2DB5-5F44-3049-A86A-F50EF4341CF3}" type="slidenum">
              <a:rPr lang="en-US" smtClean="0"/>
              <a:t>4</a:t>
            </a:fld>
            <a:endParaRPr lang="en-US"/>
          </a:p>
        </p:txBody>
      </p:sp>
    </p:spTree>
    <p:extLst>
      <p:ext uri="{BB962C8B-B14F-4D97-AF65-F5344CB8AC3E}">
        <p14:creationId xmlns:p14="http://schemas.microsoft.com/office/powerpoint/2010/main" val="3259694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wanted to look at the profit information by genre rather than individual movies. So the above bar graphs represent each movie genre’s median profit in millions of dollars. </a:t>
            </a:r>
          </a:p>
          <a:p>
            <a:endParaRPr lang="en-US" dirty="0"/>
          </a:p>
          <a:p>
            <a:r>
              <a:rPr lang="en-US" dirty="0"/>
              <a:t>Again, I wanted to look at the data both before and after accounting for inflation.</a:t>
            </a:r>
          </a:p>
          <a:p>
            <a:endParaRPr lang="en-US" dirty="0"/>
          </a:p>
          <a:p>
            <a:r>
              <a:rPr lang="en-US" dirty="0"/>
              <a:t>Looking at the graphs side-by-side, it was clear that Animation came in first place for profit. After accounting for inflation, the Fantasy genre came in second place. Seeing as Microsoft Movie Studio is just beginning, I would recommend either Animation or Fantasy as the genre of their first movie via the provided profit data.</a:t>
            </a:r>
          </a:p>
        </p:txBody>
      </p:sp>
      <p:sp>
        <p:nvSpPr>
          <p:cNvPr id="4" name="Slide Number Placeholder 3"/>
          <p:cNvSpPr>
            <a:spLocks noGrp="1"/>
          </p:cNvSpPr>
          <p:nvPr>
            <p:ph type="sldNum" sz="quarter" idx="5"/>
          </p:nvPr>
        </p:nvSpPr>
        <p:spPr/>
        <p:txBody>
          <a:bodyPr/>
          <a:lstStyle/>
          <a:p>
            <a:fld id="{0D8A2DB5-5F44-3049-A86A-F50EF4341CF3}" type="slidenum">
              <a:rPr lang="en-US" smtClean="0"/>
              <a:t>5</a:t>
            </a:fld>
            <a:endParaRPr lang="en-US"/>
          </a:p>
        </p:txBody>
      </p:sp>
    </p:spTree>
    <p:extLst>
      <p:ext uri="{BB962C8B-B14F-4D97-AF65-F5344CB8AC3E}">
        <p14:creationId xmlns:p14="http://schemas.microsoft.com/office/powerpoint/2010/main" val="2711221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Animation and Fantasy were so close in adjusted profits, I thought I’d investigate return on investment to see if this helped determine a clear winner.</a:t>
            </a:r>
          </a:p>
          <a:p>
            <a:endParaRPr lang="en-US" dirty="0"/>
          </a:p>
          <a:p>
            <a:r>
              <a:rPr lang="en-US" dirty="0"/>
              <a:t>This graph shows the profit ratios for each genre. Once again, Animation comes in first place with an almost 3:1 ratio of money earned to money spent. Fantasy came in at approximately a 2.25:1 ratio. Not bad, but it’s a noticeable difference.</a:t>
            </a:r>
          </a:p>
          <a:p>
            <a:endParaRPr lang="en-US" dirty="0"/>
          </a:p>
          <a:p>
            <a:r>
              <a:rPr lang="en-US" dirty="0"/>
              <a:t>Based on this return on investment information, the Animation genre would be my recommendation.</a:t>
            </a:r>
          </a:p>
        </p:txBody>
      </p:sp>
      <p:sp>
        <p:nvSpPr>
          <p:cNvPr id="4" name="Slide Number Placeholder 3"/>
          <p:cNvSpPr>
            <a:spLocks noGrp="1"/>
          </p:cNvSpPr>
          <p:nvPr>
            <p:ph type="sldNum" sz="quarter" idx="5"/>
          </p:nvPr>
        </p:nvSpPr>
        <p:spPr/>
        <p:txBody>
          <a:bodyPr/>
          <a:lstStyle/>
          <a:p>
            <a:fld id="{0D8A2DB5-5F44-3049-A86A-F50EF4341CF3}" type="slidenum">
              <a:rPr lang="en-US" smtClean="0"/>
              <a:t>6</a:t>
            </a:fld>
            <a:endParaRPr lang="en-US"/>
          </a:p>
        </p:txBody>
      </p:sp>
    </p:spTree>
    <p:extLst>
      <p:ext uri="{BB962C8B-B14F-4D97-AF65-F5344CB8AC3E}">
        <p14:creationId xmlns:p14="http://schemas.microsoft.com/office/powerpoint/2010/main" val="741966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 wanted to look at movie runtimes to see what the ideal movie length should be. I first created a graph to show all movie genres and found that movies that turned a profit and were 90-120 minutes seemed to be the most successful.</a:t>
            </a:r>
          </a:p>
          <a:p>
            <a:endParaRPr lang="en-US" dirty="0"/>
          </a:p>
          <a:p>
            <a:r>
              <a:rPr lang="en-US" dirty="0"/>
              <a:t>I wanted to narrow this down to strictly the Animation genre to see if the results were the same.</a:t>
            </a:r>
          </a:p>
        </p:txBody>
      </p:sp>
      <p:sp>
        <p:nvSpPr>
          <p:cNvPr id="4" name="Slide Number Placeholder 3"/>
          <p:cNvSpPr>
            <a:spLocks noGrp="1"/>
          </p:cNvSpPr>
          <p:nvPr>
            <p:ph type="sldNum" sz="quarter" idx="5"/>
          </p:nvPr>
        </p:nvSpPr>
        <p:spPr/>
        <p:txBody>
          <a:bodyPr/>
          <a:lstStyle/>
          <a:p>
            <a:fld id="{0D8A2DB5-5F44-3049-A86A-F50EF4341CF3}" type="slidenum">
              <a:rPr lang="en-US" smtClean="0"/>
              <a:t>7</a:t>
            </a:fld>
            <a:endParaRPr lang="en-US"/>
          </a:p>
        </p:txBody>
      </p:sp>
    </p:spTree>
    <p:extLst>
      <p:ext uri="{BB962C8B-B14F-4D97-AF65-F5344CB8AC3E}">
        <p14:creationId xmlns:p14="http://schemas.microsoft.com/office/powerpoint/2010/main" val="1923175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Visualizing Animation movies, I saw that while the distribution was a bit more spread out, the ideal runtime appears to be between 90-98 minutes. It seems that past Animation movies tend to fall within these parameters.</a:t>
            </a:r>
          </a:p>
        </p:txBody>
      </p:sp>
      <p:sp>
        <p:nvSpPr>
          <p:cNvPr id="4" name="Slide Number Placeholder 3"/>
          <p:cNvSpPr>
            <a:spLocks noGrp="1"/>
          </p:cNvSpPr>
          <p:nvPr>
            <p:ph type="sldNum" sz="quarter" idx="5"/>
          </p:nvPr>
        </p:nvSpPr>
        <p:spPr/>
        <p:txBody>
          <a:bodyPr/>
          <a:lstStyle/>
          <a:p>
            <a:fld id="{0D8A2DB5-5F44-3049-A86A-F50EF4341CF3}" type="slidenum">
              <a:rPr lang="en-US" smtClean="0"/>
              <a:t>8</a:t>
            </a:fld>
            <a:endParaRPr lang="en-US"/>
          </a:p>
        </p:txBody>
      </p:sp>
    </p:spTree>
    <p:extLst>
      <p:ext uri="{BB962C8B-B14F-4D97-AF65-F5344CB8AC3E}">
        <p14:creationId xmlns:p14="http://schemas.microsoft.com/office/powerpoint/2010/main" val="2668639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completing my data analysis I wanted to present Microsoft with three recommendations for their first Movie Studio production.</a:t>
            </a:r>
          </a:p>
          <a:p>
            <a:endParaRPr lang="en-US" dirty="0"/>
          </a:p>
          <a:p>
            <a:r>
              <a:rPr lang="en-US" dirty="0"/>
              <a:t>For maximum potential profit, I’d recommend they choose either an Animation or Fantasy film. As they are a new studio, I wanted to provide them with both options since the profit data was so similar between the two.</a:t>
            </a:r>
          </a:p>
          <a:p>
            <a:endParaRPr lang="en-US" dirty="0"/>
          </a:p>
          <a:p>
            <a:r>
              <a:rPr lang="en-US" dirty="0"/>
              <a:t>For maximum potential return on investment, I’d recommend the choose an Animation film as the Animation genre was the clear </a:t>
            </a:r>
            <a:r>
              <a:rPr lang="en-US" dirty="0" err="1"/>
              <a:t>roi</a:t>
            </a:r>
            <a:r>
              <a:rPr lang="en-US" dirty="0"/>
              <a:t> winner.</a:t>
            </a:r>
          </a:p>
          <a:p>
            <a:endParaRPr lang="en-US" dirty="0"/>
          </a:p>
          <a:p>
            <a:r>
              <a:rPr lang="en-US" dirty="0"/>
              <a:t>For the ideal movie runtime, I’d recommend 90-98 minutes for optimal success.</a:t>
            </a:r>
          </a:p>
        </p:txBody>
      </p:sp>
      <p:sp>
        <p:nvSpPr>
          <p:cNvPr id="4" name="Slide Number Placeholder 3"/>
          <p:cNvSpPr>
            <a:spLocks noGrp="1"/>
          </p:cNvSpPr>
          <p:nvPr>
            <p:ph type="sldNum" sz="quarter" idx="5"/>
          </p:nvPr>
        </p:nvSpPr>
        <p:spPr/>
        <p:txBody>
          <a:bodyPr/>
          <a:lstStyle/>
          <a:p>
            <a:fld id="{0D8A2DB5-5F44-3049-A86A-F50EF4341CF3}" type="slidenum">
              <a:rPr lang="en-US" smtClean="0"/>
              <a:t>9</a:t>
            </a:fld>
            <a:endParaRPr lang="en-US"/>
          </a:p>
        </p:txBody>
      </p:sp>
    </p:spTree>
    <p:extLst>
      <p:ext uri="{BB962C8B-B14F-4D97-AF65-F5344CB8AC3E}">
        <p14:creationId xmlns:p14="http://schemas.microsoft.com/office/powerpoint/2010/main" val="1728760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3/7/22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3/7/22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ierra.m.schwigen@icloud.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dk2"/>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A7394F-DA4F-0F4C-9F48-0F9A8EF2ED30}"/>
              </a:ext>
            </a:extLst>
          </p:cNvPr>
          <p:cNvSpPr>
            <a:spLocks noGrp="1"/>
          </p:cNvSpPr>
          <p:nvPr>
            <p:ph type="ctrTitle"/>
          </p:nvPr>
        </p:nvSpPr>
        <p:spPr>
          <a:xfrm>
            <a:off x="1557071" y="1584552"/>
            <a:ext cx="9099255" cy="2537251"/>
          </a:xfrm>
        </p:spPr>
        <p:txBody>
          <a:bodyPr anchor="ctr">
            <a:normAutofit/>
          </a:bodyPr>
          <a:lstStyle/>
          <a:p>
            <a:pPr algn="ctr"/>
            <a:r>
              <a:rPr lang="en-US" sz="7200">
                <a:solidFill>
                  <a:srgbClr val="454545"/>
                </a:solidFill>
              </a:rPr>
              <a:t>Microsoft Movie Analysis	</a:t>
            </a:r>
          </a:p>
        </p:txBody>
      </p:sp>
      <p:sp>
        <p:nvSpPr>
          <p:cNvPr id="3" name="Subtitle 2">
            <a:extLst>
              <a:ext uri="{FF2B5EF4-FFF2-40B4-BE49-F238E27FC236}">
                <a16:creationId xmlns:a16="http://schemas.microsoft.com/office/drawing/2014/main" id="{6823FBCB-FBBD-3B4D-89D1-86395AB28E9F}"/>
              </a:ext>
            </a:extLst>
          </p:cNvPr>
          <p:cNvSpPr>
            <a:spLocks noGrp="1"/>
          </p:cNvSpPr>
          <p:nvPr>
            <p:ph type="subTitle" idx="1"/>
          </p:nvPr>
        </p:nvSpPr>
        <p:spPr>
          <a:xfrm>
            <a:off x="1535372" y="4133234"/>
            <a:ext cx="9120954" cy="744373"/>
          </a:xfrm>
        </p:spPr>
        <p:txBody>
          <a:bodyPr>
            <a:normAutofit/>
          </a:bodyPr>
          <a:lstStyle/>
          <a:p>
            <a:pPr algn="ctr"/>
            <a:r>
              <a:rPr lang="en-US">
                <a:solidFill>
                  <a:schemeClr val="accent1"/>
                </a:solidFill>
              </a:rPr>
              <a:t>By: Sierra Mecalo-Schwigen</a:t>
            </a:r>
          </a:p>
        </p:txBody>
      </p:sp>
      <p:pic>
        <p:nvPicPr>
          <p:cNvPr id="18" name="Picture 17">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2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1852F-B363-8341-8A1B-98049765B984}"/>
              </a:ext>
            </a:extLst>
          </p:cNvPr>
          <p:cNvSpPr>
            <a:spLocks noGrp="1"/>
          </p:cNvSpPr>
          <p:nvPr>
            <p:ph type="title"/>
          </p:nvPr>
        </p:nvSpPr>
        <p:spPr/>
        <p:txBody>
          <a:bodyPr/>
          <a:lstStyle/>
          <a:p>
            <a:pPr algn="ctr"/>
            <a:r>
              <a:rPr lang="en-US" dirty="0"/>
              <a:t>Suggestions for Further Research:</a:t>
            </a:r>
          </a:p>
        </p:txBody>
      </p:sp>
      <p:graphicFrame>
        <p:nvGraphicFramePr>
          <p:cNvPr id="5" name="Content Placeholder 2">
            <a:extLst>
              <a:ext uri="{FF2B5EF4-FFF2-40B4-BE49-F238E27FC236}">
                <a16:creationId xmlns:a16="http://schemas.microsoft.com/office/drawing/2014/main" id="{1FFF8653-1417-4AAE-BB23-0724836FADDB}"/>
              </a:ext>
            </a:extLst>
          </p:cNvPr>
          <p:cNvGraphicFramePr>
            <a:graphicFrameLocks noGrp="1"/>
          </p:cNvGraphicFramePr>
          <p:nvPr>
            <p:ph idx="1"/>
            <p:extLst>
              <p:ext uri="{D42A27DB-BD31-4B8C-83A1-F6EECF244321}">
                <p14:modId xmlns:p14="http://schemas.microsoft.com/office/powerpoint/2010/main" val="2340933161"/>
              </p:ext>
            </p:extLst>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7140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9B929DD-995D-4F45-B555-7794FE630914}"/>
              </a:ext>
            </a:extLst>
          </p:cNvPr>
          <p:cNvSpPr>
            <a:spLocks noGrp="1"/>
          </p:cNvSpPr>
          <p:nvPr>
            <p:ph type="title"/>
          </p:nvPr>
        </p:nvSpPr>
        <p:spPr>
          <a:xfrm>
            <a:off x="812205" y="804519"/>
            <a:ext cx="3241820" cy="4431360"/>
          </a:xfrm>
        </p:spPr>
        <p:txBody>
          <a:bodyPr anchor="ctr">
            <a:normAutofit/>
          </a:bodyPr>
          <a:lstStyle/>
          <a:p>
            <a:r>
              <a:rPr lang="en-US" dirty="0"/>
              <a:t>Thank you</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8852CC-E21F-484F-9D39-B28BD1B1D746}"/>
              </a:ext>
            </a:extLst>
          </p:cNvPr>
          <p:cNvSpPr>
            <a:spLocks noGrp="1"/>
          </p:cNvSpPr>
          <p:nvPr>
            <p:ph idx="1"/>
          </p:nvPr>
        </p:nvSpPr>
        <p:spPr>
          <a:xfrm>
            <a:off x="4637863" y="804520"/>
            <a:ext cx="6102559" cy="4431359"/>
          </a:xfrm>
        </p:spPr>
        <p:txBody>
          <a:bodyPr anchor="ctr">
            <a:normAutofit/>
          </a:bodyPr>
          <a:lstStyle/>
          <a:p>
            <a:r>
              <a:rPr lang="en-US" dirty="0"/>
              <a:t>Email: </a:t>
            </a:r>
            <a:r>
              <a:rPr lang="en-US" dirty="0">
                <a:hlinkClick r:id="rId2"/>
              </a:rPr>
              <a:t>sierra.m.schwigen@icloud.com</a:t>
            </a:r>
            <a:endParaRPr lang="en-US" dirty="0"/>
          </a:p>
          <a:p>
            <a:r>
              <a:rPr lang="en-US" dirty="0"/>
              <a:t>GitHub: @</a:t>
            </a:r>
            <a:r>
              <a:rPr lang="en-US" dirty="0" err="1"/>
              <a:t>sierrajul</a:t>
            </a:r>
            <a:endParaRPr lang="en-US" dirty="0"/>
          </a:p>
          <a:p>
            <a:r>
              <a:rPr lang="en-US" dirty="0"/>
              <a:t>LinkedIn: </a:t>
            </a:r>
            <a:r>
              <a:rPr lang="en-US" dirty="0" err="1"/>
              <a:t>linkedin.com</a:t>
            </a:r>
            <a:r>
              <a:rPr lang="en-US" dirty="0"/>
              <a:t>/in/</a:t>
            </a:r>
            <a:r>
              <a:rPr lang="en-US" dirty="0" err="1"/>
              <a:t>sierramecaloschwigen</a:t>
            </a:r>
            <a:r>
              <a:rPr lang="en-US" dirty="0"/>
              <a:t>/</a:t>
            </a:r>
          </a:p>
        </p:txBody>
      </p:sp>
      <p:pic>
        <p:nvPicPr>
          <p:cNvPr id="14" name="Picture 13">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246827871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EBC43-FB29-314E-9345-7033D7EF21D2}"/>
              </a:ext>
            </a:extLst>
          </p:cNvPr>
          <p:cNvSpPr>
            <a:spLocks noGrp="1"/>
          </p:cNvSpPr>
          <p:nvPr>
            <p:ph type="title"/>
          </p:nvPr>
        </p:nvSpPr>
        <p:spPr>
          <a:xfrm>
            <a:off x="844476" y="1600199"/>
            <a:ext cx="3539266" cy="4297680"/>
          </a:xfrm>
        </p:spPr>
        <p:txBody>
          <a:bodyPr anchor="ctr">
            <a:normAutofit/>
          </a:bodyPr>
          <a:lstStyle/>
          <a:p>
            <a:r>
              <a:rPr lang="en-US" dirty="0"/>
              <a:t>Outline:</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0977FF5-9058-084C-BF7B-BE6430AD5FFA}"/>
              </a:ext>
            </a:extLst>
          </p:cNvPr>
          <p:cNvSpPr>
            <a:spLocks noGrp="1"/>
          </p:cNvSpPr>
          <p:nvPr>
            <p:ph idx="1"/>
          </p:nvPr>
        </p:nvSpPr>
        <p:spPr>
          <a:xfrm>
            <a:off x="4924851" y="1600199"/>
            <a:ext cx="6130003" cy="4297680"/>
          </a:xfrm>
        </p:spPr>
        <p:txBody>
          <a:bodyPr anchor="ctr">
            <a:normAutofit/>
          </a:bodyPr>
          <a:lstStyle/>
          <a:p>
            <a:r>
              <a:rPr lang="en-US" sz="3600" dirty="0"/>
              <a:t>Data &amp; Methods</a:t>
            </a:r>
          </a:p>
          <a:p>
            <a:r>
              <a:rPr lang="en-US" sz="3600" dirty="0"/>
              <a:t>Business Problems</a:t>
            </a:r>
          </a:p>
          <a:p>
            <a:r>
              <a:rPr lang="en-US" sz="3600" dirty="0"/>
              <a:t>Recommendations</a:t>
            </a:r>
          </a:p>
          <a:p>
            <a:r>
              <a:rPr lang="en-US" sz="3600" dirty="0"/>
              <a:t>Further suggestions</a:t>
            </a:r>
          </a:p>
        </p:txBody>
      </p:sp>
    </p:spTree>
    <p:extLst>
      <p:ext uri="{BB962C8B-B14F-4D97-AF65-F5344CB8AC3E}">
        <p14:creationId xmlns:p14="http://schemas.microsoft.com/office/powerpoint/2010/main" val="225619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4CCF-255D-0749-8CE8-75FCD90052AD}"/>
              </a:ext>
            </a:extLst>
          </p:cNvPr>
          <p:cNvSpPr>
            <a:spLocks noGrp="1"/>
          </p:cNvSpPr>
          <p:nvPr>
            <p:ph type="title"/>
          </p:nvPr>
        </p:nvSpPr>
        <p:spPr/>
        <p:txBody>
          <a:bodyPr/>
          <a:lstStyle/>
          <a:p>
            <a:pPr algn="ctr"/>
            <a:r>
              <a:rPr lang="en-US" dirty="0"/>
              <a:t>Data &amp; Methods:</a:t>
            </a:r>
          </a:p>
        </p:txBody>
      </p:sp>
      <p:sp>
        <p:nvSpPr>
          <p:cNvPr id="3" name="Content Placeholder 2">
            <a:extLst>
              <a:ext uri="{FF2B5EF4-FFF2-40B4-BE49-F238E27FC236}">
                <a16:creationId xmlns:a16="http://schemas.microsoft.com/office/drawing/2014/main" id="{7D83579C-0A0A-3E41-86EB-3AAF68049CCF}"/>
              </a:ext>
            </a:extLst>
          </p:cNvPr>
          <p:cNvSpPr>
            <a:spLocks noGrp="1"/>
          </p:cNvSpPr>
          <p:nvPr>
            <p:ph sz="half" idx="1"/>
          </p:nvPr>
        </p:nvSpPr>
        <p:spPr>
          <a:xfrm>
            <a:off x="1447331" y="2010878"/>
            <a:ext cx="2210269" cy="3448595"/>
          </a:xfrm>
        </p:spPr>
        <p:txBody>
          <a:bodyPr>
            <a:normAutofit fontScale="77500" lnSpcReduction="20000"/>
          </a:bodyPr>
          <a:lstStyle/>
          <a:p>
            <a:pPr marL="0" indent="0">
              <a:buNone/>
            </a:pPr>
            <a:r>
              <a:rPr lang="en-US" dirty="0"/>
              <a:t>Databases used:</a:t>
            </a:r>
          </a:p>
          <a:p>
            <a:r>
              <a:rPr lang="en-US" dirty="0"/>
              <a:t>IMDB</a:t>
            </a:r>
          </a:p>
          <a:p>
            <a:pPr lvl="1"/>
            <a:r>
              <a:rPr lang="en-US" dirty="0"/>
              <a:t>Runtime Minutes</a:t>
            </a:r>
          </a:p>
          <a:p>
            <a:pPr lvl="1"/>
            <a:r>
              <a:rPr lang="en-US" dirty="0"/>
              <a:t>Genres</a:t>
            </a:r>
          </a:p>
          <a:p>
            <a:r>
              <a:rPr lang="en-US" dirty="0"/>
              <a:t>The Numbers</a:t>
            </a:r>
          </a:p>
          <a:p>
            <a:pPr lvl="1"/>
            <a:r>
              <a:rPr lang="en-US" dirty="0"/>
              <a:t>Release Date</a:t>
            </a:r>
          </a:p>
          <a:p>
            <a:pPr lvl="1"/>
            <a:r>
              <a:rPr lang="en-US" dirty="0"/>
              <a:t>Movie</a:t>
            </a:r>
          </a:p>
          <a:p>
            <a:pPr lvl="1"/>
            <a:r>
              <a:rPr lang="en-US" dirty="0"/>
              <a:t>Production Budget</a:t>
            </a:r>
          </a:p>
          <a:p>
            <a:pPr lvl="1"/>
            <a:r>
              <a:rPr lang="en-US" dirty="0"/>
              <a:t>Worldwide Gross</a:t>
            </a:r>
          </a:p>
        </p:txBody>
      </p:sp>
      <p:sp>
        <p:nvSpPr>
          <p:cNvPr id="4" name="Content Placeholder 3">
            <a:extLst>
              <a:ext uri="{FF2B5EF4-FFF2-40B4-BE49-F238E27FC236}">
                <a16:creationId xmlns:a16="http://schemas.microsoft.com/office/drawing/2014/main" id="{E450D890-89F9-DD45-96D1-B0DE82E46090}"/>
              </a:ext>
            </a:extLst>
          </p:cNvPr>
          <p:cNvSpPr>
            <a:spLocks noGrp="1"/>
          </p:cNvSpPr>
          <p:nvPr>
            <p:ph sz="half" idx="2"/>
          </p:nvPr>
        </p:nvSpPr>
        <p:spPr/>
        <p:txBody>
          <a:bodyPr>
            <a:normAutofit fontScale="77500" lnSpcReduction="20000"/>
          </a:bodyPr>
          <a:lstStyle/>
          <a:p>
            <a:pPr marL="0" indent="0">
              <a:buNone/>
            </a:pPr>
            <a:r>
              <a:rPr lang="en-US" dirty="0"/>
              <a:t>Methods used:</a:t>
            </a:r>
          </a:p>
          <a:p>
            <a:r>
              <a:rPr lang="en-US" dirty="0"/>
              <a:t>Merged dataframes for complete picture of all included movies, removed unnecessary columns</a:t>
            </a:r>
          </a:p>
          <a:p>
            <a:pPr lvl="1"/>
            <a:r>
              <a:rPr lang="en-US" dirty="0"/>
              <a:t>Initial dataframe contained 6740 rows</a:t>
            </a:r>
          </a:p>
          <a:p>
            <a:pPr lvl="1"/>
            <a:r>
              <a:rPr lang="en-US" dirty="0"/>
              <a:t>Dataframe of only Animation movies contained 106 rows</a:t>
            </a:r>
          </a:p>
          <a:p>
            <a:r>
              <a:rPr lang="en-US" dirty="0"/>
              <a:t>Added columns for production budget, worldwide gross, and profit adjusted for inflation</a:t>
            </a:r>
          </a:p>
          <a:p>
            <a:r>
              <a:rPr lang="en-US" dirty="0"/>
              <a:t>Evaluated correlations between profit, return on investment, and movie runtime</a:t>
            </a:r>
          </a:p>
          <a:p>
            <a:r>
              <a:rPr lang="en-US" dirty="0"/>
              <a:t>Created visualizations of correlations</a:t>
            </a:r>
          </a:p>
        </p:txBody>
      </p:sp>
      <p:sp>
        <p:nvSpPr>
          <p:cNvPr id="6" name="TextBox 5">
            <a:extLst>
              <a:ext uri="{FF2B5EF4-FFF2-40B4-BE49-F238E27FC236}">
                <a16:creationId xmlns:a16="http://schemas.microsoft.com/office/drawing/2014/main" id="{EDDCFD31-C015-E84A-97B7-23C9F7046EDD}"/>
              </a:ext>
            </a:extLst>
          </p:cNvPr>
          <p:cNvSpPr txBox="1"/>
          <p:nvPr/>
        </p:nvSpPr>
        <p:spPr>
          <a:xfrm>
            <a:off x="3885731" y="2017343"/>
            <a:ext cx="2210269" cy="3862596"/>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1400" dirty="0"/>
              <a:t>Initial dataframe contained 6740 entries</a:t>
            </a:r>
          </a:p>
          <a:p>
            <a:pPr marL="285750" indent="-285750">
              <a:buClr>
                <a:schemeClr val="accent1"/>
              </a:buClr>
              <a:buFont typeface="Arial" panose="020B0604020202020204" pitchFamily="34" charset="0"/>
              <a:buChar char="•"/>
            </a:pPr>
            <a:r>
              <a:rPr lang="en-US" sz="1400" dirty="0"/>
              <a:t>Dataframe excluding non-profitable movies contained 4549 entries</a:t>
            </a:r>
          </a:p>
          <a:p>
            <a:pPr marL="285750" indent="-285750">
              <a:buClr>
                <a:schemeClr val="accent1"/>
              </a:buClr>
              <a:buFont typeface="Arial" panose="020B0604020202020204" pitchFamily="34" charset="0"/>
              <a:buChar char="•"/>
            </a:pPr>
            <a:r>
              <a:rPr lang="en-US" sz="1400" dirty="0"/>
              <a:t>Dataframe of profitable movies after removing missing runtime data contained 4261 entries</a:t>
            </a:r>
          </a:p>
          <a:p>
            <a:pPr marL="285750" indent="-285750">
              <a:buClr>
                <a:schemeClr val="accent1"/>
              </a:buClr>
              <a:buFont typeface="Arial" panose="020B0604020202020204" pitchFamily="34" charset="0"/>
              <a:buChar char="•"/>
            </a:pPr>
            <a:r>
              <a:rPr lang="en-US" sz="1400" dirty="0"/>
              <a:t>Dataframe only including profitable Animation genre movies contained 106 </a:t>
            </a:r>
            <a:r>
              <a:rPr lang="en-US" sz="1400" dirty="0" err="1"/>
              <a:t>entires</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700" dirty="0"/>
          </a:p>
          <a:p>
            <a:endParaRPr lang="en-US" dirty="0"/>
          </a:p>
        </p:txBody>
      </p:sp>
    </p:spTree>
    <p:extLst>
      <p:ext uri="{BB962C8B-B14F-4D97-AF65-F5344CB8AC3E}">
        <p14:creationId xmlns:p14="http://schemas.microsoft.com/office/powerpoint/2010/main" val="2118354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FB30-A733-1E42-84CE-EC0BBF896FF2}"/>
              </a:ext>
            </a:extLst>
          </p:cNvPr>
          <p:cNvSpPr>
            <a:spLocks noGrp="1"/>
          </p:cNvSpPr>
          <p:nvPr>
            <p:ph type="title"/>
          </p:nvPr>
        </p:nvSpPr>
        <p:spPr>
          <a:xfrm>
            <a:off x="1451579" y="804519"/>
            <a:ext cx="9603275" cy="990413"/>
          </a:xfrm>
        </p:spPr>
        <p:txBody>
          <a:bodyPr/>
          <a:lstStyle/>
          <a:p>
            <a:pPr algn="ctr"/>
            <a:r>
              <a:rPr lang="en-US" dirty="0"/>
              <a:t>Business Problem Overview</a:t>
            </a:r>
          </a:p>
        </p:txBody>
      </p:sp>
      <p:sp>
        <p:nvSpPr>
          <p:cNvPr id="4" name="Content Placeholder 3">
            <a:extLst>
              <a:ext uri="{FF2B5EF4-FFF2-40B4-BE49-F238E27FC236}">
                <a16:creationId xmlns:a16="http://schemas.microsoft.com/office/drawing/2014/main" id="{8A4F8C6D-787E-0343-86D7-1FE176A3877A}"/>
              </a:ext>
            </a:extLst>
          </p:cNvPr>
          <p:cNvSpPr>
            <a:spLocks noGrp="1"/>
          </p:cNvSpPr>
          <p:nvPr>
            <p:ph idx="1"/>
          </p:nvPr>
        </p:nvSpPr>
        <p:spPr/>
        <p:txBody>
          <a:bodyPr/>
          <a:lstStyle/>
          <a:p>
            <a:pPr marL="0" indent="0" algn="ctr">
              <a:buNone/>
            </a:pPr>
            <a:r>
              <a:rPr lang="en-US" sz="2800" dirty="0"/>
              <a:t>Which movies are doing the best in the box office?</a:t>
            </a:r>
          </a:p>
          <a:p>
            <a:pPr marL="0" indent="0">
              <a:buNone/>
            </a:pPr>
            <a:endParaRPr lang="en-US" dirty="0"/>
          </a:p>
          <a:p>
            <a:pPr marL="0" indent="0" algn="ctr">
              <a:buNone/>
            </a:pPr>
            <a:r>
              <a:rPr lang="en-US" dirty="0"/>
              <a:t>To answer this question the following will be explored:</a:t>
            </a:r>
          </a:p>
          <a:p>
            <a:pPr algn="ctr"/>
            <a:r>
              <a:rPr lang="en-US" dirty="0"/>
              <a:t>Highest grossing genre</a:t>
            </a:r>
          </a:p>
          <a:p>
            <a:pPr algn="ctr"/>
            <a:r>
              <a:rPr lang="en-US" dirty="0"/>
              <a:t>Genre providing highest return on investment</a:t>
            </a:r>
          </a:p>
          <a:p>
            <a:pPr algn="ctr"/>
            <a:r>
              <a:rPr lang="en-US" dirty="0"/>
              <a:t>Ideal movie runtime</a:t>
            </a:r>
          </a:p>
        </p:txBody>
      </p:sp>
    </p:spTree>
    <p:extLst>
      <p:ext uri="{BB962C8B-B14F-4D97-AF65-F5344CB8AC3E}">
        <p14:creationId xmlns:p14="http://schemas.microsoft.com/office/powerpoint/2010/main" val="4040593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DE9FB30-A733-1E42-84CE-EC0BBF896FF2}"/>
              </a:ext>
            </a:extLst>
          </p:cNvPr>
          <p:cNvSpPr>
            <a:spLocks noGrp="1"/>
          </p:cNvSpPr>
          <p:nvPr>
            <p:ph type="title"/>
          </p:nvPr>
        </p:nvSpPr>
        <p:spPr>
          <a:xfrm>
            <a:off x="7555992" y="707475"/>
            <a:ext cx="3157577" cy="1312001"/>
          </a:xfrm>
        </p:spPr>
        <p:txBody>
          <a:bodyPr vert="horz" lIns="91440" tIns="45720" rIns="91440" bIns="45720" rtlCol="0" anchor="t">
            <a:normAutofit/>
          </a:bodyPr>
          <a:lstStyle/>
          <a:p>
            <a:pPr algn="ctr"/>
            <a:r>
              <a:rPr lang="en-US" sz="2400" dirty="0"/>
              <a:t>Business Problem 1: </a:t>
            </a:r>
            <a:br>
              <a:rPr lang="en-US" sz="2400" dirty="0"/>
            </a:br>
            <a:r>
              <a:rPr lang="en-US" sz="2400" dirty="0"/>
              <a:t>Highest Grossing Genre</a:t>
            </a:r>
          </a:p>
        </p:txBody>
      </p:sp>
      <p:cxnSp>
        <p:nvCxnSpPr>
          <p:cNvPr id="17" name="Straight Connector 16">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9"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8" name="Content Placeholder 7">
            <a:extLst>
              <a:ext uri="{FF2B5EF4-FFF2-40B4-BE49-F238E27FC236}">
                <a16:creationId xmlns:a16="http://schemas.microsoft.com/office/drawing/2014/main" id="{008C87DF-305A-1945-92A0-74856B0AD67D}"/>
              </a:ext>
            </a:extLst>
          </p:cNvPr>
          <p:cNvPicPr>
            <a:picLocks noGrp="1" noChangeAspect="1"/>
          </p:cNvPicPr>
          <p:nvPr>
            <p:ph idx="1"/>
          </p:nvPr>
        </p:nvPicPr>
        <p:blipFill>
          <a:blip r:embed="rId3"/>
          <a:srcRect/>
          <a:stretch/>
        </p:blipFill>
        <p:spPr>
          <a:xfrm>
            <a:off x="951470" y="98006"/>
            <a:ext cx="6054811" cy="6642657"/>
          </a:xfrm>
          <a:prstGeom prst="rect">
            <a:avLst/>
          </a:prstGeom>
        </p:spPr>
      </p:pic>
      <p:sp>
        <p:nvSpPr>
          <p:cNvPr id="6" name="TextBox 5">
            <a:extLst>
              <a:ext uri="{FF2B5EF4-FFF2-40B4-BE49-F238E27FC236}">
                <a16:creationId xmlns:a16="http://schemas.microsoft.com/office/drawing/2014/main" id="{C84D35AC-0F74-3746-ACBB-FA0AB2608120}"/>
              </a:ext>
            </a:extLst>
          </p:cNvPr>
          <p:cNvSpPr txBox="1"/>
          <p:nvPr/>
        </p:nvSpPr>
        <p:spPr>
          <a:xfrm>
            <a:off x="7554138" y="2273608"/>
            <a:ext cx="3159432" cy="3940925"/>
          </a:xfrm>
          <a:prstGeom prst="rect">
            <a:avLst/>
          </a:prstGeom>
        </p:spPr>
        <p:txBody>
          <a:bodyPr vert="horz" lIns="91440" tIns="45720" rIns="91440" bIns="45720" rtlCol="0" anchor="t">
            <a:norm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Taking inflation into consideration, Animation and Adventure came in first and second place for highest profits earned.</a:t>
            </a:r>
          </a:p>
        </p:txBody>
      </p:sp>
    </p:spTree>
    <p:extLst>
      <p:ext uri="{BB962C8B-B14F-4D97-AF65-F5344CB8AC3E}">
        <p14:creationId xmlns:p14="http://schemas.microsoft.com/office/powerpoint/2010/main" val="4222897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FB30-A733-1E42-84CE-EC0BBF896FF2}"/>
              </a:ext>
            </a:extLst>
          </p:cNvPr>
          <p:cNvSpPr>
            <a:spLocks noGrp="1"/>
          </p:cNvSpPr>
          <p:nvPr>
            <p:ph type="title"/>
          </p:nvPr>
        </p:nvSpPr>
        <p:spPr>
          <a:xfrm>
            <a:off x="1451579" y="804519"/>
            <a:ext cx="9603275" cy="990413"/>
          </a:xfrm>
        </p:spPr>
        <p:txBody>
          <a:bodyPr/>
          <a:lstStyle/>
          <a:p>
            <a:pPr algn="ctr"/>
            <a:r>
              <a:rPr lang="en-US" dirty="0"/>
              <a:t>Business Problem 2: Return on Investment</a:t>
            </a:r>
          </a:p>
        </p:txBody>
      </p:sp>
      <p:pic>
        <p:nvPicPr>
          <p:cNvPr id="5" name="Content Placeholder 4">
            <a:extLst>
              <a:ext uri="{FF2B5EF4-FFF2-40B4-BE49-F238E27FC236}">
                <a16:creationId xmlns:a16="http://schemas.microsoft.com/office/drawing/2014/main" id="{42D2FB9C-81CD-D649-86A1-2CFB52552440}"/>
              </a:ext>
            </a:extLst>
          </p:cNvPr>
          <p:cNvPicPr>
            <a:picLocks noGrp="1" noChangeAspect="1"/>
          </p:cNvPicPr>
          <p:nvPr>
            <p:ph idx="1"/>
          </p:nvPr>
        </p:nvPicPr>
        <p:blipFill>
          <a:blip r:embed="rId3"/>
          <a:srcRect/>
          <a:stretch/>
        </p:blipFill>
        <p:spPr>
          <a:xfrm>
            <a:off x="341842" y="2161989"/>
            <a:ext cx="8498416" cy="4249208"/>
          </a:xfrm>
        </p:spPr>
      </p:pic>
      <p:sp>
        <p:nvSpPr>
          <p:cNvPr id="6" name="TextBox 5">
            <a:extLst>
              <a:ext uri="{FF2B5EF4-FFF2-40B4-BE49-F238E27FC236}">
                <a16:creationId xmlns:a16="http://schemas.microsoft.com/office/drawing/2014/main" id="{C84D35AC-0F74-3746-ACBB-FA0AB2608120}"/>
              </a:ext>
            </a:extLst>
          </p:cNvPr>
          <p:cNvSpPr txBox="1"/>
          <p:nvPr/>
        </p:nvSpPr>
        <p:spPr>
          <a:xfrm>
            <a:off x="9118601" y="2356530"/>
            <a:ext cx="238865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After seeing that Animation came in first place for profit, return on investment was investigated.</a:t>
            </a:r>
          </a:p>
          <a:p>
            <a:pPr marL="285750" indent="-285750">
              <a:buFont typeface="Arial" panose="020B0604020202020204" pitchFamily="34" charset="0"/>
              <a:buChar char="•"/>
            </a:pPr>
            <a:r>
              <a:rPr lang="en-US" dirty="0"/>
              <a:t>Animation came in first place with a 3:1 ratio when looking at return on investment.</a:t>
            </a:r>
          </a:p>
        </p:txBody>
      </p:sp>
    </p:spTree>
    <p:extLst>
      <p:ext uri="{BB962C8B-B14F-4D97-AF65-F5344CB8AC3E}">
        <p14:creationId xmlns:p14="http://schemas.microsoft.com/office/powerpoint/2010/main" val="1776991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3" name="Rectangle 22">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1B65F8C-0E78-344B-9A51-04F82BADE207}"/>
              </a:ext>
            </a:extLst>
          </p:cNvPr>
          <p:cNvSpPr>
            <a:spLocks noGrp="1"/>
          </p:cNvSpPr>
          <p:nvPr>
            <p:ph type="title"/>
          </p:nvPr>
        </p:nvSpPr>
        <p:spPr>
          <a:xfrm>
            <a:off x="7555992" y="707475"/>
            <a:ext cx="3157577" cy="1312001"/>
          </a:xfrm>
        </p:spPr>
        <p:txBody>
          <a:bodyPr vert="horz" lIns="91440" tIns="45720" rIns="91440" bIns="45720" rtlCol="0" anchor="t">
            <a:normAutofit/>
          </a:bodyPr>
          <a:lstStyle/>
          <a:p>
            <a:r>
              <a:rPr lang="en-US" sz="2800"/>
              <a:t>Business Problem 3: Runtime</a:t>
            </a:r>
          </a:p>
        </p:txBody>
      </p:sp>
      <p:cxnSp>
        <p:nvCxnSpPr>
          <p:cNvPr id="27" name="Straight Connector 26">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9"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6" name="Content Placeholder 5" descr="Chart, bar chart, histogram&#10;&#10;Description automatically generated">
            <a:extLst>
              <a:ext uri="{FF2B5EF4-FFF2-40B4-BE49-F238E27FC236}">
                <a16:creationId xmlns:a16="http://schemas.microsoft.com/office/drawing/2014/main" id="{0951CCCB-4AD7-8E48-AA7B-88A9CB08EF00}"/>
              </a:ext>
            </a:extLst>
          </p:cNvPr>
          <p:cNvPicPr>
            <a:picLocks noGrp="1" noChangeAspect="1"/>
          </p:cNvPicPr>
          <p:nvPr>
            <p:ph sz="half" idx="1"/>
          </p:nvPr>
        </p:nvPicPr>
        <p:blipFill>
          <a:blip r:embed="rId4"/>
          <a:stretch>
            <a:fillRect/>
          </a:stretch>
        </p:blipFill>
        <p:spPr>
          <a:xfrm>
            <a:off x="716692" y="160838"/>
            <a:ext cx="6489597" cy="6489597"/>
          </a:xfrm>
          <a:prstGeom prst="rect">
            <a:avLst/>
          </a:prstGeom>
        </p:spPr>
      </p:pic>
      <p:sp>
        <p:nvSpPr>
          <p:cNvPr id="10" name="Content Placeholder 9">
            <a:extLst>
              <a:ext uri="{FF2B5EF4-FFF2-40B4-BE49-F238E27FC236}">
                <a16:creationId xmlns:a16="http://schemas.microsoft.com/office/drawing/2014/main" id="{098C9E27-B42E-7C4B-95BE-5A3C6CC30DAC}"/>
              </a:ext>
            </a:extLst>
          </p:cNvPr>
          <p:cNvSpPr>
            <a:spLocks noGrp="1"/>
          </p:cNvSpPr>
          <p:nvPr>
            <p:ph sz="half" idx="2"/>
          </p:nvPr>
        </p:nvSpPr>
        <p:spPr>
          <a:xfrm>
            <a:off x="7554138" y="2273608"/>
            <a:ext cx="3159432" cy="3940925"/>
          </a:xfrm>
        </p:spPr>
        <p:txBody>
          <a:bodyPr vert="horz" lIns="91440" tIns="45720" rIns="91440" bIns="45720" rtlCol="0" anchor="t">
            <a:normAutofit/>
          </a:bodyPr>
          <a:lstStyle/>
          <a:p>
            <a:pPr>
              <a:lnSpc>
                <a:spcPct val="110000"/>
              </a:lnSpc>
            </a:pPr>
            <a:r>
              <a:rPr lang="en-US" sz="1900"/>
              <a:t>Looking at all move genres, a right-skewed distribution was found.</a:t>
            </a:r>
          </a:p>
          <a:p>
            <a:pPr>
              <a:lnSpc>
                <a:spcPct val="110000"/>
              </a:lnSpc>
            </a:pPr>
            <a:r>
              <a:rPr lang="en-US" sz="1900"/>
              <a:t>Movies with runtimes of 90-120 minutes appear to be the most successful. </a:t>
            </a:r>
          </a:p>
          <a:p>
            <a:pPr>
              <a:lnSpc>
                <a:spcPct val="110000"/>
              </a:lnSpc>
            </a:pPr>
            <a:r>
              <a:rPr lang="en-US" sz="1900"/>
              <a:t>Animation came in first place for profit and return on investment, so analysis will now look strictly at that genre.</a:t>
            </a:r>
          </a:p>
        </p:txBody>
      </p:sp>
    </p:spTree>
    <p:extLst>
      <p:ext uri="{BB962C8B-B14F-4D97-AF65-F5344CB8AC3E}">
        <p14:creationId xmlns:p14="http://schemas.microsoft.com/office/powerpoint/2010/main" val="3627381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1B65F8C-0E78-344B-9A51-04F82BADE207}"/>
              </a:ext>
            </a:extLst>
          </p:cNvPr>
          <p:cNvSpPr>
            <a:spLocks noGrp="1"/>
          </p:cNvSpPr>
          <p:nvPr>
            <p:ph type="title"/>
          </p:nvPr>
        </p:nvSpPr>
        <p:spPr>
          <a:xfrm>
            <a:off x="7555992" y="707475"/>
            <a:ext cx="3157577" cy="1312001"/>
          </a:xfrm>
        </p:spPr>
        <p:txBody>
          <a:bodyPr vert="horz" lIns="91440" tIns="45720" rIns="91440" bIns="45720" rtlCol="0" anchor="t">
            <a:normAutofit/>
          </a:bodyPr>
          <a:lstStyle/>
          <a:p>
            <a:r>
              <a:rPr lang="en-US" sz="2600"/>
              <a:t>Business Problem 3: Runtime</a:t>
            </a:r>
            <a:br>
              <a:rPr lang="en-US" sz="2600"/>
            </a:br>
            <a:r>
              <a:rPr lang="en-US" sz="2600"/>
              <a:t>Continued</a:t>
            </a:r>
          </a:p>
        </p:txBody>
      </p:sp>
      <p:cxnSp>
        <p:nvCxnSpPr>
          <p:cNvPr id="23" name="Straight Connector 22">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5"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6" name="Content Placeholder 5" descr="Chart, histogram&#10;&#10;Description automatically generated">
            <a:extLst>
              <a:ext uri="{FF2B5EF4-FFF2-40B4-BE49-F238E27FC236}">
                <a16:creationId xmlns:a16="http://schemas.microsoft.com/office/drawing/2014/main" id="{0951CCCB-4AD7-8E48-AA7B-88A9CB08EF00}"/>
              </a:ext>
            </a:extLst>
          </p:cNvPr>
          <p:cNvPicPr>
            <a:picLocks noGrp="1" noChangeAspect="1"/>
          </p:cNvPicPr>
          <p:nvPr>
            <p:ph sz="half" idx="1"/>
          </p:nvPr>
        </p:nvPicPr>
        <p:blipFill>
          <a:blip r:embed="rId4"/>
          <a:stretch/>
        </p:blipFill>
        <p:spPr>
          <a:xfrm>
            <a:off x="753568" y="197714"/>
            <a:ext cx="6452721" cy="6452721"/>
          </a:xfrm>
          <a:prstGeom prst="rect">
            <a:avLst/>
          </a:prstGeom>
        </p:spPr>
      </p:pic>
      <p:sp>
        <p:nvSpPr>
          <p:cNvPr id="4" name="Content Placeholder 3">
            <a:extLst>
              <a:ext uri="{FF2B5EF4-FFF2-40B4-BE49-F238E27FC236}">
                <a16:creationId xmlns:a16="http://schemas.microsoft.com/office/drawing/2014/main" id="{4B7833BE-8E11-B94C-B1AA-3F74DE716BA8}"/>
              </a:ext>
            </a:extLst>
          </p:cNvPr>
          <p:cNvSpPr>
            <a:spLocks noGrp="1"/>
          </p:cNvSpPr>
          <p:nvPr>
            <p:ph sz="half" idx="2"/>
          </p:nvPr>
        </p:nvSpPr>
        <p:spPr>
          <a:xfrm>
            <a:off x="7554138" y="2273608"/>
            <a:ext cx="3159432" cy="3940925"/>
          </a:xfrm>
        </p:spPr>
        <p:txBody>
          <a:bodyPr vert="horz" lIns="91440" tIns="45720" rIns="91440" bIns="45720" rtlCol="0" anchor="t">
            <a:normAutofit/>
          </a:bodyPr>
          <a:lstStyle/>
          <a:p>
            <a:r>
              <a:rPr lang="en-US" dirty="0"/>
              <a:t>Similar to the visualization of all genres, Animation movies tend to run between 85-110 minutes.</a:t>
            </a:r>
          </a:p>
          <a:p>
            <a:r>
              <a:rPr lang="en-US" dirty="0"/>
              <a:t>90-98 minutes appears to be the ideal runtime length with the majority of past Animation movies falling within these parameters.</a:t>
            </a:r>
          </a:p>
        </p:txBody>
      </p:sp>
    </p:spTree>
    <p:extLst>
      <p:ext uri="{BB962C8B-B14F-4D97-AF65-F5344CB8AC3E}">
        <p14:creationId xmlns:p14="http://schemas.microsoft.com/office/powerpoint/2010/main" val="2054132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5DEE-EF63-1E42-9BDF-9CB286C9E19F}"/>
              </a:ext>
            </a:extLst>
          </p:cNvPr>
          <p:cNvSpPr>
            <a:spLocks noGrp="1"/>
          </p:cNvSpPr>
          <p:nvPr>
            <p:ph type="title"/>
          </p:nvPr>
        </p:nvSpPr>
        <p:spPr/>
        <p:txBody>
          <a:bodyPr/>
          <a:lstStyle/>
          <a:p>
            <a:r>
              <a:rPr lang="en-US" dirty="0"/>
              <a:t>Final recommendations:</a:t>
            </a:r>
          </a:p>
        </p:txBody>
      </p:sp>
      <p:graphicFrame>
        <p:nvGraphicFramePr>
          <p:cNvPr id="5" name="Content Placeholder 2">
            <a:extLst>
              <a:ext uri="{FF2B5EF4-FFF2-40B4-BE49-F238E27FC236}">
                <a16:creationId xmlns:a16="http://schemas.microsoft.com/office/drawing/2014/main" id="{412D6D32-50CD-4FC7-ADD8-B83B7A673CDC}"/>
              </a:ext>
            </a:extLst>
          </p:cNvPr>
          <p:cNvGraphicFramePr>
            <a:graphicFrameLocks noGrp="1"/>
          </p:cNvGraphicFramePr>
          <p:nvPr>
            <p:ph idx="1"/>
            <p:extLst>
              <p:ext uri="{D42A27DB-BD31-4B8C-83A1-F6EECF244321}">
                <p14:modId xmlns:p14="http://schemas.microsoft.com/office/powerpoint/2010/main" val="3496793003"/>
              </p:ext>
            </p:extLst>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29667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201</TotalTime>
  <Words>1251</Words>
  <Application>Microsoft Macintosh PowerPoint</Application>
  <PresentationFormat>Widescreen</PresentationFormat>
  <Paragraphs>104</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Gallery</vt:lpstr>
      <vt:lpstr>Microsoft Movie Analysis </vt:lpstr>
      <vt:lpstr>Outline:</vt:lpstr>
      <vt:lpstr>Data &amp; Methods:</vt:lpstr>
      <vt:lpstr>Business Problem Overview</vt:lpstr>
      <vt:lpstr>Business Problem 1:  Highest Grossing Genre</vt:lpstr>
      <vt:lpstr>Business Problem 2: Return on Investment</vt:lpstr>
      <vt:lpstr>Business Problem 3: Runtime</vt:lpstr>
      <vt:lpstr>Business Problem 3: Runtime Continued</vt:lpstr>
      <vt:lpstr>Final recommendations:</vt:lpstr>
      <vt:lpstr>Suggestions for Further Research: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Analysis </dc:title>
  <dc:creator>Sierra Schwigen</dc:creator>
  <cp:lastModifiedBy>Sierra Schwigen</cp:lastModifiedBy>
  <cp:revision>10</cp:revision>
  <dcterms:created xsi:type="dcterms:W3CDTF">2022-03-06T19:09:46Z</dcterms:created>
  <dcterms:modified xsi:type="dcterms:W3CDTF">2022-03-08T00:29:44Z</dcterms:modified>
</cp:coreProperties>
</file>