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6EF7C9-2542-4FB4-B90F-714919BC2AB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5A62E3-3494-4DE3-B0DA-B86085AF7E7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202C61-7A4F-4FAF-8D9B-CBC7D046F3B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80F6CF-3775-4C90-B9BF-20928880A6F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6E3137-A977-4530-A918-91424E0E48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969F95-7367-4AB8-8F99-C0F13A0B8B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000095-1767-4DF5-8BC3-8627573ECB2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447B18-2254-4720-B019-FCCB97EFD68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CF4849-B6E9-4A0A-B7DA-A012E4F44D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86495B-CBE4-47CB-A23C-7283F52C4D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61587F-780D-4CD1-AD2D-7F1E96D4B5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E2A21E-E0A9-4850-BCE2-D9CBE77B79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4400" spc="-1" strike="noStrike">
                <a:latin typeface="Arial"/>
              </a:rPr>
              <a:t>Click to edit the title text format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Click to edit the outline text format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Second Outline Level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Third Outline Level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Fourth Outline Level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Fifth Outline Level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Sixth Outline Level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Seventh Outline Level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s-AR" sz="1400" spc="-1" strike="noStrike">
                <a:latin typeface="Times New Roman"/>
              </a:defRPr>
            </a:lvl1pPr>
          </a:lstStyle>
          <a:p>
            <a:r>
              <a:rPr b="0" lang="es-AR" sz="1400" spc="-1" strike="noStrike">
                <a:latin typeface="Times New Roman"/>
              </a:rPr>
              <a:t>&lt;date/time&gt;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s-A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s-AR" sz="1400" spc="-1" strike="noStrike">
                <a:latin typeface="Times New Roman"/>
              </a:rPr>
              <a:t>&lt;footer&gt;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s-A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FF291F2-CEE5-4C67-85C5-1AC2819AEEAE}" type="slidenum">
              <a:rPr b="0" lang="es-AR" sz="1400" spc="-1" strike="noStrike">
                <a:latin typeface="Times New Roman"/>
              </a:rPr>
              <a:t>&lt;number&gt;</a:t>
            </a:fld>
            <a:endParaRPr b="0" lang="es-A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2160000" y="2340000"/>
            <a:ext cx="522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s-AR" sz="1800" spc="-1" strike="noStrike">
                <a:latin typeface="Arial"/>
              </a:rPr>
              <a:t>Some Viz ideas and data analytics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900000" y="1129320"/>
            <a:ext cx="8543880" cy="4450680"/>
          </a:xfrm>
          <a:prstGeom prst="rect">
            <a:avLst/>
          </a:prstGeom>
          <a:ln w="0">
            <a:noFill/>
          </a:ln>
        </p:spPr>
      </p:pic>
      <p:sp>
        <p:nvSpPr>
          <p:cNvPr id="66" name=""/>
          <p:cNvSpPr txBox="1"/>
          <p:nvPr/>
        </p:nvSpPr>
        <p:spPr>
          <a:xfrm>
            <a:off x="469440" y="189000"/>
            <a:ext cx="4776480" cy="123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AR" sz="1800" spc="-1" strike="noStrike">
                <a:latin typeface="Arial"/>
              </a:rPr>
              <a:t>To which category do the cash flows (income and expenses) of each company go relative to their comparison with the rest of the pool of companies?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68920" y="1767600"/>
            <a:ext cx="9631080" cy="3092400"/>
          </a:xfrm>
          <a:prstGeom prst="rect">
            <a:avLst/>
          </a:prstGeom>
          <a:ln w="0">
            <a:noFill/>
          </a:ln>
        </p:spPr>
      </p:pic>
      <p:sp>
        <p:nvSpPr>
          <p:cNvPr id="43" name=""/>
          <p:cNvSpPr txBox="1"/>
          <p:nvPr/>
        </p:nvSpPr>
        <p:spPr>
          <a:xfrm>
            <a:off x="3420000" y="553320"/>
            <a:ext cx="309600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AR" sz="1800" spc="-1" strike="noStrike">
                <a:latin typeface="Arial"/>
              </a:rPr>
              <a:t>How does the data look like?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360000" y="328680"/>
            <a:ext cx="9343440" cy="3271320"/>
          </a:xfrm>
          <a:prstGeom prst="rect">
            <a:avLst/>
          </a:prstGeom>
          <a:ln w="0">
            <a:noFill/>
          </a:ln>
        </p:spPr>
      </p:pic>
      <p:sp>
        <p:nvSpPr>
          <p:cNvPr id="45" name=""/>
          <p:cNvSpPr txBox="1"/>
          <p:nvPr/>
        </p:nvSpPr>
        <p:spPr>
          <a:xfrm>
            <a:off x="568440" y="4257360"/>
            <a:ext cx="8971560" cy="60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s-AR" sz="1800" spc="-1" strike="noStrike">
                <a:latin typeface="Arial"/>
              </a:rPr>
              <a:t>How do income and expense flows behave for all companies and transactions, in a specific period of time?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24560" y="1320120"/>
            <a:ext cx="9703440" cy="4046400"/>
          </a:xfrm>
          <a:prstGeom prst="rect">
            <a:avLst/>
          </a:prstGeom>
          <a:ln w="0">
            <a:noFill/>
          </a:ln>
        </p:spPr>
      </p:pic>
      <p:sp>
        <p:nvSpPr>
          <p:cNvPr id="47" name=""/>
          <p:cNvSpPr txBox="1"/>
          <p:nvPr/>
        </p:nvSpPr>
        <p:spPr>
          <a:xfrm>
            <a:off x="676440" y="297360"/>
            <a:ext cx="8863560" cy="60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s-AR" sz="1800" spc="-1" strike="noStrike">
                <a:latin typeface="Arial"/>
              </a:rPr>
              <a:t>Cash flow balance sheet behavior for all companies and transactions, in a specific time period by days?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226440" y="180000"/>
            <a:ext cx="9637560" cy="2700000"/>
          </a:xfrm>
          <a:prstGeom prst="rect">
            <a:avLst/>
          </a:prstGeom>
          <a:ln w="0">
            <a:noFill/>
          </a:ln>
        </p:spPr>
      </p:pic>
      <p:sp>
        <p:nvSpPr>
          <p:cNvPr id="49" name=""/>
          <p:cNvSpPr txBox="1"/>
          <p:nvPr/>
        </p:nvSpPr>
        <p:spPr>
          <a:xfrm>
            <a:off x="1800000" y="3973320"/>
            <a:ext cx="645948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AR" sz="1800" spc="-1" strike="noStrike">
                <a:latin typeface="Arial"/>
              </a:rPr>
              <a:t>Transaction volume related to income and expense categories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77920" y="2700360"/>
            <a:ext cx="9586080" cy="2706120"/>
          </a:xfrm>
          <a:prstGeom prst="rect">
            <a:avLst/>
          </a:prstGeom>
          <a:ln w="0">
            <a:noFill/>
          </a:ln>
        </p:spPr>
      </p:pic>
      <p:sp>
        <p:nvSpPr>
          <p:cNvPr id="51" name=""/>
          <p:cNvSpPr txBox="1"/>
          <p:nvPr/>
        </p:nvSpPr>
        <p:spPr>
          <a:xfrm>
            <a:off x="1790280" y="913320"/>
            <a:ext cx="684972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AR" sz="1800" spc="-1" strike="noStrike">
                <a:latin typeface="Arial"/>
              </a:rPr>
              <a:t>Balance of transactions related to income and expense categories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88560" y="475560"/>
            <a:ext cx="9781560" cy="3412440"/>
          </a:xfrm>
          <a:prstGeom prst="rect">
            <a:avLst/>
          </a:prstGeom>
          <a:ln w="0">
            <a:noFill/>
          </a:ln>
        </p:spPr>
      </p:pic>
      <p:sp>
        <p:nvSpPr>
          <p:cNvPr id="53" name=""/>
          <p:cNvSpPr txBox="1"/>
          <p:nvPr/>
        </p:nvSpPr>
        <p:spPr>
          <a:xfrm>
            <a:off x="660600" y="4320000"/>
            <a:ext cx="9059400" cy="60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s-AR" sz="1800" spc="-1" strike="noStrike">
                <a:latin typeface="Arial"/>
              </a:rPr>
              <a:t>How does a particular company compare in its transactions with the rest of the companies in the pool?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3780000" y="1080000"/>
            <a:ext cx="23400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AR" sz="1300" spc="-1" strike="noStrike">
                <a:latin typeface="Arial"/>
              </a:rPr>
              <a:t>Company2 balance</a:t>
            </a:r>
            <a:endParaRPr b="0" lang="es-AR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300" spc="-1" strike="noStrike">
                <a:solidFill>
                  <a:srgbClr val="ff420e"/>
                </a:solidFill>
                <a:latin typeface="Arial"/>
              </a:rPr>
              <a:t>outflow</a:t>
            </a:r>
            <a:r>
              <a:rPr b="0" lang="es-AR" sz="1300" spc="-1" strike="noStrike">
                <a:latin typeface="Arial"/>
              </a:rPr>
              <a:t> and </a:t>
            </a:r>
            <a:r>
              <a:rPr b="0" lang="es-AR" sz="1300" spc="-1" strike="noStrike">
                <a:solidFill>
                  <a:srgbClr val="579d1c"/>
                </a:solidFill>
                <a:latin typeface="Arial"/>
              </a:rPr>
              <a:t>inflow</a:t>
            </a:r>
            <a:endParaRPr b="0" lang="es-AR" sz="1300" spc="-1" strike="noStrike">
              <a:latin typeface="Arial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3780000" y="1080000"/>
            <a:ext cx="23400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AR" sz="1300" spc="-1" strike="noStrike">
                <a:latin typeface="Arial"/>
              </a:rPr>
              <a:t>Company2 balance</a:t>
            </a:r>
            <a:endParaRPr b="0" lang="es-AR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300" spc="-1" strike="noStrike">
                <a:solidFill>
                  <a:srgbClr val="ff420e"/>
                </a:solidFill>
                <a:latin typeface="Arial"/>
              </a:rPr>
              <a:t>outflow</a:t>
            </a:r>
            <a:r>
              <a:rPr b="0" lang="es-AR" sz="1300" spc="-1" strike="noStrike">
                <a:latin typeface="Arial"/>
              </a:rPr>
              <a:t> and </a:t>
            </a:r>
            <a:r>
              <a:rPr b="0" lang="es-AR" sz="1300" spc="-1" strike="noStrike">
                <a:solidFill>
                  <a:srgbClr val="579d1c"/>
                </a:solidFill>
                <a:latin typeface="Arial"/>
              </a:rPr>
              <a:t>inflow</a:t>
            </a:r>
            <a:endParaRPr b="0" lang="es-AR" sz="1300" spc="-1" strike="noStrike"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6480000" y="1440000"/>
            <a:ext cx="23400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AR" sz="1300" spc="-1" strike="noStrike">
                <a:latin typeface="Arial"/>
              </a:rPr>
              <a:t>All companies balance</a:t>
            </a:r>
            <a:endParaRPr b="0" lang="es-AR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AR" sz="1300" spc="-1" strike="noStrike">
                <a:solidFill>
                  <a:srgbClr val="ff420e"/>
                </a:solidFill>
                <a:latin typeface="Arial"/>
              </a:rPr>
              <a:t>outflow</a:t>
            </a:r>
            <a:r>
              <a:rPr b="0" lang="es-AR" sz="1300" spc="-1" strike="noStrike">
                <a:latin typeface="Arial"/>
              </a:rPr>
              <a:t> and </a:t>
            </a:r>
            <a:r>
              <a:rPr b="0" lang="es-AR" sz="1300" spc="-1" strike="noStrike">
                <a:solidFill>
                  <a:srgbClr val="579d1c"/>
                </a:solidFill>
                <a:latin typeface="Arial"/>
              </a:rPr>
              <a:t>inflow</a:t>
            </a:r>
            <a:endParaRPr b="0" lang="es-AR" sz="1300" spc="-1" strike="noStrike"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 flipH="1">
            <a:off x="3672000" y="1476000"/>
            <a:ext cx="540000" cy="360000"/>
          </a:xfrm>
          <a:prstGeom prst="line">
            <a:avLst/>
          </a:prstGeom>
          <a:ln w="19080">
            <a:solidFill>
              <a:srgbClr val="c5000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4911840" y="1464120"/>
            <a:ext cx="488160" cy="1235880"/>
          </a:xfrm>
          <a:prstGeom prst="line">
            <a:avLst/>
          </a:prstGeom>
          <a:ln w="19080">
            <a:solidFill>
              <a:srgbClr val="579d1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 flipH="1">
            <a:off x="3456000" y="1836000"/>
            <a:ext cx="3420000" cy="360000"/>
          </a:xfrm>
          <a:prstGeom prst="line">
            <a:avLst/>
          </a:prstGeom>
          <a:ln w="19080">
            <a:solidFill>
              <a:srgbClr val="c5000b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 flipH="1">
            <a:off x="5580000" y="1824120"/>
            <a:ext cx="2031840" cy="1415880"/>
          </a:xfrm>
          <a:prstGeom prst="line">
            <a:avLst/>
          </a:prstGeom>
          <a:ln w="19080">
            <a:solidFill>
              <a:srgbClr val="579d1c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396000" y="144000"/>
            <a:ext cx="5184000" cy="5389200"/>
          </a:xfrm>
          <a:prstGeom prst="rect">
            <a:avLst/>
          </a:prstGeom>
          <a:ln w="0">
            <a:noFill/>
          </a:ln>
        </p:spPr>
      </p:pic>
      <p:sp>
        <p:nvSpPr>
          <p:cNvPr id="62" name=""/>
          <p:cNvSpPr txBox="1"/>
          <p:nvPr/>
        </p:nvSpPr>
        <p:spPr>
          <a:xfrm>
            <a:off x="5940000" y="2672640"/>
            <a:ext cx="383076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AR" sz="1800" spc="-1" strike="noStrike">
                <a:latin typeface="Arial"/>
              </a:rPr>
              <a:t>Where does a particular company transact business? How far from its center of operations?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318960" y="360000"/>
            <a:ext cx="6521040" cy="3305520"/>
          </a:xfrm>
          <a:prstGeom prst="rect">
            <a:avLst/>
          </a:prstGeom>
          <a:ln w="0">
            <a:noFill/>
          </a:ln>
        </p:spPr>
      </p:pic>
      <p:sp>
        <p:nvSpPr>
          <p:cNvPr id="64" name=""/>
          <p:cNvSpPr txBox="1"/>
          <p:nvPr/>
        </p:nvSpPr>
        <p:spPr>
          <a:xfrm>
            <a:off x="4680000" y="4140000"/>
            <a:ext cx="497016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AR" sz="1800" spc="-1" strike="noStrike">
                <a:latin typeface="Arial"/>
              </a:rPr>
              <a:t>How do all companies compare with respect to their revenues and expenses over a specific time period?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LibreOffice/7.3.0.3$Linux_X86_64 LibreOffice_project/30$Build-3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2022-02-26T09:11:50Z</dcterms:created>
  <dc:creator/>
  <dc:description/>
  <dc:language>es-AR</dc:language>
  <cp:lastModifiedBy/>
  <dcterms:modified xsi:type="dcterms:W3CDTF">2022-02-26T09:36:19Z</dcterms:modified>
  <cp:revision>1</cp:revision>
  <dc:subject/>
  <dc:title/>
</cp:coreProperties>
</file>