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4" r:id="rId1"/>
  </p:sldMasterIdLst>
  <p:notesMasterIdLst>
    <p:notesMasterId r:id="rId9"/>
  </p:notesMasterIdLst>
  <p:sldIdLst>
    <p:sldId id="257" r:id="rId2"/>
    <p:sldId id="279" r:id="rId3"/>
    <p:sldId id="281" r:id="rId4"/>
    <p:sldId id="284" r:id="rId5"/>
    <p:sldId id="282" r:id="rId6"/>
    <p:sldId id="283" r:id="rId7"/>
    <p:sldId id="285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Sarati" initials="RS" lastIdx="1" clrIdx="0">
    <p:extLst>
      <p:ext uri="{19B8F6BF-5375-455C-9EA6-DF929625EA0E}">
        <p15:presenceInfo xmlns:p15="http://schemas.microsoft.com/office/powerpoint/2012/main" userId="086302121a4df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48" autoAdjust="0"/>
  </p:normalViewPr>
  <p:slideViewPr>
    <p:cSldViewPr snapToGrid="0">
      <p:cViewPr varScale="1">
        <p:scale>
          <a:sx n="91" d="100"/>
          <a:sy n="91" d="100"/>
        </p:scale>
        <p:origin x="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3dabf18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Lezioni da 30-60 minuti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Molto eterogenei =&gt; a volte troppo lento, a volte troppo veloce, a volte termini che non capirete… non fa niente</a:t>
            </a:r>
            <a:endParaRPr dirty="0"/>
          </a:p>
        </p:txBody>
      </p:sp>
      <p:sp>
        <p:nvSpPr>
          <p:cNvPr id="174" name="Google Shape;174;g1b3dabf18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954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Tutto è un </a:t>
            </a:r>
            <a:r>
              <a:rPr lang="it-IT" dirty="0" err="1"/>
              <a:t>PyObject</a:t>
            </a:r>
            <a:r>
              <a:rPr lang="it-IT" dirty="0"/>
              <a:t> =&gt; heap</a:t>
            </a:r>
          </a:p>
        </p:txBody>
      </p:sp>
    </p:spTree>
    <p:extLst>
      <p:ext uri="{BB962C8B-B14F-4D97-AF65-F5344CB8AC3E}">
        <p14:creationId xmlns:p14="http://schemas.microsoft.com/office/powerpoint/2010/main" val="268722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Tutto è un </a:t>
            </a:r>
            <a:r>
              <a:rPr lang="it-IT" dirty="0" err="1"/>
              <a:t>PyObject</a:t>
            </a:r>
            <a:r>
              <a:rPr lang="it-IT" dirty="0"/>
              <a:t> =&gt; heap</a:t>
            </a:r>
          </a:p>
        </p:txBody>
      </p:sp>
    </p:spTree>
    <p:extLst>
      <p:ext uri="{BB962C8B-B14F-4D97-AF65-F5344CB8AC3E}">
        <p14:creationId xmlns:p14="http://schemas.microsoft.com/office/powerpoint/2010/main" val="195930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661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15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53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9046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806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475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77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75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26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69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1517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52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AC39-C45A-4A08-AAB7-C6351F8F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/>
          <p:nvPr/>
        </p:nvSpPr>
        <p:spPr>
          <a:xfrm>
            <a:off x="156249" y="1242425"/>
            <a:ext cx="8639407" cy="3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596900" marR="0" indent="-457200" defTabSz="685800">
              <a:lnSpc>
                <a:spcPct val="115000"/>
              </a:lnSpc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Intro Python, IDE, struttura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py</a:t>
            </a: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syntax</a:t>
            </a: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runtime</a:t>
            </a: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errors</a:t>
            </a:r>
            <a:endParaRPr sz="2800" dirty="0">
              <a:solidFill>
                <a:schemeClr val="bg1">
                  <a:lumMod val="65000"/>
                </a:schemeClr>
              </a:solidFill>
            </a:endParaRPr>
          </a:p>
          <a:p>
            <a:pPr marL="596900" marR="0" indent="-457200" defTabSz="685800">
              <a:lnSpc>
                <a:spcPct val="115000"/>
              </a:lnSpc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Numeri, stringhe, liste, insiemi, dizionari</a:t>
            </a:r>
          </a:p>
          <a:p>
            <a:pPr marL="596900" marR="0" indent="-457200" defTabSz="685800">
              <a:lnSpc>
                <a:spcPct val="115000"/>
              </a:lnSpc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Pypi</a:t>
            </a: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conda</a:t>
            </a: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 rep, librerie,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virtual</a:t>
            </a: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environments</a:t>
            </a:r>
            <a:endParaRPr lang="it-IT" sz="2800" dirty="0">
              <a:solidFill>
                <a:schemeClr val="bg1">
                  <a:lumMod val="65000"/>
                </a:schemeClr>
              </a:solidFill>
            </a:endParaRPr>
          </a:p>
          <a:p>
            <a:pPr marL="596900" marR="0" indent="-457200" defTabSz="685800">
              <a:lnSpc>
                <a:spcPct val="115000"/>
              </a:lnSpc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Funzioni, lambda,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generators</a:t>
            </a: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decorators</a:t>
            </a:r>
            <a:endParaRPr lang="it-IT" sz="2800" dirty="0">
              <a:solidFill>
                <a:schemeClr val="bg1">
                  <a:lumMod val="65000"/>
                </a:schemeClr>
              </a:solidFill>
            </a:endParaRPr>
          </a:p>
          <a:p>
            <a:pPr marL="596900" marR="0" indent="-457200" defTabSz="685800">
              <a:lnSpc>
                <a:spcPct val="115000"/>
              </a:lnSpc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Classi,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ctor</a:t>
            </a: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/metodi/proprietà (privati?), ereditarietà</a:t>
            </a:r>
          </a:p>
          <a:p>
            <a:pPr marL="596900" marR="0" indent="-457200" defTabSz="685800">
              <a:lnSpc>
                <a:spcPct val="115000"/>
              </a:lnSpc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GIL, Threading pro e cons, native to-the-rescue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74A42A-C0A6-40FE-AEA0-BC5DEDEF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 del corso (italiano)</a:t>
            </a:r>
          </a:p>
        </p:txBody>
      </p:sp>
    </p:spTree>
    <p:extLst>
      <p:ext uri="{BB962C8B-B14F-4D97-AF65-F5344CB8AC3E}">
        <p14:creationId xmlns:p14="http://schemas.microsoft.com/office/powerpoint/2010/main" val="21815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C240-19CA-4E19-AC44-577BA10A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Oggetti </a:t>
            </a:r>
            <a:r>
              <a:rPr lang="it-IT" dirty="0" err="1"/>
              <a:t>python</a:t>
            </a:r>
            <a:r>
              <a:rPr lang="it-IT" dirty="0"/>
              <a:t> in memoria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C9BD58-89A4-4FB6-969B-16E517FA8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Struct</a:t>
            </a:r>
            <a:r>
              <a:rPr lang="it-IT" dirty="0"/>
              <a:t> C (</a:t>
            </a:r>
            <a:r>
              <a:rPr lang="it-IT" dirty="0" err="1"/>
              <a:t>int</a:t>
            </a:r>
            <a:r>
              <a:rPr lang="it-IT" dirty="0"/>
              <a:t>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AA3BBC-D3C1-4781-9F3A-B4DB1901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Quindi …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05F2B64-A36E-4A16-BDC7-F74D28858F4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22960" y="2350256"/>
            <a:ext cx="1858329" cy="1107996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typedef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struct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800" dirty="0">
                <a:solidFill>
                  <a:srgbClr val="303336"/>
                </a:solidFill>
                <a:latin typeface="inherit"/>
              </a:rPr>
              <a:t>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PyObject_HEAD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800" dirty="0">
                <a:solidFill>
                  <a:srgbClr val="303336"/>
                </a:solidFill>
                <a:latin typeface="inherit"/>
              </a:rPr>
              <a:t>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digit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ob_ival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}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PyIntObject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1D90644-D4BB-4610-A44F-E919AB9F6D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X = 300</a:t>
            </a:r>
          </a:p>
          <a:p>
            <a:r>
              <a:rPr lang="it-IT" dirty="0"/>
              <a:t>Y = 300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8" name="Content Placeholder 15">
            <a:extLst>
              <a:ext uri="{FF2B5EF4-FFF2-40B4-BE49-F238E27FC236}">
                <a16:creationId xmlns:a16="http://schemas.microsoft.com/office/drawing/2014/main" id="{D2D4BA23-A215-4814-9979-A0BF71F5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10" y="2904254"/>
            <a:ext cx="3702050" cy="14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5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C28BF9-EAC0-41D4-852F-1ED815A6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7933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C240-19CA-4E19-AC44-577BA10A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Oggetti </a:t>
            </a:r>
            <a:r>
              <a:rPr lang="it-IT" dirty="0" err="1"/>
              <a:t>python</a:t>
            </a:r>
            <a:r>
              <a:rPr lang="it-IT" dirty="0"/>
              <a:t> in memoria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2304A2F-FB3D-435F-9327-5FA4CB32107A}"/>
              </a:ext>
            </a:extLst>
          </p:cNvPr>
          <p:cNvSpPr/>
          <p:nvPr/>
        </p:nvSpPr>
        <p:spPr>
          <a:xfrm>
            <a:off x="2541486" y="1305780"/>
            <a:ext cx="649445" cy="927779"/>
          </a:xfrm>
          <a:custGeom>
            <a:avLst/>
            <a:gdLst>
              <a:gd name="connsiteX0" fmla="*/ 0 w 927779"/>
              <a:gd name="connsiteY0" fmla="*/ 0 h 649445"/>
              <a:gd name="connsiteX1" fmla="*/ 603057 w 927779"/>
              <a:gd name="connsiteY1" fmla="*/ 0 h 649445"/>
              <a:gd name="connsiteX2" fmla="*/ 927779 w 927779"/>
              <a:gd name="connsiteY2" fmla="*/ 324723 h 649445"/>
              <a:gd name="connsiteX3" fmla="*/ 603057 w 927779"/>
              <a:gd name="connsiteY3" fmla="*/ 649445 h 649445"/>
              <a:gd name="connsiteX4" fmla="*/ 0 w 927779"/>
              <a:gd name="connsiteY4" fmla="*/ 649445 h 649445"/>
              <a:gd name="connsiteX5" fmla="*/ 324723 w 927779"/>
              <a:gd name="connsiteY5" fmla="*/ 324723 h 649445"/>
              <a:gd name="connsiteX6" fmla="*/ 0 w 927779"/>
              <a:gd name="connsiteY6" fmla="*/ 0 h 64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779" h="649445">
                <a:moveTo>
                  <a:pt x="927779" y="0"/>
                </a:moveTo>
                <a:lnTo>
                  <a:pt x="927779" y="422140"/>
                </a:lnTo>
                <a:lnTo>
                  <a:pt x="463889" y="649445"/>
                </a:lnTo>
                <a:lnTo>
                  <a:pt x="0" y="422140"/>
                </a:lnTo>
                <a:lnTo>
                  <a:pt x="0" y="0"/>
                </a:lnTo>
                <a:lnTo>
                  <a:pt x="463889" y="227306"/>
                </a:lnTo>
                <a:lnTo>
                  <a:pt x="927779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6" tIns="331708" rIns="6984" bIns="331707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100" kern="1200" dirty="0"/>
              <a:t>a = 9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75E574B-F184-479C-A8EA-902A2C3C047A}"/>
              </a:ext>
            </a:extLst>
          </p:cNvPr>
          <p:cNvSpPr/>
          <p:nvPr/>
        </p:nvSpPr>
        <p:spPr>
          <a:xfrm>
            <a:off x="3405385" y="1337115"/>
            <a:ext cx="2685234" cy="603057"/>
          </a:xfrm>
          <a:custGeom>
            <a:avLst/>
            <a:gdLst>
              <a:gd name="connsiteX0" fmla="*/ 100511 w 603056"/>
              <a:gd name="connsiteY0" fmla="*/ 0 h 2685233"/>
              <a:gd name="connsiteX1" fmla="*/ 502545 w 603056"/>
              <a:gd name="connsiteY1" fmla="*/ 0 h 2685233"/>
              <a:gd name="connsiteX2" fmla="*/ 603056 w 603056"/>
              <a:gd name="connsiteY2" fmla="*/ 100511 h 2685233"/>
              <a:gd name="connsiteX3" fmla="*/ 603056 w 603056"/>
              <a:gd name="connsiteY3" fmla="*/ 2685233 h 2685233"/>
              <a:gd name="connsiteX4" fmla="*/ 603056 w 603056"/>
              <a:gd name="connsiteY4" fmla="*/ 2685233 h 2685233"/>
              <a:gd name="connsiteX5" fmla="*/ 0 w 603056"/>
              <a:gd name="connsiteY5" fmla="*/ 2685233 h 2685233"/>
              <a:gd name="connsiteX6" fmla="*/ 0 w 603056"/>
              <a:gd name="connsiteY6" fmla="*/ 2685233 h 2685233"/>
              <a:gd name="connsiteX7" fmla="*/ 0 w 603056"/>
              <a:gd name="connsiteY7" fmla="*/ 100511 h 2685233"/>
              <a:gd name="connsiteX8" fmla="*/ 100511 w 603056"/>
              <a:gd name="connsiteY8" fmla="*/ 0 h 268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3056" h="2685233">
                <a:moveTo>
                  <a:pt x="603056" y="447548"/>
                </a:moveTo>
                <a:lnTo>
                  <a:pt x="603056" y="2237685"/>
                </a:lnTo>
                <a:cubicBezTo>
                  <a:pt x="603056" y="2484859"/>
                  <a:pt x="592950" y="2685231"/>
                  <a:pt x="580483" y="2685231"/>
                </a:cubicBezTo>
                <a:lnTo>
                  <a:pt x="0" y="2685231"/>
                </a:lnTo>
                <a:lnTo>
                  <a:pt x="0" y="2685231"/>
                </a:lnTo>
                <a:lnTo>
                  <a:pt x="0" y="2"/>
                </a:lnTo>
                <a:lnTo>
                  <a:pt x="0" y="2"/>
                </a:lnTo>
                <a:lnTo>
                  <a:pt x="580483" y="2"/>
                </a:lnTo>
                <a:cubicBezTo>
                  <a:pt x="592950" y="2"/>
                  <a:pt x="603056" y="200374"/>
                  <a:pt x="603056" y="447548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233" tIns="36424" rIns="36424" bIns="36425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100" kern="1200" dirty="0" err="1"/>
              <a:t>type</a:t>
            </a:r>
            <a:r>
              <a:rPr lang="it-IT" sz="1100" kern="1200" dirty="0"/>
              <a:t> = </a:t>
            </a:r>
            <a:r>
              <a:rPr lang="it-IT" sz="1100" kern="1200" dirty="0" err="1"/>
              <a:t>int</a:t>
            </a:r>
            <a:endParaRPr lang="it-IT" sz="1100" kern="1200" dirty="0"/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100" kern="1200" dirty="0" err="1"/>
              <a:t>value</a:t>
            </a:r>
            <a:r>
              <a:rPr lang="it-IT" sz="1100" kern="1200" dirty="0"/>
              <a:t> = 9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100" kern="1200" dirty="0" err="1"/>
              <a:t>refCount</a:t>
            </a:r>
            <a:r>
              <a:rPr lang="it-IT" sz="1100" kern="1200" dirty="0"/>
              <a:t> = 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AF3F6E-AF31-4ABD-A6DC-8DEB53A68F8C}"/>
              </a:ext>
            </a:extLst>
          </p:cNvPr>
          <p:cNvSpPr/>
          <p:nvPr/>
        </p:nvSpPr>
        <p:spPr>
          <a:xfrm>
            <a:off x="2541486" y="2081069"/>
            <a:ext cx="649446" cy="927779"/>
          </a:xfrm>
          <a:custGeom>
            <a:avLst/>
            <a:gdLst>
              <a:gd name="connsiteX0" fmla="*/ 0 w 927779"/>
              <a:gd name="connsiteY0" fmla="*/ 0 h 649445"/>
              <a:gd name="connsiteX1" fmla="*/ 603057 w 927779"/>
              <a:gd name="connsiteY1" fmla="*/ 0 h 649445"/>
              <a:gd name="connsiteX2" fmla="*/ 927779 w 927779"/>
              <a:gd name="connsiteY2" fmla="*/ 324723 h 649445"/>
              <a:gd name="connsiteX3" fmla="*/ 603057 w 927779"/>
              <a:gd name="connsiteY3" fmla="*/ 649445 h 649445"/>
              <a:gd name="connsiteX4" fmla="*/ 0 w 927779"/>
              <a:gd name="connsiteY4" fmla="*/ 649445 h 649445"/>
              <a:gd name="connsiteX5" fmla="*/ 324723 w 927779"/>
              <a:gd name="connsiteY5" fmla="*/ 324723 h 649445"/>
              <a:gd name="connsiteX6" fmla="*/ 0 w 927779"/>
              <a:gd name="connsiteY6" fmla="*/ 0 h 64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779" h="649445">
                <a:moveTo>
                  <a:pt x="927779" y="0"/>
                </a:moveTo>
                <a:lnTo>
                  <a:pt x="927779" y="422140"/>
                </a:lnTo>
                <a:lnTo>
                  <a:pt x="463889" y="649445"/>
                </a:lnTo>
                <a:lnTo>
                  <a:pt x="0" y="422140"/>
                </a:lnTo>
                <a:lnTo>
                  <a:pt x="0" y="0"/>
                </a:lnTo>
                <a:lnTo>
                  <a:pt x="463889" y="227306"/>
                </a:lnTo>
                <a:lnTo>
                  <a:pt x="927779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6" tIns="331708" rIns="6985" bIns="331707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100" kern="1200" dirty="0"/>
              <a:t>b = 9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EE234E-12DF-42BB-B391-EA23035215BF}"/>
              </a:ext>
            </a:extLst>
          </p:cNvPr>
          <p:cNvSpPr/>
          <p:nvPr/>
        </p:nvSpPr>
        <p:spPr>
          <a:xfrm>
            <a:off x="3399893" y="2081069"/>
            <a:ext cx="2685234" cy="603057"/>
          </a:xfrm>
          <a:custGeom>
            <a:avLst/>
            <a:gdLst>
              <a:gd name="connsiteX0" fmla="*/ 100511 w 603056"/>
              <a:gd name="connsiteY0" fmla="*/ 0 h 3195835"/>
              <a:gd name="connsiteX1" fmla="*/ 502545 w 603056"/>
              <a:gd name="connsiteY1" fmla="*/ 0 h 3195835"/>
              <a:gd name="connsiteX2" fmla="*/ 603056 w 603056"/>
              <a:gd name="connsiteY2" fmla="*/ 100511 h 3195835"/>
              <a:gd name="connsiteX3" fmla="*/ 603056 w 603056"/>
              <a:gd name="connsiteY3" fmla="*/ 3195835 h 3195835"/>
              <a:gd name="connsiteX4" fmla="*/ 603056 w 603056"/>
              <a:gd name="connsiteY4" fmla="*/ 3195835 h 3195835"/>
              <a:gd name="connsiteX5" fmla="*/ 0 w 603056"/>
              <a:gd name="connsiteY5" fmla="*/ 3195835 h 3195835"/>
              <a:gd name="connsiteX6" fmla="*/ 0 w 603056"/>
              <a:gd name="connsiteY6" fmla="*/ 3195835 h 3195835"/>
              <a:gd name="connsiteX7" fmla="*/ 0 w 603056"/>
              <a:gd name="connsiteY7" fmla="*/ 100511 h 3195835"/>
              <a:gd name="connsiteX8" fmla="*/ 100511 w 603056"/>
              <a:gd name="connsiteY8" fmla="*/ 0 h 319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3056" h="3195835">
                <a:moveTo>
                  <a:pt x="603056" y="532650"/>
                </a:moveTo>
                <a:lnTo>
                  <a:pt x="603056" y="2663185"/>
                </a:lnTo>
                <a:cubicBezTo>
                  <a:pt x="603056" y="2957360"/>
                  <a:pt x="594564" y="3195832"/>
                  <a:pt x="584089" y="3195832"/>
                </a:cubicBezTo>
                <a:lnTo>
                  <a:pt x="0" y="3195832"/>
                </a:lnTo>
                <a:lnTo>
                  <a:pt x="0" y="3195832"/>
                </a:lnTo>
                <a:lnTo>
                  <a:pt x="0" y="3"/>
                </a:lnTo>
                <a:lnTo>
                  <a:pt x="0" y="3"/>
                </a:lnTo>
                <a:lnTo>
                  <a:pt x="584089" y="3"/>
                </a:lnTo>
                <a:cubicBezTo>
                  <a:pt x="594564" y="3"/>
                  <a:pt x="603056" y="238475"/>
                  <a:pt x="603056" y="532650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233" tIns="36424" rIns="36424" bIns="36425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100" kern="1200" dirty="0" err="1"/>
              <a:t>type</a:t>
            </a:r>
            <a:r>
              <a:rPr lang="it-IT" sz="1100" kern="1200" dirty="0"/>
              <a:t> = </a:t>
            </a:r>
            <a:r>
              <a:rPr lang="it-IT" sz="1100" kern="1200" dirty="0" err="1"/>
              <a:t>int</a:t>
            </a:r>
            <a:endParaRPr lang="it-IT" sz="1100" kern="1200" dirty="0"/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100" kern="1200" dirty="0" err="1"/>
              <a:t>value</a:t>
            </a:r>
            <a:r>
              <a:rPr lang="it-IT" sz="1100" kern="1200" dirty="0"/>
              <a:t> = 9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100" kern="1200" dirty="0" err="1"/>
              <a:t>refCount</a:t>
            </a:r>
            <a:r>
              <a:rPr lang="it-IT" sz="1100" kern="1200" dirty="0"/>
              <a:t> = 2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87AD0E0-38A7-41EB-86E9-B549FEE90E36}"/>
              </a:ext>
            </a:extLst>
          </p:cNvPr>
          <p:cNvSpPr/>
          <p:nvPr/>
        </p:nvSpPr>
        <p:spPr>
          <a:xfrm>
            <a:off x="2541486" y="2856358"/>
            <a:ext cx="649445" cy="927779"/>
          </a:xfrm>
          <a:custGeom>
            <a:avLst/>
            <a:gdLst>
              <a:gd name="connsiteX0" fmla="*/ 0 w 927779"/>
              <a:gd name="connsiteY0" fmla="*/ 0 h 649445"/>
              <a:gd name="connsiteX1" fmla="*/ 603057 w 927779"/>
              <a:gd name="connsiteY1" fmla="*/ 0 h 649445"/>
              <a:gd name="connsiteX2" fmla="*/ 927779 w 927779"/>
              <a:gd name="connsiteY2" fmla="*/ 324723 h 649445"/>
              <a:gd name="connsiteX3" fmla="*/ 603057 w 927779"/>
              <a:gd name="connsiteY3" fmla="*/ 649445 h 649445"/>
              <a:gd name="connsiteX4" fmla="*/ 0 w 927779"/>
              <a:gd name="connsiteY4" fmla="*/ 649445 h 649445"/>
              <a:gd name="connsiteX5" fmla="*/ 324723 w 927779"/>
              <a:gd name="connsiteY5" fmla="*/ 324723 h 649445"/>
              <a:gd name="connsiteX6" fmla="*/ 0 w 927779"/>
              <a:gd name="connsiteY6" fmla="*/ 0 h 64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779" h="649445">
                <a:moveTo>
                  <a:pt x="927779" y="0"/>
                </a:moveTo>
                <a:lnTo>
                  <a:pt x="927779" y="422140"/>
                </a:lnTo>
                <a:lnTo>
                  <a:pt x="463889" y="649445"/>
                </a:lnTo>
                <a:lnTo>
                  <a:pt x="0" y="422140"/>
                </a:lnTo>
                <a:lnTo>
                  <a:pt x="0" y="0"/>
                </a:lnTo>
                <a:lnTo>
                  <a:pt x="463889" y="227306"/>
                </a:lnTo>
                <a:lnTo>
                  <a:pt x="927779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6" tIns="331708" rIns="6984" bIns="331707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100" kern="1200" dirty="0"/>
              <a:t>a = [9, 9, 9]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EE9E88-E999-4BE6-99FB-AB7ED008CA3F}"/>
              </a:ext>
            </a:extLst>
          </p:cNvPr>
          <p:cNvSpPr/>
          <p:nvPr/>
        </p:nvSpPr>
        <p:spPr>
          <a:xfrm>
            <a:off x="3405975" y="2856358"/>
            <a:ext cx="2679151" cy="603056"/>
          </a:xfrm>
          <a:custGeom>
            <a:avLst/>
            <a:gdLst>
              <a:gd name="connsiteX0" fmla="*/ 100511 w 603056"/>
              <a:gd name="connsiteY0" fmla="*/ 0 h 2611680"/>
              <a:gd name="connsiteX1" fmla="*/ 502545 w 603056"/>
              <a:gd name="connsiteY1" fmla="*/ 0 h 2611680"/>
              <a:gd name="connsiteX2" fmla="*/ 603056 w 603056"/>
              <a:gd name="connsiteY2" fmla="*/ 100511 h 2611680"/>
              <a:gd name="connsiteX3" fmla="*/ 603056 w 603056"/>
              <a:gd name="connsiteY3" fmla="*/ 2611680 h 2611680"/>
              <a:gd name="connsiteX4" fmla="*/ 603056 w 603056"/>
              <a:gd name="connsiteY4" fmla="*/ 2611680 h 2611680"/>
              <a:gd name="connsiteX5" fmla="*/ 0 w 603056"/>
              <a:gd name="connsiteY5" fmla="*/ 2611680 h 2611680"/>
              <a:gd name="connsiteX6" fmla="*/ 0 w 603056"/>
              <a:gd name="connsiteY6" fmla="*/ 2611680 h 2611680"/>
              <a:gd name="connsiteX7" fmla="*/ 0 w 603056"/>
              <a:gd name="connsiteY7" fmla="*/ 100511 h 2611680"/>
              <a:gd name="connsiteX8" fmla="*/ 100511 w 603056"/>
              <a:gd name="connsiteY8" fmla="*/ 0 h 26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3056" h="2611680">
                <a:moveTo>
                  <a:pt x="603056" y="435287"/>
                </a:moveTo>
                <a:lnTo>
                  <a:pt x="603056" y="2176393"/>
                </a:lnTo>
                <a:cubicBezTo>
                  <a:pt x="603056" y="2416797"/>
                  <a:pt x="592665" y="2611680"/>
                  <a:pt x="579847" y="2611680"/>
                </a:cubicBezTo>
                <a:lnTo>
                  <a:pt x="0" y="2611680"/>
                </a:lnTo>
                <a:lnTo>
                  <a:pt x="0" y="2611680"/>
                </a:lnTo>
                <a:lnTo>
                  <a:pt x="0" y="0"/>
                </a:lnTo>
                <a:lnTo>
                  <a:pt x="0" y="0"/>
                </a:lnTo>
                <a:lnTo>
                  <a:pt x="579847" y="0"/>
                </a:lnTo>
                <a:cubicBezTo>
                  <a:pt x="592665" y="0"/>
                  <a:pt x="603056" y="194883"/>
                  <a:pt x="603056" y="435287"/>
                </a:cubicBezTo>
                <a:close/>
              </a:path>
            </a:pathLst>
          </a:cu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5875" cap="flat" cmpd="sng" algn="ctr">
            <a:solidFill>
              <a:srgbClr val="E48312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233" tIns="36424" rIns="36423" bIns="36424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100" kern="12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/>
                <a:ea typeface="+mn-ea"/>
                <a:cs typeface="+mn-cs"/>
              </a:rPr>
              <a:t>type</a:t>
            </a:r>
            <a:r>
              <a:rPr lang="it-IT" sz="11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/>
                <a:ea typeface="+mn-ea"/>
                <a:cs typeface="+mn-cs"/>
              </a:rPr>
              <a:t> = </a:t>
            </a:r>
            <a:r>
              <a:rPr lang="it-IT" sz="1100" kern="12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/>
                <a:ea typeface="+mn-ea"/>
                <a:cs typeface="+mn-cs"/>
              </a:rPr>
              <a:t>int</a:t>
            </a:r>
            <a:endParaRPr lang="it-IT" sz="1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endParaRP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100" kern="12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/>
                <a:ea typeface="+mn-ea"/>
                <a:cs typeface="+mn-cs"/>
              </a:rPr>
              <a:t>value</a:t>
            </a:r>
            <a:r>
              <a:rPr lang="it-IT" sz="11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/>
                <a:ea typeface="+mn-ea"/>
                <a:cs typeface="+mn-cs"/>
              </a:rPr>
              <a:t> = 9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100" kern="120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/>
                <a:ea typeface="+mn-ea"/>
                <a:cs typeface="+mn-cs"/>
              </a:rPr>
              <a:t>refCount</a:t>
            </a:r>
            <a:r>
              <a:rPr lang="it-IT" sz="11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/>
                <a:ea typeface="+mn-ea"/>
                <a:cs typeface="+mn-cs"/>
              </a:rPr>
              <a:t> = 4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1185E1-86BA-4F2D-9468-EB3DFEC8FEF4}"/>
              </a:ext>
            </a:extLst>
          </p:cNvPr>
          <p:cNvSpPr/>
          <p:nvPr/>
        </p:nvSpPr>
        <p:spPr>
          <a:xfrm>
            <a:off x="2541486" y="3631646"/>
            <a:ext cx="649445" cy="927779"/>
          </a:xfrm>
          <a:custGeom>
            <a:avLst/>
            <a:gdLst>
              <a:gd name="connsiteX0" fmla="*/ 0 w 927779"/>
              <a:gd name="connsiteY0" fmla="*/ 0 h 649445"/>
              <a:gd name="connsiteX1" fmla="*/ 603057 w 927779"/>
              <a:gd name="connsiteY1" fmla="*/ 0 h 649445"/>
              <a:gd name="connsiteX2" fmla="*/ 927779 w 927779"/>
              <a:gd name="connsiteY2" fmla="*/ 324723 h 649445"/>
              <a:gd name="connsiteX3" fmla="*/ 603057 w 927779"/>
              <a:gd name="connsiteY3" fmla="*/ 649445 h 649445"/>
              <a:gd name="connsiteX4" fmla="*/ 0 w 927779"/>
              <a:gd name="connsiteY4" fmla="*/ 649445 h 649445"/>
              <a:gd name="connsiteX5" fmla="*/ 324723 w 927779"/>
              <a:gd name="connsiteY5" fmla="*/ 324723 h 649445"/>
              <a:gd name="connsiteX6" fmla="*/ 0 w 927779"/>
              <a:gd name="connsiteY6" fmla="*/ 0 h 64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779" h="649445">
                <a:moveTo>
                  <a:pt x="927779" y="0"/>
                </a:moveTo>
                <a:lnTo>
                  <a:pt x="927779" y="422140"/>
                </a:lnTo>
                <a:lnTo>
                  <a:pt x="463889" y="649445"/>
                </a:lnTo>
                <a:lnTo>
                  <a:pt x="0" y="422140"/>
                </a:lnTo>
                <a:lnTo>
                  <a:pt x="0" y="0"/>
                </a:lnTo>
                <a:lnTo>
                  <a:pt x="463889" y="227306"/>
                </a:lnTo>
                <a:lnTo>
                  <a:pt x="927779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6" tIns="331708" rIns="6984" bIns="331707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100" b="0" kern="1200" dirty="0"/>
              <a:t>Del b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39B6D7-F8AE-4657-9295-0D2BCA0AF9DE}"/>
              </a:ext>
            </a:extLst>
          </p:cNvPr>
          <p:cNvSpPr/>
          <p:nvPr/>
        </p:nvSpPr>
        <p:spPr>
          <a:xfrm>
            <a:off x="3407438" y="3631646"/>
            <a:ext cx="2677688" cy="603057"/>
          </a:xfrm>
          <a:custGeom>
            <a:avLst/>
            <a:gdLst>
              <a:gd name="connsiteX0" fmla="*/ 100511 w 603056"/>
              <a:gd name="connsiteY0" fmla="*/ 0 h 2400901"/>
              <a:gd name="connsiteX1" fmla="*/ 502545 w 603056"/>
              <a:gd name="connsiteY1" fmla="*/ 0 h 2400901"/>
              <a:gd name="connsiteX2" fmla="*/ 603056 w 603056"/>
              <a:gd name="connsiteY2" fmla="*/ 100511 h 2400901"/>
              <a:gd name="connsiteX3" fmla="*/ 603056 w 603056"/>
              <a:gd name="connsiteY3" fmla="*/ 2400901 h 2400901"/>
              <a:gd name="connsiteX4" fmla="*/ 603056 w 603056"/>
              <a:gd name="connsiteY4" fmla="*/ 2400901 h 2400901"/>
              <a:gd name="connsiteX5" fmla="*/ 0 w 603056"/>
              <a:gd name="connsiteY5" fmla="*/ 2400901 h 2400901"/>
              <a:gd name="connsiteX6" fmla="*/ 0 w 603056"/>
              <a:gd name="connsiteY6" fmla="*/ 2400901 h 2400901"/>
              <a:gd name="connsiteX7" fmla="*/ 0 w 603056"/>
              <a:gd name="connsiteY7" fmla="*/ 100511 h 2400901"/>
              <a:gd name="connsiteX8" fmla="*/ 100511 w 603056"/>
              <a:gd name="connsiteY8" fmla="*/ 0 h 240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3056" h="2400901">
                <a:moveTo>
                  <a:pt x="603056" y="400158"/>
                </a:moveTo>
                <a:lnTo>
                  <a:pt x="603056" y="2000743"/>
                </a:lnTo>
                <a:cubicBezTo>
                  <a:pt x="603056" y="2221744"/>
                  <a:pt x="591753" y="2400899"/>
                  <a:pt x="577810" y="2400899"/>
                </a:cubicBezTo>
                <a:lnTo>
                  <a:pt x="0" y="2400899"/>
                </a:lnTo>
                <a:lnTo>
                  <a:pt x="0" y="2400899"/>
                </a:lnTo>
                <a:lnTo>
                  <a:pt x="0" y="2"/>
                </a:lnTo>
                <a:lnTo>
                  <a:pt x="0" y="2"/>
                </a:lnTo>
                <a:lnTo>
                  <a:pt x="577810" y="2"/>
                </a:lnTo>
                <a:cubicBezTo>
                  <a:pt x="591753" y="2"/>
                  <a:pt x="603056" y="179157"/>
                  <a:pt x="603056" y="400158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233" tIns="36425" rIns="36424" bIns="36424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100" b="0" kern="1200" dirty="0" err="1"/>
              <a:t>type</a:t>
            </a:r>
            <a:r>
              <a:rPr lang="it-IT" sz="1100" b="0" kern="1200" dirty="0"/>
              <a:t> = </a:t>
            </a:r>
            <a:r>
              <a:rPr lang="it-IT" sz="1100" b="0" kern="1200" dirty="0" err="1"/>
              <a:t>int</a:t>
            </a:r>
            <a:endParaRPr lang="it-IT" sz="1100" b="0" kern="1200" dirty="0"/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100" b="0" kern="1200" dirty="0" err="1"/>
              <a:t>value</a:t>
            </a:r>
            <a:r>
              <a:rPr lang="it-IT" sz="1100" b="0" kern="1200" dirty="0"/>
              <a:t> = 9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100" b="0" kern="1200" dirty="0" err="1"/>
              <a:t>refCount</a:t>
            </a:r>
            <a:r>
              <a:rPr lang="it-IT" sz="1100" b="0" kern="1200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229217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3C0A-1B5B-4C0B-9C85-AFF47C2F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Quando viene liberato memoria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F633-43B3-47A4-B4BF-3B6A3C503C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Ref count = 0 (</a:t>
            </a:r>
            <a:r>
              <a:rPr lang="it-IT" dirty="0" err="1"/>
              <a:t>python</a:t>
            </a:r>
            <a:r>
              <a:rPr lang="it-IT" dirty="0"/>
              <a:t> == 1)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1E0BF2E-0B69-4056-B6AB-8A189418C921}"/>
              </a:ext>
            </a:extLst>
          </p:cNvPr>
          <p:cNvSpPr/>
          <p:nvPr/>
        </p:nvSpPr>
        <p:spPr>
          <a:xfrm>
            <a:off x="936921" y="1750294"/>
            <a:ext cx="649445" cy="927779"/>
          </a:xfrm>
          <a:custGeom>
            <a:avLst/>
            <a:gdLst>
              <a:gd name="connsiteX0" fmla="*/ 0 w 927779"/>
              <a:gd name="connsiteY0" fmla="*/ 0 h 649445"/>
              <a:gd name="connsiteX1" fmla="*/ 603057 w 927779"/>
              <a:gd name="connsiteY1" fmla="*/ 0 h 649445"/>
              <a:gd name="connsiteX2" fmla="*/ 927779 w 927779"/>
              <a:gd name="connsiteY2" fmla="*/ 324723 h 649445"/>
              <a:gd name="connsiteX3" fmla="*/ 603057 w 927779"/>
              <a:gd name="connsiteY3" fmla="*/ 649445 h 649445"/>
              <a:gd name="connsiteX4" fmla="*/ 0 w 927779"/>
              <a:gd name="connsiteY4" fmla="*/ 649445 h 649445"/>
              <a:gd name="connsiteX5" fmla="*/ 324723 w 927779"/>
              <a:gd name="connsiteY5" fmla="*/ 324723 h 649445"/>
              <a:gd name="connsiteX6" fmla="*/ 0 w 927779"/>
              <a:gd name="connsiteY6" fmla="*/ 0 h 64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779" h="649445">
                <a:moveTo>
                  <a:pt x="927779" y="0"/>
                </a:moveTo>
                <a:lnTo>
                  <a:pt x="927779" y="422140"/>
                </a:lnTo>
                <a:lnTo>
                  <a:pt x="463889" y="649445"/>
                </a:lnTo>
                <a:lnTo>
                  <a:pt x="0" y="422140"/>
                </a:lnTo>
                <a:lnTo>
                  <a:pt x="0" y="0"/>
                </a:lnTo>
                <a:lnTo>
                  <a:pt x="463889" y="227306"/>
                </a:lnTo>
                <a:lnTo>
                  <a:pt x="927779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6" tIns="331708" rIns="6984" bIns="331707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100" b="0" kern="1200" dirty="0"/>
              <a:t>Del a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88C5C5-D47F-450B-ABC1-9E3C15FDCB3B}"/>
              </a:ext>
            </a:extLst>
          </p:cNvPr>
          <p:cNvSpPr/>
          <p:nvPr/>
        </p:nvSpPr>
        <p:spPr>
          <a:xfrm>
            <a:off x="1802873" y="1750294"/>
            <a:ext cx="2677688" cy="603057"/>
          </a:xfrm>
          <a:custGeom>
            <a:avLst/>
            <a:gdLst>
              <a:gd name="connsiteX0" fmla="*/ 100511 w 603056"/>
              <a:gd name="connsiteY0" fmla="*/ 0 h 2400901"/>
              <a:gd name="connsiteX1" fmla="*/ 502545 w 603056"/>
              <a:gd name="connsiteY1" fmla="*/ 0 h 2400901"/>
              <a:gd name="connsiteX2" fmla="*/ 603056 w 603056"/>
              <a:gd name="connsiteY2" fmla="*/ 100511 h 2400901"/>
              <a:gd name="connsiteX3" fmla="*/ 603056 w 603056"/>
              <a:gd name="connsiteY3" fmla="*/ 2400901 h 2400901"/>
              <a:gd name="connsiteX4" fmla="*/ 603056 w 603056"/>
              <a:gd name="connsiteY4" fmla="*/ 2400901 h 2400901"/>
              <a:gd name="connsiteX5" fmla="*/ 0 w 603056"/>
              <a:gd name="connsiteY5" fmla="*/ 2400901 h 2400901"/>
              <a:gd name="connsiteX6" fmla="*/ 0 w 603056"/>
              <a:gd name="connsiteY6" fmla="*/ 2400901 h 2400901"/>
              <a:gd name="connsiteX7" fmla="*/ 0 w 603056"/>
              <a:gd name="connsiteY7" fmla="*/ 100511 h 2400901"/>
              <a:gd name="connsiteX8" fmla="*/ 100511 w 603056"/>
              <a:gd name="connsiteY8" fmla="*/ 0 h 240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3056" h="2400901">
                <a:moveTo>
                  <a:pt x="603056" y="400158"/>
                </a:moveTo>
                <a:lnTo>
                  <a:pt x="603056" y="2000743"/>
                </a:lnTo>
                <a:cubicBezTo>
                  <a:pt x="603056" y="2221744"/>
                  <a:pt x="591753" y="2400899"/>
                  <a:pt x="577810" y="2400899"/>
                </a:cubicBezTo>
                <a:lnTo>
                  <a:pt x="0" y="2400899"/>
                </a:lnTo>
                <a:lnTo>
                  <a:pt x="0" y="2400899"/>
                </a:lnTo>
                <a:lnTo>
                  <a:pt x="0" y="2"/>
                </a:lnTo>
                <a:lnTo>
                  <a:pt x="0" y="2"/>
                </a:lnTo>
                <a:lnTo>
                  <a:pt x="577810" y="2"/>
                </a:lnTo>
                <a:cubicBezTo>
                  <a:pt x="591753" y="2"/>
                  <a:pt x="603056" y="179157"/>
                  <a:pt x="603056" y="400158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233" tIns="36425" rIns="36424" bIns="36424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100" b="0" kern="1200" dirty="0" err="1"/>
              <a:t>type</a:t>
            </a:r>
            <a:r>
              <a:rPr lang="it-IT" sz="1100" b="0" kern="1200" dirty="0"/>
              <a:t> = </a:t>
            </a:r>
            <a:r>
              <a:rPr lang="it-IT" sz="1100" b="0" kern="1200" dirty="0" err="1"/>
              <a:t>int</a:t>
            </a:r>
            <a:endParaRPr lang="it-IT" sz="1100" b="0" kern="1200" dirty="0"/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100" b="0" kern="1200" dirty="0" err="1"/>
              <a:t>value</a:t>
            </a:r>
            <a:r>
              <a:rPr lang="it-IT" sz="1100" b="0" kern="1200" dirty="0"/>
              <a:t> = 9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t-IT" sz="1100" b="0" kern="1200" dirty="0" err="1"/>
              <a:t>refCount</a:t>
            </a:r>
            <a:r>
              <a:rPr lang="it-IT" sz="1100" b="0" kern="1200" dirty="0"/>
              <a:t> = 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5666FC-4D51-4384-8422-B53AA0D88E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Mark and </a:t>
            </a:r>
            <a:r>
              <a:rPr lang="it-IT" dirty="0" err="1"/>
              <a:t>sweep</a:t>
            </a:r>
            <a:r>
              <a:rPr lang="it-IT" dirty="0"/>
              <a:t> (</a:t>
            </a:r>
            <a:r>
              <a:rPr lang="it-IT" dirty="0" err="1"/>
              <a:t>python</a:t>
            </a:r>
            <a:r>
              <a:rPr lang="it-IT" dirty="0"/>
              <a:t> ≥ 2)</a:t>
            </a:r>
          </a:p>
          <a:p>
            <a:endParaRPr lang="it-IT" dirty="0"/>
          </a:p>
        </p:txBody>
      </p:sp>
      <p:pic>
        <p:nvPicPr>
          <p:cNvPr id="10" name="Content Placeholder 7" descr="Garbage">
            <a:extLst>
              <a:ext uri="{FF2B5EF4-FFF2-40B4-BE49-F238E27FC236}">
                <a16:creationId xmlns:a16="http://schemas.microsoft.com/office/drawing/2014/main" id="{34CB37B2-4CAB-4C0A-BCED-CC00B41E6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873" y="3224294"/>
            <a:ext cx="914400" cy="91440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3BE7217-F6A3-41C4-BA4B-48F57CFB455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786" y="1806690"/>
            <a:ext cx="4108663" cy="217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C28BF9-EAC0-41D4-852F-1ED815A6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206763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14675</TotalTime>
  <Words>227</Words>
  <Application>Microsoft Office PowerPoint</Application>
  <PresentationFormat>On-screen Show (16:9)</PresentationFormat>
  <Paragraphs>48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inherit</vt:lpstr>
      <vt:lpstr>Retrospect</vt:lpstr>
      <vt:lpstr>Python</vt:lpstr>
      <vt:lpstr>Agenda del corso (italiano)</vt:lpstr>
      <vt:lpstr>Oggetti python in memoria</vt:lpstr>
      <vt:lpstr>Demo</vt:lpstr>
      <vt:lpstr>Oggetti python in memoria</vt:lpstr>
      <vt:lpstr>Quando viene liberato memoria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Cos’è Stuff Cube?</dc:title>
  <cp:lastModifiedBy>Roberto Sarati</cp:lastModifiedBy>
  <cp:revision>70</cp:revision>
  <dcterms:modified xsi:type="dcterms:W3CDTF">2020-01-12T19:26:20Z</dcterms:modified>
</cp:coreProperties>
</file>