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312" r:id="rId4"/>
    <p:sldId id="258" r:id="rId5"/>
    <p:sldId id="313" r:id="rId6"/>
    <p:sldId id="259" r:id="rId7"/>
    <p:sldId id="260" r:id="rId8"/>
    <p:sldId id="261" r:id="rId9"/>
    <p:sldId id="276" r:id="rId10"/>
    <p:sldId id="277" r:id="rId11"/>
    <p:sldId id="278" r:id="rId12"/>
    <p:sldId id="263" r:id="rId13"/>
    <p:sldId id="286" r:id="rId14"/>
    <p:sldId id="280" r:id="rId15"/>
    <p:sldId id="309" r:id="rId16"/>
    <p:sldId id="287" r:id="rId17"/>
    <p:sldId id="310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11" r:id="rId27"/>
    <p:sldId id="281" r:id="rId28"/>
    <p:sldId id="282" r:id="rId29"/>
    <p:sldId id="288" r:id="rId30"/>
    <p:sldId id="283" r:id="rId31"/>
    <p:sldId id="289" r:id="rId32"/>
    <p:sldId id="290" r:id="rId33"/>
    <p:sldId id="291" r:id="rId34"/>
    <p:sldId id="314" r:id="rId35"/>
    <p:sldId id="284" r:id="rId36"/>
    <p:sldId id="285" r:id="rId37"/>
    <p:sldId id="292" r:id="rId38"/>
    <p:sldId id="298" r:id="rId39"/>
    <p:sldId id="29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66FF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364" autoAdjust="0"/>
  </p:normalViewPr>
  <p:slideViewPr>
    <p:cSldViewPr>
      <p:cViewPr varScale="1">
        <p:scale>
          <a:sx n="52" d="100"/>
          <a:sy n="52" d="100"/>
        </p:scale>
        <p:origin x="184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CEC78-90B4-49B0-8944-411995D7F445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86593-786F-409C-A823-3763486186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Prepared by Thân</a:t>
            </a:r>
            <a:r>
              <a:rPr lang="en-US" baseline="0" dirty="0" smtClean="0"/>
              <a:t> Văn Sử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86593-786F-409C-A823-37634861866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Các vấn đề đối với một chương trình / phần mềm:</a:t>
            </a:r>
          </a:p>
          <a:p>
            <a:endParaRPr lang="vi-VN" dirty="0" smtClean="0"/>
          </a:p>
          <a:p>
            <a:r>
              <a:rPr lang="vi-VN" dirty="0" smtClean="0"/>
              <a:t>Khả năng sử dụng: </a:t>
            </a:r>
          </a:p>
          <a:p>
            <a:r>
              <a:rPr lang="vi-VN" dirty="0" smtClean="0"/>
              <a:t>Tính đúng đắn: Giải pháp phải đúng</a:t>
            </a:r>
          </a:p>
          <a:p>
            <a:r>
              <a:rPr lang="vi-VN" dirty="0" smtClean="0"/>
              <a:t>Khả năng bảo trì: Chương trình có thể được sửa đổi dễ dàng</a:t>
            </a:r>
          </a:p>
          <a:p>
            <a:r>
              <a:rPr lang="vi-VN" dirty="0" smtClean="0"/>
              <a:t>Tính di động: Chương trình có thể chạy trên các nền tảng khác nhau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86593-786F-409C-A823-37634861866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206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>
                <a:solidFill>
                  <a:srgbClr val="0000C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75B0-1EBD-49DF-94C3-FCC6868D9E10}" type="datetime1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CDBE-8264-4F40-A432-68405651132A}" type="datetime1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AD0B-F2CC-400F-AEDE-9DD45F548502}" type="datetime1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8785-8574-4290-9C4F-75702A3ED376}" type="datetime1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B472-AB30-4061-BF90-4689B348EC39}" type="datetime1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5D41-112F-4F1C-ACF3-47FFDB8AC99C}" type="datetime1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BF22-11C2-4CFD-BACB-14319E89A98A}" type="datetime1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2FCF-7A9F-482C-BE43-ACE995519165}" type="datetime1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2C0E-6C1D-44A7-B664-F57E6E714FA9}" type="datetime1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1CB4-CD04-4872-9975-1D8378F1B2BB}" type="datetime1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C5A1-C2E1-48BA-B5A0-26CA096AD72F}" type="datetime1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0B6D783-6D88-4BCD-828E-93ACB5430B1B}" type="datetime1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b" anchorCtr="1">
            <a:normAutofit/>
            <a:scene3d>
              <a:camera prst="orthographicFront">
                <a:rot lat="0" lon="0" rev="5400000"/>
              </a:camera>
              <a:lightRig rig="threePt" dir="t"/>
            </a:scene3d>
            <a:sp3d/>
          </a:bodyPr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Programming</a:t>
            </a:r>
            <a:r>
              <a:rPr lang="en-US" b="1" baseline="0" dirty="0" smtClean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CC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index.php/content/paperinfo/tpci/index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8001000" cy="1470025"/>
          </a:xfrm>
        </p:spPr>
        <p:txBody>
          <a:bodyPr/>
          <a:lstStyle/>
          <a:p>
            <a:pPr algn="r"/>
            <a:r>
              <a:rPr lang="en-US" dirty="0" smtClean="0"/>
              <a:t>Slot 2 </a:t>
            </a:r>
            <a:br>
              <a:rPr lang="en-US" dirty="0" smtClean="0"/>
            </a:br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81800" cy="1752600"/>
          </a:xfrm>
        </p:spPr>
        <p:txBody>
          <a:bodyPr/>
          <a:lstStyle/>
          <a:p>
            <a:pPr algn="r">
              <a:buFontTx/>
              <a:buChar char="-"/>
            </a:pPr>
            <a:r>
              <a:rPr lang="en-US" dirty="0" smtClean="0"/>
              <a:t>Languages and C Compilers</a:t>
            </a:r>
          </a:p>
          <a:p>
            <a:pPr algn="r"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First Program in 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Computer Hardware…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267201"/>
            <a:ext cx="8077200" cy="2209799"/>
          </a:xfrm>
        </p:spPr>
        <p:txBody>
          <a:bodyPr>
            <a:normAutofit fontScale="62500" lnSpcReduction="20000"/>
          </a:bodyPr>
          <a:lstStyle/>
          <a:p>
            <a:pPr marL="454025" indent="-28575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Primary Memory</a:t>
            </a:r>
          </a:p>
          <a:p>
            <a:pPr marL="454025" lvl="1"/>
            <a:r>
              <a:rPr lang="en-US" dirty="0" smtClean="0"/>
              <a:t>Primary memory holds the information accessed by the CPU.</a:t>
            </a:r>
          </a:p>
          <a:p>
            <a:pPr marL="454025" lvl="1"/>
            <a:r>
              <a:rPr lang="en-US" dirty="0" smtClean="0"/>
              <a:t>Primary memory is also volatile.</a:t>
            </a:r>
          </a:p>
          <a:p>
            <a:pPr marL="454025" lvl="1"/>
            <a:r>
              <a:rPr lang="en-US" dirty="0" smtClean="0"/>
              <a:t>The popular term for primary memory is RAM (Random Access Memory).</a:t>
            </a:r>
          </a:p>
          <a:p>
            <a:pPr marL="454025" lvl="1"/>
            <a:r>
              <a:rPr lang="en-US" dirty="0" smtClean="0"/>
              <a:t>A specific memory cell is identified uniquely by a decoder. Decoder has n inputs and 2</a:t>
            </a:r>
            <a:r>
              <a:rPr lang="en-US" baseline="30000" dirty="0" smtClean="0"/>
              <a:t>n</a:t>
            </a:r>
            <a:r>
              <a:rPr lang="en-US" dirty="0" smtClean="0"/>
              <a:t> outputs. With a specific input, only one output is chosen (value=1), others having the value 0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828800"/>
            <a:ext cx="17430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6225" y="971550"/>
            <a:ext cx="48291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Computer Hardware…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953000" cy="4830763"/>
          </a:xfrm>
        </p:spPr>
        <p:txBody>
          <a:bodyPr>
            <a:normAutofit lnSpcReduction="10000"/>
          </a:bodyPr>
          <a:lstStyle/>
          <a:p>
            <a:pPr marL="393700" indent="-285750" algn="just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Devices</a:t>
            </a:r>
          </a:p>
          <a:p>
            <a:pPr marL="393700" lvl="1" algn="just"/>
            <a:r>
              <a:rPr lang="en-US" dirty="0" smtClean="0"/>
              <a:t>Include basic I/O devices such as a keyboard, a monitor and a mouse…</a:t>
            </a:r>
          </a:p>
          <a:p>
            <a:pPr marL="393700" lvl="1" algn="just"/>
            <a:r>
              <a:rPr lang="en-US" dirty="0" smtClean="0"/>
              <a:t>Storage devices such as a floppy drive, a hard drive and a CD-ROM drive (secondary storage).  </a:t>
            </a:r>
          </a:p>
          <a:p>
            <a:pPr marL="393700" lvl="1" algn="just"/>
            <a:r>
              <a:rPr lang="en-US" dirty="0" smtClean="0"/>
              <a:t>All device interfaces connect to the system buses through a central controller.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1447800"/>
            <a:ext cx="31623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5- Data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5181600" cy="4906963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Arial" charset="0"/>
              <a:buChar char="•"/>
            </a:pPr>
            <a:r>
              <a:rPr lang="en-US" dirty="0" smtClean="0"/>
              <a:t>Transistor is the basic physical unit for storing data </a:t>
            </a:r>
            <a:r>
              <a:rPr lang="en-US" dirty="0" smtClean="0">
                <a:sym typeface="Wingdings" pitchFamily="2" charset="2"/>
              </a:rPr>
              <a:t> Binary format</a:t>
            </a:r>
            <a:r>
              <a:rPr lang="en-US" dirty="0" smtClean="0"/>
              <a:t>   </a:t>
            </a:r>
          </a:p>
          <a:p>
            <a:pPr algn="just">
              <a:buFont typeface="Arial" charset="0"/>
              <a:buChar char="•"/>
            </a:pPr>
            <a:r>
              <a:rPr lang="en-US" dirty="0" smtClean="0"/>
              <a:t>John von Neumann selected binary (base 2) digits as the EDVAC's fundamental unit.</a:t>
            </a:r>
          </a:p>
          <a:p>
            <a:pPr algn="just">
              <a:buFont typeface="Arial" charset="0"/>
              <a:buChar char="•"/>
            </a:pPr>
            <a:r>
              <a:rPr lang="en-US" dirty="0" smtClean="0"/>
              <a:t>The vast majority of modern computers process and store information in binary digits.</a:t>
            </a:r>
          </a:p>
          <a:p>
            <a:pPr algn="just">
              <a:buFont typeface="Arial" charset="0"/>
              <a:buChar char="•"/>
            </a:pPr>
            <a:r>
              <a:rPr lang="en-US" dirty="0" smtClean="0"/>
              <a:t>We call a </a:t>
            </a:r>
            <a:r>
              <a:rPr lang="en-US" b="1" u="sng" dirty="0" smtClean="0">
                <a:solidFill>
                  <a:srgbClr val="FF0000"/>
                </a:solidFill>
              </a:rPr>
              <a:t>bi</a:t>
            </a:r>
            <a:r>
              <a:rPr lang="en-US" dirty="0" smtClean="0"/>
              <a:t>nary digi</a:t>
            </a:r>
            <a:r>
              <a:rPr lang="en-US" b="1" u="sng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 as a bit.</a:t>
            </a:r>
          </a:p>
          <a:p>
            <a:pPr algn="just"/>
            <a:r>
              <a:rPr lang="en-US" dirty="0" smtClean="0"/>
              <a:t>Nibble =  4 consecutive bits. </a:t>
            </a:r>
          </a:p>
          <a:p>
            <a:pPr algn="just"/>
            <a:r>
              <a:rPr lang="en-US" dirty="0" smtClean="0"/>
              <a:t>Byte = 8 consecutive bits </a:t>
            </a:r>
          </a:p>
          <a:p>
            <a:pPr algn="just">
              <a:buNone/>
            </a:pPr>
            <a:r>
              <a:rPr lang="en-US" dirty="0" smtClean="0"/>
              <a:t>             = 2 nibbles </a:t>
            </a:r>
          </a:p>
          <a:p>
            <a:pPr algn="just"/>
            <a:r>
              <a:rPr lang="en-US" dirty="0" smtClean="0"/>
              <a:t>Unit of memory is BYTE</a:t>
            </a:r>
          </a:p>
          <a:p>
            <a:endParaRPr lang="en-US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/>
        </p:nvGraphicFramePr>
        <p:xfrm>
          <a:off x="5638800" y="1600201"/>
          <a:ext cx="3352800" cy="1676399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5880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18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Nibble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Nibble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roup 41"/>
          <p:cNvGraphicFramePr>
            <a:graphicFrameLocks/>
          </p:cNvGraphicFramePr>
          <p:nvPr/>
        </p:nvGraphicFramePr>
        <p:xfrm>
          <a:off x="5867400" y="3505200"/>
          <a:ext cx="3124200" cy="2560320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00000000 &lt;- possibility 0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00000001 &lt;- possibility 1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00000010 &lt;- possibility 2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00000011 &lt;- possibility 3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00000100 &lt;- possibility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 ...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00111000 &lt;- possibility 104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 ...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11111111 &lt;- possibility 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1438274"/>
            <a:ext cx="2045154" cy="420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Data Units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4419600" cy="4906963"/>
          </a:xfrm>
        </p:spPr>
        <p:txBody>
          <a:bodyPr>
            <a:normAutofit/>
          </a:bodyPr>
          <a:lstStyle/>
          <a:p>
            <a:pPr algn="just">
              <a:buFont typeface="Arial" charset="0"/>
              <a:buChar char="•"/>
            </a:pPr>
            <a:r>
              <a:rPr lang="en-US" dirty="0" smtClean="0"/>
              <a:t>The natural unit of the CPU is a </a:t>
            </a:r>
            <a:r>
              <a:rPr lang="en-US" dirty="0" smtClean="0">
                <a:solidFill>
                  <a:srgbClr val="FF0000"/>
                </a:solidFill>
              </a:rPr>
              <a:t>word</a:t>
            </a:r>
            <a:r>
              <a:rPr lang="en-US" dirty="0" smtClean="0"/>
              <a:t>.  </a:t>
            </a:r>
          </a:p>
          <a:p>
            <a:pPr algn="just">
              <a:buFont typeface="Arial" charset="0"/>
              <a:buChar char="•"/>
            </a:pPr>
            <a:r>
              <a:rPr lang="en-US" dirty="0" smtClean="0"/>
              <a:t>The  word length is number of bits of a general register within CPU(CPU memory).</a:t>
            </a:r>
          </a:p>
          <a:p>
            <a:pPr algn="just">
              <a:buFont typeface="Arial" charset="0"/>
              <a:buChar char="•"/>
            </a:pPr>
            <a:r>
              <a:rPr lang="en-US" dirty="0" smtClean="0"/>
              <a:t>Word length can be 8, 16 (old CPUs), 32, 64 (current CPUs) </a:t>
            </a:r>
          </a:p>
          <a:p>
            <a:endParaRPr lang="en-US" dirty="0"/>
          </a:p>
        </p:txBody>
      </p:sp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5486400" y="3672682"/>
            <a:ext cx="1066800" cy="6707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6- Data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229600" cy="5592763"/>
          </a:xfrm>
        </p:spPr>
        <p:txBody>
          <a:bodyPr>
            <a:noAutofit/>
          </a:bodyPr>
          <a:lstStyle/>
          <a:p>
            <a:r>
              <a:rPr lang="en-US" sz="2400" dirty="0" smtClean="0"/>
              <a:t>Data in computer are binary values </a:t>
            </a:r>
            <a:r>
              <a:rPr lang="en-US" sz="2400" dirty="0" smtClean="0">
                <a:sym typeface="Wingdings" pitchFamily="2" charset="2"/>
              </a:rPr>
              <a:t> They can </a:t>
            </a:r>
            <a:r>
              <a:rPr lang="en-US" sz="2400" dirty="0" smtClean="0"/>
              <a:t> be treated as numbers.</a:t>
            </a:r>
          </a:p>
          <a:p>
            <a:r>
              <a:rPr lang="en-US" sz="2400" dirty="0" smtClean="0"/>
              <a:t>3 common number systems:</a:t>
            </a:r>
          </a:p>
          <a:p>
            <a:pPr lvl="1"/>
            <a:r>
              <a:rPr lang="en-US" sz="2400" dirty="0" smtClean="0">
                <a:solidFill>
                  <a:srgbClr val="0000CC"/>
                </a:solidFill>
              </a:rPr>
              <a:t>Decimal Representation</a:t>
            </a:r>
          </a:p>
          <a:p>
            <a:pPr lvl="1"/>
            <a:r>
              <a:rPr lang="en-US" sz="2400" dirty="0" smtClean="0">
                <a:solidFill>
                  <a:srgbClr val="0000CC"/>
                </a:solidFill>
              </a:rPr>
              <a:t>Hexadecimal Representation </a:t>
            </a:r>
          </a:p>
          <a:p>
            <a:pPr lvl="2" algn="just"/>
            <a:r>
              <a:rPr lang="en-US" sz="1800" dirty="0" smtClean="0"/>
              <a:t>Base 16: 0, 1, …, 9, A, B, C, D, E, F</a:t>
            </a:r>
          </a:p>
          <a:p>
            <a:pPr lvl="2" algn="just"/>
            <a:r>
              <a:rPr lang="en-US" sz="1800" dirty="0" smtClean="0"/>
              <a:t>Each hexadecimal digit represents 4 bits of information.</a:t>
            </a:r>
          </a:p>
          <a:p>
            <a:pPr lvl="2" algn="just"/>
            <a:r>
              <a:rPr lang="en-US" sz="1800" dirty="0" smtClean="0"/>
              <a:t>The 0x prefix identifies the number as a hexadecimal number: 0x5C</a:t>
            </a:r>
          </a:p>
          <a:p>
            <a:pPr lvl="1"/>
            <a:r>
              <a:rPr lang="en-US" sz="2400" dirty="0" smtClean="0">
                <a:solidFill>
                  <a:srgbClr val="0000CC"/>
                </a:solidFill>
              </a:rPr>
              <a:t>Octal Representation</a:t>
            </a:r>
          </a:p>
          <a:p>
            <a:pPr lvl="2" algn="just" eaLnBrk="0" hangingPunct="0">
              <a:buFont typeface="Arial" charset="0"/>
              <a:buChar char="–"/>
              <a:defRPr/>
            </a:pPr>
            <a:r>
              <a:rPr lang="en-US" sz="1800" dirty="0" smtClean="0"/>
              <a:t>Base </a:t>
            </a:r>
            <a:r>
              <a:rPr lang="en-US" sz="1800" dirty="0"/>
              <a:t>8: 0, 1, 2, .., 7</a:t>
            </a:r>
          </a:p>
          <a:p>
            <a:pPr lvl="2" algn="just" eaLnBrk="0" hangingPunct="0">
              <a:buFont typeface="Arial" charset="0"/>
              <a:buChar char="–"/>
              <a:defRPr/>
            </a:pPr>
            <a:r>
              <a:rPr lang="en-US" sz="1800" dirty="0"/>
              <a:t>Set of 3 consecutive bits forms an octal digit</a:t>
            </a:r>
          </a:p>
          <a:p>
            <a:pPr lvl="2" algn="just" eaLnBrk="0" hangingPunct="0">
              <a:buFont typeface="Arial" charset="0"/>
              <a:buChar char="–"/>
              <a:defRPr/>
            </a:pPr>
            <a:r>
              <a:rPr lang="en-US" sz="1800" dirty="0"/>
              <a:t>The prefix 0 identifies the number as an octal number: </a:t>
            </a:r>
            <a:r>
              <a:rPr lang="en-US" sz="1800" dirty="0" smtClean="0"/>
              <a:t>031</a:t>
            </a:r>
          </a:p>
          <a:p>
            <a:pPr lvl="1" algn="just" eaLnBrk="0" hangingPunct="0">
              <a:defRPr/>
            </a:pPr>
            <a:r>
              <a:rPr lang="en-US" sz="2000" dirty="0" smtClean="0"/>
              <a:t>We can convert a number in one system to another ( introduced in the subject Introduction to Computing)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Next 12 slides will be read by yourself. Use your notebook for doing  exercises.</a:t>
            </a:r>
            <a:endParaRPr lang="en-US" sz="2000" dirty="0"/>
          </a:p>
          <a:p>
            <a:pPr lvl="2" algn="just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020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</a:t>
            </a:r>
            <a:br>
              <a:rPr lang="en-US" dirty="0" smtClean="0"/>
            </a:br>
            <a:r>
              <a:rPr lang="en-US" dirty="0" smtClean="0"/>
              <a:t>Conversion- A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52400" y="6096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538" y="1943100"/>
            <a:ext cx="816292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</a:t>
            </a:r>
            <a:br>
              <a:rPr lang="en-US" dirty="0" smtClean="0"/>
            </a:br>
            <a:r>
              <a:rPr lang="en-US" dirty="0" smtClean="0"/>
              <a:t>Conversion: A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52400" y="6096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19050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97 </a:t>
            </a:r>
            <a:r>
              <a:rPr lang="en-US" sz="2400" b="1" dirty="0" smtClean="0">
                <a:solidFill>
                  <a:srgbClr val="0000CC"/>
                </a:solidFill>
                <a:sym typeface="Wingdings" pitchFamily="2" charset="2"/>
              </a:rPr>
              <a:t> Binary system</a:t>
            </a:r>
            <a:endParaRPr lang="en-US" sz="2400" b="1" dirty="0">
              <a:solidFill>
                <a:srgbClr val="0000CC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887" y="2447924"/>
            <a:ext cx="8630902" cy="3114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</a:t>
            </a:r>
            <a:br>
              <a:rPr lang="en-US" dirty="0" smtClean="0"/>
            </a:br>
            <a:r>
              <a:rPr lang="en-US" dirty="0" smtClean="0"/>
              <a:t>Conversion: A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2400" y="6096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9546" y="1600200"/>
            <a:ext cx="726491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04800" y="18288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Summary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Conversion…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9600" y="1616075"/>
            <a:ext cx="7924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Computer is a binary device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All data are stored in binary format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4" descr="FD00419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48000"/>
            <a:ext cx="1308100" cy="1349375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905000" y="3352800"/>
            <a:ext cx="1524000" cy="83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 smtClean="0"/>
              <a:t>Number:</a:t>
            </a:r>
            <a:endParaRPr lang="en-US" sz="1800" b="1" dirty="0"/>
          </a:p>
          <a:p>
            <a:pPr algn="ctr"/>
            <a:r>
              <a:rPr lang="en-US" sz="1800" b="1" dirty="0"/>
              <a:t>3</a:t>
            </a:r>
          </a:p>
        </p:txBody>
      </p:sp>
      <p:pic>
        <p:nvPicPr>
          <p:cNvPr id="10" name="Picture 6" descr="BS00092_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3800" y="2438400"/>
            <a:ext cx="3702050" cy="3617913"/>
          </a:xfrm>
          <a:prstGeom prst="rect">
            <a:avLst/>
          </a:prstGeom>
          <a:noFill/>
        </p:spPr>
      </p:pic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486400" y="5181600"/>
            <a:ext cx="381000" cy="3048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A50021"/>
                </a:solidFill>
              </a:rPr>
              <a:t>3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648200" y="4191000"/>
            <a:ext cx="1219200" cy="3048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A50021"/>
                </a:solidFill>
              </a:rPr>
              <a:t>00110011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105400" y="2895600"/>
            <a:ext cx="381000" cy="3048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A50021"/>
                </a:solidFill>
              </a:rPr>
              <a:t>3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2895600" y="4191000"/>
            <a:ext cx="2667000" cy="1066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 flipV="1">
            <a:off x="5410200" y="4495800"/>
            <a:ext cx="1524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 flipV="1">
            <a:off x="5334000" y="3200400"/>
            <a:ext cx="0" cy="990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1600200" y="4495800"/>
            <a:ext cx="1676400" cy="990600"/>
          </a:xfrm>
          <a:prstGeom prst="wedgeRectCallout">
            <a:avLst>
              <a:gd name="adj1" fmla="val 75000"/>
              <a:gd name="adj2" fmla="val -5162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800" b="1" dirty="0" smtClean="0"/>
              <a:t>Normal description (human being)</a:t>
            </a:r>
            <a:endParaRPr lang="en-US" sz="1800" b="1" dirty="0"/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6629400" y="3505200"/>
            <a:ext cx="1752600" cy="990600"/>
          </a:xfrm>
          <a:prstGeom prst="wedgeRectCallout">
            <a:avLst>
              <a:gd name="adj1" fmla="val -98585"/>
              <a:gd name="adj2" fmla="val 3272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 smtClean="0"/>
              <a:t>Encode</a:t>
            </a:r>
          </a:p>
          <a:p>
            <a:pPr algn="ctr"/>
            <a:r>
              <a:rPr lang="en-US" sz="1800" b="1" dirty="0" smtClean="0"/>
              <a:t>(Another format is chosen)</a:t>
            </a:r>
            <a:endParaRPr lang="en-US" sz="1800" b="1" dirty="0"/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6324600" y="2362200"/>
            <a:ext cx="2667000" cy="685800"/>
          </a:xfrm>
          <a:prstGeom prst="wedgeRectCallout">
            <a:avLst>
              <a:gd name="adj1" fmla="val -84757"/>
              <a:gd name="adj2" fmla="val 5454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 smtClean="0"/>
              <a:t>Decoding (restore) to the normal description</a:t>
            </a:r>
            <a:endParaRPr lang="en-US" sz="1800" b="1" dirty="0"/>
          </a:p>
        </p:txBody>
      </p:sp>
      <p:sp>
        <p:nvSpPr>
          <p:cNvPr id="20" name="Oval 19"/>
          <p:cNvSpPr/>
          <p:nvPr/>
        </p:nvSpPr>
        <p:spPr>
          <a:xfrm>
            <a:off x="152400" y="990600"/>
            <a:ext cx="2895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Conversion…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1981200"/>
          <a:ext cx="853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4-bit 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8-bit 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16-bit Binary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0000 0111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0000 0000 1111 1111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" y="1143000"/>
            <a:ext cx="830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Fill the corresponding binary expansions of the following decimal number: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5943600" y="3429000"/>
            <a:ext cx="2895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Do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This chapter supplies basic concepts  in computer programming. After studying this chapter, you should be able to: 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Define some concepts related to programming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Explain how to make a good software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Understand steps to develop a software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Explain ways for representing data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Answer why C is the first language selected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Understand how a C program can be translated and execute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Discuss about notable features of  the C language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Understand a C program structure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Conversion…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1981200"/>
          <a:ext cx="853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Hexa.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16-bit 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Hexadecimal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0000 0000 1111 1111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00FF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0111 1111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" y="1143000"/>
            <a:ext cx="830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Fill the blank cells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152400" y="990600"/>
            <a:ext cx="2895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Do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Operations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lum bright="-20000" contrast="20000"/>
          </a:blip>
          <a:srcRect/>
          <a:stretch>
            <a:fillRect/>
          </a:stretch>
        </p:blipFill>
        <p:spPr bwMode="auto">
          <a:xfrm>
            <a:off x="152400" y="2133600"/>
            <a:ext cx="4905375" cy="24384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638800" y="1600200"/>
            <a:ext cx="31242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 dirty="0"/>
              <a:t>Do yourself:</a:t>
            </a:r>
          </a:p>
          <a:p>
            <a:r>
              <a:rPr lang="en-US" sz="2400" b="1" dirty="0"/>
              <a:t>3245q + 247q</a:t>
            </a:r>
          </a:p>
          <a:p>
            <a:endParaRPr lang="en-US" sz="2400" b="1" dirty="0"/>
          </a:p>
          <a:p>
            <a:r>
              <a:rPr lang="en-US" sz="2400" b="1" dirty="0"/>
              <a:t>1A7Bh + 26FE7h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715000" y="3733800"/>
            <a:ext cx="25146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dirty="0"/>
              <a:t>101101111 b</a:t>
            </a:r>
          </a:p>
          <a:p>
            <a:r>
              <a:rPr lang="en-US" sz="2400" dirty="0"/>
              <a:t>100111011 b</a:t>
            </a:r>
          </a:p>
          <a:p>
            <a:r>
              <a:rPr lang="en-US" sz="2400" dirty="0"/>
              <a:t>110110001 b</a:t>
            </a:r>
          </a:p>
          <a:p>
            <a:r>
              <a:rPr lang="en-US" sz="2400" dirty="0"/>
              <a:t>110001101b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029200" y="4572000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11" name="Oval 10"/>
          <p:cNvSpPr/>
          <p:nvPr/>
        </p:nvSpPr>
        <p:spPr>
          <a:xfrm>
            <a:off x="381000" y="12192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Operations 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lum bright="-20000" contrast="20000"/>
          </a:blip>
          <a:srcRect/>
          <a:stretch>
            <a:fillRect/>
          </a:stretch>
        </p:blipFill>
        <p:spPr bwMode="auto">
          <a:xfrm>
            <a:off x="396875" y="1066800"/>
            <a:ext cx="8351838" cy="3086100"/>
          </a:xfrm>
          <a:prstGeom prst="rect">
            <a:avLst/>
          </a:prstGeom>
          <a:noFill/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33400" y="4343400"/>
            <a:ext cx="7696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dirty="0"/>
              <a:t>Do yourself</a:t>
            </a:r>
          </a:p>
          <a:p>
            <a:r>
              <a:rPr lang="en-US" sz="2000" b="1" dirty="0"/>
              <a:t>1101101101b -  10110111b     3654q – 337q    3AB7h – 1FAh </a:t>
            </a:r>
          </a:p>
          <a:p>
            <a:r>
              <a:rPr lang="en-US" sz="2000" b="1" dirty="0"/>
              <a:t>36Ah – 576q = ? h          64AEh – 1001101b= ? q</a:t>
            </a:r>
          </a:p>
        </p:txBody>
      </p:sp>
      <p:sp>
        <p:nvSpPr>
          <p:cNvPr id="9" name="Oval 8"/>
          <p:cNvSpPr/>
          <p:nvPr/>
        </p:nvSpPr>
        <p:spPr>
          <a:xfrm>
            <a:off x="6400800" y="32004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Operations 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590800" y="3962400"/>
            <a:ext cx="48006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u="sng" dirty="0" smtClean="0"/>
              <a:t>Exercises</a:t>
            </a:r>
            <a:r>
              <a:rPr lang="en-US" sz="2000" b="1" dirty="0" smtClean="0"/>
              <a:t> :</a:t>
            </a:r>
            <a:endParaRPr lang="en-US" sz="2000" b="1" u="sng" dirty="0"/>
          </a:p>
          <a:p>
            <a:r>
              <a:rPr lang="en-US" sz="2000" dirty="0"/>
              <a:t>  1011010 b* 1011b</a:t>
            </a:r>
          </a:p>
          <a:p>
            <a:r>
              <a:rPr lang="en-US" sz="2000" dirty="0"/>
              <a:t>  1101000b + 2AB h + 345 q = ? h = ? q</a:t>
            </a:r>
          </a:p>
          <a:p>
            <a:r>
              <a:rPr lang="en-US" sz="2000" dirty="0"/>
              <a:t>  3AFh / 1Ch =? b = ?d</a:t>
            </a:r>
          </a:p>
          <a:p>
            <a:r>
              <a:rPr lang="en-US" sz="2000" dirty="0"/>
              <a:t>  3ACh – 562q = ?b = ? d</a:t>
            </a:r>
          </a:p>
          <a:p>
            <a:r>
              <a:rPr lang="en-US" sz="2000" dirty="0"/>
              <a:t>  3FFA h / 327q = ?b = ? d</a:t>
            </a:r>
          </a:p>
        </p:txBody>
      </p:sp>
      <p:sp>
        <p:nvSpPr>
          <p:cNvPr id="9" name="Oval 8"/>
          <p:cNvSpPr/>
          <p:nvPr/>
        </p:nvSpPr>
        <p:spPr>
          <a:xfrm>
            <a:off x="0" y="39624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" y="1133475"/>
            <a:ext cx="85534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6776694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Operations 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086600" y="8382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Signed Integers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52400" y="1238250"/>
            <a:ext cx="1905000" cy="2724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leftmost bit is the sign bit.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0:positive, 1:negative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858000" y="10668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1200" y="917912"/>
            <a:ext cx="6934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itchFamily="34" charset="0"/>
                <a:cs typeface="Arial" pitchFamily="34" charset="0"/>
              </a:rPr>
              <a:t>Representing negative integer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   67d , 1 byte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 01000011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-67d                11000011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u="sng" dirty="0" smtClean="0">
                <a:latin typeface="Arial" pitchFamily="34" charset="0"/>
                <a:cs typeface="Arial" pitchFamily="34" charset="0"/>
              </a:rPr>
              <a:t>Check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  67 + (-67) =0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           0100 0011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   +      </a:t>
            </a:r>
            <a:r>
              <a:rPr lang="en-US" b="1" u="sng" dirty="0" smtClean="0">
                <a:latin typeface="Arial" pitchFamily="34" charset="0"/>
                <a:cs typeface="Arial" pitchFamily="34" charset="0"/>
              </a:rPr>
              <a:t>1100 0011       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         10000 0110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False</a:t>
            </a:r>
          </a:p>
          <a:p>
            <a:r>
              <a:rPr lang="en-US" b="1" u="sng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Solution: Use 2-complement format</a:t>
            </a:r>
            <a:endParaRPr lang="en-US" b="1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(+67)    0100 0011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              1011 1100 ( 1-complement/reverse bits/ Not operator)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           +</a:t>
            </a:r>
            <a:r>
              <a:rPr lang="en-US" b="1" u="sng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            1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(-67)         1011 1101 (2-complement) </a:t>
            </a:r>
          </a:p>
          <a:p>
            <a:r>
              <a:rPr lang="en-US" b="1" u="sng" dirty="0" smtClean="0">
                <a:latin typeface="Arial" pitchFamily="34" charset="0"/>
                <a:cs typeface="Arial" pitchFamily="34" charset="0"/>
              </a:rPr>
              <a:t>Check: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(67)           0100 0011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(-67)        </a:t>
            </a:r>
            <a:r>
              <a:rPr lang="en-US" b="1" u="sng" dirty="0" smtClean="0">
                <a:latin typeface="Arial" pitchFamily="34" charset="0"/>
                <a:cs typeface="Arial" pitchFamily="34" charset="0"/>
              </a:rPr>
              <a:t>  1011 1101  </a:t>
            </a:r>
          </a:p>
          <a:p>
            <a:pPr marL="457200" indent="-457200"/>
            <a:r>
              <a:rPr lang="en-US" b="1" dirty="0" smtClean="0">
                <a:latin typeface="Arial" pitchFamily="34" charset="0"/>
                <a:cs typeface="Arial" pitchFamily="34" charset="0"/>
              </a:rPr>
              <a:t>+          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 0000 0000</a:t>
            </a:r>
            <a:endParaRPr lang="en-US" b="1" u="sng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8200" y="5562600"/>
            <a:ext cx="77724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457200" indent="-457200"/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Positive representation </a:t>
            </a: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 2-complement  negative representation </a:t>
            </a:r>
            <a:endParaRPr lang="en-US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Signed Integers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1263792"/>
            <a:ext cx="8534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Give binary representation of –35 using 1 byte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Solution: +35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binary representation  2-complement  Binary representation of -35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Give the decimal of the binary presentation of a signed one-byte integer 11111100 b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Leftmost bit is 1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This is a binary representation of a negative integer.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1111 1100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2-complement format positive number  Decimal number n  -n is the value of this representation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u="sng" dirty="0" smtClean="0">
                <a:latin typeface="Arial" pitchFamily="34" charset="0"/>
                <a:cs typeface="Arial" pitchFamily="34" charset="0"/>
              </a:rPr>
              <a:t>Exercises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Show binary formats of 1-byte unsigned numbers: 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251 , 163, 117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Show binary formats of  2-byte unsigned numbers: 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551 , 160, 443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Show binary formats of 1-byte signed numbers: 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-51 , -163, -117, 320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Show the decimal values of 1-byte unsigned representations: 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01100011 b , 10001111 b , 11001010 b , 01001100 b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715000" y="914400"/>
            <a:ext cx="31242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7- Addressing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4648200" cy="4906963"/>
          </a:xfrm>
        </p:spPr>
        <p:txBody>
          <a:bodyPr>
            <a:normAutofit lnSpcReduction="10000"/>
          </a:bodyPr>
          <a:lstStyle/>
          <a:p>
            <a:pPr algn="just">
              <a:buFont typeface="Arial" charset="0"/>
              <a:buChar char="•"/>
            </a:pPr>
            <a:r>
              <a:rPr lang="en-US" sz="2400" dirty="0" smtClean="0"/>
              <a:t>Each byte of primary memory has a unique address (order number), starting from zero</a:t>
            </a:r>
          </a:p>
          <a:p>
            <a:pPr lvl="1" algn="just"/>
            <a:r>
              <a:rPr lang="en-US" sz="2000" dirty="0" smtClean="0"/>
              <a:t>Kilobyte = 1024 bytes</a:t>
            </a:r>
          </a:p>
          <a:p>
            <a:pPr lvl="1" algn="just"/>
            <a:r>
              <a:rPr lang="en-US" sz="2000" dirty="0" smtClean="0"/>
              <a:t>Kilo K= 1024 ( 2</a:t>
            </a:r>
            <a:r>
              <a:rPr lang="en-US" sz="2000" baseline="30000" dirty="0" smtClean="0"/>
              <a:t>10</a:t>
            </a:r>
            <a:r>
              <a:rPr lang="en-US" sz="2000" dirty="0" smtClean="0"/>
              <a:t>)</a:t>
            </a:r>
          </a:p>
          <a:p>
            <a:pPr lvl="1" algn="just"/>
            <a:r>
              <a:rPr lang="en-US" sz="2000" dirty="0" smtClean="0"/>
              <a:t>Mega or M (=1024k) </a:t>
            </a:r>
          </a:p>
          <a:p>
            <a:pPr lvl="1" algn="just"/>
            <a:r>
              <a:rPr lang="en-US" sz="2000" dirty="0" smtClean="0"/>
              <a:t>Giga or G (=1024M) </a:t>
            </a:r>
          </a:p>
          <a:p>
            <a:pPr lvl="1" algn="just"/>
            <a:r>
              <a:rPr lang="en-US" sz="2000" dirty="0" smtClean="0"/>
              <a:t>Tera or T (=1024G) </a:t>
            </a:r>
          </a:p>
          <a:p>
            <a:pPr lvl="1" algn="just"/>
            <a:r>
              <a:rPr lang="en-US" sz="2000" dirty="0" smtClean="0"/>
              <a:t>Peta or P (=1024T) </a:t>
            </a:r>
          </a:p>
          <a:p>
            <a:pPr lvl="1" algn="just"/>
            <a:r>
              <a:rPr lang="en-US" sz="2000" dirty="0" smtClean="0"/>
              <a:t>Exa or E (=1024P)</a:t>
            </a:r>
          </a:p>
          <a:p>
            <a:pPr algn="just">
              <a:buFont typeface="Arial" charset="0"/>
              <a:buChar char="•"/>
            </a:pPr>
            <a:r>
              <a:rPr lang="en-US" sz="2400" dirty="0" smtClean="0"/>
              <a:t>Addressible Memory</a:t>
            </a:r>
          </a:p>
          <a:p>
            <a:pPr lvl="1" algn="just"/>
            <a:r>
              <a:rPr lang="en-US" sz="2000" dirty="0" smtClean="0"/>
              <a:t>The maximum size of addressable primary memory depends upon the size of the address registers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010400" y="1752600"/>
          <a:ext cx="18288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1010 1010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0011 1100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0101 0100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1001 0000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1100 1011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0100 0001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343400" y="2895600"/>
            <a:ext cx="914400" cy="9906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B: byte</a:t>
            </a:r>
          </a:p>
          <a:p>
            <a:pPr>
              <a:defRPr/>
            </a:pPr>
            <a:r>
              <a:rPr lang="en-US" dirty="0"/>
              <a:t>b:  bit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00800" y="5638800"/>
            <a:ext cx="914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/>
              <a:t>Address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7696200" y="5638800"/>
            <a:ext cx="914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/>
              <a:t>value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8- Program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667000"/>
            <a:ext cx="7924800" cy="3459163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charset="0"/>
              <a:buChar char="•"/>
              <a:defRPr/>
            </a:pPr>
            <a:r>
              <a:rPr lang="en-US" dirty="0"/>
              <a:t>Each program instruction consists of an operation and operands</a:t>
            </a:r>
          </a:p>
          <a:p>
            <a:pPr algn="just">
              <a:buFont typeface="Arial" charset="0"/>
              <a:buChar char="•"/>
              <a:defRPr/>
            </a:pPr>
            <a:r>
              <a:rPr lang="en-US" dirty="0"/>
              <a:t>The CPU performs the operation on the values stored as operands or on the values stored in the operand addresses.  </a:t>
            </a:r>
          </a:p>
          <a:p>
            <a:pPr marL="350838" indent="-350838">
              <a:buFont typeface="Arial" charset="0"/>
              <a:buChar char="•"/>
              <a:defRPr/>
            </a:pPr>
            <a:r>
              <a:rPr lang="en-US" dirty="0">
                <a:solidFill>
                  <a:srgbClr val="0070C0"/>
                </a:solidFill>
              </a:rPr>
              <a:t>Operands</a:t>
            </a:r>
            <a:r>
              <a:rPr lang="en-US" dirty="0"/>
              <a:t>: Constants, registers, primary memory addresses 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1397000"/>
          <a:ext cx="57912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01001011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100110110110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011011010111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Opcode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Operand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Operand 2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Instructions…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28600" y="2057400"/>
            <a:ext cx="1219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High-level language code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57600" y="2057400"/>
            <a:ext cx="1219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Assembly</a:t>
            </a:r>
          </a:p>
          <a:p>
            <a:pPr algn="ctr">
              <a:defRPr/>
            </a:pPr>
            <a:r>
              <a:rPr lang="en-US" dirty="0"/>
              <a:t>(low-level)</a:t>
            </a:r>
          </a:p>
          <a:p>
            <a:pPr algn="ctr">
              <a:defRPr/>
            </a:pPr>
            <a:r>
              <a:rPr lang="en-US" dirty="0"/>
              <a:t>code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43800" y="1981200"/>
            <a:ext cx="1371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Machine (binary) </a:t>
            </a:r>
          </a:p>
          <a:p>
            <a:pPr algn="ctr">
              <a:defRPr/>
            </a:pPr>
            <a:r>
              <a:rPr lang="en-US" dirty="0"/>
              <a:t>code</a:t>
            </a:r>
          </a:p>
        </p:txBody>
      </p:sp>
      <p:sp>
        <p:nvSpPr>
          <p:cNvPr id="22" name="Oval 21"/>
          <p:cNvSpPr/>
          <p:nvPr/>
        </p:nvSpPr>
        <p:spPr>
          <a:xfrm>
            <a:off x="1828800" y="2286000"/>
            <a:ext cx="1447800" cy="457200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23" name="Oval 22"/>
          <p:cNvSpPr/>
          <p:nvPr/>
        </p:nvSpPr>
        <p:spPr>
          <a:xfrm>
            <a:off x="5334000" y="2286000"/>
            <a:ext cx="1676400" cy="457200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assembler</a:t>
            </a:r>
          </a:p>
        </p:txBody>
      </p:sp>
      <p:cxnSp>
        <p:nvCxnSpPr>
          <p:cNvPr id="24" name="Straight Arrow Connector 23"/>
          <p:cNvCxnSpPr>
            <a:stCxn id="19" idx="3"/>
            <a:endCxn id="22" idx="2"/>
          </p:cNvCxnSpPr>
          <p:nvPr/>
        </p:nvCxnSpPr>
        <p:spPr>
          <a:xfrm flipV="1">
            <a:off x="1447800" y="251460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6"/>
            <a:endCxn id="20" idx="1"/>
          </p:cNvCxnSpPr>
          <p:nvPr/>
        </p:nvCxnSpPr>
        <p:spPr>
          <a:xfrm>
            <a:off x="3276600" y="251460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3"/>
            <a:endCxn id="23" idx="2"/>
          </p:cNvCxnSpPr>
          <p:nvPr/>
        </p:nvCxnSpPr>
        <p:spPr>
          <a:xfrm flipV="1">
            <a:off x="4876800" y="25146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6"/>
            <a:endCxn id="21" idx="1"/>
          </p:cNvCxnSpPr>
          <p:nvPr/>
        </p:nvCxnSpPr>
        <p:spPr>
          <a:xfrm>
            <a:off x="7010400" y="2514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3305175"/>
            <a:ext cx="15906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8975" y="3148013"/>
            <a:ext cx="1800225" cy="195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11800" y="3314700"/>
            <a:ext cx="3556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Definitions</a:t>
            </a:r>
          </a:p>
          <a:p>
            <a:r>
              <a:rPr lang="en-US" dirty="0" smtClean="0"/>
              <a:t>How to make a good software?</a:t>
            </a:r>
          </a:p>
          <a:p>
            <a:r>
              <a:rPr lang="en-US" dirty="0" smtClean="0"/>
              <a:t>Steps to develop a software?</a:t>
            </a:r>
          </a:p>
          <a:p>
            <a:r>
              <a:rPr lang="en-US" dirty="0" smtClean="0"/>
              <a:t>Computer hardware.</a:t>
            </a:r>
          </a:p>
          <a:p>
            <a:r>
              <a:rPr lang="en-US" dirty="0" smtClean="0"/>
              <a:t>Data Units</a:t>
            </a:r>
          </a:p>
          <a:p>
            <a:r>
              <a:rPr lang="en-US" dirty="0" smtClean="0"/>
              <a:t>Data Representation</a:t>
            </a:r>
          </a:p>
          <a:p>
            <a:r>
              <a:rPr lang="en-US" dirty="0" smtClean="0"/>
              <a:t>Addressing Information</a:t>
            </a:r>
          </a:p>
          <a:p>
            <a:r>
              <a:rPr lang="en-US" dirty="0" smtClean="0"/>
              <a:t>Program Instructions</a:t>
            </a:r>
          </a:p>
          <a:p>
            <a:r>
              <a:rPr lang="en-US" dirty="0" smtClean="0"/>
              <a:t>Languages</a:t>
            </a:r>
          </a:p>
          <a:p>
            <a:r>
              <a:rPr lang="en-US" dirty="0" smtClean="0"/>
              <a:t>Translate and execute a program</a:t>
            </a:r>
          </a:p>
          <a:p>
            <a:r>
              <a:rPr lang="en-US" dirty="0" smtClean="0"/>
              <a:t>Why C is the first language selected?</a:t>
            </a:r>
          </a:p>
          <a:p>
            <a:r>
              <a:rPr lang="en-US" dirty="0" smtClean="0"/>
              <a:t>Some notable features of C</a:t>
            </a:r>
          </a:p>
          <a:p>
            <a:r>
              <a:rPr lang="en-US" dirty="0" smtClean="0"/>
              <a:t>Structure of a simple C Program.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9-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200400"/>
            <a:ext cx="7924800" cy="29257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 smtClean="0"/>
              <a:t>Programs that perform relatively simple tasks and are written in assembly language contain a large number of statements. 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 smtClean="0"/>
              <a:t>Machine Language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Assembly language </a:t>
            </a:r>
            <a:r>
              <a:rPr lang="en-US" dirty="0" smtClean="0">
                <a:sym typeface="Wingdings" pitchFamily="2" charset="2"/>
              </a:rPr>
              <a:t> High-</a:t>
            </a:r>
            <a:r>
              <a:rPr lang="en-US" dirty="0" smtClean="0"/>
              <a:t>level languages,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 smtClean="0"/>
              <a:t>To make our programs shorter, we use higher-level languages.</a:t>
            </a:r>
            <a:endParaRPr lang="en-US" dirty="0"/>
          </a:p>
        </p:txBody>
      </p:sp>
      <p:pic>
        <p:nvPicPr>
          <p:cNvPr id="5" name="Picture 5" descr="prog_langu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066800"/>
            <a:ext cx="3108612" cy="210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Programming Languages…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7924800" cy="4267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 smtClean="0"/>
              <a:t>5 Generations of Programming Languages: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 smtClean="0"/>
              <a:t>(1) Machine languages.  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 smtClean="0"/>
              <a:t>(2) Assembly languages. 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 smtClean="0"/>
              <a:t>(3) Third-generation languages.  These are languages with instructions that describe how a result is to be obtained (C, Pascal, C++, Java…). 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 smtClean="0"/>
              <a:t>(4) Fourth-generation languages.  These are languages with instructions that describe what is to be done without specifying how it is to be done (SQL).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 smtClean="0"/>
              <a:t>(5) Fifth-generation languages are the closest to human languages.  They are used for artificial intelligence, fuzzy sets, and neural networks (Prolog, Matlab) 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Programming Languages…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7924800" cy="42672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The higher the level, the closer to the human languages and the further from native machine languages</a:t>
            </a:r>
          </a:p>
          <a:p>
            <a:pPr lvl="1"/>
            <a:r>
              <a:rPr lang="en-US" dirty="0" smtClean="0"/>
              <a:t>Each third generation language statement ~ 5-10 machine language statements.  </a:t>
            </a:r>
          </a:p>
          <a:p>
            <a:pPr lvl="1"/>
            <a:r>
              <a:rPr lang="en-US" dirty="0" smtClean="0"/>
              <a:t>Each fourth generation language ~ 30-40 machine language statements.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>
            <a:noAutofit/>
          </a:bodyPr>
          <a:lstStyle/>
          <a:p>
            <a:r>
              <a:rPr lang="en-US" dirty="0" smtClean="0"/>
              <a:t>10- Translating and Executing</a:t>
            </a:r>
            <a:br>
              <a:rPr lang="en-US" dirty="0" smtClean="0"/>
            </a:br>
            <a:r>
              <a:rPr lang="en-US" dirty="0" smtClean="0"/>
              <a:t>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7924800" cy="4267200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Program code in a high level language can not run, It must be translated to binary code (machine code) before running.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2 ways of translations: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Interpreting</a:t>
            </a:r>
            <a:r>
              <a:rPr lang="en-US" dirty="0" smtClean="0"/>
              <a:t>: one-by-one statement is translated then run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Interpreter</a:t>
            </a:r>
            <a:endParaRPr lang="en-US" b="1" dirty="0" smtClean="0">
              <a:solidFill>
                <a:srgbClr val="0000CC"/>
              </a:solidFill>
            </a:endParaRPr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Compiling</a:t>
            </a:r>
            <a:r>
              <a:rPr lang="en-US" dirty="0" smtClean="0"/>
              <a:t>: All statements of program are translated then executed as a whole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Compiler</a:t>
            </a:r>
            <a:endParaRPr lang="en-US" dirty="0" smtClean="0">
              <a:solidFill>
                <a:srgbClr val="0000CC"/>
              </a:solidFill>
              <a:sym typeface="Wingdings" pitchFamily="2" charset="2"/>
            </a:endParaRPr>
          </a:p>
          <a:p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C translator is a compiler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11- Why C is the 1</a:t>
            </a:r>
            <a:r>
              <a:rPr lang="en-US" baseline="30000" dirty="0" smtClean="0"/>
              <a:t>st</a:t>
            </a:r>
            <a:r>
              <a:rPr lang="en-US" dirty="0" smtClean="0"/>
              <a:t> Language?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38100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 smtClean="0"/>
              <a:t>Top ten common programming languages:</a:t>
            </a:r>
          </a:p>
          <a:p>
            <a:pPr>
              <a:buNone/>
            </a:pP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pic>
        <p:nvPicPr>
          <p:cNvPr id="15" name="Picture 14" descr="chan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86000"/>
            <a:ext cx="152400" cy="152400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152400" y="5867400"/>
            <a:ext cx="86868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From </a:t>
            </a:r>
            <a:r>
              <a:rPr lang="en-US" sz="2000" dirty="0" smtClean="0"/>
              <a:t>   </a:t>
            </a:r>
            <a:r>
              <a:rPr lang="en-US" sz="2000" dirty="0" smtClean="0">
                <a:hlinkClick r:id="rId3"/>
              </a:rPr>
              <a:t>http://www.tiobe.com/index.php/content/paperinfo/tpci/index.html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6032" t="27083" r="18375" b="21875"/>
          <a:stretch/>
        </p:blipFill>
        <p:spPr>
          <a:xfrm>
            <a:off x="457200" y="1886857"/>
            <a:ext cx="853440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Why C is the 1</a:t>
            </a:r>
            <a:r>
              <a:rPr lang="en-US" baseline="30000" dirty="0" smtClean="0"/>
              <a:t>st</a:t>
            </a:r>
            <a:r>
              <a:rPr lang="en-US" dirty="0" smtClean="0"/>
              <a:t> Language?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029200" cy="1981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800" dirty="0" smtClean="0"/>
              <a:t>C is one of the most popular languages in use globally</a:t>
            </a:r>
          </a:p>
          <a:p>
            <a:pPr>
              <a:lnSpc>
                <a:spcPct val="80000"/>
              </a:lnSpc>
              <a:buNone/>
            </a:pPr>
            <a:endParaRPr lang="en-US" sz="2800" dirty="0"/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800" dirty="0" smtClean="0"/>
              <a:t>Some </a:t>
            </a:r>
            <a:r>
              <a:rPr lang="en-US" sz="2800" b="1" u="sng" dirty="0" smtClean="0"/>
              <a:t>reasons</a:t>
            </a:r>
            <a:r>
              <a:rPr lang="en-US" sz="2800" dirty="0" smtClean="0"/>
              <a:t> for learning programming using the C language include: </a:t>
            </a:r>
          </a:p>
        </p:txBody>
      </p:sp>
      <p:graphicFrame>
        <p:nvGraphicFramePr>
          <p:cNvPr id="4" name="Group 27"/>
          <p:cNvGraphicFramePr>
            <a:graphicFrameLocks/>
          </p:cNvGraphicFramePr>
          <p:nvPr/>
        </p:nvGraphicFramePr>
        <p:xfrm>
          <a:off x="5562600" y="1371600"/>
          <a:ext cx="3352800" cy="134112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Language  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Time to Run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Assembly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 0.18 seconds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 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2.7 seconds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Basic 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 seconds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5943600" y="2819400"/>
            <a:ext cx="2819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/>
              <a:t>Comparative times for a Sieve of Eratosthenes test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429000"/>
            <a:ext cx="86868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English-like,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quite compact - has a small number of keywords,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 large number of C programs need to be maintained,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the lowest of high-level languages, 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faster and more powerful than other high-level languages,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UNIX, Linux and Windows operating systems are written in C and C++.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 most common languages, such as Java, C#, are similar to C.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supports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basic ways which help us understanding memory of a program. These can be hidden in higher languages.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12- Some Notable 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Calibri" pitchFamily="34" charset="0"/>
                <a:cs typeface="Arial" charset="0"/>
              </a:rPr>
              <a:t>Comments 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dirty="0" smtClean="0"/>
              <a:t>/*      */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We use comments to document our programs and to enhance their readability.  C compilers ignore all comments. 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Calibri" pitchFamily="34" charset="0"/>
                <a:cs typeface="Arial" charset="0"/>
              </a:rPr>
              <a:t>Whitespace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We use whitespace to improve program readability and to display the structure of our program's logic. C compilers ignore all whitespace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Calibri" pitchFamily="34" charset="0"/>
                <a:cs typeface="Arial" charset="0"/>
              </a:rPr>
              <a:t>Case Sensitivity</a:t>
            </a:r>
          </a:p>
          <a:p>
            <a:pPr lvl="1"/>
            <a:r>
              <a:rPr lang="en-US" dirty="0" smtClean="0"/>
              <a:t>C language is case sensitive.  </a:t>
            </a:r>
          </a:p>
          <a:p>
            <a:pPr lvl="1"/>
            <a:r>
              <a:rPr lang="en-US" dirty="0" smtClean="0"/>
              <a:t>C compilers treat the character 'A' as different from the character 'a'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690562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13- Structure of a Simple C Program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15000" y="2514600"/>
            <a:ext cx="2133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Comment for program description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33800" y="3810000"/>
            <a:ext cx="3200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Declaration for library  using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67000" y="4114800"/>
            <a:ext cx="2286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Entry point of C-program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4267200"/>
            <a:ext cx="1600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Statements + comments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19400" y="5638800"/>
            <a:ext cx="2209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Exit point of C-program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6172200"/>
            <a:ext cx="30861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52900" y="914400"/>
            <a:ext cx="4991100" cy="8096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cxnSp>
        <p:nvCxnSpPr>
          <p:cNvPr id="19" name="Straight Arrow Connector 18"/>
          <p:cNvCxnSpPr/>
          <p:nvPr/>
        </p:nvCxnSpPr>
        <p:spPr>
          <a:xfrm rot="16200000" flipH="1">
            <a:off x="-1028700" y="3619500"/>
            <a:ext cx="43434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85800" y="1524000"/>
            <a:ext cx="36576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Structure…: C program Entry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1143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Entry point: the point where a program begins.</a:t>
            </a:r>
          </a:p>
          <a:p>
            <a:pPr>
              <a:buNone/>
            </a:pPr>
            <a:r>
              <a:rPr lang="en-US" dirty="0" smtClean="0"/>
              <a:t>Entry points of C-programs: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457200" y="2514600"/>
            <a:ext cx="7924800" cy="3886200"/>
            <a:chOff x="457200" y="2362200"/>
            <a:chExt cx="7924800" cy="3886200"/>
          </a:xfrm>
        </p:grpSpPr>
        <p:sp>
          <p:nvSpPr>
            <p:cNvPr id="10" name="Rectangle 9"/>
            <p:cNvSpPr/>
            <p:nvPr/>
          </p:nvSpPr>
          <p:spPr>
            <a:xfrm>
              <a:off x="457200" y="4343400"/>
              <a:ext cx="5867400" cy="1905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/>
                <a:t>[int] main( int argCount, char* args[])</a:t>
              </a:r>
            </a:p>
            <a:p>
              <a:r>
                <a:rPr lang="en-US" sz="2800" b="1" dirty="0" smtClean="0"/>
                <a:t>{  &lt;statements&gt;</a:t>
              </a:r>
            </a:p>
            <a:p>
              <a:r>
                <a:rPr lang="en-US" sz="2800" b="1" dirty="0" smtClean="0"/>
                <a:t>    [ return number; ]</a:t>
              </a:r>
            </a:p>
            <a:p>
              <a:r>
                <a:rPr lang="en-US" sz="2800" b="1" dirty="0" smtClean="0"/>
                <a:t>}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24600" y="4343400"/>
              <a:ext cx="2057400" cy="1143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Demo. </a:t>
              </a:r>
            </a:p>
            <a:p>
              <a:pPr algn="ctr"/>
              <a:r>
                <a:rPr lang="en-US" sz="2000" b="1" dirty="0" smtClean="0"/>
                <a:t>In the module H (Files)</a:t>
              </a:r>
              <a:endParaRPr lang="en-US" sz="2000" b="1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334000" y="2362200"/>
              <a:ext cx="2057400" cy="381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Common form</a:t>
              </a:r>
              <a:endParaRPr lang="en-US" sz="2000" b="1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05000" y="2362200"/>
              <a:ext cx="3429000" cy="18288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/>
                <a:t>[int] main( [void] )</a:t>
              </a:r>
            </a:p>
            <a:p>
              <a:r>
                <a:rPr lang="en-US" sz="2800" b="1" dirty="0" smtClean="0"/>
                <a:t>{  &lt;statements&gt;</a:t>
              </a:r>
            </a:p>
            <a:p>
              <a:r>
                <a:rPr lang="en-US" sz="2800" b="1" dirty="0" smtClean="0"/>
                <a:t>    [ return number; ]</a:t>
              </a:r>
            </a:p>
            <a:p>
              <a:r>
                <a:rPr lang="en-US" sz="2800" b="1" dirty="0" smtClean="0"/>
                <a:t>}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Definitions related to programming</a:t>
            </a:r>
          </a:p>
          <a:p>
            <a:r>
              <a:rPr lang="en-US" dirty="0" smtClean="0"/>
              <a:t>How to make a good software?</a:t>
            </a:r>
          </a:p>
          <a:p>
            <a:r>
              <a:rPr lang="en-US" dirty="0" smtClean="0"/>
              <a:t>Steps to develop a software?</a:t>
            </a:r>
          </a:p>
          <a:p>
            <a:r>
              <a:rPr lang="en-US" dirty="0" smtClean="0"/>
              <a:t>Computer hardware.</a:t>
            </a:r>
          </a:p>
          <a:p>
            <a:r>
              <a:rPr lang="en-US" dirty="0" smtClean="0"/>
              <a:t>Fundamental Data Units</a:t>
            </a:r>
          </a:p>
          <a:p>
            <a:r>
              <a:rPr lang="en-US" dirty="0" smtClean="0"/>
              <a:t>Data Representation</a:t>
            </a:r>
          </a:p>
          <a:p>
            <a:r>
              <a:rPr lang="en-US" dirty="0" smtClean="0"/>
              <a:t>Program Instructions</a:t>
            </a:r>
          </a:p>
          <a:p>
            <a:r>
              <a:rPr lang="en-US" dirty="0" smtClean="0"/>
              <a:t>Languages</a:t>
            </a:r>
          </a:p>
          <a:p>
            <a:r>
              <a:rPr lang="en-US" dirty="0" smtClean="0"/>
              <a:t>C Compilers</a:t>
            </a:r>
          </a:p>
          <a:p>
            <a:r>
              <a:rPr lang="en-US" dirty="0" smtClean="0"/>
              <a:t>Why C is the first language selected?</a:t>
            </a:r>
          </a:p>
          <a:p>
            <a:r>
              <a:rPr lang="en-US" dirty="0" smtClean="0"/>
              <a:t>Some notable features of C</a:t>
            </a:r>
          </a:p>
          <a:p>
            <a:r>
              <a:rPr lang="en-US" dirty="0" smtClean="0"/>
              <a:t>Structure of a simple C Program.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1-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Information: </a:t>
            </a:r>
            <a:r>
              <a:rPr lang="en-US" sz="2800" dirty="0" smtClean="0"/>
              <a:t>Knowledge about something</a:t>
            </a:r>
          </a:p>
          <a:p>
            <a:r>
              <a:rPr lang="en-US" dirty="0" smtClean="0"/>
              <a:t>Data: </a:t>
            </a:r>
            <a:r>
              <a:rPr lang="en-US" sz="2600" dirty="0" smtClean="0"/>
              <a:t>Values are used to describe information. So, information can be called as the mean of data</a:t>
            </a:r>
            <a:endParaRPr lang="en-US" sz="3000" dirty="0" smtClean="0"/>
          </a:p>
          <a:p>
            <a:r>
              <a:rPr lang="en-US" dirty="0" smtClean="0"/>
              <a:t>Problem: </a:t>
            </a:r>
            <a:r>
              <a:rPr lang="en-US" sz="2600" dirty="0" smtClean="0"/>
              <a:t>A situation in which something is hidden</a:t>
            </a:r>
          </a:p>
          <a:p>
            <a:r>
              <a:rPr lang="en-US" dirty="0" smtClean="0"/>
              <a:t>Solve a problem: </a:t>
            </a:r>
            <a:r>
              <a:rPr lang="en-US" sz="2600" dirty="0" smtClean="0"/>
              <a:t>explore the hidden information</a:t>
            </a:r>
          </a:p>
          <a:p>
            <a:r>
              <a:rPr lang="en-US" dirty="0" smtClean="0"/>
              <a:t>Solution:</a:t>
            </a:r>
            <a:r>
              <a:rPr lang="en-US" sz="2800" dirty="0" smtClean="0"/>
              <a:t> </a:t>
            </a:r>
            <a:r>
              <a:rPr lang="en-US" sz="2600" dirty="0" smtClean="0"/>
              <a:t>Value(data) of hidden information </a:t>
            </a:r>
          </a:p>
          <a:p>
            <a:r>
              <a:rPr lang="en-US" dirty="0" smtClean="0"/>
              <a:t>Algorithm: </a:t>
            </a:r>
            <a:r>
              <a:rPr lang="en-US" sz="2800" dirty="0" smtClean="0"/>
              <a:t>a way to find out a solution</a:t>
            </a:r>
          </a:p>
          <a:p>
            <a:r>
              <a:rPr lang="en-US" dirty="0" smtClean="0"/>
              <a:t>Program: </a:t>
            </a:r>
            <a:r>
              <a:rPr lang="en-US" sz="2600" dirty="0" smtClean="0"/>
              <a:t>A sequence of steps to find out the solution of a problem. An algorithm is a implementation of an algorithm</a:t>
            </a:r>
            <a:endParaRPr lang="en-US" sz="3000" dirty="0" smtClean="0"/>
          </a:p>
          <a:p>
            <a:r>
              <a:rPr lang="en-US" dirty="0" smtClean="0"/>
              <a:t>Computer program: </a:t>
            </a:r>
            <a:r>
              <a:rPr lang="en-US" sz="2600" dirty="0" smtClean="0"/>
              <a:t>a program is executed using a computer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Definitions…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1"/>
            <a:ext cx="5029200" cy="2819400"/>
          </a:xfrm>
        </p:spPr>
        <p:txBody>
          <a:bodyPr>
            <a:normAutofit/>
          </a:bodyPr>
          <a:lstStyle/>
          <a:p>
            <a:r>
              <a:rPr lang="en-US" dirty="0" smtClean="0"/>
              <a:t>Computer program = data + instructions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A </a:t>
            </a:r>
            <a:r>
              <a:rPr lang="en-US" sz="2400" b="1" u="sng" dirty="0" smtClean="0">
                <a:solidFill>
                  <a:srgbClr val="FF0000"/>
                </a:solidFill>
              </a:rPr>
              <a:t>simulation</a:t>
            </a:r>
            <a:r>
              <a:rPr lang="en-US" sz="2400" dirty="0" smtClean="0"/>
              <a:t> of solution.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Is a set of instructions that computer hardware will execute</a:t>
            </a:r>
          </a:p>
          <a:p>
            <a:pPr lvl="1" algn="just">
              <a:lnSpc>
                <a:spcPct val="80000"/>
              </a:lnSpc>
              <a:buNone/>
            </a:pPr>
            <a:r>
              <a:rPr lang="en-US" sz="2400" dirty="0" smtClean="0">
                <a:sym typeface="Wingdings" pitchFamily="2" charset="2"/>
              </a:rPr>
              <a:t></a:t>
            </a:r>
            <a:r>
              <a:rPr lang="en-US" sz="2400" dirty="0" smtClean="0"/>
              <a:t>Increase </a:t>
            </a:r>
            <a:r>
              <a:rPr lang="en-US" sz="2400" b="1" u="sng" dirty="0" smtClean="0"/>
              <a:t>performance</a:t>
            </a:r>
            <a:r>
              <a:rPr lang="en-US" sz="2400" dirty="0" smtClean="0"/>
              <a:t> of standard workflow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5" descr="input_outpu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1555750"/>
            <a:ext cx="3733800" cy="202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724401"/>
            <a:ext cx="4495800" cy="1142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Computer software: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A set of related programs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486400" y="45720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553200" y="45720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486400" y="54102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553200" y="54102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Pn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953000" y="4114800"/>
            <a:ext cx="3048000" cy="228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2- How to make a good software?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4906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Issues for a program/software:</a:t>
            </a:r>
          </a:p>
          <a:p>
            <a:pPr lvl="1">
              <a:lnSpc>
                <a:spcPct val="80000"/>
              </a:lnSpc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Usability: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Users can use the program to solve the problem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robust and user-friendly interfaces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Correctness: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Solution must be correct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comprehensive testing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Maintainability: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The program can be modified easily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Understandability </a:t>
            </a:r>
          </a:p>
          <a:p>
            <a:pPr lvl="3">
              <a:lnSpc>
                <a:spcPct val="80000"/>
              </a:lnSpc>
            </a:pPr>
            <a:r>
              <a:rPr lang="en-US" sz="1800" dirty="0" smtClean="0"/>
              <a:t>structured programming</a:t>
            </a:r>
          </a:p>
          <a:p>
            <a:pPr lvl="3">
              <a:lnSpc>
                <a:spcPct val="80000"/>
              </a:lnSpc>
            </a:pPr>
            <a:r>
              <a:rPr lang="en-US" sz="1800" dirty="0" smtClean="0"/>
              <a:t>internal documentation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Modifiability</a:t>
            </a:r>
          </a:p>
          <a:p>
            <a:pPr lvl="3">
              <a:lnSpc>
                <a:spcPct val="80000"/>
              </a:lnSpc>
            </a:pPr>
            <a:r>
              <a:rPr lang="en-US" sz="1800" dirty="0" smtClean="0"/>
              <a:t>standards compliance 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Portability: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The program can run in different platforms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standards compliance </a:t>
            </a:r>
            <a:r>
              <a:rPr lang="en-US" sz="2000" dirty="0" smtClean="0">
                <a:sym typeface="Wingdings" pitchFamily="2" charset="2"/>
              </a:rPr>
              <a:t> Needed modifications are minimum</a:t>
            </a:r>
          </a:p>
          <a:p>
            <a:pPr lvl="2">
              <a:lnSpc>
                <a:spcPct val="80000"/>
              </a:lnSpc>
              <a:buNone/>
            </a:pPr>
            <a:r>
              <a:rPr lang="en-US" sz="2000" dirty="0" smtClean="0">
                <a:sym typeface="Wingdings" pitchFamily="2" charset="2"/>
              </a:rPr>
              <a:t>(platform: CPU + operating system running on it)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3- Steps to develop a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895600"/>
            <a:ext cx="8610600" cy="2895600"/>
          </a:xfrm>
        </p:spPr>
        <p:txBody>
          <a:bodyPr>
            <a:normAutofit/>
          </a:bodyPr>
          <a:lstStyle/>
          <a:p>
            <a:pPr lvl="1" algn="just">
              <a:lnSpc>
                <a:spcPct val="80000"/>
              </a:lnSpc>
            </a:pPr>
            <a:r>
              <a:rPr lang="en-US" sz="2400" dirty="0" smtClean="0"/>
              <a:t>Requirements </a:t>
            </a:r>
            <a:r>
              <a:rPr lang="en-US" sz="2400" dirty="0" smtClean="0">
                <a:sym typeface="Wingdings" pitchFamily="2" charset="2"/>
              </a:rPr>
              <a:t> The problem is understood</a:t>
            </a:r>
            <a:endParaRPr lang="en-US" sz="2400" dirty="0" smtClean="0"/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Analysis </a:t>
            </a:r>
            <a:r>
              <a:rPr lang="en-US" sz="2400" dirty="0" smtClean="0">
                <a:sym typeface="Wingdings" pitchFamily="2" charset="2"/>
              </a:rPr>
              <a:t> Data and tasks are identified</a:t>
            </a:r>
            <a:endParaRPr lang="en-US" sz="2400" dirty="0" smtClean="0"/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Design </a:t>
            </a:r>
            <a:r>
              <a:rPr lang="en-US" sz="2400" dirty="0" smtClean="0">
                <a:sym typeface="Wingdings" pitchFamily="2" charset="2"/>
              </a:rPr>
              <a:t> folders, files are organized</a:t>
            </a:r>
            <a:endParaRPr lang="en-US" sz="2400" dirty="0" smtClean="0"/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Coding </a:t>
            </a:r>
            <a:r>
              <a:rPr lang="en-US" sz="2400" dirty="0" smtClean="0">
                <a:sym typeface="Wingdings" pitchFamily="2" charset="2"/>
              </a:rPr>
              <a:t> Implementation</a:t>
            </a:r>
            <a:endParaRPr lang="en-US" sz="2400" dirty="0" smtClean="0"/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Testing </a:t>
            </a:r>
            <a:r>
              <a:rPr lang="en-US" sz="2400" dirty="0" smtClean="0">
                <a:sym typeface="Wingdings" pitchFamily="2" charset="2"/>
              </a:rPr>
              <a:t> Checking whether requirements are satisfied or not </a:t>
            </a:r>
            <a:endParaRPr lang="en-US" sz="2400" dirty="0" smtClean="0"/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Deploying </a:t>
            </a:r>
            <a:r>
              <a:rPr lang="en-US" sz="2400" dirty="0" smtClean="0">
                <a:sym typeface="Wingdings" pitchFamily="2" charset="2"/>
              </a:rPr>
              <a:t> Program is installed to user computers</a:t>
            </a:r>
            <a:endParaRPr lang="en-US" sz="2400" dirty="0" smtClean="0"/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Maintenance </a:t>
            </a:r>
            <a:r>
              <a:rPr lang="en-US" sz="2400" dirty="0" smtClean="0">
                <a:sym typeface="Wingdings" pitchFamily="2" charset="2"/>
              </a:rPr>
              <a:t> Needed modifications, if any, are carried out</a:t>
            </a: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371600"/>
            <a:ext cx="6484937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4- Computer Hardware - Review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4976446"/>
          <a:ext cx="8686800" cy="1500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3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2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Used 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517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bus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 the IO peripherals, position of  accessed memory.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dirty="0" smtClean="0"/>
                        <a:t>Data bus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Transmit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517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bus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 operation on peripherals,</a:t>
                      </a:r>
                      <a:r>
                        <a:rPr lang="en-US" baseline="0" dirty="0" smtClean="0"/>
                        <a:t> read peripheral ‘s states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0" y="1752600"/>
            <a:ext cx="28956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/>
              <a:t>3 steps to read a memory cell</a:t>
            </a:r>
            <a:r>
              <a:rPr lang="en-US" dirty="0" smtClean="0"/>
              <a:t>:</a:t>
            </a:r>
          </a:p>
          <a:p>
            <a:pPr marL="342900" indent="-342900">
              <a:buAutoNum type="arabicParenBoth"/>
            </a:pPr>
            <a:r>
              <a:rPr lang="en-US" dirty="0" smtClean="0"/>
              <a:t>CPU puts the memory address to  address bus</a:t>
            </a:r>
          </a:p>
          <a:p>
            <a:pPr marL="342900" indent="-342900">
              <a:buAutoNum type="arabicParenBoth"/>
            </a:pPr>
            <a:r>
              <a:rPr lang="en-US" dirty="0" smtClean="0"/>
              <a:t>CPU puts the read-signal to control bus.</a:t>
            </a:r>
          </a:p>
          <a:p>
            <a:pPr marL="342900" indent="-342900">
              <a:buAutoNum type="arabicParenBoth"/>
            </a:pPr>
            <a:r>
              <a:rPr lang="en-US" dirty="0" smtClean="0"/>
              <a:t>Data  in memory cell is transferred to  a register in CPU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" y="990600"/>
            <a:ext cx="561975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28600" y="4645223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ALU</a:t>
            </a:r>
            <a:r>
              <a:rPr lang="en-US" sz="1400" dirty="0" smtClean="0"/>
              <a:t>: Arithmetic and Logic Unit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Computer Hardware…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67000"/>
            <a:ext cx="5486400" cy="3048000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Arial" charset="0"/>
              </a:rPr>
              <a:t>The most expensive and fastest memory - registers - is reserved for the CPU. </a:t>
            </a:r>
          </a:p>
          <a:p>
            <a:pPr lvl="1" algn="just"/>
            <a:r>
              <a:rPr lang="en-US" dirty="0" smtClean="0"/>
              <a:t>CPU transfers information at less than 10 nanoseconds </a:t>
            </a:r>
          </a:p>
          <a:p>
            <a:pPr lvl="1" algn="just"/>
            <a:r>
              <a:rPr lang="en-US" dirty="0" smtClean="0"/>
              <a:t>primary memory transfers information at about 60 nanoseconds </a:t>
            </a:r>
          </a:p>
          <a:p>
            <a:pPr lvl="1" algn="just"/>
            <a:r>
              <a:rPr lang="en-US" dirty="0" smtClean="0"/>
              <a:t>a hard disk transfers information at about 12,000,000 nanoseconds 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5887" y="1066800"/>
            <a:ext cx="2424113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4325" y="1273175"/>
            <a:ext cx="2505075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5486400"/>
            <a:ext cx="7924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CPU memory is volatile - the contents of the registers are lost as soon as power is turned off.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976480"/>
            <a:ext cx="2038350" cy="4052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2264</Words>
  <Application>Microsoft Office PowerPoint</Application>
  <PresentationFormat>On-screen Show (4:3)</PresentationFormat>
  <Paragraphs>535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Times New Roman</vt:lpstr>
      <vt:lpstr>Wingdings</vt:lpstr>
      <vt:lpstr>Office Theme</vt:lpstr>
      <vt:lpstr>Slot 2  Introduction to PFC</vt:lpstr>
      <vt:lpstr>Objectives</vt:lpstr>
      <vt:lpstr>Contents</vt:lpstr>
      <vt:lpstr>1- Definitions</vt:lpstr>
      <vt:lpstr>Definitions…</vt:lpstr>
      <vt:lpstr>2- How to make a good software?</vt:lpstr>
      <vt:lpstr>3- Steps to develop a software</vt:lpstr>
      <vt:lpstr>4- Computer Hardware - Review</vt:lpstr>
      <vt:lpstr>Computer Hardware…</vt:lpstr>
      <vt:lpstr>Computer Hardware…</vt:lpstr>
      <vt:lpstr>Computer Hardware…</vt:lpstr>
      <vt:lpstr>5- Data Units</vt:lpstr>
      <vt:lpstr>Data Units …</vt:lpstr>
      <vt:lpstr>6- Data Representations</vt:lpstr>
      <vt:lpstr>Data Representations:  Conversion- A review</vt:lpstr>
      <vt:lpstr>Data Representations:  Conversion: A review</vt:lpstr>
      <vt:lpstr>Data Representations:  Conversion: A review</vt:lpstr>
      <vt:lpstr>Data Representations: Conversion…</vt:lpstr>
      <vt:lpstr>Data Representations: Conversion…</vt:lpstr>
      <vt:lpstr>Data Representations: Conversion…</vt:lpstr>
      <vt:lpstr>Data Representations: Operations</vt:lpstr>
      <vt:lpstr>Data Representations: Operations …</vt:lpstr>
      <vt:lpstr>Data Representations: Operations …</vt:lpstr>
      <vt:lpstr>Data Representations: Operations …</vt:lpstr>
      <vt:lpstr>Data Representations: Signed Integers</vt:lpstr>
      <vt:lpstr>Data Representations: Signed Integers</vt:lpstr>
      <vt:lpstr>7- Addressing Information</vt:lpstr>
      <vt:lpstr>8- Program Instructions</vt:lpstr>
      <vt:lpstr>Program Instructions…</vt:lpstr>
      <vt:lpstr>9- Programming Languages</vt:lpstr>
      <vt:lpstr>Programming Languages…</vt:lpstr>
      <vt:lpstr>Programming Languages…</vt:lpstr>
      <vt:lpstr>10- Translating and Executing  a Program</vt:lpstr>
      <vt:lpstr>11- Why C is the 1st Language?</vt:lpstr>
      <vt:lpstr>Why C is the 1st Language?</vt:lpstr>
      <vt:lpstr>12- Some Notable C Features</vt:lpstr>
      <vt:lpstr>13- Structure of a Simple C Program</vt:lpstr>
      <vt:lpstr>Structure…: C program Entry Points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MyPC</cp:lastModifiedBy>
  <cp:revision>69</cp:revision>
  <dcterms:created xsi:type="dcterms:W3CDTF">2013-07-11T00:46:38Z</dcterms:created>
  <dcterms:modified xsi:type="dcterms:W3CDTF">2021-01-06T07:35:31Z</dcterms:modified>
</cp:coreProperties>
</file>