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7" r:id="rId3"/>
    <p:sldId id="263" r:id="rId4"/>
    <p:sldId id="268" r:id="rId5"/>
    <p:sldId id="260" r:id="rId6"/>
    <p:sldId id="277" r:id="rId7"/>
    <p:sldId id="261" r:id="rId8"/>
    <p:sldId id="262" r:id="rId9"/>
    <p:sldId id="264" r:id="rId10"/>
    <p:sldId id="271" r:id="rId11"/>
    <p:sldId id="265" r:id="rId12"/>
    <p:sldId id="266" r:id="rId13"/>
    <p:sldId id="269" r:id="rId14"/>
    <p:sldId id="270" r:id="rId15"/>
    <p:sldId id="272" r:id="rId16"/>
    <p:sldId id="273" r:id="rId17"/>
    <p:sldId id="276" r:id="rId18"/>
    <p:sldId id="274" r:id="rId19"/>
    <p:sldId id="275" r:id="rId20"/>
    <p:sldId id="27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65" autoAdjust="0"/>
    <p:restoredTop sz="94660"/>
  </p:normalViewPr>
  <p:slideViewPr>
    <p:cSldViewPr>
      <p:cViewPr>
        <p:scale>
          <a:sx n="75" d="100"/>
          <a:sy n="75" d="100"/>
        </p:scale>
        <p:origin x="-2064" y="-34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D55D3EC-A8EC-40BE-9894-E7F83AB35E45}"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43349-A3B7-435B-B612-327410F21ED0}"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1200" advClick="0">
        <p:dissolve/>
      </p:transition>
    </mc:Choice>
    <mc:Fallback xmlns="">
      <p:transition spd="slow" advClick="0">
        <p:dissolv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55D3EC-A8EC-40BE-9894-E7F83AB35E45}"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43349-A3B7-435B-B612-327410F21ED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advClick="0">
        <p:dissolve/>
      </p:transition>
    </mc:Choice>
    <mc:Fallback xmlns="">
      <p:transition spd="slow" advClick="0">
        <p:dissolv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2"/>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55D3EC-A8EC-40BE-9894-E7F83AB35E45}"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43349-A3B7-435B-B612-327410F21ED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advClick="0">
        <p:dissolve/>
      </p:transition>
    </mc:Choice>
    <mc:Fallback xmlns="">
      <p:transition spd="slow" advClick="0">
        <p:dissolv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55D3EC-A8EC-40BE-9894-E7F83AB35E45}"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43349-A3B7-435B-B612-327410F21ED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advClick="0">
        <p:dissolve/>
      </p:transition>
    </mc:Choice>
    <mc:Fallback xmlns="">
      <p:transition spd="slow" advClick="0">
        <p:dissolv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55D3EC-A8EC-40BE-9894-E7F83AB35E45}"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43349-A3B7-435B-B612-327410F21ED0}" type="slidenum">
              <a:rPr lang="en-US" smtClean="0"/>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1200" advClick="0">
        <p:dissolve/>
      </p:transition>
    </mc:Choice>
    <mc:Fallback xmlns="">
      <p:transition spd="slow" advClick="0">
        <p:dissolv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55D3EC-A8EC-40BE-9894-E7F83AB35E45}" type="datetimeFigureOut">
              <a:rPr lang="en-US" smtClean="0"/>
              <a:t>12/31/2023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43349-A3B7-435B-B612-327410F21ED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advClick="0">
        <p:dissolve/>
      </p:transition>
    </mc:Choice>
    <mc:Fallback xmlns="">
      <p:transition spd="slow" advClick="0">
        <p:dissolv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55D3EC-A8EC-40BE-9894-E7F83AB35E45}" type="datetimeFigureOut">
              <a:rPr lang="en-US" smtClean="0"/>
              <a:t>12/31/2023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643349-A3B7-435B-B612-327410F21ED0}"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00" advClick="0">
        <p:dissolve/>
      </p:transition>
    </mc:Choice>
    <mc:Fallback xmlns="">
      <p:transition spd="slow" advClick="0">
        <p:dissolv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D55D3EC-A8EC-40BE-9894-E7F83AB35E45}" type="datetimeFigureOut">
              <a:rPr lang="en-US" smtClean="0"/>
              <a:t>12/31/2023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643349-A3B7-435B-B612-327410F21ED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advClick="0">
        <p:dissolve/>
      </p:transition>
    </mc:Choice>
    <mc:Fallback xmlns="">
      <p:transition spd="slow" advClick="0">
        <p:dissolv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5D3EC-A8EC-40BE-9894-E7F83AB35E45}" type="datetimeFigureOut">
              <a:rPr lang="en-US" smtClean="0"/>
              <a:t>12/31/2023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643349-A3B7-435B-B612-327410F21ED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advClick="0">
        <p:dissolve/>
      </p:transition>
    </mc:Choice>
    <mc:Fallback xmlns="">
      <p:transition spd="slow" advClick="0">
        <p:dissolv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1"/>
            <a:ext cx="4594935"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2"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55D3EC-A8EC-40BE-9894-E7F83AB35E45}" type="datetimeFigureOut">
              <a:rPr lang="en-US" smtClean="0"/>
              <a:t>12/31/2023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43349-A3B7-435B-B612-327410F21ED0}" type="slidenum">
              <a:rPr lang="en-US" smtClean="0"/>
              <a:t>‹#›</a:t>
            </a:fld>
            <a:endParaRPr lang="en-US"/>
          </a:p>
        </p:txBody>
      </p:sp>
      <p:cxnSp>
        <p:nvCxnSpPr>
          <p:cNvPr id="10" name="Straight Connector 9"/>
          <p:cNvCxnSpPr/>
          <p:nvPr/>
        </p:nvCxnSpPr>
        <p:spPr>
          <a:xfrm rot="5400000">
            <a:off x="1677195"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00" advClick="0">
        <p:dissolve/>
      </p:transition>
    </mc:Choice>
    <mc:Fallback xmlns="">
      <p:transition spd="slow" advClick="0">
        <p:dissolv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55D3EC-A8EC-40BE-9894-E7F83AB35E45}" type="datetimeFigureOut">
              <a:rPr lang="en-US" smtClean="0"/>
              <a:t>12/31/2023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43349-A3B7-435B-B612-327410F21ED0}"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advClick="0">
        <p:dissolve/>
      </p:transition>
    </mc:Choice>
    <mc:Fallback xmlns="">
      <p:transition spd="slow" advClick="0">
        <p:dissolv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7"/>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AD55D3EC-A8EC-40BE-9894-E7F83AB35E45}" type="datetimeFigureOut">
              <a:rPr lang="en-US" smtClean="0"/>
              <a:t>12/31/2023</a:t>
            </a:fld>
            <a:endParaRPr lang="en-US"/>
          </a:p>
        </p:txBody>
      </p:sp>
      <p:sp>
        <p:nvSpPr>
          <p:cNvPr id="5" name="Footer Placeholder 4"/>
          <p:cNvSpPr>
            <a:spLocks noGrp="1"/>
          </p:cNvSpPr>
          <p:nvPr>
            <p:ph type="ftr" sz="quarter" idx="3"/>
          </p:nvPr>
        </p:nvSpPr>
        <p:spPr>
          <a:xfrm>
            <a:off x="762000" y="6208777"/>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9"/>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10643349-A3B7-435B-B612-327410F21ED0}"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1200" advClick="0">
        <p:dissolve/>
      </p:transition>
    </mc:Choice>
    <mc:Fallback xmlns="">
      <p:transition spd="slow" advClick="0">
        <p:dissolve/>
      </p:transition>
    </mc:Fallback>
  </mc:AlternateConten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GROUP 3 - EXPOSE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1" y="533400"/>
            <a:ext cx="2939392" cy="1981200"/>
          </a:xfrm>
          <a:prstGeom prst="rect">
            <a:avLst/>
          </a:prstGeom>
        </p:spPr>
      </p:pic>
    </p:spTree>
    <p:extLst>
      <p:ext uri="{BB962C8B-B14F-4D97-AF65-F5344CB8AC3E}">
        <p14:creationId xmlns:p14="http://schemas.microsoft.com/office/powerpoint/2010/main" val="3773429603"/>
      </p:ext>
    </p:extLst>
  </p:cSld>
  <p:clrMapOvr>
    <a:masterClrMapping/>
  </p:clrMapOvr>
  <mc:AlternateContent xmlns:mc="http://schemas.openxmlformats.org/markup-compatibility/2006" xmlns:p14="http://schemas.microsoft.com/office/powerpoint/2010/main">
    <mc:Choice Requires="p14">
      <p:transition p14:dur="100" advClick="0">
        <p:cut/>
      </p:transition>
    </mc:Choice>
    <mc:Fallback xmlns="">
      <p:transition advClick="0">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There are some restrictions on divide and conquer algorithms that need to be considered. </a:t>
            </a:r>
          </a:p>
          <a:p>
            <a:r>
              <a:rPr lang="en-US" dirty="0"/>
              <a:t>One drawback is that they can be challenging to apply to issues that are hard to break down. This implies that some issues might not be suitable to divide and conquer algorithms because they cannot be effectively divided into smaller </a:t>
            </a:r>
            <a:r>
              <a:rPr lang="en-US" dirty="0" smtClean="0"/>
              <a:t>sub problems</a:t>
            </a:r>
            <a:r>
              <a:rPr lang="en-US" dirty="0"/>
              <a:t>. </a:t>
            </a:r>
          </a:p>
          <a:p>
            <a:r>
              <a:rPr lang="en-US" dirty="0"/>
              <a:t>Divide and conquer algorithms may use more memory than other kinds of algorithms, which is another drawback. This is because, in order to solve the main problem, the smaller </a:t>
            </a:r>
            <a:r>
              <a:rPr lang="en-US" dirty="0" smtClean="0"/>
              <a:t>sub problems </a:t>
            </a:r>
            <a:r>
              <a:rPr lang="en-US" dirty="0"/>
              <a:t>must first be stored independently. </a:t>
            </a:r>
          </a:p>
        </p:txBody>
      </p:sp>
    </p:spTree>
    <p:extLst>
      <p:ext uri="{BB962C8B-B14F-4D97-AF65-F5344CB8AC3E}">
        <p14:creationId xmlns:p14="http://schemas.microsoft.com/office/powerpoint/2010/main" val="3576143031"/>
      </p:ext>
    </p:extLst>
  </p:cSld>
  <p:clrMapOvr>
    <a:masterClrMapping/>
  </p:clrMapOvr>
  <mc:AlternateContent xmlns:mc="http://schemas.openxmlformats.org/markup-compatibility/2006" xmlns:p14="http://schemas.microsoft.com/office/powerpoint/2010/main">
    <mc:Choice Requires="p14">
      <p:transition spd="slow" p14:dur="3000" advClick="0" advTm="5000">
        <p:split orient="vert"/>
      </p:transition>
    </mc:Choice>
    <mc:Fallback xmlns="">
      <p:transition spd="slow" advClick="0" advTm="5000">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09600"/>
            <a:ext cx="6781800" cy="1600200"/>
          </a:xfrm>
        </p:spPr>
        <p:txBody>
          <a:bodyPr>
            <a:normAutofit fontScale="90000"/>
          </a:bodyPr>
          <a:lstStyle/>
          <a:p>
            <a:pPr algn="ctr"/>
            <a:r>
              <a:rPr lang="en-US" dirty="0" smtClean="0"/>
              <a:t> SOLVE A PROBLEM USING DIVIDE AND CONQUER</a:t>
            </a:r>
            <a:endParaRPr lang="en-US" dirty="0"/>
          </a:p>
        </p:txBody>
      </p:sp>
      <p:sp>
        <p:nvSpPr>
          <p:cNvPr id="3" name="Content Placeholder 2"/>
          <p:cNvSpPr>
            <a:spLocks noGrp="1"/>
          </p:cNvSpPr>
          <p:nvPr>
            <p:ph idx="1"/>
          </p:nvPr>
        </p:nvSpPr>
        <p:spPr>
          <a:xfrm>
            <a:off x="685800" y="2286000"/>
            <a:ext cx="7543800" cy="3886200"/>
          </a:xfrm>
        </p:spPr>
        <p:txBody>
          <a:bodyPr>
            <a:normAutofit lnSpcReduction="10000"/>
          </a:bodyPr>
          <a:lstStyle/>
          <a:p>
            <a:r>
              <a:rPr lang="en-US" dirty="0"/>
              <a:t>Finding the </a:t>
            </a:r>
            <a:r>
              <a:rPr lang="en-US" dirty="0" smtClean="0"/>
              <a:t>sub problems </a:t>
            </a:r>
            <a:r>
              <a:rPr lang="en-US" dirty="0"/>
              <a:t>into which the main problem can be divided is the first step in applying divide and conquer to solve a problem. After determining which </a:t>
            </a:r>
            <a:r>
              <a:rPr lang="en-US" dirty="0" smtClean="0"/>
              <a:t>sub problems </a:t>
            </a:r>
            <a:r>
              <a:rPr lang="en-US" dirty="0"/>
              <a:t>exist, you must figure out how to address each one recursively. After resolving the </a:t>
            </a:r>
            <a:r>
              <a:rPr lang="en-US" dirty="0" smtClean="0"/>
              <a:t>sub problems</a:t>
            </a:r>
            <a:r>
              <a:rPr lang="en-US" dirty="0"/>
              <a:t>, you can solve the main problem by combining the solutions</a:t>
            </a:r>
            <a:r>
              <a:rPr lang="en-US" dirty="0" smtClean="0"/>
              <a:t>. </a:t>
            </a:r>
            <a:r>
              <a:rPr lang="en-US" dirty="0"/>
              <a:t>To demonstrate this procedure, let's go over an example problem together. Let's say you are asked to identify the second-highest number in a list of numbers. You could split the list into two sub-lists and identify the second one to solve this problem.</a:t>
            </a:r>
          </a:p>
        </p:txBody>
      </p:sp>
    </p:spTree>
    <p:extLst>
      <p:ext uri="{BB962C8B-B14F-4D97-AF65-F5344CB8AC3E}">
        <p14:creationId xmlns:p14="http://schemas.microsoft.com/office/powerpoint/2010/main" val="1762946720"/>
      </p:ext>
    </p:extLst>
  </p:cSld>
  <p:clrMapOvr>
    <a:masterClrMapping/>
  </p:clrMapOvr>
  <mc:AlternateContent xmlns:mc="http://schemas.openxmlformats.org/markup-compatibility/2006" xmlns:p14="http://schemas.microsoft.com/office/powerpoint/2010/main">
    <mc:Choice Requires="p14">
      <p:transition spd="slow" p14:dur="3000" advClick="0" advTm="5000">
        <p14:prism/>
      </p:transition>
    </mc:Choice>
    <mc:Fallback xmlns="">
      <p:transition spd="slow" advClick="0" advTm="500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0"/>
            <a:ext cx="7848600" cy="2819400"/>
          </a:xfrm>
        </p:spPr>
        <p:txBody>
          <a:bodyPr/>
          <a:lstStyle/>
          <a:p>
            <a:pPr algn="ctr"/>
            <a:r>
              <a:rPr lang="en-US" dirty="0" smtClean="0"/>
              <a:t>SAMPLE PROBLEMS AND THEIR DIVIDE AND CONQUER SOLUTIONS</a:t>
            </a:r>
            <a:endParaRPr lang="en-US" dirty="0"/>
          </a:p>
        </p:txBody>
      </p:sp>
    </p:spTree>
    <p:extLst>
      <p:ext uri="{BB962C8B-B14F-4D97-AF65-F5344CB8AC3E}">
        <p14:creationId xmlns:p14="http://schemas.microsoft.com/office/powerpoint/2010/main" val="3469679431"/>
      </p:ext>
    </p:extLst>
  </p:cSld>
  <p:clrMapOvr>
    <a:masterClrMapping/>
  </p:clrMapOvr>
  <mc:AlternateContent xmlns:mc="http://schemas.openxmlformats.org/markup-compatibility/2006" xmlns:p14="http://schemas.microsoft.com/office/powerpoint/2010/main">
    <mc:Choice Requires="p14">
      <p:transition spd="slow" p14:dur="3000" advClick="0" advTm="5000">
        <p:wheel spokes="1"/>
      </p:transition>
    </mc:Choice>
    <mc:Fallback xmlns="">
      <p:transition spd="slow" advClick="0" advTm="5000">
        <p:wheel spokes="1"/>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0" y="457200"/>
            <a:ext cx="6553200" cy="5816977"/>
          </a:xfrm>
          <a:prstGeom prst="rect">
            <a:avLst/>
          </a:prstGeom>
        </p:spPr>
        <p:txBody>
          <a:bodyPr wrap="square">
            <a:spAutoFit/>
          </a:bodyPr>
          <a:lstStyle/>
          <a:p>
            <a:r>
              <a:rPr lang="en-US" sz="2200" b="1" dirty="0"/>
              <a:t>2. Merge Sort</a:t>
            </a:r>
          </a:p>
          <a:p>
            <a:r>
              <a:rPr lang="en-US" sz="2500" dirty="0"/>
              <a:t>The merge sort algorithm, which sorts a list of numbers, is a well-known example. The list is initially split into two smaller lists in order for the algorithm to function. It then sorts each of the smaller lists in a recursive manner. The two sorted lists are finally combined into a single sorted list. </a:t>
            </a:r>
          </a:p>
          <a:p>
            <a:r>
              <a:rPr lang="en-US" sz="2500" dirty="0"/>
              <a:t> </a:t>
            </a:r>
          </a:p>
          <a:p>
            <a:r>
              <a:rPr lang="en-US" sz="2500" dirty="0"/>
              <a:t>Given an unsorted array, sort it in ascending order. The divide and conquer solution for this problem involves dividing the array into two halves, recursively sorting each half, and then merging the sorted halves to obtain the final sorted array.</a:t>
            </a:r>
          </a:p>
        </p:txBody>
      </p:sp>
    </p:spTree>
    <p:extLst>
      <p:ext uri="{BB962C8B-B14F-4D97-AF65-F5344CB8AC3E}">
        <p14:creationId xmlns:p14="http://schemas.microsoft.com/office/powerpoint/2010/main" val="2752017637"/>
      </p:ext>
    </p:extLst>
  </p:cSld>
  <p:clrMapOvr>
    <a:masterClrMapping/>
  </p:clrMapOvr>
  <mc:AlternateContent xmlns:mc="http://schemas.openxmlformats.org/markup-compatibility/2006" xmlns:p14="http://schemas.microsoft.com/office/powerpoint/2010/main">
    <mc:Choice Requires="p14">
      <p:transition spd="slow" p14:dur="3000" advClick="0" advTm="5000">
        <p14:window dir="vert"/>
      </p:transition>
    </mc:Choice>
    <mc:Fallback xmlns="">
      <p:transition spd="slow" advClick="0" advTm="500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567" y="838200"/>
            <a:ext cx="6791325"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236417"/>
      </p:ext>
    </p:extLst>
  </p:cSld>
  <p:clrMapOvr>
    <a:masterClrMapping/>
  </p:clrMapOvr>
  <mc:AlternateContent xmlns:mc="http://schemas.openxmlformats.org/markup-compatibility/2006" xmlns:p14="http://schemas.microsoft.com/office/powerpoint/2010/main">
    <mc:Choice Requires="p14">
      <p:transition spd="slow" p14:dur="3000" advClick="0" advTm="5000">
        <p14:prism isContent="1" isInverted="1"/>
      </p:transition>
    </mc:Choice>
    <mc:Fallback xmlns="">
      <p:transition spd="slow" advClick="0" advTm="500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38200"/>
            <a:ext cx="7696200" cy="5334000"/>
          </a:xfrm>
        </p:spPr>
        <p:txBody>
          <a:bodyPr>
            <a:normAutofit fontScale="90000"/>
          </a:bodyPr>
          <a:lstStyle/>
          <a:p>
            <a:r>
              <a:rPr lang="en-US" sz="2800" dirty="0">
                <a:latin typeface="+mn-lt"/>
              </a:rPr>
              <a:t/>
            </a:r>
            <a:br>
              <a:rPr lang="en-US" sz="2800" dirty="0">
                <a:latin typeface="+mn-lt"/>
              </a:rPr>
            </a:br>
            <a:r>
              <a:rPr lang="en-US" sz="2800" dirty="0">
                <a:latin typeface="+mn-lt"/>
              </a:rPr>
              <a:t>1. Binary Search</a:t>
            </a:r>
            <a:br>
              <a:rPr lang="en-US" sz="2800" dirty="0">
                <a:latin typeface="+mn-lt"/>
              </a:rPr>
            </a:br>
            <a:r>
              <a:rPr lang="en-US" sz="2800" dirty="0">
                <a:latin typeface="+mn-lt"/>
              </a:rPr>
              <a:t> Given a sorted array and a target value, find the index of the target value in the array. The divide and conquer solution for this problem involves dividing the array into two halves, comparing the target value with the middle element, and recursively searching in the left or right half of the array based on the comparison result</a:t>
            </a:r>
            <a:r>
              <a:rPr lang="en-US" sz="2800" dirty="0" smtClean="0">
                <a:latin typeface="+mn-lt"/>
              </a:rPr>
              <a:t>.</a:t>
            </a:r>
            <a:br>
              <a:rPr lang="en-US" sz="2800" dirty="0" smtClean="0">
                <a:latin typeface="+mn-lt"/>
              </a:rPr>
            </a:br>
            <a:r>
              <a:rPr lang="en-US" sz="2800" dirty="0">
                <a:latin typeface="+mn-lt"/>
              </a:rPr>
              <a:t/>
            </a:r>
            <a:br>
              <a:rPr lang="en-US" sz="2800" dirty="0">
                <a:latin typeface="+mn-lt"/>
              </a:rPr>
            </a:br>
            <a:r>
              <a:rPr lang="en-US" sz="2800" dirty="0" smtClean="0">
                <a:latin typeface="+mn-lt"/>
              </a:rPr>
              <a:t>EXAMPLE</a:t>
            </a:r>
            <a:r>
              <a:rPr lang="en-US" sz="2800" dirty="0">
                <a:latin typeface="+mn-lt"/>
              </a:rPr>
              <a:t/>
            </a:r>
            <a:br>
              <a:rPr lang="en-US" sz="2800" dirty="0">
                <a:latin typeface="+mn-lt"/>
              </a:rPr>
            </a:br>
            <a:r>
              <a:rPr lang="en-US" sz="2800" dirty="0" smtClean="0">
                <a:latin typeface="+mn-lt"/>
              </a:rPr>
              <a:t/>
            </a:r>
            <a:br>
              <a:rPr lang="en-US" sz="2800" dirty="0" smtClean="0">
                <a:latin typeface="+mn-lt"/>
              </a:rPr>
            </a:br>
            <a:r>
              <a:rPr lang="en-US" sz="2800" dirty="0">
                <a:latin typeface="+mn-lt"/>
              </a:rPr>
              <a:t/>
            </a:r>
            <a:br>
              <a:rPr lang="en-US" sz="2800" dirty="0">
                <a:latin typeface="+mn-lt"/>
              </a:rPr>
            </a:br>
            <a:r>
              <a:rPr lang="en-US" sz="2800" dirty="0"/>
              <a:t/>
            </a:r>
            <a:br>
              <a:rPr lang="en-US" sz="2800" dirty="0"/>
            </a:br>
            <a:endParaRPr lang="en-US" sz="2800" dirty="0"/>
          </a:p>
        </p:txBody>
      </p:sp>
    </p:spTree>
    <p:extLst>
      <p:ext uri="{BB962C8B-B14F-4D97-AF65-F5344CB8AC3E}">
        <p14:creationId xmlns:p14="http://schemas.microsoft.com/office/powerpoint/2010/main" val="3700457627"/>
      </p:ext>
    </p:extLst>
  </p:cSld>
  <p:clrMapOvr>
    <a:masterClrMapping/>
  </p:clrMapOvr>
  <mc:AlternateContent xmlns:mc="http://schemas.openxmlformats.org/markup-compatibility/2006" xmlns:p14="http://schemas.microsoft.com/office/powerpoint/2010/main">
    <mc:Choice Requires="p14">
      <p:transition spd="slow" p14:dur="3000" advClick="0" advTm="5000">
        <p14:ferris dir="l"/>
      </p:transition>
    </mc:Choice>
    <mc:Fallback xmlns="">
      <p:transition spd="slow" advClick="0" advTm="500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C:\Users\A KING\Downloads\Binary-Search-1392x77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856705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167969"/>
      </p:ext>
    </p:extLst>
  </p:cSld>
  <p:clrMapOvr>
    <a:masterClrMapping/>
  </p:clrMapOvr>
  <mc:AlternateContent xmlns:mc="http://schemas.openxmlformats.org/markup-compatibility/2006" xmlns:p14="http://schemas.microsoft.com/office/powerpoint/2010/main">
    <mc:Choice Requires="p14">
      <p:transition spd="slow" p14:dur="3000" advClick="0" advTm="5000">
        <p14:flash/>
      </p:transition>
    </mc:Choice>
    <mc:Fallback xmlns="">
      <p:transition spd="slow" advClick="0" advTm="500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81200" y="5105400"/>
            <a:ext cx="4572000" cy="923330"/>
          </a:xfrm>
          <a:prstGeom prst="rect">
            <a:avLst/>
          </a:prstGeom>
        </p:spPr>
        <p:txBody>
          <a:bodyPr>
            <a:spAutoFit/>
          </a:bodyPr>
          <a:lstStyle/>
          <a:p>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762000" y="3361422"/>
            <a:ext cx="6781800" cy="2554545"/>
          </a:xfrm>
          <a:prstGeom prst="rect">
            <a:avLst/>
          </a:prstGeom>
        </p:spPr>
        <p:txBody>
          <a:bodyPr wrap="square">
            <a:spAutoFit/>
          </a:bodyPr>
          <a:lstStyle/>
          <a:p>
            <a:r>
              <a:rPr lang="en-US" sz="8000" dirty="0">
                <a:solidFill>
                  <a:prstClr val="black"/>
                </a:solidFill>
              </a:rPr>
              <a:t>3. </a:t>
            </a:r>
            <a:r>
              <a:rPr lang="en-US" sz="8000" dirty="0">
                <a:solidFill>
                  <a:prstClr val="black"/>
                </a:solidFill>
                <a:latin typeface="+mj-lt"/>
              </a:rPr>
              <a:t>Maximum Sub-array Sum</a:t>
            </a:r>
            <a:endParaRPr lang="en-US" sz="8000" dirty="0">
              <a:latin typeface="+mj-lt"/>
            </a:endParaRPr>
          </a:p>
        </p:txBody>
      </p:sp>
    </p:spTree>
    <p:extLst>
      <p:ext uri="{BB962C8B-B14F-4D97-AF65-F5344CB8AC3E}">
        <p14:creationId xmlns:p14="http://schemas.microsoft.com/office/powerpoint/2010/main" val="2567390895"/>
      </p:ext>
    </p:extLst>
  </p:cSld>
  <p:clrMapOvr>
    <a:masterClrMapping/>
  </p:clrMapOvr>
  <mc:AlternateContent xmlns:mc="http://schemas.openxmlformats.org/markup-compatibility/2006" xmlns:p14="http://schemas.microsoft.com/office/powerpoint/2010/main">
    <mc:Choice Requires="p14">
      <p:transition spd="slow" p14:dur="3000" advClick="0" advTm="5000">
        <p:blinds dir="vert"/>
      </p:transition>
    </mc:Choice>
    <mc:Fallback xmlns="">
      <p:transition spd="slow" advClick="0" advTm="5000">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371600"/>
            <a:ext cx="6781800" cy="4800600"/>
          </a:xfrm>
        </p:spPr>
        <p:txBody>
          <a:bodyPr>
            <a:normAutofit/>
          </a:bodyPr>
          <a:lstStyle/>
          <a:p>
            <a:r>
              <a:rPr lang="en-US" sz="2500" dirty="0" smtClean="0">
                <a:latin typeface="+mn-lt"/>
              </a:rPr>
              <a:t>Given </a:t>
            </a:r>
            <a:r>
              <a:rPr lang="en-US" sz="2500" dirty="0">
                <a:latin typeface="+mn-lt"/>
              </a:rPr>
              <a:t>an array of integers, find the contiguous sub-array with the largest sum. The divide and conquer solution for this problem involves dividing the array into two halves, finding the maximum sub-array sum in the left and right halves, and then combining the solutions to handle the case where the maximum sub-array crosses the midpoint</a:t>
            </a:r>
            <a:r>
              <a:rPr lang="en-US" sz="2500" dirty="0" smtClean="0">
                <a:latin typeface="+mn-lt"/>
              </a:rPr>
              <a:t>.</a:t>
            </a:r>
            <a:br>
              <a:rPr lang="en-US" sz="2500" dirty="0" smtClean="0">
                <a:latin typeface="+mn-lt"/>
              </a:rPr>
            </a:br>
            <a:r>
              <a:rPr lang="en-US" dirty="0"/>
              <a:t/>
            </a:r>
            <a:br>
              <a:rPr lang="en-US" dirty="0"/>
            </a:br>
            <a:endParaRPr lang="en-US" dirty="0"/>
          </a:p>
        </p:txBody>
      </p:sp>
    </p:spTree>
    <p:extLst>
      <p:ext uri="{BB962C8B-B14F-4D97-AF65-F5344CB8AC3E}">
        <p14:creationId xmlns:p14="http://schemas.microsoft.com/office/powerpoint/2010/main" val="509155145"/>
      </p:ext>
    </p:extLst>
  </p:cSld>
  <p:clrMapOvr>
    <a:masterClrMapping/>
  </p:clrMapOvr>
  <mc:AlternateContent xmlns:mc="http://schemas.openxmlformats.org/markup-compatibility/2006" xmlns:p14="http://schemas.microsoft.com/office/powerpoint/2010/main">
    <mc:Choice Requires="p14">
      <p:transition spd="slow" p14:dur="3000" advClick="0" advTm="5000">
        <p:checker/>
      </p:transition>
    </mc:Choice>
    <mc:Fallback xmlns="">
      <p:transition spd="slow" advClick="0" advTm="5000">
        <p:checker/>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2286000" y="2967335"/>
            <a:ext cx="4572000" cy="923330"/>
          </a:xfrm>
          <a:prstGeom prst="rect">
            <a:avLst/>
          </a:prstGeom>
        </p:spPr>
        <p:txBody>
          <a:bodyPr>
            <a:spAutoFit/>
          </a:bodyPr>
          <a:lstStyle/>
          <a:p>
            <a:r>
              <a:rPr lang="en-US" dirty="0" smtClean="0"/>
              <a:t/>
            </a:r>
            <a:br>
              <a:rPr lang="en-US" dirty="0" smtClean="0"/>
            </a:br>
            <a:r>
              <a:rPr lang="en-US" dirty="0" smtClean="0"/>
              <a:t/>
            </a:r>
            <a:br>
              <a:rPr lang="en-US" dirty="0" smtClean="0"/>
            </a:br>
            <a:endParaRPr lang="en-US" dirty="0"/>
          </a:p>
        </p:txBody>
      </p:sp>
      <p:pic>
        <p:nvPicPr>
          <p:cNvPr id="3074" name="Picture 2" descr="C:\Users\A KING\Downloads\maxresdefaul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00100"/>
            <a:ext cx="8458200"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013029"/>
      </p:ext>
    </p:extLst>
  </p:cSld>
  <p:clrMapOvr>
    <a:masterClrMapping/>
  </p:clrMapOvr>
  <mc:AlternateContent xmlns:mc="http://schemas.openxmlformats.org/markup-compatibility/2006" xmlns:p14="http://schemas.microsoft.com/office/powerpoint/2010/main">
    <mc:Choice Requires="p14">
      <p:transition spd="slow" p14:dur="3750" advClick="0" advTm="5000">
        <p14:shred/>
      </p:transition>
    </mc:Choice>
    <mc:Fallback xmlns="">
      <p:transition spd="slow" advClick="0" advTm="5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772400" cy="5410200"/>
          </a:xfrm>
        </p:spPr>
        <p:txBody>
          <a:bodyPr>
            <a:normAutofit/>
          </a:bodyPr>
          <a:lstStyle/>
          <a:p>
            <a:r>
              <a:rPr lang="en-US" sz="7200" b="1" dirty="0"/>
              <a:t>DIVIDE AND CONQUER</a:t>
            </a:r>
            <a:br>
              <a:rPr lang="en-US" sz="7200" b="1" dirty="0"/>
            </a:br>
            <a:r>
              <a:rPr lang="en-US" sz="7200" b="1" dirty="0"/>
              <a:t>ALGORTIHMS</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US" sz="3600" b="1" u="sng" dirty="0" smtClean="0">
                <a:latin typeface="Bradley Hand ITC" pitchFamily="66" charset="0"/>
              </a:rPr>
              <a:t>TITLE :</a:t>
            </a:r>
            <a:endParaRPr lang="en-US" sz="3600" b="1" u="sng" dirty="0">
              <a:latin typeface="Bradley Hand ITC" pitchFamily="66" charset="0"/>
            </a:endParaRPr>
          </a:p>
        </p:txBody>
      </p:sp>
    </p:spTree>
    <p:extLst>
      <p:ext uri="{BB962C8B-B14F-4D97-AF65-F5344CB8AC3E}">
        <p14:creationId xmlns:p14="http://schemas.microsoft.com/office/powerpoint/2010/main" val="3398431634"/>
      </p:ext>
    </p:extLst>
  </p:cSld>
  <p:clrMapOvr>
    <a:masterClrMapping/>
  </p:clrMapOvr>
  <mc:AlternateContent xmlns:mc="http://schemas.openxmlformats.org/markup-compatibility/2006" xmlns:p14="http://schemas.microsoft.com/office/powerpoint/2010/main">
    <mc:Choice Requires="p14">
      <p:transition spd="slow" p14:dur="3000" advClick="0" advTm="5000">
        <p:fade/>
      </p:transition>
    </mc:Choice>
    <mc:Fallback xmlns="">
      <p:transition spd="slow" advClick="0" advTm="500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lackadder ITC" pitchFamily="82" charset="0"/>
              </a:rPr>
              <a:t>THE END</a:t>
            </a:r>
            <a:endParaRPr lang="en-US" dirty="0">
              <a:latin typeface="Blackadder ITC" pitchFamily="82" charset="0"/>
            </a:endParaRPr>
          </a:p>
        </p:txBody>
      </p:sp>
    </p:spTree>
    <p:extLst>
      <p:ext uri="{BB962C8B-B14F-4D97-AF65-F5344CB8AC3E}">
        <p14:creationId xmlns:p14="http://schemas.microsoft.com/office/powerpoint/2010/main" val="2501920545"/>
      </p:ext>
    </p:extLst>
  </p:cSld>
  <p:clrMapOvr>
    <a:masterClrMapping/>
  </p:clrMapOvr>
  <mc:AlternateContent xmlns:mc="http://schemas.openxmlformats.org/markup-compatibility/2006" xmlns:p14="http://schemas.microsoft.com/office/powerpoint/2010/main">
    <mc:Choice Requires="p14">
      <p:transition spd="slow" p14:dur="1200" advClick="0">
        <p:dissolve/>
      </p:transition>
    </mc:Choice>
    <mc:Fallback xmlns="">
      <p:transition spd="slow" advClick="0">
        <p:dissolv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85800"/>
            <a:ext cx="7772400" cy="4495800"/>
          </a:xfrm>
        </p:spPr>
        <p:txBody>
          <a:bodyPr>
            <a:normAutofit fontScale="92500" lnSpcReduction="20000"/>
          </a:bodyPr>
          <a:lstStyle/>
          <a:p>
            <a:r>
              <a:rPr lang="en-US" b="1" dirty="0"/>
              <a:t>WORK </a:t>
            </a:r>
            <a:r>
              <a:rPr lang="en-US" b="1" dirty="0" smtClean="0"/>
              <a:t>REQUIRED </a:t>
            </a:r>
            <a:r>
              <a:rPr lang="en-US" dirty="0" smtClean="0"/>
              <a:t>:  </a:t>
            </a:r>
            <a:r>
              <a:rPr lang="en-US" i="1" dirty="0"/>
              <a:t>Expose on divide and conquer algorithms how to solve a problem using a divide and conquer algorithms, sample problems and their divide and conquer solutions, implementation in any programming language of your choice</a:t>
            </a:r>
            <a:r>
              <a:rPr lang="en-US" i="1" dirty="0" smtClean="0"/>
              <a:t>.</a:t>
            </a:r>
          </a:p>
          <a:p>
            <a:endParaRPr lang="en-US" i="1" dirty="0"/>
          </a:p>
          <a:p>
            <a:pPr marL="0" indent="0">
              <a:buNone/>
            </a:pPr>
            <a:endParaRPr lang="en-US" dirty="0"/>
          </a:p>
          <a:p>
            <a:r>
              <a:rPr lang="en-US" b="1" dirty="0"/>
              <a:t>GROUP MEMBERS</a:t>
            </a:r>
            <a:r>
              <a:rPr lang="en-US" dirty="0"/>
              <a:t>:</a:t>
            </a:r>
          </a:p>
          <a:p>
            <a:pPr marL="0" indent="0">
              <a:buNone/>
            </a:pPr>
            <a:r>
              <a:rPr lang="en-US" dirty="0"/>
              <a:t>	</a:t>
            </a:r>
          </a:p>
          <a:p>
            <a:r>
              <a:rPr lang="en-US" dirty="0"/>
              <a:t>1.	AMUNGWA </a:t>
            </a:r>
            <a:r>
              <a:rPr lang="en-US" dirty="0" smtClean="0"/>
              <a:t>KINGSLY(LEADER)</a:t>
            </a:r>
            <a:endParaRPr lang="en-US" dirty="0"/>
          </a:p>
          <a:p>
            <a:r>
              <a:rPr lang="en-US" dirty="0"/>
              <a:t>2.	NJU PAUL NTUM</a:t>
            </a:r>
          </a:p>
          <a:p>
            <a:r>
              <a:rPr lang="en-US" dirty="0"/>
              <a:t>3.	NJOMBIKIRI BEVANIE FOMONYUY</a:t>
            </a:r>
          </a:p>
          <a:p>
            <a:r>
              <a:rPr lang="en-US" dirty="0"/>
              <a:t>4.	NSANGO BLESS</a:t>
            </a:r>
          </a:p>
          <a:p>
            <a:endParaRPr lang="en-US" dirty="0"/>
          </a:p>
        </p:txBody>
      </p:sp>
    </p:spTree>
    <p:extLst>
      <p:ext uri="{BB962C8B-B14F-4D97-AF65-F5344CB8AC3E}">
        <p14:creationId xmlns:p14="http://schemas.microsoft.com/office/powerpoint/2010/main" val="2536775075"/>
      </p:ext>
    </p:extLst>
  </p:cSld>
  <p:clrMapOvr>
    <a:masterClrMapping/>
  </p:clrMapOvr>
  <mc:AlternateContent xmlns:mc="http://schemas.openxmlformats.org/markup-compatibility/2006" xmlns:p14="http://schemas.microsoft.com/office/powerpoint/2010/main">
    <mc:Choice Requires="p14">
      <p:transition spd="slow" p14:dur="3000" advClick="0" advTm="5000">
        <p:push dir="u"/>
      </p:transition>
    </mc:Choice>
    <mc:Fallback xmlns="">
      <p:transition spd="slow" advClick="0" advTm="5000">
        <p:push dir="u"/>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8000" dirty="0"/>
              <a:t>INTRODUCTION AND DEFINITION</a:t>
            </a:r>
          </a:p>
        </p:txBody>
      </p:sp>
    </p:spTree>
    <p:extLst>
      <p:ext uri="{BB962C8B-B14F-4D97-AF65-F5344CB8AC3E}">
        <p14:creationId xmlns:p14="http://schemas.microsoft.com/office/powerpoint/2010/main" val="2461798830"/>
      </p:ext>
    </p:extLst>
  </p:cSld>
  <p:clrMapOvr>
    <a:masterClrMapping/>
  </p:clrMapOvr>
  <mc:AlternateContent xmlns:mc="http://schemas.openxmlformats.org/markup-compatibility/2006" xmlns:p14="http://schemas.microsoft.com/office/powerpoint/2010/main">
    <mc:Choice Requires="p14">
      <p:transition spd="slow" p14:dur="3000" advClick="0" advTm="5000">
        <p:circle/>
      </p:transition>
    </mc:Choice>
    <mc:Fallback xmlns="">
      <p:transition spd="slow" advClick="0" advTm="5000">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533400"/>
            <a:ext cx="6781800" cy="1600200"/>
          </a:xfrm>
        </p:spPr>
        <p:txBody>
          <a:bodyPr>
            <a:normAutofit/>
          </a:bodyPr>
          <a:lstStyle/>
          <a:p>
            <a:pPr algn="ctr"/>
            <a:r>
              <a:rPr lang="en-US" sz="4800" dirty="0" smtClean="0">
                <a:latin typeface="Bradley Hand ITC" pitchFamily="66" charset="0"/>
              </a:rPr>
              <a:t>INTRODUCTION</a:t>
            </a:r>
            <a:endParaRPr lang="en-US" sz="4800" dirty="0">
              <a:latin typeface="Bradley Hand ITC" pitchFamily="66" charset="0"/>
            </a:endParaRPr>
          </a:p>
        </p:txBody>
      </p:sp>
      <p:sp>
        <p:nvSpPr>
          <p:cNvPr id="3" name="Content Placeholder 2"/>
          <p:cNvSpPr>
            <a:spLocks noGrp="1"/>
          </p:cNvSpPr>
          <p:nvPr>
            <p:ph idx="1"/>
          </p:nvPr>
        </p:nvSpPr>
        <p:spPr>
          <a:xfrm>
            <a:off x="762000" y="2438400"/>
            <a:ext cx="7543800" cy="3733800"/>
          </a:xfrm>
        </p:spPr>
        <p:txBody>
          <a:bodyPr>
            <a:normAutofit fontScale="85000" lnSpcReduction="10000"/>
          </a:bodyPr>
          <a:lstStyle/>
          <a:p>
            <a:pPr marL="0" indent="0">
              <a:buNone/>
            </a:pPr>
            <a:r>
              <a:rPr lang="en-US" b="1" u="sng" dirty="0" smtClean="0">
                <a:latin typeface="Bradley Hand ITC" pitchFamily="66" charset="0"/>
              </a:rPr>
              <a:t>DEFINITION</a:t>
            </a:r>
          </a:p>
          <a:p>
            <a:pPr marL="0" indent="0">
              <a:buNone/>
            </a:pPr>
            <a:endParaRPr lang="en-US" dirty="0" smtClean="0"/>
          </a:p>
          <a:p>
            <a:pPr marL="0" indent="0">
              <a:buNone/>
            </a:pPr>
            <a:r>
              <a:rPr lang="en-US" dirty="0" smtClean="0"/>
              <a:t>Divide </a:t>
            </a:r>
            <a:r>
              <a:rPr lang="en-US" dirty="0"/>
              <a:t>and conquer is a problem-solving technique that involves breaking down a complex problem into smaller, more manageable </a:t>
            </a:r>
            <a:r>
              <a:rPr lang="en-US" dirty="0" smtClean="0"/>
              <a:t>sub problems</a:t>
            </a:r>
            <a:r>
              <a:rPr lang="en-US" dirty="0"/>
              <a:t>, solving them independently, and then combining the solutions to obtain the final result. This approach is widely used in algorithm design and is particularly effective for solving problems that can be divided into similar or identical </a:t>
            </a:r>
            <a:r>
              <a:rPr lang="en-US" dirty="0" smtClean="0"/>
              <a:t>sub problems</a:t>
            </a:r>
            <a:r>
              <a:rPr lang="en-US" dirty="0"/>
              <a:t>.</a:t>
            </a:r>
          </a:p>
          <a:p>
            <a:pPr marL="0" indent="0">
              <a:buNone/>
            </a:pPr>
            <a:r>
              <a:rPr lang="en-US" dirty="0"/>
              <a:t>They are also often referred to as "recursive algorithms," divide and conquer algorithms start with a big problem and work their way down to smaller </a:t>
            </a:r>
            <a:r>
              <a:rPr lang="en-US" dirty="0" smtClean="0"/>
              <a:t>sub problems</a:t>
            </a:r>
            <a:r>
              <a:rPr lang="en-US" dirty="0"/>
              <a:t>. They then combine the solutions from each </a:t>
            </a:r>
            <a:r>
              <a:rPr lang="en-US" dirty="0" smtClean="0"/>
              <a:t>sub problem </a:t>
            </a:r>
            <a:r>
              <a:rPr lang="en-US" dirty="0"/>
              <a:t>to solve the main problem.</a:t>
            </a:r>
          </a:p>
          <a:p>
            <a:pPr marL="0" indent="0">
              <a:buNone/>
            </a:pPr>
            <a:endParaRPr lang="en-US" dirty="0"/>
          </a:p>
        </p:txBody>
      </p:sp>
    </p:spTree>
    <p:extLst>
      <p:ext uri="{BB962C8B-B14F-4D97-AF65-F5344CB8AC3E}">
        <p14:creationId xmlns:p14="http://schemas.microsoft.com/office/powerpoint/2010/main" val="2425451460"/>
      </p:ext>
    </p:extLst>
  </p:cSld>
  <p:clrMapOvr>
    <a:masterClrMapping/>
  </p:clrMapOvr>
  <mc:AlternateContent xmlns:mc="http://schemas.openxmlformats.org/markup-compatibility/2006" xmlns:p14="http://schemas.microsoft.com/office/powerpoint/2010/main">
    <mc:Choice Requires="p14">
      <p:transition spd="slow" p14:dur="3000" advClick="0" advTm="5000">
        <p:cover/>
      </p:transition>
    </mc:Choice>
    <mc:Fallback xmlns="">
      <p:transition spd="slow" advClick="0" advTm="5000">
        <p:cover/>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8000" dirty="0"/>
              <a:t>ADVANTAGES OF DIVIDE AND CONQUER </a:t>
            </a:r>
          </a:p>
        </p:txBody>
      </p:sp>
    </p:spTree>
    <p:extLst>
      <p:ext uri="{BB962C8B-B14F-4D97-AF65-F5344CB8AC3E}">
        <p14:creationId xmlns:p14="http://schemas.microsoft.com/office/powerpoint/2010/main" val="1547931180"/>
      </p:ext>
    </p:extLst>
  </p:cSld>
  <p:clrMapOvr>
    <a:masterClrMapping/>
  </p:clrMapOvr>
  <mc:AlternateContent xmlns:mc="http://schemas.openxmlformats.org/markup-compatibility/2006" xmlns:p14="http://schemas.microsoft.com/office/powerpoint/2010/main">
    <mc:Choice Requires="p14">
      <p:transition spd="slow" p14:dur="2000" advClick="0" advTm="5000">
        <p14:flythrough/>
      </p:transition>
    </mc:Choice>
    <mc:Fallback xmlns="">
      <p:transition spd="slow" advClick="0" advTm="5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6781800" cy="1600200"/>
          </a:xfrm>
        </p:spPr>
        <p:txBody>
          <a:bodyPr>
            <a:normAutofit/>
          </a:bodyPr>
          <a:lstStyle/>
          <a:p>
            <a:pPr algn="ctr"/>
            <a:endParaRPr lang="en-US" dirty="0"/>
          </a:p>
        </p:txBody>
      </p:sp>
      <p:sp>
        <p:nvSpPr>
          <p:cNvPr id="3" name="Content Placeholder 2"/>
          <p:cNvSpPr>
            <a:spLocks noGrp="1"/>
          </p:cNvSpPr>
          <p:nvPr>
            <p:ph idx="1"/>
          </p:nvPr>
        </p:nvSpPr>
        <p:spPr>
          <a:xfrm>
            <a:off x="838200" y="2209800"/>
            <a:ext cx="7543800" cy="3886200"/>
          </a:xfrm>
        </p:spPr>
        <p:txBody>
          <a:bodyPr>
            <a:normAutofit fontScale="77500" lnSpcReduction="20000"/>
          </a:bodyPr>
          <a:lstStyle/>
          <a:p>
            <a:pPr marL="0" indent="0">
              <a:buNone/>
            </a:pPr>
            <a:endParaRPr lang="en-US" dirty="0" smtClean="0"/>
          </a:p>
          <a:p>
            <a:endParaRPr lang="en-US" dirty="0"/>
          </a:p>
          <a:p>
            <a:r>
              <a:rPr lang="en-US" sz="5000" b="1" dirty="0" smtClean="0"/>
              <a:t>Efficiency </a:t>
            </a:r>
            <a:endParaRPr lang="en-US" sz="5000" b="1" dirty="0"/>
          </a:p>
          <a:p>
            <a:endParaRPr lang="en-US" sz="2900" dirty="0"/>
          </a:p>
          <a:p>
            <a:r>
              <a:rPr lang="en-US" sz="2600" dirty="0"/>
              <a:t>Divide and conquer algorithms can benefit from a feature known as "divide and conquer efficiency," which makes them frequently more efficient than other algorithms. This condition indicates that the execution time of a divide and conquer method will be at most O (N log N) when applied to a problem with N sub-problems. This indicates that divide and conquer algorithms are highly effective in resolving issues that may be divided into numerous smaller issues.</a:t>
            </a:r>
          </a:p>
          <a:p>
            <a:endParaRPr lang="en-US" sz="4000" dirty="0"/>
          </a:p>
          <a:p>
            <a:endParaRPr lang="en-US" dirty="0"/>
          </a:p>
        </p:txBody>
      </p:sp>
    </p:spTree>
    <p:extLst>
      <p:ext uri="{BB962C8B-B14F-4D97-AF65-F5344CB8AC3E}">
        <p14:creationId xmlns:p14="http://schemas.microsoft.com/office/powerpoint/2010/main" val="1847679429"/>
      </p:ext>
    </p:extLst>
  </p:cSld>
  <p:clrMapOvr>
    <a:masterClrMapping/>
  </p:clrMapOvr>
  <mc:AlternateContent xmlns:mc="http://schemas.openxmlformats.org/markup-compatibility/2006" xmlns:p14="http://schemas.microsoft.com/office/powerpoint/2010/main">
    <mc:Choice Requires="p14">
      <p:transition spd="slow" p14:dur="3000" advClick="0" advTm="5000">
        <p:checker/>
      </p:transition>
    </mc:Choice>
    <mc:Fallback xmlns="">
      <p:transition spd="slow" advClick="0" advTm="5000">
        <p:checker/>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685800"/>
            <a:ext cx="7543800" cy="5410200"/>
          </a:xfrm>
        </p:spPr>
        <p:txBody>
          <a:bodyPr>
            <a:normAutofit fontScale="70000" lnSpcReduction="20000"/>
          </a:bodyPr>
          <a:lstStyle/>
          <a:p>
            <a:endParaRPr lang="en-US" dirty="0"/>
          </a:p>
          <a:p>
            <a:endParaRPr lang="en-US" dirty="0"/>
          </a:p>
          <a:p>
            <a:r>
              <a:rPr lang="en-US" sz="5200" b="1" dirty="0" smtClean="0"/>
              <a:t>Flexibility </a:t>
            </a:r>
          </a:p>
          <a:p>
            <a:pPr marL="0" indent="0">
              <a:buNone/>
            </a:pPr>
            <a:endParaRPr lang="en-US" sz="5200" b="1" dirty="0"/>
          </a:p>
          <a:p>
            <a:r>
              <a:rPr lang="en-US" sz="2900" dirty="0"/>
              <a:t>As for flexibility, the divide and conquer approach can be applied to a wide range of problems, making it a very useful technique. Yes, divide and conquer algorithms are very flexible because they can be applied to a wide range of problems. One way to think about this flexibility is to consider the different levels of divide and conquer algorithms. At the lowest level, divide and conquer algorithms can be applied to basic mathematical operations like addition, subtraction, and multiplication.	</a:t>
            </a:r>
          </a:p>
          <a:p>
            <a:r>
              <a:rPr lang="en-US" sz="2900" dirty="0"/>
              <a:t> At a higher level, divide and conquer algorithms can be used to solve more complex problems like sorting, searching, and graph traversal. And at the highest level, divide and conquer algorithms can be used to solve problems that involve optimization, such as the traveling salesman problem.</a:t>
            </a:r>
          </a:p>
        </p:txBody>
      </p:sp>
    </p:spTree>
    <p:extLst>
      <p:ext uri="{BB962C8B-B14F-4D97-AF65-F5344CB8AC3E}">
        <p14:creationId xmlns:p14="http://schemas.microsoft.com/office/powerpoint/2010/main" val="3267244390"/>
      </p:ext>
    </p:extLst>
  </p:cSld>
  <p:clrMapOvr>
    <a:masterClrMapping/>
  </p:clrMapOvr>
  <mc:AlternateContent xmlns:mc="http://schemas.openxmlformats.org/markup-compatibility/2006" xmlns:p14="http://schemas.microsoft.com/office/powerpoint/2010/main">
    <mc:Choice Requires="p14">
      <p:transition spd="slow" p14:dur="3000" advClick="0" advTm="5000">
        <p14:switch dir="r"/>
      </p:transition>
    </mc:Choice>
    <mc:Fallback xmlns="">
      <p:transition spd="slow" advClick="0" advTm="500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1447800"/>
            <a:ext cx="8458200" cy="3200400"/>
          </a:xfrm>
        </p:spPr>
        <p:txBody>
          <a:bodyPr>
            <a:normAutofit/>
          </a:bodyPr>
          <a:lstStyle/>
          <a:p>
            <a:pPr algn="ctr"/>
            <a:r>
              <a:rPr lang="en-US" sz="6600" dirty="0"/>
              <a:t>RESTRICTIONS OF DIVIDE AND </a:t>
            </a:r>
            <a:r>
              <a:rPr lang="en-US" sz="6600" dirty="0" smtClean="0"/>
              <a:t>CONQUER</a:t>
            </a:r>
            <a:r>
              <a:rPr lang="en-US" dirty="0"/>
              <a:t/>
            </a:r>
            <a:br>
              <a:rPr lang="en-US" dirty="0"/>
            </a:br>
            <a:endParaRPr lang="en-US" b="1" dirty="0"/>
          </a:p>
        </p:txBody>
      </p:sp>
    </p:spTree>
    <p:extLst>
      <p:ext uri="{BB962C8B-B14F-4D97-AF65-F5344CB8AC3E}">
        <p14:creationId xmlns:p14="http://schemas.microsoft.com/office/powerpoint/2010/main" val="3987580723"/>
      </p:ext>
    </p:extLst>
  </p:cSld>
  <p:clrMapOvr>
    <a:masterClrMapping/>
  </p:clrMapOvr>
  <mc:AlternateContent xmlns:mc="http://schemas.openxmlformats.org/markup-compatibility/2006" xmlns:p14="http://schemas.microsoft.com/office/powerpoint/2010/main">
    <mc:Choice Requires="p14">
      <p:transition spd="slow" p14:dur="3000" advClick="0" advTm="5000">
        <p14:honeycomb/>
      </p:transition>
    </mc:Choice>
    <mc:Fallback xmlns="">
      <p:transition spd="slow" advClick="0" advTm="5000">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171</TotalTime>
  <Words>702</Words>
  <Application>Microsoft Office PowerPoint</Application>
  <PresentationFormat>On-screen Show (4:3)</PresentationFormat>
  <Paragraphs>47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NewsPrint</vt:lpstr>
      <vt:lpstr>GROUP 3 - EXPOSE</vt:lpstr>
      <vt:lpstr>DIVIDE AND CONQUER ALGORTIHMS </vt:lpstr>
      <vt:lpstr>PowerPoint Presentation</vt:lpstr>
      <vt:lpstr>INTRODUCTION AND DEFINITION</vt:lpstr>
      <vt:lpstr>INTRODUCTION</vt:lpstr>
      <vt:lpstr>ADVANTAGES OF DIVIDE AND CONQUER </vt:lpstr>
      <vt:lpstr>PowerPoint Presentation</vt:lpstr>
      <vt:lpstr>PowerPoint Presentation</vt:lpstr>
      <vt:lpstr>RESTRICTIONS OF DIVIDE AND CONQUER </vt:lpstr>
      <vt:lpstr>PowerPoint Presentation</vt:lpstr>
      <vt:lpstr> SOLVE A PROBLEM USING DIVIDE AND CONQUER</vt:lpstr>
      <vt:lpstr>SAMPLE PROBLEMS AND THEIR DIVIDE AND CONQUER SOLUTIONS</vt:lpstr>
      <vt:lpstr>PowerPoint Presentation</vt:lpstr>
      <vt:lpstr>PowerPoint Presentation</vt:lpstr>
      <vt:lpstr> 1. Binary Search  Given a sorted array and a target value, find the index of the target value in the array. The divide and conquer solution for this problem involves dividing the array into two halves, comparing the target value with the middle element, and recursively searching in the left or right half of the array based on the comparison result.  EXAMPLE    </vt:lpstr>
      <vt:lpstr>PowerPoint Presentation</vt:lpstr>
      <vt:lpstr>PowerPoint Presentation</vt:lpstr>
      <vt:lpstr>Given an array of integers, find the contiguous sub-array with the largest sum. The divide and conquer solution for this problem involves dividing the array into two halves, finding the maximum sub-array sum in the left and right halves, and then combining the solutions to handle the case where the maximum sub-array crosses the midpoint.  </vt:lpstr>
      <vt:lpstr>PowerPoint Presentation</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KING</dc:creator>
  <cp:lastModifiedBy>A KING</cp:lastModifiedBy>
  <cp:revision>17</cp:revision>
  <dcterms:created xsi:type="dcterms:W3CDTF">2023-12-31T23:38:15Z</dcterms:created>
  <dcterms:modified xsi:type="dcterms:W3CDTF">2024-01-01T03:36:57Z</dcterms:modified>
</cp:coreProperties>
</file>