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Lat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190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profile = Based on the the genre list for each movie, we build a movie profile. Example movie 1 belongs to genre [“Action”],movie 2 is a RomCom movie, and so 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ratings data, which has ratings for a movie by the user, we build a user profile.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entry in the user profile vector depicts the affinity of the user for that specific genre.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b1ff45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b1ff45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fb1ff45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fb1ff45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/>
              <a:t>As it is clearly seen from the movie title, movies with Christmas and Santa Claus are returned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d6c54ba0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d6c54ba0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fb1ff459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fb1ff459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d6c54ba0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d6c54ba0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fb1ff45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fb1ff45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Baseline: This method computes the Pearson correlation coefficient between all pairs of users (or items) using baselines for centering instead of means.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b1ff45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b1ff45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d6c54b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d6c54b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b1ff45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fb1ff45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d6c54ba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d6c54ba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SVD++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c54b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c54b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d6c54b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d6c54b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d6c54ba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d6c54ba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d6c54ba0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d6c54ba0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d6c54ba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d6c54ba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d6c54b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d6c54b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fb1ff459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fb1ff459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fb1ff4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fb1ff4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fb1ff45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fb1ff45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d6c54ba0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d6c54ba0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d6c54ba0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4d6c54ba0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fb1ff459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fb1ff459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3fb1ff459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3fb1ff459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fb1ff45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fb1ff45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d6c54ba0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d6c54ba0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d6c54ba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d6c54ba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b1ff45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b1ff45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se.readthedocs.io/en/stabl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astml.com/evaluating-recommender-systems/" TargetMode="External"/><Relationship Id="rId4" Type="http://schemas.openxmlformats.org/officeDocument/2006/relationships/hyperlink" Target="https://arxiv.org/pdf/1901.03888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Recommendation System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69400"/>
            <a:ext cx="76881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000000"/>
                </a:solidFill>
              </a:rPr>
              <a:t>Name:</a:t>
            </a:r>
            <a:endParaRPr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</a:rPr>
              <a:t>[Name](Reg. No.)</a:t>
            </a:r>
            <a:endParaRPr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11900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Item Vectors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3" y="1167075"/>
            <a:ext cx="3911276" cy="3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28500" y="1562050"/>
            <a:ext cx="41406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Item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1 at relevant indices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User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the value of average rating for each genre based on ratings in train set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013675" y="2103875"/>
          <a:ext cx="3482200" cy="2422432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/>
                <a:gridCol w="1741100"/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0.800932214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0.495168862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0.6119842046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0.945576877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912950" y="2103875"/>
          <a:ext cx="3482200" cy="2007108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/>
                <a:gridCol w="1741100"/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0.9185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0.7095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2240200"/>
            <a:ext cx="76887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TF-IDF using overview and tagline of movies (from TMDb) 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u="sng">
                <a:solidFill>
                  <a:srgbClr val="000000"/>
                </a:solidFill>
              </a:rPr>
              <a:t>Issue: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just gives movies having similar description.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 (Cont.)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20675" y="2078875"/>
            <a:ext cx="40005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Overview of ‘Doctor Who: Last Christmas’</a:t>
            </a:r>
            <a:endParaRPr sz="1400" u="sng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'The Doctor and Clara face their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Last Christmas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Trapped on an Arctic base, under attack from terrifying creatures, who are you going to call?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Santa Claus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50" y="2409475"/>
            <a:ext cx="4260549" cy="234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05875" y="2005525"/>
            <a:ext cx="82350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Adding the genre two times to give more weightage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Changing TF-IDF to Count Vector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TF-IDF gives lesser weight to frequently occurring terms across documents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98600" y="133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228100" y="990425"/>
            <a:ext cx="4803000" cy="3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1: '20 Years After'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 the middle of nowhere, 20 years after an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apocalyptic terrorist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that obliterated the face of the world!”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2: '4:44 Last Day on Earth'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 look at how a painter and a successful actor spend their last day together before the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world comes to an 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25" y="778000"/>
            <a:ext cx="3891026" cy="2024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27"/>
          <p:cNvSpPr txBox="1"/>
          <p:nvPr/>
        </p:nvSpPr>
        <p:spPr>
          <a:xfrm>
            <a:off x="5115025" y="2922750"/>
            <a:ext cx="3932400" cy="19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Doctor Who: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/>
              <a:t>'The Doctor and Clara face their Last Christmas. Trapped on an Arctic base, </a:t>
            </a:r>
            <a:r>
              <a:rPr lang="en">
                <a:solidFill>
                  <a:srgbClr val="0000FF"/>
                </a:solidFill>
              </a:rPr>
              <a:t>under attack from terrifying creatures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/>
              <a:t>who are you going to call? Santa Claus!'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>
                <a:solidFill>
                  <a:srgbClr val="0000FF"/>
                </a:solidFill>
              </a:rPr>
              <a:t>['Adventure', 'Drama', 'Fantasy', 'Sci-Fi']</a:t>
            </a:r>
            <a:endParaRPr sz="105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15575" y="606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27650" y="1461450"/>
            <a:ext cx="768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KNN (k- nearest neighbors) algorithm using Surprise library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Variations of KNN based approaches: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KNNBasic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KNNwithMeans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KNNWithZScore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KNNBaseline </a:t>
            </a:r>
            <a:r>
              <a:rPr lang="en" sz="1500">
                <a:solidFill>
                  <a:srgbClr val="000000"/>
                </a:solidFill>
              </a:rPr>
              <a:t>: integrates the baseline estimate ratings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Similarity metrics: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Cosine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Mean square difference based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Pearson coefficient (mean-centered cosine similarity)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Pearson Baseline</a:t>
            </a:r>
            <a:r>
              <a:rPr lang="en" sz="1500">
                <a:solidFill>
                  <a:srgbClr val="000000"/>
                </a:solidFill>
              </a:rPr>
              <a:t> (uses global baselines for centering instead of means)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15575" y="57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and Item-Item comparison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489900"/>
            <a:ext cx="8999000" cy="3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k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4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Factor Methods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Factorisation algorithms using Surprise library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 : baseline estimates + latent factor predictions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 : SVD + considers implicit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Hyperparameter tuning using GridsearchCV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Number of epochs, number of factors, regularization parameter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8650" y="1922800"/>
            <a:ext cx="82218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</a:t>
            </a:r>
            <a:r>
              <a:rPr lang="en" sz="1800" dirty="0" smtClean="0">
                <a:solidFill>
                  <a:srgbClr val="000000"/>
                </a:solidFill>
              </a:rPr>
              <a:t>  </a:t>
            </a:r>
            <a:r>
              <a:rPr lang="en" sz="1800" dirty="0">
                <a:solidFill>
                  <a:srgbClr val="000000"/>
                </a:solidFill>
              </a:rPr>
              <a:t>wish  to integrate  the  aspects  of  personalization  of  user  with  the  overall features of movie such as genre, popularity etc.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727650" y="1372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various algorithms: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2300"/>
            <a:ext cx="9143998" cy="2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78775" y="4552875"/>
            <a:ext cx="4635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Precision and Recall @ 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Relevant : rating &gt;=3.75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610863" y="604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algorithms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1394575"/>
            <a:ext cx="8638126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565375" y="58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algorithms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5" y="1410975"/>
            <a:ext cx="8408426" cy="36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532575" y="621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NDCG scores for different algorithms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52000"/>
            <a:ext cx="8279051" cy="3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727650" y="1294025"/>
            <a:ext cx="76887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model is best for less ratings in training data?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(Less than 18 ratings per  user)</a:t>
            </a:r>
            <a:endParaRPr sz="2400" b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75" y="2619200"/>
            <a:ext cx="4402976" cy="2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Factorization + CF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Weighted linear combination of prediction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Combined: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KNNBaseline (with pearson baseline similarity)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BaselineOnly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Combination of the best Algorithms</a:t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407388" y="2203975"/>
          <a:ext cx="8435850" cy="26651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546975"/>
                <a:gridCol w="1540500"/>
                <a:gridCol w="625875"/>
                <a:gridCol w="795075"/>
                <a:gridCol w="860375"/>
                <a:gridCol w="802075"/>
                <a:gridCol w="872100"/>
                <a:gridCol w="838450"/>
                <a:gridCol w="904125"/>
                <a:gridCol w="650300"/>
              </a:tblGrid>
              <a:tr h="67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KNNBaseline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(PearsonBaseline)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SVDPP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0.6735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0.79921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0.33642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0.47352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0.95872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0.6482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0.81984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0.36242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0.50264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0.96310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0.844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0.82836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0.96731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0.6433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0.83139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0.49301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42650" y="130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Model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424950" y="2185850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Combination of recommendations using: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Combined model ( SVD + CF)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Content Based Movie-Movie Similarity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Popularity model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+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Profile (Genre Based)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l="-3871" t="-2122" r="-3378" b="-2436"/>
          <a:stretch/>
        </p:blipFill>
        <p:spPr>
          <a:xfrm>
            <a:off x="4514400" y="579625"/>
            <a:ext cx="3948599" cy="44686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653700" y="1569350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2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['Documentary', 'Romance', 'War']: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" y="2892200"/>
            <a:ext cx="8552648" cy="1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812575" y="3648000"/>
            <a:ext cx="4599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724325"/>
            <a:ext cx="7149025" cy="4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28500" y="1522225"/>
            <a:ext cx="84870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MovieLens review dataset (ml-latest-small)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Ratings: 100k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Movies: 9k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Users: 600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Integrated the dataset with IMDB and TMDB data set publically available.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Split the dataset into 80% training and 20% testing based on the User ID.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2935475"/>
            <a:ext cx="8893301" cy="1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645450" y="1454125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1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[‘Film-Noir’, ‘Animation’, ‘Musical’]: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34649"/>
          <a:stretch/>
        </p:blipFill>
        <p:spPr>
          <a:xfrm>
            <a:off x="144025" y="994125"/>
            <a:ext cx="8917023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less information about user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2898800"/>
            <a:ext cx="8263950" cy="113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727650" y="1572450"/>
            <a:ext cx="65697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9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from User Vector: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[‘Fantasy’, ‘Western’, ‘Mystery’]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18453"/>
          <a:stretch/>
        </p:blipFill>
        <p:spPr>
          <a:xfrm>
            <a:off x="622400" y="746950"/>
            <a:ext cx="7987250" cy="3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649075" y="57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727650" y="1593575"/>
            <a:ext cx="76887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with genre is good when a user has less ratings.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similarity metric based on features like overview, taglines and genre.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Item-item collaborative filtering works better than user-user collaborative filtering.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KNN based and SVD algorithms improve when global baselines are added.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Combining the predictions and recommendations of different models gives better results in terms of accuracy and quality of recommendations.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Surprise library: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https://surprise.readthedocs.io/en/stable/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Hybrid recommendation system: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https://arxiv.org/pdf/1901.03888.pdf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Evaluating recommendation system: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http://fastml.com/evaluating-recommender-systems/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172325" y="2002200"/>
            <a:ext cx="2038500" cy="17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17300" y="549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r="4825"/>
          <a:stretch/>
        </p:blipFill>
        <p:spPr>
          <a:xfrm>
            <a:off x="0" y="2146225"/>
            <a:ext cx="3890850" cy="24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04450" y="1399175"/>
            <a:ext cx="23061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Genre Distribution: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1857037"/>
            <a:ext cx="5034900" cy="30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72000" y="1399175"/>
            <a:ext cx="3009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Number of ratings per user: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475" y="1302650"/>
            <a:ext cx="255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Histogram of Ratings: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75" y="1474150"/>
            <a:ext cx="6928050" cy="3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Popularity based model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model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Collaborative Filtering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Matrix Factorization method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Combined model ( SVD + CF)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Hybrid model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51650" y="557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Model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561900" y="1564650"/>
            <a:ext cx="71835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Genre wise popular movies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Computed on: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Popularity metric from TMDB data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Weighted Rating from IMDB 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l="28330" b="67476"/>
          <a:stretch/>
        </p:blipFill>
        <p:spPr>
          <a:xfrm>
            <a:off x="1642450" y="2945250"/>
            <a:ext cx="2973725" cy="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t="41779"/>
          <a:stretch/>
        </p:blipFill>
        <p:spPr>
          <a:xfrm>
            <a:off x="1708425" y="3613425"/>
            <a:ext cx="3971026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1500950"/>
            <a:ext cx="4042525" cy="33140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50" y="1500951"/>
            <a:ext cx="3082063" cy="3314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/>
          <p:nvPr/>
        </p:nvSpPr>
        <p:spPr>
          <a:xfrm>
            <a:off x="1970100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Action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857338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Animated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Recommendation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249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profile based on item profiles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Genre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Year of release of movie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- Movie similarity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1096</Words>
  <Application>Microsoft Office PowerPoint</Application>
  <PresentationFormat>On-screen Show (16:9)</PresentationFormat>
  <Paragraphs>230</Paragraphs>
  <Slides>36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Raleway</vt:lpstr>
      <vt:lpstr>Lato</vt:lpstr>
      <vt:lpstr>Streamline</vt:lpstr>
      <vt:lpstr>Movie Recommendation System</vt:lpstr>
      <vt:lpstr>Problem Statement</vt:lpstr>
      <vt:lpstr>DataSet</vt:lpstr>
      <vt:lpstr>Data Analysis</vt:lpstr>
      <vt:lpstr>Histogram of Ratings:</vt:lpstr>
      <vt:lpstr>Models</vt:lpstr>
      <vt:lpstr>Popularity Model</vt:lpstr>
      <vt:lpstr>PowerPoint Presentation</vt:lpstr>
      <vt:lpstr>Content-Based Recommendation</vt:lpstr>
      <vt:lpstr>User and Item Vectors</vt:lpstr>
      <vt:lpstr>Evaluation metrics</vt:lpstr>
      <vt:lpstr>Movie-Movie Similarity</vt:lpstr>
      <vt:lpstr>Movie-Movie Similarity (Cont.)</vt:lpstr>
      <vt:lpstr>Improvement</vt:lpstr>
      <vt:lpstr>PowerPoint Presentation</vt:lpstr>
      <vt:lpstr>Collaborative Filtering</vt:lpstr>
      <vt:lpstr>User-User and Item-Item comparison</vt:lpstr>
      <vt:lpstr>RMSE vs MAE for different k</vt:lpstr>
      <vt:lpstr>Latent Factor Methods</vt:lpstr>
      <vt:lpstr>Evaluation of various algorithms:</vt:lpstr>
      <vt:lpstr>RMSE vs MAE for different algorithms</vt:lpstr>
      <vt:lpstr>Evaluation of different algorithms</vt:lpstr>
      <vt:lpstr>NDCG scores for different algorithms</vt:lpstr>
      <vt:lpstr>Which model is best for less ratings in training data?  (Less than 18 ratings per  user)</vt:lpstr>
      <vt:lpstr>Combined Model </vt:lpstr>
      <vt:lpstr>Weighted Combination of the best Algorithms</vt:lpstr>
      <vt:lpstr>Hybrid Model</vt:lpstr>
      <vt:lpstr>Results when enough information of User</vt:lpstr>
      <vt:lpstr>PowerPoint Presentation</vt:lpstr>
      <vt:lpstr>Results when enough information of User</vt:lpstr>
      <vt:lpstr>PowerPoint Presentation</vt:lpstr>
      <vt:lpstr>Results when less information about user</vt:lpstr>
      <vt:lpstr>PowerPoint Presentation</vt:lpstr>
      <vt:lpstr>Takeaways:</vt:lpstr>
      <vt:lpstr>References:</vt:lpstr>
      <vt:lpstr>Thank you!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Adams</dc:creator>
  <cp:lastModifiedBy>Adams</cp:lastModifiedBy>
  <cp:revision>2</cp:revision>
  <dcterms:modified xsi:type="dcterms:W3CDTF">2023-05-19T02:25:54Z</dcterms:modified>
</cp:coreProperties>
</file>