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8FC"/>
    <a:srgbClr val="EBF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04FEB3-F84C-6802-3F22-2DD08C158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21DA285-9E96-3CD4-B0F8-26AD14BD22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236AA4-B456-83B2-BC26-7838A5E933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BC3F27-B330-C712-2C4B-20F57AD6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B545E9-73B1-2424-46A5-42B004C6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952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3130EE-9170-551A-BB91-37A383F9A9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5E1A455-8342-432E-0B1B-8BC7E86190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C1355EE-D5E9-EC3F-08DF-DC8E7FC58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992F5D-38CC-AEBF-BDF6-5F8BA029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817674-BABC-01F5-5B98-3ABB2BB1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968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EE4D71-0867-0E14-B58F-D69CFB97DA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69C394-6AA1-5A9A-53F7-C27384BF4A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911988-CB7B-3678-7C01-4911C6973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FE1406-603D-6D6B-813F-F50D1A9681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BECF42-C3C0-F85A-9C3D-CC220F97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51996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97A537-6238-EB74-DD01-411A99B1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C96889-2B0D-036B-D162-2BB94C614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3D6E74B-B1B5-4C77-7CAB-8A2350678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9165E22-2792-5821-FF1B-07BF5C482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E21CC5-0566-79A2-9204-2ED2A4EF4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82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B6729F-6CDA-FC1A-942F-F8F5EC3C00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B840F56-A832-6835-1423-61D1B69C1C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DF5C04-A91E-EC08-E8DD-7629F918C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49AEEE-D64F-8C59-4192-EBE2B0CD8F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AF4CD5-3081-450B-3EDF-330C8399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6164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463526-E488-6DA5-532E-3CE7D6D0B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8B7CFE-C689-4F6E-9F08-703B5AB8D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0A742B-3CFF-D71E-FEEB-0E80EB0726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CB57EA-D397-5E03-8D80-D8B161A5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CD199C-18FE-2B17-22EF-C3FEDD437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6DC2592-715C-B74E-E986-20AAC347C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10398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27E31D-3289-AC58-264F-2C6A52F2E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34EE096-DA2A-53CE-81E5-362461A44F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5B7C3EC-384C-424A-02D3-B177D392B3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A5601F4-FD40-67D4-EB53-306D7C30FE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9361BDFA-CA93-925D-755D-FDD6438B7D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80D774-89EA-CB77-F8F7-188AAE157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0E732A-4DD3-CF9E-F456-23E6D2781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1509ED0-C30D-7FB8-0929-191AB19A4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55653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0E41E6-5A78-B347-0DAC-56C7A35F7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B38E87F-698A-DE29-2DD8-EE2C0616C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43531CA-4E93-911D-46C4-529AE0067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B0BEB30-CBD0-BFF9-DCA9-B1E3F6484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7096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DB7B372-8D93-EF3A-4F94-4DD571C25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E2C402-8E03-2781-F981-86095E6C8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206688-0164-FBE5-811E-93299D3A4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1640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C74763-8E9D-6135-B597-2C7FEE4605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BB8485-31AD-1935-A427-E86145E45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EAC82C-5BE0-B908-5C58-8A454D867B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BB9E5A6-5048-0DCA-664C-D95280F9B7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FEE173-72A8-9241-731B-98F9C4235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34A6E4-2D58-4DED-6892-7D49BB69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83382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FB99E9-00E6-72E3-CCB3-7C8CDFD24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FAA140-2209-ED2C-2383-3611572E14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873C92-A13B-B3D2-C9FD-4B45390E47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42EF5F7-FB51-B27D-D466-1E08F29854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7CC916-4D8C-EF84-DAA5-C8CE00840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A23A66-4E7D-1DFB-A436-A9496FF43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4532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0B2AD68-D98D-68C5-99EB-BA6D5758B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97FBFB-80CC-0D8B-A856-2899E2C032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41E8EA-505A-56B7-8878-6B3766805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6191C4-688F-439A-9308-2DC9109278BC}" type="datetimeFigureOut">
              <a:rPr lang="ko-KR" altLang="en-US" smtClean="0"/>
              <a:t>2025-10-30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3C6E26-B18C-91A3-D88F-F96CDEF266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0BF04F-BF88-401A-753F-64C175D028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FAAFFD-8722-435E-A14E-1B51936FDC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84436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17" Type="http://schemas.openxmlformats.org/officeDocument/2006/relationships/image" Target="../media/image18.sv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svg"/><Relationship Id="rId3" Type="http://schemas.openxmlformats.org/officeDocument/2006/relationships/image" Target="../media/image20.svg"/><Relationship Id="rId7" Type="http://schemas.openxmlformats.org/officeDocument/2006/relationships/image" Target="../media/image24.svg"/><Relationship Id="rId12" Type="http://schemas.openxmlformats.org/officeDocument/2006/relationships/image" Target="../media/image29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8.svg"/><Relationship Id="rId5" Type="http://schemas.openxmlformats.org/officeDocument/2006/relationships/image" Target="../media/image22.svg"/><Relationship Id="rId15" Type="http://schemas.openxmlformats.org/officeDocument/2006/relationships/image" Target="../media/image32.svg"/><Relationship Id="rId10" Type="http://schemas.openxmlformats.org/officeDocument/2006/relationships/image" Target="../media/image27.png"/><Relationship Id="rId4" Type="http://schemas.openxmlformats.org/officeDocument/2006/relationships/image" Target="../media/image21.png"/><Relationship Id="rId9" Type="http://schemas.openxmlformats.org/officeDocument/2006/relationships/image" Target="../media/image26.svg"/><Relationship Id="rId14" Type="http://schemas.openxmlformats.org/officeDocument/2006/relationships/image" Target="../media/image3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sv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54.png"/><Relationship Id="rId18" Type="http://schemas.openxmlformats.org/officeDocument/2006/relationships/image" Target="../media/image59.svg"/><Relationship Id="rId3" Type="http://schemas.openxmlformats.org/officeDocument/2006/relationships/image" Target="../media/image44.svg"/><Relationship Id="rId7" Type="http://schemas.openxmlformats.org/officeDocument/2006/relationships/image" Target="../media/image48.png"/><Relationship Id="rId12" Type="http://schemas.openxmlformats.org/officeDocument/2006/relationships/image" Target="../media/image53.svg"/><Relationship Id="rId17" Type="http://schemas.openxmlformats.org/officeDocument/2006/relationships/image" Target="../media/image58.png"/><Relationship Id="rId2" Type="http://schemas.openxmlformats.org/officeDocument/2006/relationships/image" Target="../media/image43.png"/><Relationship Id="rId16" Type="http://schemas.openxmlformats.org/officeDocument/2006/relationships/image" Target="../media/image57.svg"/><Relationship Id="rId20" Type="http://schemas.openxmlformats.org/officeDocument/2006/relationships/image" Target="../media/image6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7.png"/><Relationship Id="rId11" Type="http://schemas.openxmlformats.org/officeDocument/2006/relationships/image" Target="../media/image52.png"/><Relationship Id="rId5" Type="http://schemas.openxmlformats.org/officeDocument/2006/relationships/image" Target="../media/image46.svg"/><Relationship Id="rId15" Type="http://schemas.openxmlformats.org/officeDocument/2006/relationships/image" Target="../media/image56.png"/><Relationship Id="rId10" Type="http://schemas.openxmlformats.org/officeDocument/2006/relationships/image" Target="../media/image51.svg"/><Relationship Id="rId19" Type="http://schemas.openxmlformats.org/officeDocument/2006/relationships/image" Target="../media/image60.png"/><Relationship Id="rId4" Type="http://schemas.openxmlformats.org/officeDocument/2006/relationships/image" Target="../media/image45.png"/><Relationship Id="rId9" Type="http://schemas.openxmlformats.org/officeDocument/2006/relationships/image" Target="../media/image50.png"/><Relationship Id="rId14" Type="http://schemas.openxmlformats.org/officeDocument/2006/relationships/image" Target="../media/image5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svg"/><Relationship Id="rId3" Type="http://schemas.openxmlformats.org/officeDocument/2006/relationships/image" Target="../media/image63.svg"/><Relationship Id="rId7" Type="http://schemas.openxmlformats.org/officeDocument/2006/relationships/image" Target="../media/image67.svg"/><Relationship Id="rId12" Type="http://schemas.openxmlformats.org/officeDocument/2006/relationships/image" Target="../media/image72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.png"/><Relationship Id="rId11" Type="http://schemas.openxmlformats.org/officeDocument/2006/relationships/image" Target="../media/image71.svg"/><Relationship Id="rId5" Type="http://schemas.openxmlformats.org/officeDocument/2006/relationships/image" Target="../media/image65.svg"/><Relationship Id="rId15" Type="http://schemas.openxmlformats.org/officeDocument/2006/relationships/image" Target="../media/image75.svg"/><Relationship Id="rId10" Type="http://schemas.openxmlformats.org/officeDocument/2006/relationships/image" Target="../media/image70.png"/><Relationship Id="rId4" Type="http://schemas.openxmlformats.org/officeDocument/2006/relationships/image" Target="../media/image64.png"/><Relationship Id="rId9" Type="http://schemas.openxmlformats.org/officeDocument/2006/relationships/image" Target="../media/image69.svg"/><Relationship Id="rId14" Type="http://schemas.openxmlformats.org/officeDocument/2006/relationships/image" Target="../media/image74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7D7A02-907B-496F-BA7E-AA3780733C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FBA5268-0AE7-4CAD-9537-D0EB09E764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8D065B-39DA-4077-B9CF-E489CE4C01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5800" y="685800"/>
            <a:ext cx="10820400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17DC8E0-FA90-1D34-CAB7-67C9DAA804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9529" y="2085788"/>
            <a:ext cx="6884895" cy="1496649"/>
          </a:xfrm>
        </p:spPr>
        <p:txBody>
          <a:bodyPr anchor="b">
            <a:normAutofit/>
          </a:bodyPr>
          <a:lstStyle/>
          <a:p>
            <a:endParaRPr lang="ko-KR" altLang="en-US" sz="32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07C4D81-359A-7BE3-1991-00C3709082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00" y="4087165"/>
            <a:ext cx="6096000" cy="830134"/>
          </a:xfrm>
        </p:spPr>
        <p:txBody>
          <a:bodyPr anchor="t">
            <a:normAutofit/>
          </a:bodyPr>
          <a:lstStyle/>
          <a:p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7</a:t>
            </a: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조 남지연</a:t>
            </a:r>
            <a:r>
              <a:rPr lang="en-US" altLang="ko-KR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</a:t>
            </a:r>
            <a:r>
              <a:rPr lang="ko-KR" altLang="en-US" sz="18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오시은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F4B28D7E-E25A-77CB-91F0-FFBC36AF2973}"/>
              </a:ext>
            </a:extLst>
          </p:cNvPr>
          <p:cNvSpPr/>
          <p:nvPr/>
        </p:nvSpPr>
        <p:spPr>
          <a:xfrm>
            <a:off x="1373275" y="904351"/>
            <a:ext cx="9445450" cy="2964263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b="1" dirty="0">
                <a:solidFill>
                  <a:schemeClr val="accent1"/>
                </a:solidFill>
              </a:rPr>
              <a:t>체감온도 계산 및 경고 시스템</a:t>
            </a:r>
            <a:endParaRPr lang="en-US" altLang="ko-KR" sz="4800" b="1" dirty="0">
              <a:solidFill>
                <a:schemeClr val="accent1"/>
              </a:solidFill>
            </a:endParaRPr>
          </a:p>
          <a:p>
            <a:pPr algn="ctr"/>
            <a:r>
              <a:rPr lang="ko-KR" altLang="en-US" sz="2800" b="1" dirty="0" err="1">
                <a:solidFill>
                  <a:schemeClr val="accent1"/>
                </a:solidFill>
              </a:rPr>
              <a:t>반려견</a:t>
            </a:r>
            <a:r>
              <a:rPr lang="ko-KR" altLang="en-US" sz="2800" b="1" dirty="0">
                <a:solidFill>
                  <a:schemeClr val="accent1"/>
                </a:solidFill>
              </a:rPr>
              <a:t> 맞춤 날씨 </a:t>
            </a:r>
            <a:r>
              <a:rPr lang="ko-KR" altLang="en-US" sz="2800" b="1" dirty="0" err="1">
                <a:solidFill>
                  <a:schemeClr val="accent1"/>
                </a:solidFill>
              </a:rPr>
              <a:t>알리미</a:t>
            </a:r>
            <a:endParaRPr lang="ko-KR" altLang="en-US" sz="2800" b="1" dirty="0">
              <a:solidFill>
                <a:schemeClr val="accent1"/>
              </a:solidFill>
            </a:endParaRPr>
          </a:p>
        </p:txBody>
      </p:sp>
      <p:pic>
        <p:nvPicPr>
          <p:cNvPr id="6" name="그래픽 5" descr="강아지 단색으로 채워진">
            <a:extLst>
              <a:ext uri="{FF2B5EF4-FFF2-40B4-BE49-F238E27FC236}">
                <a16:creationId xmlns:a16="http://schemas.microsoft.com/office/drawing/2014/main" id="{D3FB3461-391C-0089-5439-C6829B3D68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5463" y="4404028"/>
            <a:ext cx="2111072" cy="2111072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653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2135324-A066-3068-5A93-312EDF58B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6054" y="1261137"/>
            <a:ext cx="8959893" cy="888360"/>
          </a:xfrm>
        </p:spPr>
        <p:txBody>
          <a:bodyPr anchor="b">
            <a:normAutofit/>
          </a:bodyPr>
          <a:lstStyle/>
          <a:p>
            <a:pPr algn="ctr"/>
            <a:endParaRPr lang="ko-KR" altLang="en-US" sz="3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436DDA59-F154-2312-1A9E-F244F4EA8502}"/>
              </a:ext>
            </a:extLst>
          </p:cNvPr>
          <p:cNvSpPr/>
          <p:nvPr/>
        </p:nvSpPr>
        <p:spPr>
          <a:xfrm>
            <a:off x="1616053" y="1245216"/>
            <a:ext cx="4479946" cy="695483"/>
          </a:xfrm>
          <a:prstGeom prst="homePlat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2"/>
                </a:solidFill>
              </a:rPr>
              <a:t>개발동기</a:t>
            </a:r>
          </a:p>
        </p:txBody>
      </p:sp>
      <p:sp>
        <p:nvSpPr>
          <p:cNvPr id="5" name="화살표: 오각형 4">
            <a:extLst>
              <a:ext uri="{FF2B5EF4-FFF2-40B4-BE49-F238E27FC236}">
                <a16:creationId xmlns:a16="http://schemas.microsoft.com/office/drawing/2014/main" id="{8B5AC795-2140-8DB1-3D75-D3EAA09B327D}"/>
              </a:ext>
            </a:extLst>
          </p:cNvPr>
          <p:cNvSpPr/>
          <p:nvPr/>
        </p:nvSpPr>
        <p:spPr>
          <a:xfrm>
            <a:off x="6096000" y="1256295"/>
            <a:ext cx="4479946" cy="695483"/>
          </a:xfrm>
          <a:prstGeom prst="homePlat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2"/>
                </a:solidFill>
              </a:rPr>
              <a:t>프로젝트 목표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9A2952E-710E-549A-797F-C00D0916F716}"/>
              </a:ext>
            </a:extLst>
          </p:cNvPr>
          <p:cNvSpPr/>
          <p:nvPr/>
        </p:nvSpPr>
        <p:spPr>
          <a:xfrm>
            <a:off x="1616053" y="2059933"/>
            <a:ext cx="4293133" cy="3878751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단순 기온만으로는 실제 체감온도를 알기 어려움 </a:t>
            </a:r>
            <a:r>
              <a:rPr lang="en-US" altLang="ko-KR" dirty="0">
                <a:solidFill>
                  <a:schemeClr val="tx2"/>
                </a:solidFill>
              </a:rPr>
              <a:t>( </a:t>
            </a:r>
            <a:r>
              <a:rPr lang="ko-KR" altLang="en-US" dirty="0">
                <a:solidFill>
                  <a:schemeClr val="tx2"/>
                </a:solidFill>
              </a:rPr>
              <a:t>바람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습도 등 영향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강아지는 여러 요인에 따라 느끼는 체감온도가 다름</a:t>
            </a:r>
            <a:r>
              <a:rPr lang="en-US" altLang="ko-KR" dirty="0">
                <a:solidFill>
                  <a:schemeClr val="tx2"/>
                </a:solidFill>
              </a:rPr>
              <a:t> (</a:t>
            </a:r>
            <a:r>
              <a:rPr lang="ko-KR" altLang="en-US" dirty="0">
                <a:solidFill>
                  <a:schemeClr val="tx2"/>
                </a:solidFill>
              </a:rPr>
              <a:t>크기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체중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종 등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보호자가 집을 비울 때 강아지의 상태를 실시간으로 확인하기 어려움 </a:t>
            </a:r>
            <a:endParaRPr lang="en-US" altLang="ko-KR" dirty="0">
              <a:solidFill>
                <a:schemeClr val="tx2"/>
              </a:solidFill>
            </a:endParaRP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ko-KR" altLang="en-US" dirty="0">
              <a:solidFill>
                <a:schemeClr val="tx2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C4AAD55-0931-54A4-359C-FA18982F1D46}"/>
              </a:ext>
            </a:extLst>
          </p:cNvPr>
          <p:cNvSpPr/>
          <p:nvPr/>
        </p:nvSpPr>
        <p:spPr>
          <a:xfrm>
            <a:off x="6100058" y="2059932"/>
            <a:ext cx="4293133" cy="3878751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사람과 반려견의 실내</a:t>
            </a:r>
            <a:r>
              <a:rPr lang="en-US" altLang="ko-KR" dirty="0">
                <a:solidFill>
                  <a:schemeClr val="tx2"/>
                </a:solidFill>
              </a:rPr>
              <a:t>/</a:t>
            </a:r>
            <a:r>
              <a:rPr lang="ko-KR" altLang="en-US" dirty="0">
                <a:solidFill>
                  <a:schemeClr val="tx2"/>
                </a:solidFill>
              </a:rPr>
              <a:t>실외 체감온도 측정 및 위험도를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계산</a:t>
            </a: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반려견의 개별 특성을 고려</a:t>
            </a: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실시간으로 위험 단계를 시각</a:t>
            </a:r>
            <a:r>
              <a:rPr lang="en-US" altLang="ko-KR" dirty="0">
                <a:solidFill>
                  <a:schemeClr val="tx2"/>
                </a:solidFill>
              </a:rPr>
              <a:t>/</a:t>
            </a:r>
            <a:r>
              <a:rPr lang="ko-KR" altLang="en-US" dirty="0">
                <a:solidFill>
                  <a:schemeClr val="tx2"/>
                </a:solidFill>
              </a:rPr>
              <a:t>청각적으로 알림</a:t>
            </a:r>
          </a:p>
        </p:txBody>
      </p:sp>
      <p:pic>
        <p:nvPicPr>
          <p:cNvPr id="14" name="그래픽 13" descr="과녁 단색으로 채워진">
            <a:extLst>
              <a:ext uri="{FF2B5EF4-FFF2-40B4-BE49-F238E27FC236}">
                <a16:creationId xmlns:a16="http://schemas.microsoft.com/office/drawing/2014/main" id="{D3544A40-54A2-AFA8-6619-3A39A8C25C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68722" y="1245067"/>
            <a:ext cx="695632" cy="695632"/>
          </a:xfrm>
          <a:prstGeom prst="rect">
            <a:avLst/>
          </a:prstGeom>
        </p:spPr>
      </p:pic>
      <p:pic>
        <p:nvPicPr>
          <p:cNvPr id="15" name="그래픽 14" descr="전구 및 기어  단색으로 채워진">
            <a:extLst>
              <a:ext uri="{FF2B5EF4-FFF2-40B4-BE49-F238E27FC236}">
                <a16:creationId xmlns:a16="http://schemas.microsoft.com/office/drawing/2014/main" id="{03A72197-D655-334B-E411-61139CDE01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62103" y="1256295"/>
            <a:ext cx="618141" cy="618141"/>
          </a:xfrm>
          <a:prstGeom prst="rect">
            <a:avLst/>
          </a:prstGeom>
        </p:spPr>
      </p:pic>
      <p:pic>
        <p:nvPicPr>
          <p:cNvPr id="9" name="그래픽 8" descr="경고 단색으로 채워진">
            <a:extLst>
              <a:ext uri="{FF2B5EF4-FFF2-40B4-BE49-F238E27FC236}">
                <a16:creationId xmlns:a16="http://schemas.microsoft.com/office/drawing/2014/main" id="{6F431798-C14C-6624-72E1-1461D6855C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770015" y="5173873"/>
            <a:ext cx="693409" cy="693409"/>
          </a:xfrm>
          <a:prstGeom prst="rect">
            <a:avLst/>
          </a:prstGeom>
        </p:spPr>
      </p:pic>
      <p:pic>
        <p:nvPicPr>
          <p:cNvPr id="13" name="그래픽 12" descr="체크리스트 단색으로 채워진">
            <a:extLst>
              <a:ext uri="{FF2B5EF4-FFF2-40B4-BE49-F238E27FC236}">
                <a16:creationId xmlns:a16="http://schemas.microsoft.com/office/drawing/2014/main" id="{22B381F5-B365-B7D1-69E0-DE13398A49A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72009" y="5161584"/>
            <a:ext cx="717989" cy="717989"/>
          </a:xfrm>
          <a:prstGeom prst="rect">
            <a:avLst/>
          </a:prstGeom>
        </p:spPr>
      </p:pic>
      <p:pic>
        <p:nvPicPr>
          <p:cNvPr id="17" name="그래픽 16" descr="온도계 단색으로 채워진">
            <a:extLst>
              <a:ext uri="{FF2B5EF4-FFF2-40B4-BE49-F238E27FC236}">
                <a16:creationId xmlns:a16="http://schemas.microsoft.com/office/drawing/2014/main" id="{C99F4A6D-3405-5CCD-DEEB-AD2A4C51D6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174003" y="5186164"/>
            <a:ext cx="717989" cy="717989"/>
          </a:xfrm>
          <a:prstGeom prst="rect">
            <a:avLst/>
          </a:prstGeom>
        </p:spPr>
      </p:pic>
      <p:pic>
        <p:nvPicPr>
          <p:cNvPr id="21" name="그래픽 20" descr="개 단색으로 채워진">
            <a:extLst>
              <a:ext uri="{FF2B5EF4-FFF2-40B4-BE49-F238E27FC236}">
                <a16:creationId xmlns:a16="http://schemas.microsoft.com/office/drawing/2014/main" id="{C7660C3A-CFD5-22BC-E255-79117D73B04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306407" y="5126227"/>
            <a:ext cx="912423" cy="912423"/>
          </a:xfrm>
          <a:prstGeom prst="rect">
            <a:avLst/>
          </a:prstGeom>
        </p:spPr>
      </p:pic>
      <p:pic>
        <p:nvPicPr>
          <p:cNvPr id="23" name="그래픽 22" descr="집 Wi-Fi에서 작업 단색으로 채워진">
            <a:extLst>
              <a:ext uri="{FF2B5EF4-FFF2-40B4-BE49-F238E27FC236}">
                <a16:creationId xmlns:a16="http://schemas.microsoft.com/office/drawing/2014/main" id="{3151DF84-FD76-DB07-EDEB-2C11344AC8C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289346" y="5126227"/>
            <a:ext cx="766915" cy="766915"/>
          </a:xfrm>
          <a:prstGeom prst="rect">
            <a:avLst/>
          </a:prstGeom>
        </p:spPr>
      </p:pic>
      <p:pic>
        <p:nvPicPr>
          <p:cNvPr id="25" name="그래픽 24" descr="바람 부는 단색으로 채워진">
            <a:extLst>
              <a:ext uri="{FF2B5EF4-FFF2-40B4-BE49-F238E27FC236}">
                <a16:creationId xmlns:a16="http://schemas.microsoft.com/office/drawing/2014/main" id="{6C012611-C37D-B370-8B82-4B45E0ED5F8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461451" y="5148231"/>
            <a:ext cx="769374" cy="769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51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74B32A-D7A4-CFB1-F0A7-87FCEF68A3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8DDA986-B6EE-4642-AC60-0490373E6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B62878-12EF-4E97-A284-47BAFC30DA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D79188D-1ED5-4705-B8C7-5D6FB7670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0B8146A8-3A40-5646-0C00-770BBE85CEBC}"/>
              </a:ext>
            </a:extLst>
          </p:cNvPr>
          <p:cNvSpPr/>
          <p:nvPr/>
        </p:nvSpPr>
        <p:spPr>
          <a:xfrm>
            <a:off x="695513" y="685800"/>
            <a:ext cx="4479946" cy="695483"/>
          </a:xfrm>
          <a:prstGeom prst="homePlat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2"/>
                </a:solidFill>
              </a:rPr>
              <a:t>시스템 구성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24B1171-3DF0-1891-8A06-B747CC6F46BC}"/>
              </a:ext>
            </a:extLst>
          </p:cNvPr>
          <p:cNvSpPr/>
          <p:nvPr/>
        </p:nvSpPr>
        <p:spPr>
          <a:xfrm>
            <a:off x="1469126" y="3283972"/>
            <a:ext cx="4496995" cy="2709385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2"/>
                </a:solidFill>
              </a:rPr>
              <a:t>아두이노</a:t>
            </a:r>
            <a:r>
              <a:rPr lang="ko-KR" altLang="en-US" b="1" dirty="0">
                <a:solidFill>
                  <a:schemeClr val="tx2"/>
                </a:solidFill>
              </a:rPr>
              <a:t> </a:t>
            </a:r>
            <a:r>
              <a:rPr lang="ko-KR" altLang="en-US" b="1" dirty="0" err="1">
                <a:solidFill>
                  <a:schemeClr val="tx2"/>
                </a:solidFill>
              </a:rPr>
              <a:t>우노</a:t>
            </a:r>
            <a:r>
              <a:rPr lang="ko-KR" altLang="en-US" b="1" dirty="0">
                <a:solidFill>
                  <a:schemeClr val="tx2"/>
                </a:solidFill>
              </a:rPr>
              <a:t> </a:t>
            </a:r>
            <a:r>
              <a:rPr lang="en-US" altLang="ko-KR" b="1" dirty="0">
                <a:solidFill>
                  <a:schemeClr val="tx2"/>
                </a:solidFill>
              </a:rPr>
              <a:t>R3:</a:t>
            </a:r>
            <a:r>
              <a:rPr lang="ko-KR" altLang="en-US" dirty="0">
                <a:solidFill>
                  <a:schemeClr val="tx2"/>
                </a:solidFill>
              </a:rPr>
              <a:t> 실내 센서 데이터 수집 및 경보 출력 제어</a:t>
            </a: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2"/>
                </a:solidFill>
              </a:rPr>
              <a:t>DHT22 </a:t>
            </a:r>
            <a:r>
              <a:rPr lang="ko-KR" altLang="en-US" b="1" dirty="0">
                <a:solidFill>
                  <a:schemeClr val="tx2"/>
                </a:solidFill>
              </a:rPr>
              <a:t>센서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실내 온도 및 습도 측정</a:t>
            </a: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2"/>
                </a:solidFill>
              </a:rPr>
              <a:t>LED(3</a:t>
            </a:r>
            <a:r>
              <a:rPr lang="ko-KR" altLang="en-US" b="1" dirty="0">
                <a:solidFill>
                  <a:schemeClr val="tx2"/>
                </a:solidFill>
              </a:rPr>
              <a:t>색</a:t>
            </a:r>
            <a:r>
              <a:rPr lang="en-US" altLang="ko-KR" b="1" dirty="0">
                <a:solidFill>
                  <a:schemeClr val="tx2"/>
                </a:solidFill>
              </a:rPr>
              <a:t>) </a:t>
            </a:r>
            <a:r>
              <a:rPr lang="ko-KR" altLang="en-US" b="1" dirty="0">
                <a:solidFill>
                  <a:schemeClr val="tx2"/>
                </a:solidFill>
              </a:rPr>
              <a:t>및 </a:t>
            </a:r>
            <a:r>
              <a:rPr lang="ko-KR" altLang="en-US" b="1" dirty="0" err="1">
                <a:solidFill>
                  <a:schemeClr val="tx2"/>
                </a:solidFill>
              </a:rPr>
              <a:t>능동부저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실내 위험도 시각</a:t>
            </a:r>
            <a:r>
              <a:rPr lang="en-US" altLang="ko-KR" dirty="0">
                <a:solidFill>
                  <a:schemeClr val="tx2"/>
                </a:solidFill>
              </a:rPr>
              <a:t>/</a:t>
            </a:r>
            <a:r>
              <a:rPr lang="ko-KR" altLang="en-US" dirty="0">
                <a:solidFill>
                  <a:schemeClr val="tx2"/>
                </a:solidFill>
              </a:rPr>
              <a:t>청각적 경보</a:t>
            </a: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2"/>
                </a:solidFill>
              </a:rPr>
              <a:t>HC-05</a:t>
            </a:r>
            <a:r>
              <a:rPr lang="ko-KR" altLang="en-US" b="1" dirty="0">
                <a:solidFill>
                  <a:schemeClr val="tx2"/>
                </a:solidFill>
              </a:rPr>
              <a:t> 블루투스 </a:t>
            </a:r>
            <a:r>
              <a:rPr lang="ko-KR" altLang="en-US" dirty="0">
                <a:solidFill>
                  <a:schemeClr val="tx2"/>
                </a:solidFill>
              </a:rPr>
              <a:t>컴퓨터 </a:t>
            </a:r>
            <a:r>
              <a:rPr lang="ko-KR" altLang="en-US" dirty="0" err="1">
                <a:solidFill>
                  <a:schemeClr val="tx2"/>
                </a:solidFill>
              </a:rPr>
              <a:t>무선연결</a:t>
            </a:r>
            <a:r>
              <a:rPr lang="ko-KR" altLang="en-US" b="1" dirty="0" err="1">
                <a:solidFill>
                  <a:schemeClr val="tx2"/>
                </a:solidFill>
              </a:rPr>
              <a:t>모듈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 err="1">
                <a:solidFill>
                  <a:schemeClr val="tx2"/>
                </a:solidFill>
              </a:rPr>
              <a:t>아두이노와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041312-E909-D114-4B85-0D67AA3CED13}"/>
              </a:ext>
            </a:extLst>
          </p:cNvPr>
          <p:cNvSpPr/>
          <p:nvPr/>
        </p:nvSpPr>
        <p:spPr>
          <a:xfrm>
            <a:off x="1272985" y="1902296"/>
            <a:ext cx="2369574" cy="69548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 err="1">
                <a:solidFill>
                  <a:schemeClr val="tx2"/>
                </a:solidFill>
              </a:rPr>
              <a:t>아두이노</a:t>
            </a:r>
            <a:r>
              <a:rPr lang="ko-KR" altLang="en-US" b="1" dirty="0">
                <a:solidFill>
                  <a:schemeClr val="tx2"/>
                </a:solidFill>
              </a:rPr>
              <a:t> 센서</a:t>
            </a:r>
          </a:p>
        </p:txBody>
      </p:sp>
      <p:pic>
        <p:nvPicPr>
          <p:cNvPr id="13" name="그래픽 12" descr="오른쪽 화살표 윤곽선">
            <a:extLst>
              <a:ext uri="{FF2B5EF4-FFF2-40B4-BE49-F238E27FC236}">
                <a16:creationId xmlns:a16="http://schemas.microsoft.com/office/drawing/2014/main" id="{AF999F3A-E9EA-6122-135A-73F1D04D7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4860" y="1601039"/>
            <a:ext cx="914400" cy="9144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57F91B50-DF72-C594-13B1-0371612538B9}"/>
              </a:ext>
            </a:extLst>
          </p:cNvPr>
          <p:cNvSpPr/>
          <p:nvPr/>
        </p:nvSpPr>
        <p:spPr>
          <a:xfrm>
            <a:off x="4829965" y="1894084"/>
            <a:ext cx="2514578" cy="69548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2"/>
                </a:solidFill>
              </a:rPr>
              <a:t>PC(</a:t>
            </a:r>
            <a:r>
              <a:rPr lang="ko-KR" altLang="en-US" b="1" dirty="0">
                <a:solidFill>
                  <a:schemeClr val="tx2"/>
                </a:solidFill>
              </a:rPr>
              <a:t>파이썬</a:t>
            </a:r>
            <a:r>
              <a:rPr lang="en-US" altLang="ko-KR" b="1" dirty="0">
                <a:solidFill>
                  <a:schemeClr val="tx2"/>
                </a:solidFill>
              </a:rPr>
              <a:t>/</a:t>
            </a:r>
            <a:r>
              <a:rPr lang="ko-KR" altLang="en-US" b="1" dirty="0" err="1">
                <a:solidFill>
                  <a:schemeClr val="tx2"/>
                </a:solidFill>
              </a:rPr>
              <a:t>스트림릿</a:t>
            </a:r>
            <a:r>
              <a:rPr lang="en-US" altLang="ko-KR" b="1" dirty="0">
                <a:solidFill>
                  <a:schemeClr val="tx2"/>
                </a:solidFill>
              </a:rPr>
              <a:t>)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05A2DBD-B3B9-3BA6-55D9-89E3B4876AF4}"/>
              </a:ext>
            </a:extLst>
          </p:cNvPr>
          <p:cNvSpPr/>
          <p:nvPr/>
        </p:nvSpPr>
        <p:spPr>
          <a:xfrm>
            <a:off x="8529222" y="1870459"/>
            <a:ext cx="2438679" cy="69548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28575">
            <a:solidFill>
              <a:schemeClr val="tx2">
                <a:lumMod val="25000"/>
                <a:lumOff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</a:rPr>
              <a:t>인터넷 </a:t>
            </a:r>
            <a:r>
              <a:rPr lang="en-US" altLang="ko-KR" b="1" dirty="0">
                <a:solidFill>
                  <a:schemeClr val="tx2"/>
                </a:solidFill>
              </a:rPr>
              <a:t>API</a:t>
            </a:r>
            <a:endParaRPr lang="ko-KR" altLang="en-US" b="1" dirty="0">
              <a:solidFill>
                <a:schemeClr val="tx2"/>
              </a:solidFill>
            </a:endParaRPr>
          </a:p>
        </p:txBody>
      </p:sp>
      <p:pic>
        <p:nvPicPr>
          <p:cNvPr id="17" name="그래픽 16" descr="오른쪽 화살표 윤곽선">
            <a:extLst>
              <a:ext uri="{FF2B5EF4-FFF2-40B4-BE49-F238E27FC236}">
                <a16:creationId xmlns:a16="http://schemas.microsoft.com/office/drawing/2014/main" id="{B17180BD-DF65-F167-D3F3-121A1A892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3780995" y="1943939"/>
            <a:ext cx="914400" cy="914400"/>
          </a:xfrm>
          <a:prstGeom prst="rect">
            <a:avLst/>
          </a:prstGeom>
        </p:spPr>
      </p:pic>
      <p:pic>
        <p:nvPicPr>
          <p:cNvPr id="18" name="그래픽 17" descr="오른쪽 화살표 윤곽선">
            <a:extLst>
              <a:ext uri="{FF2B5EF4-FFF2-40B4-BE49-F238E27FC236}">
                <a16:creationId xmlns:a16="http://schemas.microsoft.com/office/drawing/2014/main" id="{13FB35D6-FF49-4061-E2F3-4459095CA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2979" y="1601039"/>
            <a:ext cx="914400" cy="914400"/>
          </a:xfrm>
          <a:prstGeom prst="rect">
            <a:avLst/>
          </a:prstGeom>
        </p:spPr>
      </p:pic>
      <p:pic>
        <p:nvPicPr>
          <p:cNvPr id="19" name="그래픽 18" descr="오른쪽 화살표 윤곽선">
            <a:extLst>
              <a:ext uri="{FF2B5EF4-FFF2-40B4-BE49-F238E27FC236}">
                <a16:creationId xmlns:a16="http://schemas.microsoft.com/office/drawing/2014/main" id="{200F692E-EFAF-90EA-D98F-FF85410437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0800000">
            <a:off x="7482979" y="1943939"/>
            <a:ext cx="914400" cy="914400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C87CE71B-F5DE-78BA-E874-603C0EB1274F}"/>
              </a:ext>
            </a:extLst>
          </p:cNvPr>
          <p:cNvSpPr/>
          <p:nvPr/>
        </p:nvSpPr>
        <p:spPr>
          <a:xfrm>
            <a:off x="6208830" y="3283973"/>
            <a:ext cx="4496995" cy="2709385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2"/>
                </a:solidFill>
              </a:rPr>
              <a:t>실내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 err="1">
                <a:solidFill>
                  <a:schemeClr val="tx2"/>
                </a:solidFill>
              </a:rPr>
              <a:t>아두이노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en-US" altLang="ko-KR" dirty="0">
                <a:solidFill>
                  <a:schemeClr val="tx2"/>
                </a:solidFill>
              </a:rPr>
              <a:t>DHT22 </a:t>
            </a:r>
            <a:r>
              <a:rPr lang="ko-KR" altLang="en-US" dirty="0">
                <a:solidFill>
                  <a:schemeClr val="tx2"/>
                </a:solidFill>
              </a:rPr>
              <a:t>센서 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온도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습도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2"/>
                </a:solidFill>
              </a:rPr>
              <a:t>실외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en-US" altLang="ko-KR" dirty="0" err="1">
                <a:solidFill>
                  <a:schemeClr val="tx2"/>
                </a:solidFill>
              </a:rPr>
              <a:t>Nominatim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위치 좌표</a:t>
            </a:r>
            <a:r>
              <a:rPr lang="en-US" altLang="ko-KR" dirty="0">
                <a:solidFill>
                  <a:schemeClr val="tx2"/>
                </a:solidFill>
              </a:rPr>
              <a:t>) + </a:t>
            </a:r>
            <a:r>
              <a:rPr lang="en-US" altLang="ko-KR" dirty="0" err="1">
                <a:solidFill>
                  <a:schemeClr val="tx2"/>
                </a:solidFill>
              </a:rPr>
              <a:t>OpenWeatherMap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온도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습도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풍속</a:t>
            </a:r>
            <a:r>
              <a:rPr lang="en-US" altLang="ko-KR" dirty="0">
                <a:solidFill>
                  <a:schemeClr val="tx2"/>
                </a:solidFill>
              </a:rPr>
              <a:t>) API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D0EFF36-DAA8-05D4-920B-C2979599E061}"/>
              </a:ext>
            </a:extLst>
          </p:cNvPr>
          <p:cNvSpPr/>
          <p:nvPr/>
        </p:nvSpPr>
        <p:spPr>
          <a:xfrm>
            <a:off x="1469126" y="2851356"/>
            <a:ext cx="2709584" cy="3995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</a:rPr>
              <a:t>하드웨어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FA13777-551C-F9FA-48FD-EE252F467C7A}"/>
              </a:ext>
            </a:extLst>
          </p:cNvPr>
          <p:cNvSpPr/>
          <p:nvPr/>
        </p:nvSpPr>
        <p:spPr>
          <a:xfrm>
            <a:off x="6208830" y="2851356"/>
            <a:ext cx="2709584" cy="3995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</a:rPr>
              <a:t>데이터 소스</a:t>
            </a:r>
          </a:p>
        </p:txBody>
      </p:sp>
      <p:pic>
        <p:nvPicPr>
          <p:cNvPr id="3" name="그래픽 2" descr="프로세서 단색으로 채워진">
            <a:extLst>
              <a:ext uri="{FF2B5EF4-FFF2-40B4-BE49-F238E27FC236}">
                <a16:creationId xmlns:a16="http://schemas.microsoft.com/office/drawing/2014/main" id="{21DFDB7B-7F72-59F7-8DE7-042AF6A0CC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0183" y="715876"/>
            <a:ext cx="635330" cy="635330"/>
          </a:xfrm>
          <a:prstGeom prst="rect">
            <a:avLst/>
          </a:prstGeom>
        </p:spPr>
      </p:pic>
      <p:pic>
        <p:nvPicPr>
          <p:cNvPr id="21" name="그래픽 20" descr="프로젝터 화면 단색으로 채워진">
            <a:extLst>
              <a:ext uri="{FF2B5EF4-FFF2-40B4-BE49-F238E27FC236}">
                <a16:creationId xmlns:a16="http://schemas.microsoft.com/office/drawing/2014/main" id="{1FA956E6-E0DF-3339-271D-0B1BC2E23C4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813695" y="1374538"/>
            <a:ext cx="597166" cy="597166"/>
          </a:xfrm>
          <a:prstGeom prst="rect">
            <a:avLst/>
          </a:prstGeom>
        </p:spPr>
      </p:pic>
      <p:pic>
        <p:nvPicPr>
          <p:cNvPr id="26" name="그래픽 25" descr="인터넷 단색으로 채워진">
            <a:extLst>
              <a:ext uri="{FF2B5EF4-FFF2-40B4-BE49-F238E27FC236}">
                <a16:creationId xmlns:a16="http://schemas.microsoft.com/office/drawing/2014/main" id="{78B99106-4B82-7CAF-C558-79042717E6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411301" y="1269140"/>
            <a:ext cx="695483" cy="695483"/>
          </a:xfrm>
          <a:prstGeom prst="rect">
            <a:avLst/>
          </a:prstGeom>
        </p:spPr>
      </p:pic>
      <p:pic>
        <p:nvPicPr>
          <p:cNvPr id="28" name="그래픽 27" descr="위성 안테나 단색으로 채워진">
            <a:extLst>
              <a:ext uri="{FF2B5EF4-FFF2-40B4-BE49-F238E27FC236}">
                <a16:creationId xmlns:a16="http://schemas.microsoft.com/office/drawing/2014/main" id="{EF28BFC4-8DF4-3C94-3B72-A1DA6C8581B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49934" y="1364616"/>
            <a:ext cx="595991" cy="595991"/>
          </a:xfrm>
          <a:prstGeom prst="rect">
            <a:avLst/>
          </a:prstGeom>
        </p:spPr>
      </p:pic>
      <p:pic>
        <p:nvPicPr>
          <p:cNvPr id="7" name="그래픽 6" descr="톱니바퀴 단색으로 채워진">
            <a:extLst>
              <a:ext uri="{FF2B5EF4-FFF2-40B4-BE49-F238E27FC236}">
                <a16:creationId xmlns:a16="http://schemas.microsoft.com/office/drawing/2014/main" id="{6AF2A6DE-65E7-749E-835F-DD825FC63D2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866985" y="2652906"/>
            <a:ext cx="597964" cy="597964"/>
          </a:xfrm>
          <a:prstGeom prst="rect">
            <a:avLst/>
          </a:prstGeom>
        </p:spPr>
      </p:pic>
      <p:pic>
        <p:nvPicPr>
          <p:cNvPr id="11" name="그래픽 10" descr="폴더 검색 단색으로 채워진">
            <a:extLst>
              <a:ext uri="{FF2B5EF4-FFF2-40B4-BE49-F238E27FC236}">
                <a16:creationId xmlns:a16="http://schemas.microsoft.com/office/drawing/2014/main" id="{0908C87F-20BB-13B2-5228-2BBACE4919F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266461" y="2657504"/>
            <a:ext cx="695483" cy="695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034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 animBg="1"/>
      <p:bldP spid="16" grpId="0" animBg="1"/>
      <p:bldP spid="22" grpId="0" animBg="1"/>
      <p:bldP spid="23" grpId="0" animBg="1"/>
      <p:bldP spid="2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EE2CEA-7E49-818C-B0C4-233A59F86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0D7BF92-D3A6-4F2A-1DAE-C26B5099D6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733755B-25A6-4BCD-14E3-F6D614F56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030E5A8-5761-C65C-41C5-22DB3473DD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0C80EBFC-3FF2-9CDD-4C17-396B6DCC1CE2}"/>
              </a:ext>
            </a:extLst>
          </p:cNvPr>
          <p:cNvSpPr/>
          <p:nvPr/>
        </p:nvSpPr>
        <p:spPr>
          <a:xfrm>
            <a:off x="695513" y="685800"/>
            <a:ext cx="4479946" cy="695483"/>
          </a:xfrm>
          <a:prstGeom prst="homePlat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2"/>
                </a:solidFill>
              </a:rPr>
              <a:t>체감온도 및 위험도 계산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88D34F2-A607-C73A-157B-E21C764529F5}"/>
              </a:ext>
            </a:extLst>
          </p:cNvPr>
          <p:cNvSpPr/>
          <p:nvPr/>
        </p:nvSpPr>
        <p:spPr>
          <a:xfrm>
            <a:off x="899678" y="2035186"/>
            <a:ext cx="5718159" cy="1386604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2"/>
                </a:solidFill>
              </a:rPr>
              <a:t>여름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기온이 </a:t>
            </a:r>
            <a:r>
              <a:rPr lang="en-US" altLang="ko-KR" dirty="0">
                <a:solidFill>
                  <a:schemeClr val="tx2"/>
                </a:solidFill>
              </a:rPr>
              <a:t>27°C</a:t>
            </a:r>
            <a:r>
              <a:rPr lang="ko-KR" altLang="en-US" dirty="0">
                <a:solidFill>
                  <a:schemeClr val="tx2"/>
                </a:solidFill>
              </a:rPr>
              <a:t>이상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습도가 </a:t>
            </a:r>
            <a:r>
              <a:rPr lang="en-US" altLang="ko-KR" dirty="0">
                <a:solidFill>
                  <a:schemeClr val="tx2"/>
                </a:solidFill>
              </a:rPr>
              <a:t>40% </a:t>
            </a:r>
            <a:r>
              <a:rPr lang="ko-KR" altLang="en-US" dirty="0">
                <a:solidFill>
                  <a:schemeClr val="tx2"/>
                </a:solidFill>
              </a:rPr>
              <a:t>이상일 때 </a:t>
            </a:r>
            <a:r>
              <a:rPr lang="en-US" altLang="ko-KR" dirty="0">
                <a:solidFill>
                  <a:schemeClr val="tx2"/>
                </a:solidFill>
              </a:rPr>
              <a:t>NOAA(</a:t>
            </a:r>
            <a:r>
              <a:rPr lang="ko-KR" altLang="en-US" sz="1600" dirty="0">
                <a:solidFill>
                  <a:schemeClr val="tx2"/>
                </a:solidFill>
              </a:rPr>
              <a:t>미국 해양대기청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  <a:r>
              <a:rPr lang="ko-KR" altLang="en-US" dirty="0">
                <a:solidFill>
                  <a:schemeClr val="tx2"/>
                </a:solidFill>
              </a:rPr>
              <a:t>의 </a:t>
            </a:r>
            <a:r>
              <a:rPr lang="ko-KR" altLang="en-US" dirty="0" err="1">
                <a:solidFill>
                  <a:schemeClr val="tx2"/>
                </a:solidFill>
              </a:rPr>
              <a:t>열지수</a:t>
            </a:r>
            <a:r>
              <a:rPr lang="en-US" altLang="ko-KR" dirty="0">
                <a:solidFill>
                  <a:schemeClr val="tx2"/>
                </a:solidFill>
              </a:rPr>
              <a:t> </a:t>
            </a:r>
            <a:r>
              <a:rPr lang="ko-KR" altLang="en-US" dirty="0">
                <a:solidFill>
                  <a:schemeClr val="tx2"/>
                </a:solidFill>
              </a:rPr>
              <a:t>공식을 적용 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나머지는 실제 기온과 동일로 간주</a:t>
            </a:r>
            <a:r>
              <a:rPr lang="en-US" altLang="ko-KR" dirty="0">
                <a:solidFill>
                  <a:schemeClr val="tx2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2"/>
                </a:solidFill>
              </a:rPr>
              <a:t>겨울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대한민국 기상청의 풍속체감온도공식을 사용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A812F286-C717-1B46-FCD3-84556F8224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48" y="2739830"/>
            <a:ext cx="4568774" cy="61727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FBDBF9-6B0E-3812-21CD-CC038DE426C6}"/>
              </a:ext>
            </a:extLst>
          </p:cNvPr>
          <p:cNvSpPr/>
          <p:nvPr/>
        </p:nvSpPr>
        <p:spPr>
          <a:xfrm>
            <a:off x="899678" y="1576379"/>
            <a:ext cx="2709584" cy="3995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</a:rPr>
              <a:t>사람 온도 계산</a:t>
            </a:r>
          </a:p>
        </p:txBody>
      </p:sp>
      <p:pic>
        <p:nvPicPr>
          <p:cNvPr id="16" name="그림 15" descr="텍스트, 폰트, 화이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8856B0E-BFDB-D419-F117-3022E35499E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3548" y="1888891"/>
            <a:ext cx="4568774" cy="762066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1C4B554C-0171-7CAE-13E1-B8E60D874573}"/>
              </a:ext>
            </a:extLst>
          </p:cNvPr>
          <p:cNvSpPr/>
          <p:nvPr/>
        </p:nvSpPr>
        <p:spPr>
          <a:xfrm>
            <a:off x="899678" y="3912673"/>
            <a:ext cx="2709584" cy="3995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</a:rPr>
              <a:t>강아지 위험도 계산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C4FBDE8-39F3-0CE6-3B91-F6D73B0B8B11}"/>
              </a:ext>
            </a:extLst>
          </p:cNvPr>
          <p:cNvSpPr/>
          <p:nvPr/>
        </p:nvSpPr>
        <p:spPr>
          <a:xfrm>
            <a:off x="869750" y="4361603"/>
            <a:ext cx="6917694" cy="1684029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1</a:t>
            </a:r>
            <a:r>
              <a:rPr lang="ko-KR" altLang="en-US" b="1" dirty="0">
                <a:solidFill>
                  <a:schemeClr val="tx2"/>
                </a:solidFill>
              </a:rPr>
              <a:t>단계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날씨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온도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습도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크기</a:t>
            </a:r>
            <a:r>
              <a:rPr lang="en-US" altLang="ko-KR" dirty="0">
                <a:solidFill>
                  <a:schemeClr val="tx2"/>
                </a:solidFill>
              </a:rPr>
              <a:t>) </a:t>
            </a:r>
            <a:r>
              <a:rPr lang="ko-KR" altLang="en-US" dirty="0">
                <a:solidFill>
                  <a:schemeClr val="tx2"/>
                </a:solidFill>
              </a:rPr>
              <a:t>기반 위험도 판단</a:t>
            </a:r>
            <a:endParaRPr lang="en-US" altLang="ko-KR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2</a:t>
            </a:r>
            <a:r>
              <a:rPr lang="ko-KR" altLang="en-US" b="1" dirty="0">
                <a:solidFill>
                  <a:schemeClr val="tx2"/>
                </a:solidFill>
              </a:rPr>
              <a:t>단계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풍속 효과 적용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날씨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기온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풍속 세기</a:t>
            </a:r>
            <a:r>
              <a:rPr lang="en-US" altLang="ko-KR" dirty="0">
                <a:solidFill>
                  <a:schemeClr val="tx2"/>
                </a:solidFill>
              </a:rPr>
              <a:t>) </a:t>
            </a:r>
            <a:r>
              <a:rPr lang="ko-KR" altLang="en-US" dirty="0">
                <a:solidFill>
                  <a:schemeClr val="tx2"/>
                </a:solidFill>
              </a:rPr>
              <a:t>기반 위험도 가감</a:t>
            </a:r>
            <a:endParaRPr lang="en-US" altLang="ko-KR" dirty="0">
              <a:solidFill>
                <a:schemeClr val="tx2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tx2"/>
                </a:solidFill>
              </a:rPr>
              <a:t>3</a:t>
            </a:r>
            <a:r>
              <a:rPr lang="ko-KR" altLang="en-US" b="1" dirty="0">
                <a:solidFill>
                  <a:schemeClr val="tx2"/>
                </a:solidFill>
              </a:rPr>
              <a:t>단계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강아지 프로필</a:t>
            </a:r>
            <a:r>
              <a:rPr lang="en-US" altLang="ko-KR" dirty="0">
                <a:solidFill>
                  <a:schemeClr val="tx2"/>
                </a:solidFill>
              </a:rPr>
              <a:t>(</a:t>
            </a:r>
            <a:r>
              <a:rPr lang="ko-KR" altLang="en-US" dirty="0">
                <a:solidFill>
                  <a:schemeClr val="tx2"/>
                </a:solidFill>
              </a:rPr>
              <a:t>나이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체형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털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 err="1">
                <a:solidFill>
                  <a:schemeClr val="tx2"/>
                </a:solidFill>
              </a:rPr>
              <a:t>견종</a:t>
            </a:r>
            <a:r>
              <a:rPr lang="en-US" altLang="ko-KR" dirty="0">
                <a:solidFill>
                  <a:schemeClr val="tx2"/>
                </a:solidFill>
              </a:rPr>
              <a:t>) </a:t>
            </a:r>
            <a:r>
              <a:rPr lang="ko-KR" altLang="en-US" dirty="0">
                <a:solidFill>
                  <a:schemeClr val="tx2"/>
                </a:solidFill>
              </a:rPr>
              <a:t>기반 위험도 최종 가중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23659EA7-FF39-8CC2-2964-6945A6AE7C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89035" y="4137902"/>
            <a:ext cx="3816427" cy="1060796"/>
          </a:xfrm>
          <a:prstGeom prst="rect">
            <a:avLst/>
          </a:prstGeom>
        </p:spPr>
      </p:pic>
      <p:pic>
        <p:nvPicPr>
          <p:cNvPr id="20" name="내용 개체 틀 17">
            <a:extLst>
              <a:ext uri="{FF2B5EF4-FFF2-40B4-BE49-F238E27FC236}">
                <a16:creationId xmlns:a16="http://schemas.microsoft.com/office/drawing/2014/main" id="{116F4501-DEA7-0A67-A083-2D2A3C5102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7889035" y="5483022"/>
            <a:ext cx="4302965" cy="107805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E752873-2E0D-B702-3E07-B08B63510B24}"/>
              </a:ext>
            </a:extLst>
          </p:cNvPr>
          <p:cNvSpPr txBox="1"/>
          <p:nvPr/>
        </p:nvSpPr>
        <p:spPr>
          <a:xfrm>
            <a:off x="7792256" y="3844951"/>
            <a:ext cx="294938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☀️ 여름철 기본 위험도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09FD518-6C7A-C6E4-05DD-2CD13E72C0DA}"/>
              </a:ext>
            </a:extLst>
          </p:cNvPr>
          <p:cNvSpPr txBox="1"/>
          <p:nvPr/>
        </p:nvSpPr>
        <p:spPr>
          <a:xfrm>
            <a:off x="7792256" y="5198698"/>
            <a:ext cx="37090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1" dirty="0"/>
              <a:t>❄️ 겨울철 기본 위험도</a:t>
            </a:r>
          </a:p>
        </p:txBody>
      </p:sp>
      <p:pic>
        <p:nvPicPr>
          <p:cNvPr id="15" name="그래픽 14" descr="계산기 단색으로 채워진">
            <a:extLst>
              <a:ext uri="{FF2B5EF4-FFF2-40B4-BE49-F238E27FC236}">
                <a16:creationId xmlns:a16="http://schemas.microsoft.com/office/drawing/2014/main" id="{54739DD8-5F69-EFF9-FB01-973CDF1B28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92785" y="733149"/>
            <a:ext cx="587503" cy="587503"/>
          </a:xfrm>
          <a:prstGeom prst="rect">
            <a:avLst/>
          </a:prstGeom>
        </p:spPr>
      </p:pic>
      <p:pic>
        <p:nvPicPr>
          <p:cNvPr id="23" name="그래픽 22" descr="남자 단색으로 채워진">
            <a:extLst>
              <a:ext uri="{FF2B5EF4-FFF2-40B4-BE49-F238E27FC236}">
                <a16:creationId xmlns:a16="http://schemas.microsoft.com/office/drawing/2014/main" id="{BFBBCD4C-E9AC-8A88-9C73-83A72F1E232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69750" y="1257284"/>
            <a:ext cx="695483" cy="695483"/>
          </a:xfrm>
          <a:prstGeom prst="rect">
            <a:avLst/>
          </a:prstGeom>
        </p:spPr>
      </p:pic>
      <p:pic>
        <p:nvPicPr>
          <p:cNvPr id="26" name="그래픽 25" descr="강아지 2 단색으로 채워진">
            <a:extLst>
              <a:ext uri="{FF2B5EF4-FFF2-40B4-BE49-F238E27FC236}">
                <a16:creationId xmlns:a16="http://schemas.microsoft.com/office/drawing/2014/main" id="{3DC5D498-C6CE-5DE9-AA9A-D0C02D39B2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1068" y="3620229"/>
            <a:ext cx="757220" cy="75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51193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17" grpId="0" animBg="1"/>
      <p:bldP spid="18" grpId="0" animBg="1"/>
      <p:bldP spid="22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E8AFB5-4416-2700-D3B6-4D1C0C099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DDBE1D7-FB81-9EFA-1C92-274D1095F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A0564ED-555B-BBF8-73E6-ADFBB8BB7B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6BB058-A844-2DA9-AA96-122C526F7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5C8E9B2A-210F-FA74-175C-0BD3633FB040}"/>
              </a:ext>
            </a:extLst>
          </p:cNvPr>
          <p:cNvSpPr/>
          <p:nvPr/>
        </p:nvSpPr>
        <p:spPr>
          <a:xfrm>
            <a:off x="695513" y="685800"/>
            <a:ext cx="4479946" cy="695483"/>
          </a:xfrm>
          <a:prstGeom prst="homePlat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>
                <a:solidFill>
                  <a:schemeClr val="tx2"/>
                </a:solidFill>
              </a:rPr>
              <a:t>사용자 인터페이스 및 경보 시스템</a:t>
            </a:r>
            <a:endParaRPr lang="ko-KR" altLang="en-US" sz="2000" b="1" dirty="0">
              <a:solidFill>
                <a:schemeClr val="tx2"/>
              </a:solidFill>
            </a:endParaRPr>
          </a:p>
        </p:txBody>
      </p:sp>
      <p:pic>
        <p:nvPicPr>
          <p:cNvPr id="3" name="그래픽 2" descr="블로그 단색으로 채워진">
            <a:extLst>
              <a:ext uri="{FF2B5EF4-FFF2-40B4-BE49-F238E27FC236}">
                <a16:creationId xmlns:a16="http://schemas.microsoft.com/office/drawing/2014/main" id="{D2E19D64-797E-D424-78C4-2C05F17FFC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661" y="736115"/>
            <a:ext cx="594851" cy="594851"/>
          </a:xfrm>
          <a:prstGeom prst="rect">
            <a:avLst/>
          </a:prstGeom>
        </p:spPr>
      </p:pic>
      <p:pic>
        <p:nvPicPr>
          <p:cNvPr id="5" name="그래픽 4" descr="확성시1 단색으로 채워진">
            <a:extLst>
              <a:ext uri="{FF2B5EF4-FFF2-40B4-BE49-F238E27FC236}">
                <a16:creationId xmlns:a16="http://schemas.microsoft.com/office/drawing/2014/main" id="{09246F70-534E-E8ED-014D-F4902D106D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60639" y="755793"/>
            <a:ext cx="713601" cy="713601"/>
          </a:xfrm>
          <a:prstGeom prst="rect">
            <a:avLst/>
          </a:prstGeom>
        </p:spPr>
      </p:pic>
      <p:pic>
        <p:nvPicPr>
          <p:cNvPr id="11" name="그림 10" descr="텍스트, 스크린샷, 소프트웨어, 멀티미디어 소프트웨어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DA53DD5-A10B-77AA-A78C-918C341869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0412" y="1488164"/>
            <a:ext cx="9628875" cy="4684036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ECAFB09E-E940-744B-74DA-7121C94FF71E}"/>
              </a:ext>
            </a:extLst>
          </p:cNvPr>
          <p:cNvSpPr/>
          <p:nvPr/>
        </p:nvSpPr>
        <p:spPr>
          <a:xfrm>
            <a:off x="1410411" y="1488164"/>
            <a:ext cx="1234465" cy="861746"/>
          </a:xfrm>
          <a:prstGeom prst="rect">
            <a:avLst/>
          </a:prstGeom>
          <a:noFill/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FD0CFFB-171C-393D-AF61-F17BE2F42C6F}"/>
              </a:ext>
            </a:extLst>
          </p:cNvPr>
          <p:cNvSpPr/>
          <p:nvPr/>
        </p:nvSpPr>
        <p:spPr>
          <a:xfrm>
            <a:off x="1410410" y="2349910"/>
            <a:ext cx="1234465" cy="3822290"/>
          </a:xfrm>
          <a:prstGeom prst="rect">
            <a:avLst/>
          </a:prstGeom>
          <a:noFill/>
          <a:ln w="57150">
            <a:solidFill>
              <a:schemeClr val="accent1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C84DD2C-434F-480F-0012-0C6E35035A61}"/>
              </a:ext>
            </a:extLst>
          </p:cNvPr>
          <p:cNvSpPr/>
          <p:nvPr/>
        </p:nvSpPr>
        <p:spPr>
          <a:xfrm>
            <a:off x="2935486" y="3345868"/>
            <a:ext cx="7846102" cy="2386338"/>
          </a:xfrm>
          <a:prstGeom prst="rect">
            <a:avLst/>
          </a:prstGeom>
          <a:noFill/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E004041-438D-CA4E-80A1-09562ECF72D7}"/>
              </a:ext>
            </a:extLst>
          </p:cNvPr>
          <p:cNvSpPr/>
          <p:nvPr/>
        </p:nvSpPr>
        <p:spPr>
          <a:xfrm>
            <a:off x="2935486" y="5908281"/>
            <a:ext cx="1420204" cy="263919"/>
          </a:xfrm>
          <a:prstGeom prst="rect">
            <a:avLst/>
          </a:prstGeom>
          <a:noFill/>
          <a:ln w="5715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F07161A-5A98-BC13-23AA-45B9A97EFC8D}"/>
              </a:ext>
            </a:extLst>
          </p:cNvPr>
          <p:cNvSpPr/>
          <p:nvPr/>
        </p:nvSpPr>
        <p:spPr>
          <a:xfrm>
            <a:off x="0" y="1488164"/>
            <a:ext cx="1400697" cy="940404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위치 정보</a:t>
            </a:r>
            <a:r>
              <a:rPr lang="en-US" altLang="ko-KR" sz="1400" b="1" dirty="0">
                <a:solidFill>
                  <a:schemeClr val="tx2"/>
                </a:solidFill>
              </a:rPr>
              <a:t>,</a:t>
            </a:r>
          </a:p>
          <a:p>
            <a:pPr algn="ctr"/>
            <a:r>
              <a:rPr lang="en-US" altLang="ko-KR" sz="1400" b="1" dirty="0" err="1">
                <a:solidFill>
                  <a:schemeClr val="tx2"/>
                </a:solidFill>
              </a:rPr>
              <a:t>Openweather</a:t>
            </a:r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r>
              <a:rPr lang="en-US" altLang="ko-KR" sz="1400" b="1" dirty="0" err="1">
                <a:solidFill>
                  <a:schemeClr val="tx2"/>
                </a:solidFill>
              </a:rPr>
              <a:t>api</a:t>
            </a:r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r>
              <a:rPr lang="ko-KR" altLang="en-US" sz="1400" b="1" dirty="0">
                <a:solidFill>
                  <a:schemeClr val="tx2"/>
                </a:solidFill>
              </a:rPr>
              <a:t>입력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E66D8C9-3398-0EBC-036D-78DB6C8D52B0}"/>
              </a:ext>
            </a:extLst>
          </p:cNvPr>
          <p:cNvSpPr/>
          <p:nvPr/>
        </p:nvSpPr>
        <p:spPr>
          <a:xfrm>
            <a:off x="4856" y="2782897"/>
            <a:ext cx="1400697" cy="940404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4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강아지 프로필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추가</a:t>
            </a:r>
            <a:r>
              <a:rPr lang="en-US" altLang="ko-KR" sz="1400" b="1" dirty="0">
                <a:solidFill>
                  <a:schemeClr val="tx2"/>
                </a:solidFill>
              </a:rPr>
              <a:t>, </a:t>
            </a:r>
            <a:r>
              <a:rPr lang="ko-KR" altLang="en-US" sz="1400" b="1" dirty="0">
                <a:solidFill>
                  <a:schemeClr val="tx2"/>
                </a:solidFill>
              </a:rPr>
              <a:t>수정</a:t>
            </a:r>
            <a:r>
              <a:rPr lang="en-US" altLang="ko-KR" sz="1400" b="1" dirty="0">
                <a:solidFill>
                  <a:schemeClr val="tx2"/>
                </a:solidFill>
              </a:rPr>
              <a:t>, </a:t>
            </a:r>
          </a:p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삭제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5C4353C-70FB-88CF-F3CC-61C08F094C36}"/>
              </a:ext>
            </a:extLst>
          </p:cNvPr>
          <p:cNvSpPr/>
          <p:nvPr/>
        </p:nvSpPr>
        <p:spPr>
          <a:xfrm>
            <a:off x="5425127" y="1811594"/>
            <a:ext cx="2735647" cy="1436480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사람 실내</a:t>
            </a:r>
            <a:r>
              <a:rPr lang="en-US" altLang="ko-KR" sz="1400" b="1" dirty="0">
                <a:solidFill>
                  <a:schemeClr val="tx2"/>
                </a:solidFill>
              </a:rPr>
              <a:t>/</a:t>
            </a:r>
            <a:r>
              <a:rPr lang="ko-KR" altLang="en-US" sz="1400" b="1" dirty="0">
                <a:solidFill>
                  <a:schemeClr val="tx2"/>
                </a:solidFill>
              </a:rPr>
              <a:t>실외 체감온도</a:t>
            </a:r>
            <a:r>
              <a:rPr lang="en-US" altLang="ko-KR" sz="1400" b="1" dirty="0">
                <a:solidFill>
                  <a:schemeClr val="tx2"/>
                </a:solidFill>
              </a:rPr>
              <a:t> </a:t>
            </a:r>
            <a:r>
              <a:rPr lang="ko-KR" altLang="en-US" sz="1400" b="1" dirty="0">
                <a:solidFill>
                  <a:schemeClr val="tx2"/>
                </a:solidFill>
              </a:rPr>
              <a:t>표시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pPr algn="ctr"/>
            <a:endParaRPr lang="en-US" altLang="ko-KR" sz="1400" b="1" dirty="0">
              <a:solidFill>
                <a:schemeClr val="tx2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강아지 실내</a:t>
            </a:r>
            <a:r>
              <a:rPr lang="en-US" altLang="ko-KR" sz="1400" b="1" dirty="0">
                <a:solidFill>
                  <a:schemeClr val="tx2"/>
                </a:solidFill>
              </a:rPr>
              <a:t>/</a:t>
            </a:r>
            <a:r>
              <a:rPr lang="ko-KR" altLang="en-US" sz="1400" b="1" dirty="0">
                <a:solidFill>
                  <a:schemeClr val="tx2"/>
                </a:solidFill>
              </a:rPr>
              <a:t>실외 위험도 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계산 방법 및 결과 표시</a:t>
            </a:r>
            <a:endParaRPr lang="en-US" altLang="ko-KR" sz="1400" b="1" dirty="0">
              <a:solidFill>
                <a:schemeClr val="tx2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83F5258-500C-EDC4-662D-EF0B9613D223}"/>
              </a:ext>
            </a:extLst>
          </p:cNvPr>
          <p:cNvSpPr/>
          <p:nvPr/>
        </p:nvSpPr>
        <p:spPr>
          <a:xfrm>
            <a:off x="4484942" y="5859240"/>
            <a:ext cx="2053509" cy="655860"/>
          </a:xfrm>
          <a:prstGeom prst="rect">
            <a:avLst/>
          </a:prstGeom>
          <a:solidFill>
            <a:srgbClr val="EEF8FC"/>
          </a:solidFill>
          <a:ln w="76200"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2"/>
                </a:solidFill>
              </a:rPr>
              <a:t>1</a:t>
            </a:r>
            <a:r>
              <a:rPr lang="ko-KR" altLang="en-US" sz="1400" b="1" dirty="0">
                <a:solidFill>
                  <a:schemeClr val="tx2"/>
                </a:solidFill>
              </a:rPr>
              <a:t>분마다 자동 </a:t>
            </a:r>
            <a:r>
              <a:rPr lang="ko-KR" altLang="en-US" sz="1400" b="1" dirty="0" err="1">
                <a:solidFill>
                  <a:schemeClr val="tx2"/>
                </a:solidFill>
              </a:rPr>
              <a:t>새로고침</a:t>
            </a:r>
            <a:r>
              <a:rPr lang="ko-KR" altLang="en-US" sz="1400" b="1" dirty="0">
                <a:solidFill>
                  <a:schemeClr val="tx2"/>
                </a:solidFill>
              </a:rPr>
              <a:t> </a:t>
            </a:r>
            <a:r>
              <a:rPr lang="en-US" altLang="ko-KR" sz="1400" b="1" dirty="0">
                <a:solidFill>
                  <a:schemeClr val="tx2"/>
                </a:solidFill>
              </a:rPr>
              <a:t>On/Off</a:t>
            </a:r>
            <a:endParaRPr lang="ko-KR" altLang="en-US" sz="1400" b="1" dirty="0">
              <a:solidFill>
                <a:schemeClr val="tx2"/>
              </a:solidFill>
            </a:endParaRPr>
          </a:p>
        </p:txBody>
      </p:sp>
      <p:pic>
        <p:nvPicPr>
          <p:cNvPr id="25" name="그래픽 24" descr="전구 단색으로 채워진">
            <a:extLst>
              <a:ext uri="{FF2B5EF4-FFF2-40B4-BE49-F238E27FC236}">
                <a16:creationId xmlns:a16="http://schemas.microsoft.com/office/drawing/2014/main" id="{8343E5AF-DC1A-EF88-E831-14608518355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958080" y="805356"/>
            <a:ext cx="634986" cy="634986"/>
          </a:xfrm>
          <a:prstGeom prst="rect">
            <a:avLst/>
          </a:prstGeom>
        </p:spPr>
      </p:pic>
      <p:pic>
        <p:nvPicPr>
          <p:cNvPr id="27" name="그래픽 26" descr="스톱워치 75% 단색으로 채워진">
            <a:extLst>
              <a:ext uri="{FF2B5EF4-FFF2-40B4-BE49-F238E27FC236}">
                <a16:creationId xmlns:a16="http://schemas.microsoft.com/office/drawing/2014/main" id="{1322BA5C-6104-7793-298C-C64BA0B959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875611" y="6239755"/>
            <a:ext cx="558828" cy="558828"/>
          </a:xfrm>
          <a:prstGeom prst="rect">
            <a:avLst/>
          </a:prstGeom>
        </p:spPr>
      </p:pic>
      <p:pic>
        <p:nvPicPr>
          <p:cNvPr id="33" name="그래픽 32" descr="핀 있는 지도 단색으로 채워진">
            <a:extLst>
              <a:ext uri="{FF2B5EF4-FFF2-40B4-BE49-F238E27FC236}">
                <a16:creationId xmlns:a16="http://schemas.microsoft.com/office/drawing/2014/main" id="{FF5F6941-399A-C008-B14A-B11673923C9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60425" y="2097097"/>
            <a:ext cx="585074" cy="585074"/>
          </a:xfrm>
          <a:prstGeom prst="rect">
            <a:avLst/>
          </a:prstGeom>
        </p:spPr>
      </p:pic>
      <p:pic>
        <p:nvPicPr>
          <p:cNvPr id="34" name="그래픽 33" descr="연필 단색으로 채워진">
            <a:extLst>
              <a:ext uri="{FF2B5EF4-FFF2-40B4-BE49-F238E27FC236}">
                <a16:creationId xmlns:a16="http://schemas.microsoft.com/office/drawing/2014/main" id="{6C50F89F-C0F9-AA21-0CBB-0FA5C316A79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88266" y="3339783"/>
            <a:ext cx="512431" cy="512431"/>
          </a:xfrm>
          <a:prstGeom prst="rect">
            <a:avLst/>
          </a:prstGeom>
        </p:spPr>
      </p:pic>
      <p:pic>
        <p:nvPicPr>
          <p:cNvPr id="2" name="그래픽 1" descr="브라우저 창 단색으로 채워진">
            <a:extLst>
              <a:ext uri="{FF2B5EF4-FFF2-40B4-BE49-F238E27FC236}">
                <a16:creationId xmlns:a16="http://schemas.microsoft.com/office/drawing/2014/main" id="{ABA03864-FA8D-47AD-19AD-1809CE403042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7754439" y="2678162"/>
            <a:ext cx="696946" cy="696946"/>
          </a:xfrm>
          <a:prstGeom prst="rect">
            <a:avLst/>
          </a:prstGeom>
        </p:spPr>
      </p:pic>
      <p:pic>
        <p:nvPicPr>
          <p:cNvPr id="35" name="그래픽 34" descr="전구 단색으로 채워진">
            <a:extLst>
              <a:ext uri="{FF2B5EF4-FFF2-40B4-BE49-F238E27FC236}">
                <a16:creationId xmlns:a16="http://schemas.microsoft.com/office/drawing/2014/main" id="{3B1129A1-3172-54DF-1B82-4248F6C266EA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9526644" y="805356"/>
            <a:ext cx="634986" cy="634986"/>
          </a:xfrm>
          <a:prstGeom prst="rect">
            <a:avLst/>
          </a:prstGeom>
        </p:spPr>
      </p:pic>
      <p:pic>
        <p:nvPicPr>
          <p:cNvPr id="36" name="그래픽 35" descr="전구 단색으로 채워진">
            <a:extLst>
              <a:ext uri="{FF2B5EF4-FFF2-40B4-BE49-F238E27FC236}">
                <a16:creationId xmlns:a16="http://schemas.microsoft.com/office/drawing/2014/main" id="{BB301E31-BD4A-C61C-7094-3ED838A9B01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9093191" y="805356"/>
            <a:ext cx="634986" cy="634986"/>
          </a:xfrm>
          <a:prstGeom prst="rect">
            <a:avLst/>
          </a:prstGeom>
        </p:spPr>
      </p:pic>
      <p:sp>
        <p:nvSpPr>
          <p:cNvPr id="37" name="직사각형 36">
            <a:extLst>
              <a:ext uri="{FF2B5EF4-FFF2-40B4-BE49-F238E27FC236}">
                <a16:creationId xmlns:a16="http://schemas.microsoft.com/office/drawing/2014/main" id="{CFFC1D12-AA91-83ED-706C-EF09A9EA1A49}"/>
              </a:ext>
            </a:extLst>
          </p:cNvPr>
          <p:cNvSpPr/>
          <p:nvPr/>
        </p:nvSpPr>
        <p:spPr>
          <a:xfrm>
            <a:off x="8641948" y="1469394"/>
            <a:ext cx="2735647" cy="1436480"/>
          </a:xfrm>
          <a:prstGeom prst="rect">
            <a:avLst/>
          </a:prstGeom>
          <a:solidFill>
            <a:srgbClr val="EEF8FC"/>
          </a:solidFill>
          <a:ln w="76200"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위험도 </a:t>
            </a:r>
            <a:r>
              <a:rPr lang="en-US" altLang="ko-KR" sz="1400" b="1" dirty="0">
                <a:solidFill>
                  <a:schemeClr val="tx2"/>
                </a:solidFill>
              </a:rPr>
              <a:t>‘</a:t>
            </a:r>
            <a:r>
              <a:rPr lang="ko-KR" altLang="en-US" sz="1400" b="1" dirty="0">
                <a:solidFill>
                  <a:schemeClr val="tx2"/>
                </a:solidFill>
              </a:rPr>
              <a:t>안전</a:t>
            </a:r>
            <a:r>
              <a:rPr lang="en-US" altLang="ko-KR" sz="1400" b="1" dirty="0">
                <a:solidFill>
                  <a:schemeClr val="tx2"/>
                </a:solidFill>
              </a:rPr>
              <a:t>/</a:t>
            </a:r>
            <a:r>
              <a:rPr lang="ko-KR" altLang="en-US" sz="1400" b="1" dirty="0">
                <a:solidFill>
                  <a:schemeClr val="tx2"/>
                </a:solidFill>
              </a:rPr>
              <a:t>주의</a:t>
            </a:r>
            <a:r>
              <a:rPr lang="en-US" altLang="ko-KR" sz="1400" b="1" dirty="0">
                <a:solidFill>
                  <a:schemeClr val="tx2"/>
                </a:solidFill>
              </a:rPr>
              <a:t>/</a:t>
            </a:r>
            <a:r>
              <a:rPr lang="ko-KR" altLang="en-US" sz="1400" b="1" dirty="0">
                <a:solidFill>
                  <a:schemeClr val="tx2"/>
                </a:solidFill>
              </a:rPr>
              <a:t>위험</a:t>
            </a:r>
            <a:r>
              <a:rPr lang="en-US" altLang="ko-KR" sz="1400" b="1" dirty="0">
                <a:solidFill>
                  <a:schemeClr val="tx2"/>
                </a:solidFill>
              </a:rPr>
              <a:t>’ </a:t>
            </a:r>
            <a:r>
              <a:rPr lang="ko-KR" altLang="en-US" sz="1400" b="1" dirty="0">
                <a:solidFill>
                  <a:schemeClr val="tx2"/>
                </a:solidFill>
              </a:rPr>
              <a:t>시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pPr algn="ctr"/>
            <a:r>
              <a:rPr lang="ko-KR" altLang="en-US" sz="1400" b="1" dirty="0">
                <a:solidFill>
                  <a:schemeClr val="tx2"/>
                </a:solidFill>
              </a:rPr>
              <a:t> 전구 불빛</a:t>
            </a:r>
            <a:endParaRPr lang="en-US" altLang="ko-KR" sz="1400" b="1" dirty="0">
              <a:solidFill>
                <a:schemeClr val="tx2"/>
              </a:solidFill>
            </a:endParaRPr>
          </a:p>
          <a:p>
            <a:pPr algn="ctr"/>
            <a:r>
              <a:rPr lang="en-US" altLang="ko-KR" sz="1400" b="1" dirty="0">
                <a:solidFill>
                  <a:schemeClr val="tx2"/>
                </a:solidFill>
              </a:rPr>
              <a:t>‘</a:t>
            </a:r>
            <a:r>
              <a:rPr lang="ko-KR" altLang="en-US" sz="1400" b="1" dirty="0">
                <a:solidFill>
                  <a:schemeClr val="tx2"/>
                </a:solidFill>
              </a:rPr>
              <a:t>매우 위험</a:t>
            </a:r>
            <a:r>
              <a:rPr lang="en-US" altLang="ko-KR" sz="1400" b="1" dirty="0">
                <a:solidFill>
                  <a:schemeClr val="tx2"/>
                </a:solidFill>
              </a:rPr>
              <a:t>’</a:t>
            </a:r>
            <a:r>
              <a:rPr lang="ko-KR" altLang="en-US" sz="1400" b="1" dirty="0">
                <a:solidFill>
                  <a:schemeClr val="tx2"/>
                </a:solidFill>
              </a:rPr>
              <a:t> 시 경고 소리</a:t>
            </a:r>
            <a:endParaRPr lang="en-US" altLang="ko-KR" sz="14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68737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  <p:bldP spid="18" grpId="0" animBg="1"/>
      <p:bldP spid="20" grpId="0" animBg="1"/>
      <p:bldP spid="22" grpId="0" animBg="1"/>
      <p:bldP spid="23" grpId="0" animBg="1"/>
      <p:bldP spid="3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6CDB65-8234-01C5-7463-C27EC3BAE8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9DAB974-BD33-22E7-CEF8-A88002107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D1E5BEF-E359-F1FB-4286-24AD9CEA4D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1999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67D038-7BB3-3216-EB65-076319489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5514" y="685800"/>
            <a:ext cx="10800972" cy="5486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110004020202020204"/>
              <a:ea typeface="+mn-ea"/>
              <a:cs typeface="+mn-cs"/>
            </a:endParaRPr>
          </a:p>
        </p:txBody>
      </p:sp>
      <p:sp>
        <p:nvSpPr>
          <p:cNvPr id="4" name="화살표: 오각형 3">
            <a:extLst>
              <a:ext uri="{FF2B5EF4-FFF2-40B4-BE49-F238E27FC236}">
                <a16:creationId xmlns:a16="http://schemas.microsoft.com/office/drawing/2014/main" id="{301A8D43-85D7-991C-E71B-1B7E3C4C8CB1}"/>
              </a:ext>
            </a:extLst>
          </p:cNvPr>
          <p:cNvSpPr/>
          <p:nvPr/>
        </p:nvSpPr>
        <p:spPr>
          <a:xfrm>
            <a:off x="695513" y="685800"/>
            <a:ext cx="4479946" cy="695483"/>
          </a:xfrm>
          <a:prstGeom prst="homePlate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>
                <a:solidFill>
                  <a:schemeClr val="tx2"/>
                </a:solidFill>
              </a:rPr>
              <a:t>결론 및 향후 개선 방향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0789F97C-E0BB-93E3-4E4D-FB189BB7440E}"/>
              </a:ext>
            </a:extLst>
          </p:cNvPr>
          <p:cNvSpPr/>
          <p:nvPr/>
        </p:nvSpPr>
        <p:spPr>
          <a:xfrm>
            <a:off x="1026118" y="2180266"/>
            <a:ext cx="10113830" cy="1428173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 err="1">
                <a:solidFill>
                  <a:schemeClr val="tx2"/>
                </a:solidFill>
              </a:rPr>
              <a:t>반려견</a:t>
            </a:r>
            <a:r>
              <a:rPr lang="ko-KR" altLang="en-US" b="1" dirty="0">
                <a:solidFill>
                  <a:schemeClr val="tx2"/>
                </a:solidFill>
              </a:rPr>
              <a:t> 안전 증진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열사병이나 </a:t>
            </a:r>
            <a:r>
              <a:rPr lang="ko-KR" altLang="en-US" dirty="0" err="1">
                <a:solidFill>
                  <a:schemeClr val="tx2"/>
                </a:solidFill>
              </a:rPr>
              <a:t>혹한기</a:t>
            </a:r>
            <a:r>
              <a:rPr lang="ko-KR" altLang="en-US" dirty="0">
                <a:solidFill>
                  <a:schemeClr val="tx2"/>
                </a:solidFill>
              </a:rPr>
              <a:t> </a:t>
            </a:r>
            <a:r>
              <a:rPr lang="ko-KR" altLang="en-US" dirty="0" err="1">
                <a:solidFill>
                  <a:schemeClr val="tx2"/>
                </a:solidFill>
              </a:rPr>
              <a:t>저체온증과</a:t>
            </a:r>
            <a:r>
              <a:rPr lang="ko-KR" altLang="en-US" dirty="0">
                <a:solidFill>
                  <a:schemeClr val="tx2"/>
                </a:solidFill>
              </a:rPr>
              <a:t> 같은 위험 상황을 사전에 예방</a:t>
            </a: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2"/>
                </a:solidFill>
              </a:rPr>
              <a:t>보호자 인식 개선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반려견이 어떤 날씨 요인에 특히 취약한지 명확히 인지하여 책임감 있는 돌봄을 가능케 함</a:t>
            </a:r>
            <a:endParaRPr lang="en-US" altLang="ko-KR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2"/>
                </a:solidFill>
              </a:rPr>
              <a:t>편의성 제공</a:t>
            </a:r>
            <a:r>
              <a:rPr lang="en-US" altLang="ko-KR" dirty="0">
                <a:solidFill>
                  <a:schemeClr val="tx2"/>
                </a:solidFill>
              </a:rPr>
              <a:t>: </a:t>
            </a:r>
            <a:r>
              <a:rPr lang="ko-KR" altLang="en-US" dirty="0">
                <a:solidFill>
                  <a:schemeClr val="tx2"/>
                </a:solidFill>
              </a:rPr>
              <a:t>하나의 대시보드에서 현재 기온과 산책 가능 여부를 즉시 판단 가능</a:t>
            </a:r>
            <a:endParaRPr lang="en-US" altLang="ko-KR" dirty="0">
              <a:solidFill>
                <a:schemeClr val="tx2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453A54F-6DC6-7544-F529-5314C882CBCC}"/>
              </a:ext>
            </a:extLst>
          </p:cNvPr>
          <p:cNvSpPr/>
          <p:nvPr/>
        </p:nvSpPr>
        <p:spPr>
          <a:xfrm>
            <a:off x="1026117" y="1667567"/>
            <a:ext cx="2709584" cy="3995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</a:rPr>
              <a:t>기대 효과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F4BC11A-89C6-75D5-1287-72B70E5F486E}"/>
              </a:ext>
            </a:extLst>
          </p:cNvPr>
          <p:cNvSpPr/>
          <p:nvPr/>
        </p:nvSpPr>
        <p:spPr>
          <a:xfrm>
            <a:off x="1026117" y="3919884"/>
            <a:ext cx="2709584" cy="3995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</a:rPr>
              <a:t>향후 개선 방향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EF338F6-75AE-A021-BBE8-AA2361875D6B}"/>
              </a:ext>
            </a:extLst>
          </p:cNvPr>
          <p:cNvSpPr/>
          <p:nvPr/>
        </p:nvSpPr>
        <p:spPr>
          <a:xfrm>
            <a:off x="775330" y="4407421"/>
            <a:ext cx="3472206" cy="1649249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</a:rPr>
              <a:t>실시간 알림</a:t>
            </a:r>
            <a:endParaRPr lang="en-US" altLang="ko-KR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 이메일과 연결하여 매우 위험 시 알림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ko-KR" altLang="en-US" dirty="0">
                <a:solidFill>
                  <a:schemeClr val="tx2"/>
                </a:solidFill>
              </a:rPr>
              <a:t>        외출 시에도 긴급 상황을 놓치지 않고 인지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E363939-1F66-7143-ED79-A00C39846068}"/>
              </a:ext>
            </a:extLst>
          </p:cNvPr>
          <p:cNvSpPr/>
          <p:nvPr/>
        </p:nvSpPr>
        <p:spPr>
          <a:xfrm>
            <a:off x="4399805" y="4416724"/>
            <a:ext cx="3472206" cy="1639946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</a:rPr>
              <a:t>데이터 로깅 및 시각화</a:t>
            </a:r>
            <a:endParaRPr lang="en-US" altLang="ko-KR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>
                <a:solidFill>
                  <a:schemeClr val="tx2"/>
                </a:solidFill>
              </a:rPr>
              <a:t>파일</a:t>
            </a:r>
            <a:r>
              <a:rPr lang="en-US" altLang="ko-KR" dirty="0">
                <a:solidFill>
                  <a:schemeClr val="tx2"/>
                </a:solidFill>
              </a:rPr>
              <a:t>,</a:t>
            </a:r>
            <a:r>
              <a:rPr lang="ko-KR" altLang="en-US" dirty="0">
                <a:solidFill>
                  <a:schemeClr val="tx2"/>
                </a:solidFill>
              </a:rPr>
              <a:t> 데이터베이스에 자동으로 기록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그래프로 시각화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ko-KR" altLang="en-US" dirty="0">
                <a:solidFill>
                  <a:schemeClr val="tx2"/>
                </a:solidFill>
              </a:rPr>
              <a:t>        패턴 분석 가능</a:t>
            </a:r>
            <a:r>
              <a:rPr lang="en-US" altLang="ko-KR" dirty="0">
                <a:solidFill>
                  <a:schemeClr val="tx2"/>
                </a:solidFill>
              </a:rPr>
              <a:t>, </a:t>
            </a:r>
            <a:r>
              <a:rPr lang="ko-KR" altLang="en-US" dirty="0">
                <a:solidFill>
                  <a:schemeClr val="tx2"/>
                </a:solidFill>
              </a:rPr>
              <a:t>장기적인 환경 관리에 도움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BC56ED5-01C5-11AF-6A3C-54594704D997}"/>
              </a:ext>
            </a:extLst>
          </p:cNvPr>
          <p:cNvSpPr/>
          <p:nvPr/>
        </p:nvSpPr>
        <p:spPr>
          <a:xfrm>
            <a:off x="8024280" y="4407422"/>
            <a:ext cx="3472206" cy="1639946"/>
          </a:xfrm>
          <a:prstGeom prst="rect">
            <a:avLst/>
          </a:prstGeom>
          <a:solidFill>
            <a:srgbClr val="EEF8FC"/>
          </a:solidFill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tx2"/>
                </a:solidFill>
              </a:rPr>
              <a:t>자동 환경 제어</a:t>
            </a:r>
            <a:endParaRPr lang="en-US" altLang="ko-KR" b="1" dirty="0">
              <a:solidFill>
                <a:schemeClr val="tx2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2"/>
                </a:solidFill>
              </a:rPr>
              <a:t>IR </a:t>
            </a:r>
            <a:r>
              <a:rPr lang="ko-KR" altLang="en-US" dirty="0">
                <a:solidFill>
                  <a:schemeClr val="tx2"/>
                </a:solidFill>
              </a:rPr>
              <a:t>송신 모듈을 추가하여 자동으로 에어컨</a:t>
            </a:r>
            <a:r>
              <a:rPr lang="en-US" altLang="ko-KR" dirty="0">
                <a:solidFill>
                  <a:schemeClr val="tx2"/>
                </a:solidFill>
              </a:rPr>
              <a:t>,</a:t>
            </a:r>
            <a:r>
              <a:rPr lang="ko-KR" altLang="en-US" dirty="0">
                <a:solidFill>
                  <a:schemeClr val="tx2"/>
                </a:solidFill>
              </a:rPr>
              <a:t> 선풍기를 켜는 기능</a:t>
            </a:r>
            <a:endParaRPr lang="en-US" altLang="ko-KR" dirty="0">
              <a:solidFill>
                <a:schemeClr val="tx2"/>
              </a:solidFill>
            </a:endParaRPr>
          </a:p>
          <a:p>
            <a:r>
              <a:rPr lang="ko-KR" altLang="en-US" dirty="0">
                <a:solidFill>
                  <a:schemeClr val="tx2"/>
                </a:solidFill>
              </a:rPr>
              <a:t>        스마트 홈 기능</a:t>
            </a:r>
            <a:endParaRPr lang="en-US" altLang="ko-KR" dirty="0">
              <a:solidFill>
                <a:schemeClr val="tx2"/>
              </a:solidFill>
            </a:endParaRPr>
          </a:p>
        </p:txBody>
      </p:sp>
      <p:pic>
        <p:nvPicPr>
          <p:cNvPr id="32" name="그래픽 31" descr="오른쪽 화살표 단색으로 채워진">
            <a:extLst>
              <a:ext uri="{FF2B5EF4-FFF2-40B4-BE49-F238E27FC236}">
                <a16:creationId xmlns:a16="http://schemas.microsoft.com/office/drawing/2014/main" id="{7C84E054-6F4D-DA4A-5F61-7F6393268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8130" y="5227395"/>
            <a:ext cx="553065" cy="553065"/>
          </a:xfrm>
          <a:prstGeom prst="rect">
            <a:avLst/>
          </a:prstGeom>
        </p:spPr>
      </p:pic>
      <p:pic>
        <p:nvPicPr>
          <p:cNvPr id="33" name="그래픽 32" descr="오른쪽 화살표 단색으로 채워진">
            <a:extLst>
              <a:ext uri="{FF2B5EF4-FFF2-40B4-BE49-F238E27FC236}">
                <a16:creationId xmlns:a16="http://schemas.microsoft.com/office/drawing/2014/main" id="{B763ADEC-0142-F81C-0BF7-367F10A271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41149" y="5236697"/>
            <a:ext cx="553065" cy="553065"/>
          </a:xfrm>
          <a:prstGeom prst="rect">
            <a:avLst/>
          </a:prstGeom>
        </p:spPr>
      </p:pic>
      <p:pic>
        <p:nvPicPr>
          <p:cNvPr id="34" name="그래픽 33" descr="오른쪽 화살표 단색으로 채워진">
            <a:extLst>
              <a:ext uri="{FF2B5EF4-FFF2-40B4-BE49-F238E27FC236}">
                <a16:creationId xmlns:a16="http://schemas.microsoft.com/office/drawing/2014/main" id="{D4F73EB3-78E8-CEB3-C14F-499B0A5B6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64336" y="5494303"/>
            <a:ext cx="553065" cy="553065"/>
          </a:xfrm>
          <a:prstGeom prst="rect">
            <a:avLst/>
          </a:prstGeom>
        </p:spPr>
      </p:pic>
      <p:pic>
        <p:nvPicPr>
          <p:cNvPr id="3" name="그래픽 2" descr="접착 밴드 단색으로 채워진">
            <a:extLst>
              <a:ext uri="{FF2B5EF4-FFF2-40B4-BE49-F238E27FC236}">
                <a16:creationId xmlns:a16="http://schemas.microsoft.com/office/drawing/2014/main" id="{A4FD0783-48AB-145A-D4FA-CE53A7F4BB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6116" y="3762818"/>
            <a:ext cx="594294" cy="594294"/>
          </a:xfrm>
          <a:prstGeom prst="rect">
            <a:avLst/>
          </a:prstGeom>
        </p:spPr>
      </p:pic>
      <p:pic>
        <p:nvPicPr>
          <p:cNvPr id="13" name="그래픽 12" descr="체크 인 단색으로 채워진">
            <a:extLst>
              <a:ext uri="{FF2B5EF4-FFF2-40B4-BE49-F238E27FC236}">
                <a16:creationId xmlns:a16="http://schemas.microsoft.com/office/drawing/2014/main" id="{9DDCCF1C-37B2-4013-42DF-08801DBCF2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064927" y="4197602"/>
            <a:ext cx="617254" cy="617254"/>
          </a:xfrm>
          <a:prstGeom prst="rect">
            <a:avLst/>
          </a:prstGeom>
        </p:spPr>
      </p:pic>
      <p:pic>
        <p:nvPicPr>
          <p:cNvPr id="15" name="그래픽 14" descr="우수 단색으로 채워진">
            <a:extLst>
              <a:ext uri="{FF2B5EF4-FFF2-40B4-BE49-F238E27FC236}">
                <a16:creationId xmlns:a16="http://schemas.microsoft.com/office/drawing/2014/main" id="{93E50011-DCF2-EA9A-1ABF-35CEE5AA7D4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1219" y="736394"/>
            <a:ext cx="594294" cy="594294"/>
          </a:xfrm>
          <a:prstGeom prst="rect">
            <a:avLst/>
          </a:prstGeom>
        </p:spPr>
      </p:pic>
      <p:pic>
        <p:nvPicPr>
          <p:cNvPr id="17" name="그래픽 16" descr="로켓 단색으로 채워진">
            <a:extLst>
              <a:ext uri="{FF2B5EF4-FFF2-40B4-BE49-F238E27FC236}">
                <a16:creationId xmlns:a16="http://schemas.microsoft.com/office/drawing/2014/main" id="{4F5DC6B9-3B91-3CEF-5A1E-A3612F06A0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164048" y="1541961"/>
            <a:ext cx="594293" cy="594293"/>
          </a:xfrm>
          <a:prstGeom prst="rect">
            <a:avLst/>
          </a:prstGeom>
        </p:spPr>
      </p:pic>
      <p:pic>
        <p:nvPicPr>
          <p:cNvPr id="25" name="그래픽 24" descr="가로 막대형 차트 단색으로 채워진">
            <a:extLst>
              <a:ext uri="{FF2B5EF4-FFF2-40B4-BE49-F238E27FC236}">
                <a16:creationId xmlns:a16="http://schemas.microsoft.com/office/drawing/2014/main" id="{01C0B36F-D72C-C1B8-3EF4-AF2274C3471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58285" y="4163138"/>
            <a:ext cx="686181" cy="686181"/>
          </a:xfrm>
          <a:prstGeom prst="rect">
            <a:avLst/>
          </a:prstGeom>
        </p:spPr>
      </p:pic>
      <p:pic>
        <p:nvPicPr>
          <p:cNvPr id="31" name="그래픽 30" descr="사물 인터넷 단색으로 채워진">
            <a:extLst>
              <a:ext uri="{FF2B5EF4-FFF2-40B4-BE49-F238E27FC236}">
                <a16:creationId xmlns:a16="http://schemas.microsoft.com/office/drawing/2014/main" id="{071E6166-8A7E-9C08-947D-C9416D3EE94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539669" y="4128675"/>
            <a:ext cx="686181" cy="686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7018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  <p:bldP spid="23" grpId="0" animBg="1"/>
      <p:bldP spid="24" grpId="0" animBg="1"/>
      <p:bldP spid="28" grpId="0" animBg="1"/>
      <p:bldP spid="2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20000"/>
            <a:lumOff val="8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24ED8A-8D8D-3318-FCC7-54A2263FA9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29BF0A90-C5C6-4241-334E-9B4695EA0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3671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b="1" dirty="0">
                <a:solidFill>
                  <a:schemeClr val="accent1"/>
                </a:solidFill>
              </a:rPr>
              <a:t>감사합니다</a:t>
            </a:r>
            <a:r>
              <a:rPr lang="en-US" altLang="ko-KR" b="1" dirty="0">
                <a:solidFill>
                  <a:schemeClr val="accent1"/>
                </a:solidFill>
              </a:rPr>
              <a:t>!</a:t>
            </a:r>
            <a:endParaRPr lang="ko-KR" altLang="en-US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5181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428</Words>
  <Application>Microsoft Office PowerPoint</Application>
  <PresentationFormat>와이드스크린</PresentationFormat>
  <Paragraphs>72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감사합니다!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오시은</dc:creator>
  <cp:lastModifiedBy>오시은</cp:lastModifiedBy>
  <cp:revision>6</cp:revision>
  <dcterms:created xsi:type="dcterms:W3CDTF">2025-10-25T17:40:22Z</dcterms:created>
  <dcterms:modified xsi:type="dcterms:W3CDTF">2025-10-30T06:45:06Z</dcterms:modified>
</cp:coreProperties>
</file>