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76" r:id="rId3"/>
    <p:sldId id="258" r:id="rId4"/>
    <p:sldId id="319" r:id="rId5"/>
    <p:sldId id="401" r:id="rId6"/>
    <p:sldId id="257" r:id="rId7"/>
    <p:sldId id="259" r:id="rId8"/>
    <p:sldId id="320" r:id="rId9"/>
    <p:sldId id="261" r:id="rId10"/>
    <p:sldId id="268" r:id="rId11"/>
    <p:sldId id="400" r:id="rId12"/>
    <p:sldId id="333" r:id="rId13"/>
    <p:sldId id="335" r:id="rId14"/>
    <p:sldId id="336" r:id="rId15"/>
    <p:sldId id="267" r:id="rId16"/>
    <p:sldId id="344" r:id="rId17"/>
    <p:sldId id="350" r:id="rId18"/>
    <p:sldId id="349" r:id="rId19"/>
    <p:sldId id="399" r:id="rId20"/>
    <p:sldId id="356" r:id="rId21"/>
    <p:sldId id="404" r:id="rId22"/>
    <p:sldId id="301" r:id="rId23"/>
    <p:sldId id="407" r:id="rId24"/>
    <p:sldId id="406" r:id="rId25"/>
    <p:sldId id="358" r:id="rId26"/>
    <p:sldId id="359" r:id="rId27"/>
    <p:sldId id="383" r:id="rId28"/>
    <p:sldId id="384" r:id="rId29"/>
    <p:sldId id="385" r:id="rId30"/>
    <p:sldId id="386" r:id="rId31"/>
    <p:sldId id="387" r:id="rId32"/>
    <p:sldId id="388" r:id="rId33"/>
    <p:sldId id="403" r:id="rId34"/>
    <p:sldId id="393" r:id="rId35"/>
    <p:sldId id="394" r:id="rId36"/>
    <p:sldId id="395" r:id="rId37"/>
    <p:sldId id="396" r:id="rId38"/>
    <p:sldId id="397" r:id="rId39"/>
    <p:sldId id="277" r:id="rId40"/>
    <p:sldId id="40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9" autoAdjust="0"/>
    <p:restoredTop sz="94660"/>
  </p:normalViewPr>
  <p:slideViewPr>
    <p:cSldViewPr snapToGrid="0">
      <p:cViewPr varScale="1">
        <p:scale>
          <a:sx n="63" d="100"/>
          <a:sy n="63" d="100"/>
        </p:scale>
        <p:origin x="12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g Nguyễn" userId="5841fcc1f7b44eb6" providerId="LiveId" clId="{D4FB2B3C-A925-4449-9FEB-DEDB3603B150}"/>
    <pc:docChg chg="custSel delSld modSld">
      <pc:chgData name="Trang Nguyễn" userId="5841fcc1f7b44eb6" providerId="LiveId" clId="{D4FB2B3C-A925-4449-9FEB-DEDB3603B150}" dt="2020-11-17T16:38:47.433" v="135" actId="47"/>
      <pc:docMkLst>
        <pc:docMk/>
      </pc:docMkLst>
      <pc:sldChg chg="addSp delSp modSp del mod delAnim">
        <pc:chgData name="Trang Nguyễn" userId="5841fcc1f7b44eb6" providerId="LiveId" clId="{D4FB2B3C-A925-4449-9FEB-DEDB3603B150}" dt="2020-11-17T16:38:47.433" v="135" actId="47"/>
        <pc:sldMkLst>
          <pc:docMk/>
          <pc:sldMk cId="0" sldId="357"/>
        </pc:sldMkLst>
        <pc:spChg chg="add mod">
          <ac:chgData name="Trang Nguyễn" userId="5841fcc1f7b44eb6" providerId="LiveId" clId="{D4FB2B3C-A925-4449-9FEB-DEDB3603B150}" dt="2020-11-17T16:37:37.579" v="134" actId="1076"/>
          <ac:spMkLst>
            <pc:docMk/>
            <pc:sldMk cId="0" sldId="357"/>
            <ac:spMk id="3" creationId="{19840A10-1139-4690-8CDB-AC4AEA6592AC}"/>
          </ac:spMkLst>
        </pc:spChg>
        <pc:spChg chg="mod">
          <ac:chgData name="Trang Nguyễn" userId="5841fcc1f7b44eb6" providerId="LiveId" clId="{D4FB2B3C-A925-4449-9FEB-DEDB3603B150}" dt="2020-11-17T16:37:31.472" v="133" actId="20577"/>
          <ac:spMkLst>
            <pc:docMk/>
            <pc:sldMk cId="0" sldId="357"/>
            <ac:spMk id="11" creationId="{00000000-0000-0000-0000-000000000000}"/>
          </ac:spMkLst>
        </pc:spChg>
        <pc:picChg chg="del">
          <ac:chgData name="Trang Nguyễn" userId="5841fcc1f7b44eb6" providerId="LiveId" clId="{D4FB2B3C-A925-4449-9FEB-DEDB3603B150}" dt="2020-11-17T16:08:43.786" v="0" actId="478"/>
          <ac:picMkLst>
            <pc:docMk/>
            <pc:sldMk cId="0" sldId="357"/>
            <ac:picMk id="6" creationId="{00000000-0000-0000-0000-000000000000}"/>
          </ac:picMkLst>
        </pc:picChg>
        <pc:picChg chg="add mod">
          <ac:chgData name="Trang Nguyễn" userId="5841fcc1f7b44eb6" providerId="LiveId" clId="{D4FB2B3C-A925-4449-9FEB-DEDB3603B150}" dt="2020-11-17T16:08:47.792" v="2" actId="1076"/>
          <ac:picMkLst>
            <pc:docMk/>
            <pc:sldMk cId="0" sldId="357"/>
            <ac:picMk id="12" creationId="{CC93F967-BAF0-462D-9E5B-DB48A82F0E74}"/>
          </ac:picMkLst>
        </pc:picChg>
      </pc:sldChg>
      <pc:sldChg chg="addSp delSp modSp mod delAnim">
        <pc:chgData name="Trang Nguyễn" userId="5841fcc1f7b44eb6" providerId="LiveId" clId="{D4FB2B3C-A925-4449-9FEB-DEDB3603B150}" dt="2020-11-17T16:35:00.635" v="124" actId="1076"/>
        <pc:sldMkLst>
          <pc:docMk/>
          <pc:sldMk cId="0" sldId="383"/>
        </pc:sldMkLst>
        <pc:spChg chg="add mod">
          <ac:chgData name="Trang Nguyễn" userId="5841fcc1f7b44eb6" providerId="LiveId" clId="{D4FB2B3C-A925-4449-9FEB-DEDB3603B150}" dt="2020-11-17T16:08:59.932" v="3" actId="478"/>
          <ac:spMkLst>
            <pc:docMk/>
            <pc:sldMk cId="0" sldId="383"/>
            <ac:spMk id="5" creationId="{D8952E4C-5493-4819-BE81-47E34B9AF6F8}"/>
          </ac:spMkLst>
        </pc:spChg>
        <pc:spChg chg="mod">
          <ac:chgData name="Trang Nguyễn" userId="5841fcc1f7b44eb6" providerId="LiveId" clId="{D4FB2B3C-A925-4449-9FEB-DEDB3603B150}" dt="2020-11-17T16:34:29.579" v="120" actId="20577"/>
          <ac:spMkLst>
            <pc:docMk/>
            <pc:sldMk cId="0" sldId="383"/>
            <ac:spMk id="11" creationId="{00000000-0000-0000-0000-000000000000}"/>
          </ac:spMkLst>
        </pc:spChg>
        <pc:graphicFrameChg chg="mod">
          <ac:chgData name="Trang Nguyễn" userId="5841fcc1f7b44eb6" providerId="LiveId" clId="{D4FB2B3C-A925-4449-9FEB-DEDB3603B150}" dt="2020-11-17T16:35:00.635" v="124" actId="1076"/>
          <ac:graphicFrameMkLst>
            <pc:docMk/>
            <pc:sldMk cId="0" sldId="383"/>
            <ac:graphicFrameMk id="2" creationId="{00000000-0000-0000-0000-000000000000}"/>
          </ac:graphicFrameMkLst>
        </pc:graphicFrameChg>
        <pc:picChg chg="del">
          <ac:chgData name="Trang Nguyễn" userId="5841fcc1f7b44eb6" providerId="LiveId" clId="{D4FB2B3C-A925-4449-9FEB-DEDB3603B150}" dt="2020-11-17T16:08:59.932" v="3" actId="478"/>
          <ac:picMkLst>
            <pc:docMk/>
            <pc:sldMk cId="0" sldId="383"/>
            <ac:picMk id="6" creationId="{00000000-0000-0000-0000-000000000000}"/>
          </ac:picMkLst>
        </pc:picChg>
        <pc:picChg chg="add mod">
          <ac:chgData name="Trang Nguyễn" userId="5841fcc1f7b44eb6" providerId="LiveId" clId="{D4FB2B3C-A925-4449-9FEB-DEDB3603B150}" dt="2020-11-17T16:34:58.723" v="123" actId="1076"/>
          <ac:picMkLst>
            <pc:docMk/>
            <pc:sldMk cId="0" sldId="383"/>
            <ac:picMk id="13" creationId="{CC93F967-BAF0-462D-9E5B-DB48A82F0E74}"/>
          </ac:picMkLst>
        </pc:picChg>
      </pc:sldChg>
      <pc:sldChg chg="addSp delSp modSp mod">
        <pc:chgData name="Trang Nguyễn" userId="5841fcc1f7b44eb6" providerId="LiveId" clId="{D4FB2B3C-A925-4449-9FEB-DEDB3603B150}" dt="2020-11-17T16:35:22.029" v="127" actId="1076"/>
        <pc:sldMkLst>
          <pc:docMk/>
          <pc:sldMk cId="0" sldId="384"/>
        </pc:sldMkLst>
        <pc:spChg chg="add mod">
          <ac:chgData name="Trang Nguyễn" userId="5841fcc1f7b44eb6" providerId="LiveId" clId="{D4FB2B3C-A925-4449-9FEB-DEDB3603B150}" dt="2020-11-17T16:09:21.428" v="6" actId="478"/>
          <ac:spMkLst>
            <pc:docMk/>
            <pc:sldMk cId="0" sldId="384"/>
            <ac:spMk id="5" creationId="{75CB09E3-489F-4CB9-8117-EABDD2C37A23}"/>
          </ac:spMkLst>
        </pc:spChg>
        <pc:graphicFrameChg chg="mod">
          <ac:chgData name="Trang Nguyễn" userId="5841fcc1f7b44eb6" providerId="LiveId" clId="{D4FB2B3C-A925-4449-9FEB-DEDB3603B150}" dt="2020-11-17T16:35:19.951" v="126" actId="1076"/>
          <ac:graphicFrameMkLst>
            <pc:docMk/>
            <pc:sldMk cId="0" sldId="384"/>
            <ac:graphicFrameMk id="7" creationId="{00000000-0000-0000-0000-000000000000}"/>
          </ac:graphicFrameMkLst>
        </pc:graphicFrameChg>
        <pc:picChg chg="del">
          <ac:chgData name="Trang Nguyễn" userId="5841fcc1f7b44eb6" providerId="LiveId" clId="{D4FB2B3C-A925-4449-9FEB-DEDB3603B150}" dt="2020-11-17T16:09:21.428" v="6" actId="478"/>
          <ac:picMkLst>
            <pc:docMk/>
            <pc:sldMk cId="0" sldId="384"/>
            <ac:picMk id="3" creationId="{00000000-0000-0000-0000-000000000000}"/>
          </ac:picMkLst>
        </pc:picChg>
        <pc:picChg chg="add mod">
          <ac:chgData name="Trang Nguyễn" userId="5841fcc1f7b44eb6" providerId="LiveId" clId="{D4FB2B3C-A925-4449-9FEB-DEDB3603B150}" dt="2020-11-17T16:35:22.029" v="127" actId="1076"/>
          <ac:picMkLst>
            <pc:docMk/>
            <pc:sldMk cId="0" sldId="384"/>
            <ac:picMk id="6" creationId="{9CC8A4DF-91DC-4F8F-A1A8-EEF445F1FA36}"/>
          </ac:picMkLst>
        </pc:picChg>
      </pc:sldChg>
      <pc:sldChg chg="delSp modSp mod delAnim modAnim">
        <pc:chgData name="Trang Nguyễn" userId="5841fcc1f7b44eb6" providerId="LiveId" clId="{D4FB2B3C-A925-4449-9FEB-DEDB3603B150}" dt="2020-11-17T16:36:06.812" v="130"/>
        <pc:sldMkLst>
          <pc:docMk/>
          <pc:sldMk cId="0" sldId="385"/>
        </pc:sldMkLst>
        <pc:spChg chg="del mod">
          <ac:chgData name="Trang Nguyễn" userId="5841fcc1f7b44eb6" providerId="LiveId" clId="{D4FB2B3C-A925-4449-9FEB-DEDB3603B150}" dt="2020-11-17T16:36:06.812" v="130"/>
          <ac:spMkLst>
            <pc:docMk/>
            <pc:sldMk cId="0" sldId="385"/>
            <ac:spMk id="11" creationId="{00000000-0000-0000-0000-000000000000}"/>
          </ac:spMkLst>
        </pc:spChg>
      </pc:sldChg>
      <pc:sldChg chg="addSp delSp modSp del mod">
        <pc:chgData name="Trang Nguyễn" userId="5841fcc1f7b44eb6" providerId="LiveId" clId="{D4FB2B3C-A925-4449-9FEB-DEDB3603B150}" dt="2020-11-17T16:14:13.595" v="23" actId="2696"/>
        <pc:sldMkLst>
          <pc:docMk/>
          <pc:sldMk cId="0" sldId="402"/>
        </pc:sldMkLst>
        <pc:spChg chg="del mod">
          <ac:chgData name="Trang Nguyễn" userId="5841fcc1f7b44eb6" providerId="LiveId" clId="{D4FB2B3C-A925-4449-9FEB-DEDB3603B150}" dt="2020-11-17T16:14:04.309" v="20" actId="478"/>
          <ac:spMkLst>
            <pc:docMk/>
            <pc:sldMk cId="0" sldId="402"/>
            <ac:spMk id="3" creationId="{00000000-0000-0000-0000-000000000000}"/>
          </ac:spMkLst>
        </pc:spChg>
        <pc:spChg chg="add del mod">
          <ac:chgData name="Trang Nguyễn" userId="5841fcc1f7b44eb6" providerId="LiveId" clId="{D4FB2B3C-A925-4449-9FEB-DEDB3603B150}" dt="2020-11-17T16:14:10.616" v="22" actId="478"/>
          <ac:spMkLst>
            <pc:docMk/>
            <pc:sldMk cId="0" sldId="402"/>
            <ac:spMk id="4" creationId="{F7BBAC00-803A-42D4-A8F7-45313225A621}"/>
          </ac:spMkLst>
        </pc:spChg>
        <pc:spChg chg="del">
          <ac:chgData name="Trang Nguyễn" userId="5841fcc1f7b44eb6" providerId="LiveId" clId="{D4FB2B3C-A925-4449-9FEB-DEDB3603B150}" dt="2020-11-17T16:14:08.468" v="21" actId="478"/>
          <ac:spMkLst>
            <pc:docMk/>
            <pc:sldMk cId="0" sldId="402"/>
            <ac:spMk id="24" creationId="{00000000-0000-0000-0000-000000000000}"/>
          </ac:spMkLst>
        </pc:spChg>
        <pc:picChg chg="del">
          <ac:chgData name="Trang Nguyễn" userId="5841fcc1f7b44eb6" providerId="LiveId" clId="{D4FB2B3C-A925-4449-9FEB-DEDB3603B150}" dt="2020-11-17T16:14:01.036" v="19" actId="478"/>
          <ac:picMkLst>
            <pc:docMk/>
            <pc:sldMk cId="0" sldId="402"/>
            <ac:picMk id="5" creationId="{00000000-0000-0000-0000-000000000000}"/>
          </ac:picMkLst>
        </pc:picChg>
      </pc:sldChg>
      <pc:sldChg chg="delSp modSp mod delAnim">
        <pc:chgData name="Trang Nguyễn" userId="5841fcc1f7b44eb6" providerId="LiveId" clId="{D4FB2B3C-A925-4449-9FEB-DEDB3603B150}" dt="2020-11-17T16:12:58.623" v="17" actId="14100"/>
        <pc:sldMkLst>
          <pc:docMk/>
          <pc:sldMk cId="0" sldId="403"/>
        </pc:sldMkLst>
        <pc:spChg chg="del">
          <ac:chgData name="Trang Nguyễn" userId="5841fcc1f7b44eb6" providerId="LiveId" clId="{D4FB2B3C-A925-4449-9FEB-DEDB3603B150}" dt="2020-11-17T16:12:45.378" v="11" actId="478"/>
          <ac:spMkLst>
            <pc:docMk/>
            <pc:sldMk cId="0" sldId="403"/>
            <ac:spMk id="9" creationId="{00000000-0000-0000-0000-000000000000}"/>
          </ac:spMkLst>
        </pc:spChg>
        <pc:spChg chg="del mod">
          <ac:chgData name="Trang Nguyễn" userId="5841fcc1f7b44eb6" providerId="LiveId" clId="{D4FB2B3C-A925-4449-9FEB-DEDB3603B150}" dt="2020-11-17T16:12:42.501" v="10" actId="478"/>
          <ac:spMkLst>
            <pc:docMk/>
            <pc:sldMk cId="0" sldId="403"/>
            <ac:spMk id="100" creationId="{00000000-0000-0000-0000-000000000000}"/>
          </ac:spMkLst>
        </pc:spChg>
        <pc:picChg chg="mod">
          <ac:chgData name="Trang Nguyễn" userId="5841fcc1f7b44eb6" providerId="LiveId" clId="{D4FB2B3C-A925-4449-9FEB-DEDB3603B150}" dt="2020-11-17T16:12:58.623" v="17" actId="14100"/>
          <ac:picMkLst>
            <pc:docMk/>
            <pc:sldMk cId="0" sldId="403"/>
            <ac:picMk id="4" creationId="{00000000-0000-0000-0000-000000000000}"/>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11/18/2020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613398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692521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902662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11/18/2020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1.bin"/><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22.wmf"/><Relationship Id="rId5" Type="http://schemas.openxmlformats.org/officeDocument/2006/relationships/oleObject" Target="../embeddings/oleObject2.bin"/><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635"/>
          </a:xfrm>
          <a:prstGeom prst="rect">
            <a:avLst/>
          </a:prstGeom>
        </p:spPr>
      </p:pic>
      <p:sp>
        <p:nvSpPr>
          <p:cNvPr id="22" name="Rectangle 10"/>
          <p:cNvSpPr>
            <a:spLocks noGrp="1" noRot="1" noChangeAspect="1" noMove="1" noResize="1" noEditPoints="1" noAdjustHandles="1" noChangeArrowheads="1" noChangeShapeType="1" noTextEdit="1"/>
          </p:cNvSpPr>
          <p:nvPr/>
        </p:nvSpPr>
        <p:spPr bwMode="white">
          <a:xfrm>
            <a:off x="-18542"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8" descr="A picture containing drawing&#10;&#10;Description automatically generated"/>
          <p:cNvPicPr>
            <a:picLocks noChangeAspect="1"/>
          </p:cNvPicPr>
          <p:nvPr/>
        </p:nvPicPr>
        <p:blipFill>
          <a:blip r:embed="rId3"/>
          <a:stretch>
            <a:fillRect/>
          </a:stretch>
        </p:blipFill>
        <p:spPr>
          <a:xfrm>
            <a:off x="150495" y="86995"/>
            <a:ext cx="1460500" cy="808355"/>
          </a:xfrm>
          <a:prstGeom prst="rect">
            <a:avLst/>
          </a:prstGeom>
        </p:spPr>
      </p:pic>
      <p:sp>
        <p:nvSpPr>
          <p:cNvPr id="3" name="Rectangle 2"/>
          <p:cNvSpPr/>
          <p:nvPr/>
        </p:nvSpPr>
        <p:spPr>
          <a:xfrm>
            <a:off x="1270" y="2787015"/>
            <a:ext cx="5870575" cy="350393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5" name="TextBox 24"/>
          <p:cNvSpPr txBox="1"/>
          <p:nvPr/>
        </p:nvSpPr>
        <p:spPr>
          <a:xfrm>
            <a:off x="150495" y="3025140"/>
            <a:ext cx="5614670" cy="15405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500"/>
              </a:spcAft>
            </a:pPr>
            <a:r>
              <a:rPr lang="en-US" sz="4500" dirty="0">
                <a:solidFill>
                  <a:schemeClr val="bg1"/>
                </a:solidFill>
                <a:latin typeface="Cambria" panose="02040503050406030204"/>
                <a:ea typeface="Tahoma" panose="020B0604030504040204"/>
                <a:cs typeface="Calibri" panose="020F0502020204030204"/>
              </a:rPr>
              <a:t>Phân tích thiết kế </a:t>
            </a:r>
          </a:p>
          <a:p>
            <a:pPr>
              <a:spcAft>
                <a:spcPts val="500"/>
              </a:spcAft>
            </a:pPr>
            <a:r>
              <a:rPr lang="en-US" sz="4500" dirty="0">
                <a:solidFill>
                  <a:schemeClr val="bg1"/>
                </a:solidFill>
                <a:latin typeface="Cambria" panose="02040503050406030204"/>
                <a:ea typeface="Tahoma" panose="020B0604030504040204"/>
                <a:cs typeface="Calibri" panose="020F0502020204030204"/>
              </a:rPr>
              <a:t>và giải thuật</a:t>
            </a:r>
          </a:p>
        </p:txBody>
      </p:sp>
      <p:sp>
        <p:nvSpPr>
          <p:cNvPr id="26" name="TextBox 25"/>
          <p:cNvSpPr txBox="1"/>
          <p:nvPr/>
        </p:nvSpPr>
        <p:spPr>
          <a:xfrm>
            <a:off x="150358" y="5595773"/>
            <a:ext cx="3168282" cy="30670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400">
                <a:solidFill>
                  <a:srgbClr val="FFFFFF"/>
                </a:solidFill>
                <a:latin typeface="Tahoma" panose="020B0604030504040204"/>
              </a:rPr>
              <a:t>GVHD: Trần Lương Quốc Đại</a:t>
            </a:r>
            <a:endParaRPr lang="en-US" sz="1400">
              <a:cs typeface="Calibri" panose="020F0502020204030204"/>
            </a:endParaRP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3460" y="1905"/>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13" name="Rectangle 12"/>
          <p:cNvSpPr/>
          <p:nvPr/>
        </p:nvSpPr>
        <p:spPr>
          <a:xfrm>
            <a:off x="336550" y="1592580"/>
            <a:ext cx="76200" cy="354901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 Box 3"/>
          <p:cNvSpPr txBox="1"/>
          <p:nvPr/>
        </p:nvSpPr>
        <p:spPr>
          <a:xfrm>
            <a:off x="593725" y="1592580"/>
            <a:ext cx="3145790" cy="706755"/>
          </a:xfrm>
          <a:prstGeom prst="rect">
            <a:avLst/>
          </a:prstGeom>
          <a:noFill/>
        </p:spPr>
        <p:txBody>
          <a:bodyPr wrap="square" rtlCol="0">
            <a:spAutoFit/>
          </a:bodyPr>
          <a:lstStyle/>
          <a:p>
            <a:r>
              <a:rPr lang="en-US" sz="2000" dirty="0" err="1"/>
              <a:t>Cho hệ phương trình gồm n phương trình với n ẩn số:</a:t>
            </a:r>
            <a:endParaRPr lang="en-US" sz="2000" dirty="0"/>
          </a:p>
        </p:txBody>
      </p:sp>
      <p:sp>
        <p:nvSpPr>
          <p:cNvPr id="5" name="Text Box 4"/>
          <p:cNvSpPr txBox="1"/>
          <p:nvPr/>
        </p:nvSpPr>
        <p:spPr>
          <a:xfrm>
            <a:off x="4518025" y="2896235"/>
            <a:ext cx="3858260" cy="2245360"/>
          </a:xfrm>
          <a:prstGeom prst="rect">
            <a:avLst/>
          </a:prstGeom>
          <a:noFill/>
        </p:spPr>
        <p:txBody>
          <a:bodyPr wrap="square" rtlCol="0">
            <a:spAutoFit/>
          </a:bodyPr>
          <a:lstStyle/>
          <a:p>
            <a:r>
              <a:rPr lang="en-US" sz="2000"/>
              <a:t>Ý tưởng: biến đổi hệ thống n phương trình tuyến tính với n biến thành một hệ thống tương đương (tức là có cùng lời giải như hệ phương trình ban đầu) với ma trận tam giác trên (một ma trận với các hệ số zero dưới đường chéo chính)</a:t>
            </a:r>
          </a:p>
        </p:txBody>
      </p:sp>
      <p:pic>
        <p:nvPicPr>
          <p:cNvPr id="3" name="Content Placeholder 2"/>
          <p:cNvPicPr>
            <a:picLocks noGrp="1" noChangeAspect="1"/>
          </p:cNvPicPr>
          <p:nvPr>
            <p:ph sz="half" idx="1"/>
          </p:nvPr>
        </p:nvPicPr>
        <p:blipFill>
          <a:blip r:embed="rId4"/>
          <a:stretch>
            <a:fillRect/>
          </a:stretch>
        </p:blipFill>
        <p:spPr>
          <a:xfrm>
            <a:off x="813435" y="2571750"/>
            <a:ext cx="2705100" cy="1714500"/>
          </a:xfrm>
          <a:prstGeom prst="rect">
            <a:avLst/>
          </a:prstGeom>
        </p:spPr>
      </p:pic>
      <p:sp>
        <p:nvSpPr>
          <p:cNvPr id="24" name="Text Box 23"/>
          <p:cNvSpPr txBox="1"/>
          <p:nvPr/>
        </p:nvSpPr>
        <p:spPr>
          <a:xfrm>
            <a:off x="2914015" y="796925"/>
            <a:ext cx="3315970" cy="521970"/>
          </a:xfrm>
          <a:prstGeom prst="rect">
            <a:avLst/>
          </a:prstGeom>
          <a:noFill/>
        </p:spPr>
        <p:txBody>
          <a:bodyPr wrap="square" rtlCol="0">
            <a:spAutoFit/>
          </a:bodyPr>
          <a:lstStyle/>
          <a:p>
            <a:r>
              <a:rPr lang="en-US" sz="2800">
                <a:solidFill>
                  <a:srgbClr val="00B0F0"/>
                </a:solidFill>
                <a:effectLst>
                  <a:outerShdw blurRad="38100" dist="38100" dir="2700000" algn="tl">
                    <a:srgbClr val="000000">
                      <a:alpha val="43137"/>
                    </a:srgbClr>
                  </a:outerShdw>
                </a:effectLst>
              </a:rPr>
              <a:t>Gaussian Elimination</a:t>
            </a:r>
          </a:p>
        </p:txBody>
      </p:sp>
      <p:sp>
        <p:nvSpPr>
          <p:cNvPr id="7" name="Text Box 6"/>
          <p:cNvSpPr txBox="1"/>
          <p:nvPr/>
        </p:nvSpPr>
        <p:spPr>
          <a:xfrm>
            <a:off x="593725" y="4302760"/>
            <a:ext cx="3145155" cy="922020"/>
          </a:xfrm>
          <a:prstGeom prst="rect">
            <a:avLst/>
          </a:prstGeom>
          <a:noFill/>
        </p:spPr>
        <p:txBody>
          <a:bodyPr wrap="square" rtlCol="0">
            <a:spAutoFit/>
          </a:bodyPr>
          <a:lstStyle/>
          <a:p>
            <a:pPr algn="l"/>
            <a:r>
              <a:rPr lang="en-US"/>
              <a:t>Để giải hệ phương trình trên, ta dùng giải thuật loại trừ Gauss (Gauss elimination)</a:t>
            </a:r>
          </a:p>
        </p:txBody>
      </p:sp>
      <p:sp>
        <p:nvSpPr>
          <p:cNvPr id="9" name="Rectangle 12"/>
          <p:cNvSpPr/>
          <p:nvPr/>
        </p:nvSpPr>
        <p:spPr>
          <a:xfrm>
            <a:off x="4187190" y="1592580"/>
            <a:ext cx="76200" cy="354901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 Box 10"/>
          <p:cNvSpPr txBox="1"/>
          <p:nvPr/>
        </p:nvSpPr>
        <p:spPr>
          <a:xfrm>
            <a:off x="4596765" y="1592580"/>
            <a:ext cx="3448685" cy="1198880"/>
          </a:xfrm>
          <a:prstGeom prst="rect">
            <a:avLst/>
          </a:prstGeom>
          <a:noFill/>
        </p:spPr>
        <p:txBody>
          <a:bodyPr wrap="square" rtlCol="0">
            <a:spAutoFit/>
          </a:bodyPr>
          <a:lstStyle/>
          <a:p>
            <a:pPr algn="l"/>
            <a:r>
              <a:rPr lang="en-US"/>
              <a:t>Giải thuật Gauss thể hiện tinh thần của chiến lược biến thể - để - trị theo kiểu “đơn giản hóa thể hiện” (instance simplification).</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par>
                                <p:cTn id="38" presetID="3" presetClass="exit" presetSubtype="10" fill="hold" grpId="1" nodeType="withEffect">
                                  <p:stCondLst>
                                    <p:cond delay="0"/>
                                  </p:stCondLst>
                                  <p:childTnLst>
                                    <p:animEffect transition="out" filter="blinds(horizontal)">
                                      <p:cBhvr>
                                        <p:cTn id="39" dur="500"/>
                                        <p:tgtEl>
                                          <p:spTgt spid="4"/>
                                        </p:tgtEl>
                                      </p:cBhvr>
                                    </p:animEffect>
                                    <p:set>
                                      <p:cBhvr>
                                        <p:cTn id="40" dur="1" fill="hold">
                                          <p:stCondLst>
                                            <p:cond delay="499"/>
                                          </p:stCondLst>
                                        </p:cTn>
                                        <p:tgtEl>
                                          <p:spTgt spid="4"/>
                                        </p:tgtEl>
                                        <p:attrNameLst>
                                          <p:attrName>style.visibility</p:attrName>
                                        </p:attrNameLst>
                                      </p:cBhvr>
                                      <p:to>
                                        <p:strVal val="hidden"/>
                                      </p:to>
                                    </p:set>
                                  </p:childTnLst>
                                </p:cTn>
                              </p:par>
                              <p:par>
                                <p:cTn id="41" presetID="3" presetClass="exit" presetSubtype="10" fill="hold" grpId="1" nodeType="withEffect">
                                  <p:stCondLst>
                                    <p:cond delay="0"/>
                                  </p:stCondLst>
                                  <p:childTnLst>
                                    <p:animEffect transition="out" filter="blinds(horizontal)">
                                      <p:cBhvr>
                                        <p:cTn id="42" dur="500"/>
                                        <p:tgtEl>
                                          <p:spTgt spid="5"/>
                                        </p:tgtEl>
                                      </p:cBhvr>
                                    </p:animEffect>
                                    <p:set>
                                      <p:cBhvr>
                                        <p:cTn id="43" dur="1" fill="hold">
                                          <p:stCondLst>
                                            <p:cond delay="499"/>
                                          </p:stCondLst>
                                        </p:cTn>
                                        <p:tgtEl>
                                          <p:spTgt spid="5"/>
                                        </p:tgtEl>
                                        <p:attrNameLst>
                                          <p:attrName>style.visibility</p:attrName>
                                        </p:attrNameLst>
                                      </p:cBhvr>
                                      <p:to>
                                        <p:strVal val="hidden"/>
                                      </p:to>
                                    </p:set>
                                  </p:childTnLst>
                                </p:cTn>
                              </p:par>
                              <p:par>
                                <p:cTn id="44" presetID="3" presetClass="exit" presetSubtype="10" fill="hold" nodeType="withEffect">
                                  <p:stCondLst>
                                    <p:cond delay="0"/>
                                  </p:stCondLst>
                                  <p:childTnLst>
                                    <p:animEffect transition="out" filter="blinds(horizontal)">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par>
                                <p:cTn id="47" presetID="3" presetClass="exit" presetSubtype="10" fill="hold" grpId="1" nodeType="withEffect">
                                  <p:stCondLst>
                                    <p:cond delay="0"/>
                                  </p:stCondLst>
                                  <p:childTnLst>
                                    <p:animEffect transition="out" filter="blinds(horizontal)">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par>
                                <p:cTn id="50" presetID="3" presetClass="exit" presetSubtype="10" fill="hold" grpId="1" nodeType="withEffect">
                                  <p:stCondLst>
                                    <p:cond delay="0"/>
                                  </p:stCondLst>
                                  <p:childTnLst>
                                    <p:animEffect transition="out" filter="blinds(horizontal)">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3" presetClass="exit" presetSubtype="10" fill="hold" grpId="1" nodeType="withEffect">
                                  <p:stCondLst>
                                    <p:cond delay="0"/>
                                  </p:stCondLst>
                                  <p:childTnLst>
                                    <p:animEffect transition="out" filter="blinds(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4" grpId="0"/>
      <p:bldP spid="4" grpId="1"/>
      <p:bldP spid="5" grpId="0"/>
      <p:bldP spid="5" grpId="1"/>
      <p:bldP spid="24" grpId="0"/>
      <p:bldP spid="7" grpId="0"/>
      <p:bldP spid="7" grpId="1"/>
      <p:bldP spid="9" grpId="0" bldLvl="0" animBg="1"/>
      <p:bldP spid="9" grpId="1" animBg="1"/>
      <p:bldP spid="11" grpId="0"/>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3460" y="1905"/>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914015" y="796925"/>
            <a:ext cx="3315970" cy="521970"/>
          </a:xfrm>
          <a:prstGeom prst="rect">
            <a:avLst/>
          </a:prstGeom>
          <a:noFill/>
        </p:spPr>
        <p:txBody>
          <a:bodyPr wrap="square" rtlCol="0">
            <a:spAutoFit/>
          </a:bodyPr>
          <a:lstStyle/>
          <a:p>
            <a:r>
              <a:rPr lang="en-US" sz="2800">
                <a:solidFill>
                  <a:srgbClr val="00B0F0"/>
                </a:solidFill>
                <a:effectLst>
                  <a:outerShdw blurRad="38100" dist="38100" dir="2700000" algn="tl">
                    <a:srgbClr val="000000">
                      <a:alpha val="43137"/>
                    </a:srgbClr>
                  </a:outerShdw>
                </a:effectLst>
              </a:rPr>
              <a:t>Gaussian Elimination</a:t>
            </a:r>
          </a:p>
        </p:txBody>
      </p:sp>
      <p:pic>
        <p:nvPicPr>
          <p:cNvPr id="15" name="Picture 14"/>
          <p:cNvPicPr>
            <a:picLocks noChangeAspect="1"/>
          </p:cNvPicPr>
          <p:nvPr/>
        </p:nvPicPr>
        <p:blipFill>
          <a:blip r:embed="rId4"/>
          <a:stretch>
            <a:fillRect/>
          </a:stretch>
        </p:blipFill>
        <p:spPr>
          <a:xfrm>
            <a:off x="758190" y="2306320"/>
            <a:ext cx="2981325" cy="1857375"/>
          </a:xfrm>
          <a:prstGeom prst="rect">
            <a:avLst/>
          </a:prstGeom>
        </p:spPr>
      </p:pic>
      <p:pic>
        <p:nvPicPr>
          <p:cNvPr id="17" name="Content Placeholder 16"/>
          <p:cNvPicPr>
            <a:picLocks noGrp="1" noChangeAspect="1"/>
          </p:cNvPicPr>
          <p:nvPr>
            <p:ph sz="half" idx="2"/>
          </p:nvPr>
        </p:nvPicPr>
        <p:blipFill>
          <a:blip r:embed="rId5"/>
          <a:stretch>
            <a:fillRect/>
          </a:stretch>
        </p:blipFill>
        <p:spPr>
          <a:xfrm>
            <a:off x="3923665" y="2306320"/>
            <a:ext cx="3886200" cy="156019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nodeType="clickEffect">
                                  <p:stCondLst>
                                    <p:cond delay="0"/>
                                  </p:stCondLst>
                                  <p:childTnLst>
                                    <p:set>
                                      <p:cBhvr>
                                        <p:cTn id="11" dur="500"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ntr" presetSubtype="4" fill="hold" nodeType="clickEffect">
                                  <p:stCondLst>
                                    <p:cond delay="0"/>
                                  </p:stCondLst>
                                  <p:childTnLst>
                                    <p:set>
                                      <p:cBhvr>
                                        <p:cTn id="17" dur="500"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914015" y="796925"/>
            <a:ext cx="3315970" cy="521970"/>
          </a:xfrm>
          <a:prstGeom prst="rect">
            <a:avLst/>
          </a:prstGeom>
          <a:noFill/>
        </p:spPr>
        <p:txBody>
          <a:bodyPr wrap="square" rtlCol="0">
            <a:spAutoFit/>
          </a:bodyPr>
          <a:lstStyle/>
          <a:p>
            <a:r>
              <a:rPr lang="en-US" sz="2800">
                <a:solidFill>
                  <a:srgbClr val="00B0F0"/>
                </a:solidFill>
                <a:effectLst>
                  <a:outerShdw blurRad="38100" dist="38100" dir="2700000" algn="tl">
                    <a:srgbClr val="000000">
                      <a:alpha val="43137"/>
                    </a:srgbClr>
                  </a:outerShdw>
                </a:effectLst>
              </a:rPr>
              <a:t>Gaussian Elimination</a:t>
            </a:r>
          </a:p>
        </p:txBody>
      </p:sp>
      <p:sp>
        <p:nvSpPr>
          <p:cNvPr id="12" name="Text Box 11"/>
          <p:cNvSpPr txBox="1"/>
          <p:nvPr/>
        </p:nvSpPr>
        <p:spPr>
          <a:xfrm>
            <a:off x="1035685" y="1654175"/>
            <a:ext cx="6723380" cy="922020"/>
          </a:xfrm>
          <a:prstGeom prst="rect">
            <a:avLst/>
          </a:prstGeom>
          <a:noFill/>
        </p:spPr>
        <p:txBody>
          <a:bodyPr wrap="square" rtlCol="0">
            <a:spAutoFit/>
          </a:bodyPr>
          <a:lstStyle/>
          <a:p>
            <a:r>
              <a:rPr lang="en-US"/>
              <a:t>Bằng một loạt các phép biến đổi cơ bản ta có thể chuyển một hệ thống với ma trận A bất kỳ thành một hệ thống trương đương với ma trận tam giác trên A’:</a:t>
            </a:r>
          </a:p>
        </p:txBody>
      </p:sp>
      <p:sp>
        <p:nvSpPr>
          <p:cNvPr id="14" name="Text Box 13"/>
          <p:cNvSpPr txBox="1"/>
          <p:nvPr/>
        </p:nvSpPr>
        <p:spPr>
          <a:xfrm>
            <a:off x="1035685" y="2672080"/>
            <a:ext cx="6434455" cy="1753235"/>
          </a:xfrm>
          <a:prstGeom prst="rect">
            <a:avLst/>
          </a:prstGeom>
          <a:noFill/>
        </p:spPr>
        <p:txBody>
          <a:bodyPr wrap="square" rtlCol="0">
            <a:spAutoFit/>
          </a:bodyPr>
          <a:lstStyle/>
          <a:p>
            <a:pPr algn="l"/>
            <a:r>
              <a:rPr lang="en-US"/>
              <a:t>- Hoán vị hai phương trình trong hệ thống </a:t>
            </a:r>
          </a:p>
          <a:p>
            <a:pPr algn="l"/>
            <a:endParaRPr lang="en-US"/>
          </a:p>
          <a:p>
            <a:pPr algn="l"/>
            <a:r>
              <a:rPr lang="en-US"/>
              <a:t>- Thay một phương trình bằng phương trình đó nhân với một hệ số</a:t>
            </a:r>
          </a:p>
          <a:p>
            <a:pPr algn="l"/>
            <a:endParaRPr lang="en-US"/>
          </a:p>
          <a:p>
            <a:pPr algn="l"/>
            <a:r>
              <a:rPr lang="en-US"/>
              <a:t>- Thay một phương trình với tổng hay hiệu phương trình đó với một phương trình khác được nhân một hệ số</a:t>
            </a:r>
          </a:p>
        </p:txBody>
      </p:sp>
      <p:sp>
        <p:nvSpPr>
          <p:cNvPr id="16" name="Rectangle 12"/>
          <p:cNvSpPr/>
          <p:nvPr/>
        </p:nvSpPr>
        <p:spPr>
          <a:xfrm>
            <a:off x="891540" y="1654175"/>
            <a:ext cx="76200" cy="27711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p:cNvSpPr/>
          <p:nvPr/>
        </p:nvSpPr>
        <p:spPr>
          <a:xfrm>
            <a:off x="8633460" y="1905"/>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bldLvl="0" animBg="1"/>
      <p:bldP spid="16"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914015" y="796925"/>
            <a:ext cx="3315970" cy="521970"/>
          </a:xfrm>
          <a:prstGeom prst="rect">
            <a:avLst/>
          </a:prstGeom>
          <a:noFill/>
        </p:spPr>
        <p:txBody>
          <a:bodyPr wrap="square" rtlCol="0">
            <a:spAutoFit/>
          </a:bodyPr>
          <a:lstStyle/>
          <a:p>
            <a:r>
              <a:rPr lang="en-US" sz="2800">
                <a:solidFill>
                  <a:srgbClr val="00B0F0"/>
                </a:solidFill>
                <a:effectLst>
                  <a:outerShdw blurRad="38100" dist="38100" dir="2700000" algn="tl">
                    <a:srgbClr val="000000">
                      <a:alpha val="43137"/>
                    </a:srgbClr>
                  </a:outerShdw>
                </a:effectLst>
              </a:rPr>
              <a:t>Gaussian Elimination</a:t>
            </a:r>
          </a:p>
        </p:txBody>
      </p:sp>
      <p:sp>
        <p:nvSpPr>
          <p:cNvPr id="12" name="Text Box 11"/>
          <p:cNvSpPr txBox="1"/>
          <p:nvPr/>
        </p:nvSpPr>
        <p:spPr>
          <a:xfrm>
            <a:off x="1035685" y="1654175"/>
            <a:ext cx="2503170" cy="922020"/>
          </a:xfrm>
          <a:prstGeom prst="rect">
            <a:avLst/>
          </a:prstGeom>
          <a:noFill/>
        </p:spPr>
        <p:txBody>
          <a:bodyPr wrap="square" rtlCol="0">
            <a:spAutoFit/>
          </a:bodyPr>
          <a:lstStyle/>
          <a:p>
            <a:r>
              <a:rPr lang="en-US"/>
              <a:t>Ví dụ : Giải hệ phương trình bằng thuật toán loại trừ Gauss</a:t>
            </a:r>
          </a:p>
        </p:txBody>
      </p:sp>
      <p:sp>
        <p:nvSpPr>
          <p:cNvPr id="14" name="Text Box 13"/>
          <p:cNvSpPr txBox="1"/>
          <p:nvPr/>
        </p:nvSpPr>
        <p:spPr>
          <a:xfrm>
            <a:off x="1180465" y="5133340"/>
            <a:ext cx="6434455" cy="368300"/>
          </a:xfrm>
          <a:prstGeom prst="rect">
            <a:avLst/>
          </a:prstGeom>
          <a:noFill/>
        </p:spPr>
        <p:txBody>
          <a:bodyPr wrap="square" rtlCol="0">
            <a:spAutoFit/>
          </a:bodyPr>
          <a:lstStyle/>
          <a:p>
            <a:pPr algn="l"/>
            <a:r>
              <a:rPr lang="en-US"/>
              <a:t>Chúng ta có thể giải quyết bằng cách thay thế ngược lại</a:t>
            </a:r>
          </a:p>
        </p:txBody>
      </p:sp>
      <p:sp>
        <p:nvSpPr>
          <p:cNvPr id="16" name="Rectangle 12"/>
          <p:cNvSpPr/>
          <p:nvPr/>
        </p:nvSpPr>
        <p:spPr>
          <a:xfrm>
            <a:off x="891540" y="1654175"/>
            <a:ext cx="76200" cy="28854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Content Placeholder 1"/>
          <p:cNvPicPr>
            <a:picLocks noGrp="1" noChangeAspect="1"/>
          </p:cNvPicPr>
          <p:nvPr>
            <p:ph sz="half" idx="1"/>
          </p:nvPr>
        </p:nvPicPr>
        <p:blipFill>
          <a:blip r:embed="rId4"/>
          <a:stretch>
            <a:fillRect/>
          </a:stretch>
        </p:blipFill>
        <p:spPr>
          <a:xfrm>
            <a:off x="4429760" y="1654175"/>
            <a:ext cx="3867150" cy="2886075"/>
          </a:xfrm>
          <a:prstGeom prst="rect">
            <a:avLst/>
          </a:prstGeom>
        </p:spPr>
      </p:pic>
      <p:pic>
        <p:nvPicPr>
          <p:cNvPr id="4" name="Content Placeholder 3"/>
          <p:cNvPicPr>
            <a:picLocks noGrp="1" noChangeAspect="1"/>
          </p:cNvPicPr>
          <p:nvPr>
            <p:ph sz="half" idx="2"/>
          </p:nvPr>
        </p:nvPicPr>
        <p:blipFill>
          <a:blip r:embed="rId5"/>
          <a:stretch>
            <a:fillRect/>
          </a:stretch>
        </p:blipFill>
        <p:spPr>
          <a:xfrm>
            <a:off x="1035685" y="2743200"/>
            <a:ext cx="2738120" cy="1371600"/>
          </a:xfrm>
          <a:prstGeom prst="rect">
            <a:avLst/>
          </a:prstGeom>
        </p:spPr>
      </p:pic>
      <p:pic>
        <p:nvPicPr>
          <p:cNvPr id="7" name="Picture 6"/>
          <p:cNvPicPr>
            <a:picLocks noChangeAspect="1"/>
          </p:cNvPicPr>
          <p:nvPr/>
        </p:nvPicPr>
        <p:blipFill>
          <a:blip r:embed="rId6"/>
          <a:stretch>
            <a:fillRect/>
          </a:stretch>
        </p:blipFill>
        <p:spPr>
          <a:xfrm>
            <a:off x="1180465" y="5695315"/>
            <a:ext cx="7172325" cy="39052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1"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bldLvl="0" animBg="1"/>
      <p:bldP spid="16" grpId="1"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914015" y="796925"/>
            <a:ext cx="3315970" cy="521970"/>
          </a:xfrm>
          <a:prstGeom prst="rect">
            <a:avLst/>
          </a:prstGeom>
          <a:noFill/>
        </p:spPr>
        <p:txBody>
          <a:bodyPr wrap="square" rtlCol="0">
            <a:spAutoFit/>
          </a:bodyPr>
          <a:lstStyle/>
          <a:p>
            <a:r>
              <a:rPr lang="en-US" sz="2800">
                <a:solidFill>
                  <a:srgbClr val="00B0F0"/>
                </a:solidFill>
                <a:effectLst>
                  <a:outerShdw blurRad="38100" dist="38100" dir="2700000" algn="tl">
                    <a:srgbClr val="000000">
                      <a:alpha val="43137"/>
                    </a:srgbClr>
                  </a:outerShdw>
                </a:effectLst>
              </a:rPr>
              <a:t>Gaussian Elimination</a:t>
            </a:r>
          </a:p>
        </p:txBody>
      </p:sp>
      <p:sp>
        <p:nvSpPr>
          <p:cNvPr id="26" name="Text Box 25"/>
          <p:cNvSpPr txBox="1"/>
          <p:nvPr/>
        </p:nvSpPr>
        <p:spPr>
          <a:xfrm>
            <a:off x="80010" y="1504315"/>
            <a:ext cx="6392545" cy="398780"/>
          </a:xfrm>
          <a:prstGeom prst="rect">
            <a:avLst/>
          </a:prstGeom>
          <a:noFill/>
        </p:spPr>
        <p:txBody>
          <a:bodyPr wrap="square" rtlCol="0">
            <a:spAutoFit/>
          </a:bodyPr>
          <a:lstStyle/>
          <a:p>
            <a:r>
              <a:rPr lang="en-US" sz="2000" b="1" dirty="0"/>
              <a:t>Thuật toán:  ForwardElimination(A[1..n,1..n],b[1..n]) </a:t>
            </a:r>
            <a:r>
              <a:rPr lang="en-US" sz="2000" dirty="0"/>
              <a:t>  </a:t>
            </a:r>
          </a:p>
        </p:txBody>
      </p:sp>
      <p:sp>
        <p:nvSpPr>
          <p:cNvPr id="6" name="Text Box 5"/>
          <p:cNvSpPr txBox="1"/>
          <p:nvPr/>
        </p:nvSpPr>
        <p:spPr>
          <a:xfrm>
            <a:off x="891540" y="1903095"/>
            <a:ext cx="7013575" cy="1476375"/>
          </a:xfrm>
          <a:prstGeom prst="rect">
            <a:avLst/>
          </a:prstGeom>
          <a:noFill/>
        </p:spPr>
        <p:txBody>
          <a:bodyPr wrap="square" rtlCol="0">
            <a:spAutoFit/>
          </a:bodyPr>
          <a:lstStyle/>
          <a:p>
            <a:r>
              <a:rPr lang="en-US" dirty="0"/>
              <a:t>// Áp dụng loại bỏ Gaussian cho ma trận A của các hệ số của hệ thống,</a:t>
            </a:r>
          </a:p>
          <a:p>
            <a:r>
              <a:rPr lang="en-US" dirty="0"/>
              <a:t>// được tăng cường với vectơ b của các giá trị bên phải của hệ thống</a:t>
            </a:r>
          </a:p>
          <a:p>
            <a:r>
              <a:rPr lang="en-US" dirty="0"/>
              <a:t>// Đầu vào: Ma trận A [1..n, 1..n] và vectơ cột b [1..n]</a:t>
            </a:r>
          </a:p>
          <a:p>
            <a:r>
              <a:rPr lang="en-US" dirty="0"/>
              <a:t>// Đầu ra: Một ma trận tam giác trên tương đương thay cho A với</a:t>
            </a:r>
          </a:p>
          <a:p>
            <a:r>
              <a:rPr lang="en-US" dirty="0"/>
              <a:t>// các giá trị bên phải tương ứng </a:t>
            </a:r>
            <a:r>
              <a:rPr lang="en-US" dirty="0" err="1"/>
              <a:t>trong</a:t>
            </a:r>
            <a:r>
              <a:rPr lang="en-US" dirty="0"/>
              <a:t> </a:t>
            </a:r>
            <a:r>
              <a:rPr lang="en-US" dirty="0" err="1"/>
              <a:t>cột</a:t>
            </a:r>
            <a:r>
              <a:rPr lang="en-US" dirty="0"/>
              <a:t> (n + 1)</a:t>
            </a:r>
          </a:p>
        </p:txBody>
      </p:sp>
      <p:pic>
        <p:nvPicPr>
          <p:cNvPr id="9" name="Content Placeholder 8"/>
          <p:cNvPicPr>
            <a:picLocks noGrp="1" noChangeAspect="1"/>
          </p:cNvPicPr>
          <p:nvPr>
            <p:ph idx="1"/>
          </p:nvPr>
        </p:nvPicPr>
        <p:blipFill>
          <a:blip r:embed="rId4"/>
          <a:stretch>
            <a:fillRect/>
          </a:stretch>
        </p:blipFill>
        <p:spPr>
          <a:xfrm>
            <a:off x="891540" y="3379470"/>
            <a:ext cx="5486400" cy="166687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A close up of text on a black background&#10;&#10;Description automatically generated"/>
          <p:cNvPicPr>
            <a:picLocks noGrp="1" noChangeAspect="1"/>
          </p:cNvPicPr>
          <p:nvPr>
            <p:ph idx="1"/>
          </p:nvPr>
        </p:nvPicPr>
        <p:blipFill>
          <a:blip r:embed="rId3"/>
          <a:stretch>
            <a:fillRect/>
          </a:stretch>
        </p:blipFill>
        <p:spPr>
          <a:xfrm rot="10800000">
            <a:off x="164168" y="4290952"/>
            <a:ext cx="2297430" cy="2416810"/>
          </a:xfrm>
          <a:prstGeom prst="rect">
            <a:avLst/>
          </a:prstGeom>
        </p:spPr>
      </p:pic>
      <p:pic>
        <p:nvPicPr>
          <p:cNvPr id="5" name="Picture 5" descr="A close up of text on a black background&#10;&#10;Description automatically generated"/>
          <p:cNvPicPr>
            <a:picLocks noChangeAspect="1"/>
          </p:cNvPicPr>
          <p:nvPr/>
        </p:nvPicPr>
        <p:blipFill>
          <a:blip r:embed="rId3"/>
          <a:stretch>
            <a:fillRect/>
          </a:stretch>
        </p:blipFill>
        <p:spPr>
          <a:xfrm>
            <a:off x="6930390" y="459740"/>
            <a:ext cx="1407160" cy="1480185"/>
          </a:xfrm>
          <a:prstGeom prst="rect">
            <a:avLst/>
          </a:prstGeom>
        </p:spPr>
      </p:pic>
      <p:sp>
        <p:nvSpPr>
          <p:cNvPr id="9" name="TextBox 8"/>
          <p:cNvSpPr txBox="1"/>
          <p:nvPr/>
        </p:nvSpPr>
        <p:spPr>
          <a:xfrm>
            <a:off x="1718945" y="3152140"/>
            <a:ext cx="5872480" cy="553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000" b="1" err="1">
                <a:latin typeface="Cambria" panose="02040503050406030204"/>
                <a:ea typeface="Cambria" panose="02040503050406030204"/>
              </a:rPr>
              <a:t>Phần</a:t>
            </a:r>
            <a:r>
              <a:rPr lang="en-US" sz="3000" b="1">
                <a:latin typeface="Cambria" panose="02040503050406030204"/>
                <a:ea typeface="Cambria" panose="02040503050406030204"/>
              </a:rPr>
              <a:t> 3: Balanced Search Trees</a:t>
            </a:r>
          </a:p>
        </p:txBody>
      </p:sp>
      <p:pic>
        <p:nvPicPr>
          <p:cNvPr id="6" name="Picture 4" descr="A picture containing drawing&#10;&#10;Description automatically generated"/>
          <p:cNvPicPr>
            <a:picLocks noChangeAspect="1"/>
          </p:cNvPicPr>
          <p:nvPr/>
        </p:nvPicPr>
        <p:blipFill>
          <a:blip r:embed="rId4"/>
          <a:stretch>
            <a:fillRect/>
          </a:stretch>
        </p:blipFill>
        <p:spPr>
          <a:xfrm>
            <a:off x="79985" y="84645"/>
            <a:ext cx="811584" cy="452839"/>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914015" y="796925"/>
            <a:ext cx="3315970" cy="521970"/>
          </a:xfrm>
          <a:prstGeom prst="rect">
            <a:avLst/>
          </a:prstGeom>
          <a:noFill/>
        </p:spPr>
        <p:txBody>
          <a:bodyPr wrap="square" rtlCol="0">
            <a:spAutoFit/>
          </a:bodyPr>
          <a:lstStyle/>
          <a:p>
            <a:r>
              <a:rPr lang="en-US" sz="2800">
                <a:solidFill>
                  <a:srgbClr val="00B0F0"/>
                </a:solidFill>
                <a:effectLst>
                  <a:outerShdw blurRad="38100" dist="38100" dir="2700000" algn="tl">
                    <a:srgbClr val="000000">
                      <a:alpha val="43137"/>
                    </a:srgbClr>
                  </a:outerShdw>
                </a:effectLst>
              </a:rPr>
              <a:t>Balance Search Tree</a:t>
            </a:r>
          </a:p>
        </p:txBody>
      </p:sp>
      <p:sp>
        <p:nvSpPr>
          <p:cNvPr id="14" name="Text Box 13"/>
          <p:cNvSpPr txBox="1"/>
          <p:nvPr/>
        </p:nvSpPr>
        <p:spPr>
          <a:xfrm>
            <a:off x="275590" y="1341120"/>
            <a:ext cx="1194435" cy="368300"/>
          </a:xfrm>
          <a:prstGeom prst="rect">
            <a:avLst/>
          </a:prstGeom>
          <a:noFill/>
        </p:spPr>
        <p:txBody>
          <a:bodyPr wrap="none" rtlCol="0">
            <a:spAutoFit/>
          </a:bodyPr>
          <a:lstStyle/>
          <a:p>
            <a:pPr algn="l"/>
            <a:r>
              <a:rPr lang="en-US" b="1">
                <a:sym typeface="+mn-ea"/>
              </a:rPr>
              <a:t>Giới thiệu:</a:t>
            </a:r>
            <a:endParaRPr lang="en-US" b="1"/>
          </a:p>
        </p:txBody>
      </p:sp>
      <p:sp>
        <p:nvSpPr>
          <p:cNvPr id="16" name="Text Box 15"/>
          <p:cNvSpPr txBox="1"/>
          <p:nvPr/>
        </p:nvSpPr>
        <p:spPr>
          <a:xfrm>
            <a:off x="626110" y="1775460"/>
            <a:ext cx="7891780" cy="2030095"/>
          </a:xfrm>
          <a:prstGeom prst="rect">
            <a:avLst/>
          </a:prstGeom>
          <a:noFill/>
        </p:spPr>
        <p:txBody>
          <a:bodyPr wrap="square" rtlCol="0">
            <a:spAutoFit/>
          </a:bodyPr>
          <a:lstStyle/>
          <a:p>
            <a:pPr algn="l"/>
            <a:r>
              <a:rPr lang="en-US"/>
              <a:t>- Các nhà khoa học máy tính đã dành rất nhiều nỗ lực trong việc cố gắng tìm ra một cấu trúc duy trì các đặc tính tốt của cây tìm kiếm nhị phân cổ điển. Họ đã đưa ra hai cách tiếp cận:</a:t>
            </a:r>
          </a:p>
          <a:p>
            <a:pPr algn="l"/>
            <a:endParaRPr lang="en-US"/>
          </a:p>
          <a:p>
            <a:pPr algn="l"/>
            <a:r>
              <a:rPr lang="en-US"/>
              <a:t>	+ Cách tiếp cận đầu tiên là của sự đa dạng đơn giản hóa.</a:t>
            </a:r>
          </a:p>
          <a:p>
            <a:pPr algn="l"/>
            <a:endParaRPr lang="en-US"/>
          </a:p>
          <a:p>
            <a:pPr algn="l"/>
            <a:r>
              <a:rPr lang="en-US"/>
              <a:t>	+ Cách tiếp cận thứ hai là về sự đa dạng thay đổi biểu diễn.</a:t>
            </a:r>
          </a:p>
        </p:txBody>
      </p:sp>
      <p:sp>
        <p:nvSpPr>
          <p:cNvPr id="18" name="Text Box 17"/>
          <p:cNvSpPr txBox="1"/>
          <p:nvPr/>
        </p:nvSpPr>
        <p:spPr>
          <a:xfrm>
            <a:off x="626110" y="3969385"/>
            <a:ext cx="7802245" cy="1476375"/>
          </a:xfrm>
          <a:prstGeom prst="rect">
            <a:avLst/>
          </a:prstGeom>
          <a:noFill/>
        </p:spPr>
        <p:txBody>
          <a:bodyPr wrap="square" rtlCol="0">
            <a:spAutoFit/>
          </a:bodyPr>
          <a:lstStyle/>
          <a:p>
            <a:pPr algn="l"/>
            <a:r>
              <a:rPr lang="en-US"/>
              <a:t>- Cách tiếp cận đầu tiên : cây tìm kiếm nhị phân không cân bằng được chuyển đổi thành cây cân bằng. Bởi vì điều này, những cây như vậy được gọi là tự cân bằng. Các cách triển khai cụ thể của ý tưởng này khác nhau theo định nghĩa của chúng về sự cân bằng. Một cây AVL yêu cầu sự khác biệt giữa chiều cao của cây con bên trái và bên phải của mọi nút không bao giờ vượt quá 1.</a:t>
            </a:r>
          </a:p>
        </p:txBody>
      </p:sp>
      <p:sp>
        <p:nvSpPr>
          <p:cNvPr id="19" name="Text Box 18"/>
          <p:cNvSpPr txBox="1"/>
          <p:nvPr/>
        </p:nvSpPr>
        <p:spPr>
          <a:xfrm>
            <a:off x="626110" y="5445760"/>
            <a:ext cx="7802880" cy="645160"/>
          </a:xfrm>
          <a:prstGeom prst="rect">
            <a:avLst/>
          </a:prstGeom>
          <a:noFill/>
        </p:spPr>
        <p:txBody>
          <a:bodyPr wrap="square" rtlCol="0">
            <a:spAutoFit/>
          </a:bodyPr>
          <a:lstStyle/>
          <a:p>
            <a:pPr algn="l"/>
            <a:r>
              <a:rPr lang="en-US"/>
              <a:t>- Cách tiếp cận thứ 2: Cách tiếp cận thứ hai là về sự đa dạng thay đổi biểu diễn: cho phép nhiều hơn một phần tử trong một nút của cây tìm kiếm. </a:t>
            </a: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heckerboard(across)">
                                      <p:cBhvr>
                                        <p:cTn id="15" dur="500"/>
                                        <p:tgtEl>
                                          <p:spTgt spid="16"/>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checkerboard(across)">
                                      <p:cBhvr>
                                        <p:cTn id="18" dur="500"/>
                                        <p:tgtEl>
                                          <p:spTgt spid="18"/>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checkerboard(across)">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4" grpId="0"/>
      <p:bldP spid="16"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914015" y="796925"/>
            <a:ext cx="3315970" cy="521970"/>
          </a:xfrm>
          <a:prstGeom prst="rect">
            <a:avLst/>
          </a:prstGeom>
          <a:noFill/>
        </p:spPr>
        <p:txBody>
          <a:bodyPr wrap="square" rtlCol="0">
            <a:spAutoFit/>
          </a:bodyPr>
          <a:lstStyle/>
          <a:p>
            <a:r>
              <a:rPr lang="en-US" sz="2800">
                <a:solidFill>
                  <a:srgbClr val="00B0F0"/>
                </a:solidFill>
                <a:effectLst>
                  <a:outerShdw blurRad="38100" dist="38100" dir="2700000" algn="tl">
                    <a:srgbClr val="000000">
                      <a:alpha val="43137"/>
                    </a:srgbClr>
                  </a:outerShdw>
                </a:effectLst>
              </a:rPr>
              <a:t>Balance Search Tree</a:t>
            </a:r>
          </a:p>
        </p:txBody>
      </p:sp>
      <p:sp>
        <p:nvSpPr>
          <p:cNvPr id="18" name="Text Box 17"/>
          <p:cNvSpPr txBox="1"/>
          <p:nvPr/>
        </p:nvSpPr>
        <p:spPr>
          <a:xfrm>
            <a:off x="489585" y="2792095"/>
            <a:ext cx="7706995" cy="645160"/>
          </a:xfrm>
          <a:prstGeom prst="rect">
            <a:avLst/>
          </a:prstGeom>
          <a:noFill/>
        </p:spPr>
        <p:txBody>
          <a:bodyPr wrap="square" rtlCol="0">
            <a:spAutoFit/>
          </a:bodyPr>
          <a:lstStyle/>
          <a:p>
            <a:pPr algn="l"/>
            <a:r>
              <a:rPr lang="en-US" b="1"/>
              <a:t>- Ví dụ:</a:t>
            </a:r>
            <a:r>
              <a:rPr lang="en-US"/>
              <a:t> Cây tìm kiếm nhị phân trong Hình (a) là cây AVL nhưng cây trong Hình (b) thì không</a:t>
            </a:r>
          </a:p>
        </p:txBody>
      </p:sp>
      <p:sp>
        <p:nvSpPr>
          <p:cNvPr id="2" name="Text Box 1"/>
          <p:cNvSpPr txBox="1"/>
          <p:nvPr/>
        </p:nvSpPr>
        <p:spPr>
          <a:xfrm>
            <a:off x="486410" y="1442720"/>
            <a:ext cx="7706360" cy="1198880"/>
          </a:xfrm>
          <a:prstGeom prst="rect">
            <a:avLst/>
          </a:prstGeom>
          <a:noFill/>
        </p:spPr>
        <p:txBody>
          <a:bodyPr wrap="square" rtlCol="0">
            <a:spAutoFit/>
          </a:bodyPr>
          <a:lstStyle/>
          <a:p>
            <a:pPr algn="l"/>
            <a:r>
              <a:rPr lang="en-US" b="1"/>
              <a:t>Cây AVL:</a:t>
            </a:r>
          </a:p>
          <a:p>
            <a:pPr algn="l"/>
            <a:r>
              <a:rPr lang="en-US" b="1"/>
              <a:t>- Định nghĩa: </a:t>
            </a:r>
            <a:r>
              <a:rPr lang="en-US"/>
              <a:t>Một cây AVL là một cây tìm kiếm nhị phân, trong đó yếu tố cân bằng của mỗi nút, được định nghĩa là sự chênh lệch giữa độ cao của các cây con bên trái và bên phải của nút, là 0 hoặc +1 hoặc - 1</a:t>
            </a:r>
          </a:p>
        </p:txBody>
      </p:sp>
      <p:pic>
        <p:nvPicPr>
          <p:cNvPr id="5" name="Picture 4"/>
          <p:cNvPicPr>
            <a:picLocks noChangeAspect="1"/>
          </p:cNvPicPr>
          <p:nvPr/>
        </p:nvPicPr>
        <p:blipFill>
          <a:blip r:embed="rId4"/>
          <a:stretch>
            <a:fillRect/>
          </a:stretch>
        </p:blipFill>
        <p:spPr>
          <a:xfrm>
            <a:off x="645160" y="3508375"/>
            <a:ext cx="7389495" cy="296100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par>
                                <p:cTn id="11" presetID="5"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914015" y="796925"/>
            <a:ext cx="3315970" cy="521970"/>
          </a:xfrm>
          <a:prstGeom prst="rect">
            <a:avLst/>
          </a:prstGeom>
          <a:noFill/>
        </p:spPr>
        <p:txBody>
          <a:bodyPr wrap="square" rtlCol="0">
            <a:spAutoFit/>
          </a:bodyPr>
          <a:lstStyle/>
          <a:p>
            <a:r>
              <a:rPr lang="en-US" sz="2800">
                <a:solidFill>
                  <a:srgbClr val="00B0F0"/>
                </a:solidFill>
                <a:effectLst>
                  <a:outerShdw blurRad="38100" dist="38100" dir="2700000" algn="tl">
                    <a:srgbClr val="000000">
                      <a:alpha val="43137"/>
                    </a:srgbClr>
                  </a:outerShdw>
                </a:effectLst>
              </a:rPr>
              <a:t>Balance Search Tree</a:t>
            </a:r>
          </a:p>
        </p:txBody>
      </p:sp>
      <p:sp>
        <p:nvSpPr>
          <p:cNvPr id="14" name="Text Box 13"/>
          <p:cNvSpPr txBox="1"/>
          <p:nvPr/>
        </p:nvSpPr>
        <p:spPr>
          <a:xfrm>
            <a:off x="275590" y="1341120"/>
            <a:ext cx="772795" cy="368300"/>
          </a:xfrm>
          <a:prstGeom prst="rect">
            <a:avLst/>
          </a:prstGeom>
          <a:noFill/>
        </p:spPr>
        <p:txBody>
          <a:bodyPr wrap="none" rtlCol="0">
            <a:spAutoFit/>
          </a:bodyPr>
          <a:lstStyle/>
          <a:p>
            <a:pPr algn="l"/>
            <a:r>
              <a:rPr lang="en-US" b="1"/>
              <a:t>Lưu ý:</a:t>
            </a:r>
          </a:p>
        </p:txBody>
      </p:sp>
      <p:sp>
        <p:nvSpPr>
          <p:cNvPr id="2" name="Text Box 1"/>
          <p:cNvSpPr txBox="1"/>
          <p:nvPr/>
        </p:nvSpPr>
        <p:spPr>
          <a:xfrm>
            <a:off x="891540" y="1895475"/>
            <a:ext cx="5208905" cy="2861310"/>
          </a:xfrm>
          <a:prstGeom prst="rect">
            <a:avLst/>
          </a:prstGeom>
          <a:noFill/>
        </p:spPr>
        <p:txBody>
          <a:bodyPr wrap="square" rtlCol="0">
            <a:spAutoFit/>
          </a:bodyPr>
          <a:lstStyle/>
          <a:p>
            <a:pPr algn="l"/>
            <a:r>
              <a:rPr lang="en-US"/>
              <a:t>- Nếu việc chèn một nút mới làm cho cây AVL không cân bằng, chúng ta biến đổi cây bằng một phép quay.</a:t>
            </a:r>
          </a:p>
          <a:p>
            <a:pPr algn="l"/>
            <a:endParaRPr lang="en-US"/>
          </a:p>
          <a:p>
            <a:pPr algn="l"/>
            <a:r>
              <a:rPr lang="en-US"/>
              <a:t>- Một phép quay trong cây AVL là một phép biến đổi cục bộ của cây con bắt nguồn từ một nút có số dư trở thành +2 hoặc −2.</a:t>
            </a:r>
          </a:p>
          <a:p>
            <a:pPr algn="l"/>
            <a:endParaRPr lang="en-US"/>
          </a:p>
          <a:p>
            <a:pPr algn="l"/>
            <a:r>
              <a:rPr lang="en-US"/>
              <a:t>- Nếu có một số nút như vậy, chúng ta xoay cây gốc tại nút không cân bằng là nút gần nhất với lá mới được chèn. </a:t>
            </a:r>
          </a:p>
        </p:txBody>
      </p:sp>
      <p:sp>
        <p:nvSpPr>
          <p:cNvPr id="7" name="Rectangle 9"/>
          <p:cNvSpPr/>
          <p:nvPr/>
        </p:nvSpPr>
        <p:spPr>
          <a:xfrm>
            <a:off x="675005" y="1895475"/>
            <a:ext cx="76200" cy="279781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500"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par>
                                <p:cTn id="12" presetID="7" presetClass="entr" presetSubtype="4" fill="hold" grpId="0" nodeType="withEffect">
                                  <p:stCondLst>
                                    <p:cond delay="0"/>
                                  </p:stCondLst>
                                  <p:childTnLst>
                                    <p:set>
                                      <p:cBhvr>
                                        <p:cTn id="13" dur="500"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 presetClass="exit" presetSubtype="10" fill="hold" grpId="1" nodeType="clickEffect">
                                  <p:stCondLst>
                                    <p:cond delay="0"/>
                                  </p:stCondLst>
                                  <p:childTnLst>
                                    <p:animEffect transition="out" filter="checkerboard(across)">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2" grpId="1"/>
      <p:bldP spid="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914015" y="796925"/>
            <a:ext cx="3315970" cy="521970"/>
          </a:xfrm>
          <a:prstGeom prst="rect">
            <a:avLst/>
          </a:prstGeom>
          <a:noFill/>
        </p:spPr>
        <p:txBody>
          <a:bodyPr wrap="square" rtlCol="0">
            <a:spAutoFit/>
          </a:bodyPr>
          <a:lstStyle/>
          <a:p>
            <a:r>
              <a:rPr lang="en-US" sz="2800">
                <a:solidFill>
                  <a:srgbClr val="00B0F0"/>
                </a:solidFill>
                <a:effectLst>
                  <a:outerShdw blurRad="38100" dist="38100" dir="2700000" algn="tl">
                    <a:srgbClr val="000000">
                      <a:alpha val="43137"/>
                    </a:srgbClr>
                  </a:outerShdw>
                </a:effectLst>
              </a:rPr>
              <a:t>Balance Search Tree</a:t>
            </a:r>
          </a:p>
        </p:txBody>
      </p:sp>
      <p:sp>
        <p:nvSpPr>
          <p:cNvPr id="7" name="Rectangle 9"/>
          <p:cNvSpPr/>
          <p:nvPr/>
        </p:nvSpPr>
        <p:spPr>
          <a:xfrm>
            <a:off x="292100" y="1709420"/>
            <a:ext cx="112395" cy="334200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xt Box 8"/>
          <p:cNvSpPr txBox="1"/>
          <p:nvPr/>
        </p:nvSpPr>
        <p:spPr>
          <a:xfrm>
            <a:off x="508635" y="1709420"/>
            <a:ext cx="2044700" cy="368300"/>
          </a:xfrm>
          <a:prstGeom prst="rect">
            <a:avLst/>
          </a:prstGeom>
          <a:noFill/>
        </p:spPr>
        <p:txBody>
          <a:bodyPr wrap="none" rtlCol="0">
            <a:spAutoFit/>
          </a:bodyPr>
          <a:lstStyle/>
          <a:p>
            <a:pPr algn="l"/>
            <a:r>
              <a:rPr lang="en-US"/>
              <a:t>- Có bốn phép quay:</a:t>
            </a:r>
          </a:p>
        </p:txBody>
      </p:sp>
      <p:sp>
        <p:nvSpPr>
          <p:cNvPr id="11" name="Text Box 10"/>
          <p:cNvSpPr txBox="1"/>
          <p:nvPr/>
        </p:nvSpPr>
        <p:spPr>
          <a:xfrm>
            <a:off x="1499235" y="3940175"/>
            <a:ext cx="1711325" cy="368300"/>
          </a:xfrm>
          <a:prstGeom prst="rect">
            <a:avLst/>
          </a:prstGeom>
          <a:noFill/>
        </p:spPr>
        <p:txBody>
          <a:bodyPr wrap="none" rtlCol="0">
            <a:spAutoFit/>
          </a:bodyPr>
          <a:lstStyle/>
          <a:p>
            <a:pPr algn="l"/>
            <a:r>
              <a:rPr lang="en-US"/>
              <a:t>single R-rotation</a:t>
            </a:r>
          </a:p>
        </p:txBody>
      </p:sp>
      <p:sp>
        <p:nvSpPr>
          <p:cNvPr id="12" name="Text Box 11"/>
          <p:cNvSpPr txBox="1"/>
          <p:nvPr/>
        </p:nvSpPr>
        <p:spPr>
          <a:xfrm>
            <a:off x="1499235" y="6024880"/>
            <a:ext cx="1734820" cy="368300"/>
          </a:xfrm>
          <a:prstGeom prst="rect">
            <a:avLst/>
          </a:prstGeom>
          <a:noFill/>
        </p:spPr>
        <p:txBody>
          <a:bodyPr wrap="none" rtlCol="0">
            <a:spAutoFit/>
          </a:bodyPr>
          <a:lstStyle/>
          <a:p>
            <a:pPr algn="l"/>
            <a:r>
              <a:rPr lang="en-US"/>
              <a:t> single L-rotation</a:t>
            </a:r>
          </a:p>
        </p:txBody>
      </p:sp>
      <p:sp>
        <p:nvSpPr>
          <p:cNvPr id="13" name="Text Box 12"/>
          <p:cNvSpPr txBox="1"/>
          <p:nvPr/>
        </p:nvSpPr>
        <p:spPr>
          <a:xfrm>
            <a:off x="5153660" y="3940175"/>
            <a:ext cx="1969770" cy="368300"/>
          </a:xfrm>
          <a:prstGeom prst="rect">
            <a:avLst/>
          </a:prstGeom>
          <a:noFill/>
        </p:spPr>
        <p:txBody>
          <a:bodyPr wrap="none" rtlCol="0">
            <a:spAutoFit/>
          </a:bodyPr>
          <a:lstStyle/>
          <a:p>
            <a:pPr algn="l"/>
            <a:r>
              <a:rPr lang="en-US"/>
              <a:t> double LR-rotation</a:t>
            </a:r>
          </a:p>
        </p:txBody>
      </p:sp>
      <p:sp>
        <p:nvSpPr>
          <p:cNvPr id="15" name="Text Box 14"/>
          <p:cNvSpPr txBox="1"/>
          <p:nvPr/>
        </p:nvSpPr>
        <p:spPr>
          <a:xfrm>
            <a:off x="5414010" y="6024880"/>
            <a:ext cx="1918335" cy="368300"/>
          </a:xfrm>
          <a:prstGeom prst="rect">
            <a:avLst/>
          </a:prstGeom>
          <a:noFill/>
        </p:spPr>
        <p:txBody>
          <a:bodyPr wrap="none" rtlCol="0">
            <a:spAutoFit/>
          </a:bodyPr>
          <a:lstStyle/>
          <a:p>
            <a:pPr algn="l"/>
            <a:r>
              <a:rPr lang="en-US"/>
              <a:t>double RL-rotation</a:t>
            </a:r>
          </a:p>
        </p:txBody>
      </p:sp>
      <p:pic>
        <p:nvPicPr>
          <p:cNvPr id="19" name="Picture 18"/>
          <p:cNvPicPr>
            <a:picLocks noChangeAspect="1"/>
          </p:cNvPicPr>
          <p:nvPr/>
        </p:nvPicPr>
        <p:blipFill>
          <a:blip r:embed="rId4"/>
          <a:stretch>
            <a:fillRect/>
          </a:stretch>
        </p:blipFill>
        <p:spPr>
          <a:xfrm>
            <a:off x="4644390" y="4308475"/>
            <a:ext cx="3294380" cy="1478915"/>
          </a:xfrm>
          <a:prstGeom prst="rect">
            <a:avLst/>
          </a:prstGeom>
        </p:spPr>
      </p:pic>
      <p:pic>
        <p:nvPicPr>
          <p:cNvPr id="20" name="Picture 19"/>
          <p:cNvPicPr>
            <a:picLocks noChangeAspect="1"/>
          </p:cNvPicPr>
          <p:nvPr/>
        </p:nvPicPr>
        <p:blipFill>
          <a:blip r:embed="rId5"/>
          <a:stretch>
            <a:fillRect/>
          </a:stretch>
        </p:blipFill>
        <p:spPr>
          <a:xfrm>
            <a:off x="4606290" y="2169160"/>
            <a:ext cx="3064510" cy="1423670"/>
          </a:xfrm>
          <a:prstGeom prst="rect">
            <a:avLst/>
          </a:prstGeom>
        </p:spPr>
      </p:pic>
      <p:pic>
        <p:nvPicPr>
          <p:cNvPr id="22" name="Content Placeholder 16"/>
          <p:cNvPicPr>
            <a:picLocks noChangeAspect="1"/>
          </p:cNvPicPr>
          <p:nvPr/>
        </p:nvPicPr>
        <p:blipFill>
          <a:blip r:embed="rId6"/>
          <a:stretch>
            <a:fillRect/>
          </a:stretch>
        </p:blipFill>
        <p:spPr>
          <a:xfrm>
            <a:off x="788670" y="2077720"/>
            <a:ext cx="3374390" cy="1605915"/>
          </a:xfrm>
          <a:prstGeom prst="rect">
            <a:avLst/>
          </a:prstGeom>
        </p:spPr>
      </p:pic>
      <p:pic>
        <p:nvPicPr>
          <p:cNvPr id="23" name="Picture 22"/>
          <p:cNvPicPr>
            <a:picLocks noChangeAspect="1"/>
          </p:cNvPicPr>
          <p:nvPr/>
        </p:nvPicPr>
        <p:blipFill>
          <a:blip r:embed="rId7"/>
          <a:stretch>
            <a:fillRect/>
          </a:stretch>
        </p:blipFill>
        <p:spPr>
          <a:xfrm>
            <a:off x="629920" y="4463415"/>
            <a:ext cx="3449320" cy="156146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7" presetClass="entr" presetSubtype="4" fill="hold" nodeType="withEffect">
                                  <p:stCondLst>
                                    <p:cond delay="0"/>
                                  </p:stCondLst>
                                  <p:childTnLst>
                                    <p:set>
                                      <p:cBhvr>
                                        <p:cTn id="9" dur="500" fill="hold">
                                          <p:stCondLst>
                                            <p:cond delay="0"/>
                                          </p:stCondLst>
                                        </p:cTn>
                                        <p:tgtEl>
                                          <p:spTgt spid="19"/>
                                        </p:tgtEl>
                                        <p:attrNameLst>
                                          <p:attrName>style.visibility</p:attrName>
                                        </p:attrNameLst>
                                      </p:cBhvr>
                                      <p:to>
                                        <p:strVal val="visible"/>
                                      </p:to>
                                    </p:set>
                                    <p:anim calcmode="lin" valueType="num">
                                      <p:cBhvr additive="base">
                                        <p:cTn id="10" dur="500" fill="hold"/>
                                        <p:tgtEl>
                                          <p:spTgt spid="19"/>
                                        </p:tgtEl>
                                        <p:attrNameLst>
                                          <p:attrName>ppt_x</p:attrName>
                                        </p:attrNameLst>
                                      </p:cBhvr>
                                      <p:tavLst>
                                        <p:tav tm="0">
                                          <p:val>
                                            <p:strVal val="#ppt_x"/>
                                          </p:val>
                                        </p:tav>
                                        <p:tav tm="100000">
                                          <p:val>
                                            <p:strVal val="#ppt_x"/>
                                          </p:val>
                                        </p:tav>
                                      </p:tavLst>
                                    </p:anim>
                                    <p:anim calcmode="lin" valueType="num">
                                      <p:cBhvr additive="base">
                                        <p:cTn id="11" dur="500" fill="hold"/>
                                        <p:tgtEl>
                                          <p:spTgt spid="19"/>
                                        </p:tgtEl>
                                        <p:attrNameLst>
                                          <p:attrName>ppt_y</p:attrName>
                                        </p:attrNameLst>
                                      </p:cBhvr>
                                      <p:tavLst>
                                        <p:tav tm="0">
                                          <p:val>
                                            <p:strVal val="1+#ppt_h/2"/>
                                          </p:val>
                                        </p:tav>
                                        <p:tav tm="100000">
                                          <p:val>
                                            <p:strVal val="#ppt_y"/>
                                          </p:val>
                                        </p:tav>
                                      </p:tavLst>
                                    </p:anim>
                                  </p:childTnLst>
                                </p:cTn>
                              </p:par>
                              <p:par>
                                <p:cTn id="12" presetID="7" presetClass="entr" presetSubtype="4" fill="hold" nodeType="withEffect">
                                  <p:stCondLst>
                                    <p:cond delay="0"/>
                                  </p:stCondLst>
                                  <p:childTnLst>
                                    <p:set>
                                      <p:cBhvr>
                                        <p:cTn id="13" dur="500" fill="hold">
                                          <p:stCondLst>
                                            <p:cond delay="0"/>
                                          </p:stCondLst>
                                        </p:cTn>
                                        <p:tgtEl>
                                          <p:spTgt spid="20"/>
                                        </p:tgtEl>
                                        <p:attrNameLst>
                                          <p:attrName>style.visibility</p:attrName>
                                        </p:attrNameLst>
                                      </p:cBhvr>
                                      <p:to>
                                        <p:strVal val="visible"/>
                                      </p:to>
                                    </p:set>
                                    <p:anim calcmode="lin" valueType="num">
                                      <p:cBhvr additive="base">
                                        <p:cTn id="14" dur="500" fill="hold"/>
                                        <p:tgtEl>
                                          <p:spTgt spid="20"/>
                                        </p:tgtEl>
                                        <p:attrNameLst>
                                          <p:attrName>ppt_x</p:attrName>
                                        </p:attrNameLst>
                                      </p:cBhvr>
                                      <p:tavLst>
                                        <p:tav tm="0">
                                          <p:val>
                                            <p:strVal val="#ppt_x"/>
                                          </p:val>
                                        </p:tav>
                                        <p:tav tm="100000">
                                          <p:val>
                                            <p:strVal val="#ppt_x"/>
                                          </p:val>
                                        </p:tav>
                                      </p:tavLst>
                                    </p:anim>
                                    <p:anim calcmode="lin" valueType="num">
                                      <p:cBhvr additive="base">
                                        <p:cTn id="15" dur="500" fill="hold"/>
                                        <p:tgtEl>
                                          <p:spTgt spid="20"/>
                                        </p:tgtEl>
                                        <p:attrNameLst>
                                          <p:attrName>ppt_y</p:attrName>
                                        </p:attrNameLst>
                                      </p:cBhvr>
                                      <p:tavLst>
                                        <p:tav tm="0">
                                          <p:val>
                                            <p:strVal val="1+#ppt_h/2"/>
                                          </p:val>
                                        </p:tav>
                                        <p:tav tm="100000">
                                          <p:val>
                                            <p:strVal val="#ppt_y"/>
                                          </p:val>
                                        </p:tav>
                                      </p:tavLst>
                                    </p:anim>
                                  </p:childTnLst>
                                </p:cTn>
                              </p:par>
                              <p:par>
                                <p:cTn id="16" presetID="7" presetClass="entr" presetSubtype="4" fill="hold" nodeType="withEffect">
                                  <p:stCondLst>
                                    <p:cond delay="0"/>
                                  </p:stCondLst>
                                  <p:childTnLst>
                                    <p:set>
                                      <p:cBhvr>
                                        <p:cTn id="17" dur="500"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par>
                                <p:cTn id="20" presetID="7" presetClass="entr" presetSubtype="4" fill="hold" nodeType="withEffect">
                                  <p:stCondLst>
                                    <p:cond delay="0"/>
                                  </p:stCondLst>
                                  <p:childTnLst>
                                    <p:set>
                                      <p:cBhvr>
                                        <p:cTn id="21" dur="500"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par>
                                <p:cTn id="24" presetID="7" presetClass="entr" presetSubtype="4" fill="hold" grpId="0" nodeType="withEffect">
                                  <p:stCondLst>
                                    <p:cond delay="0"/>
                                  </p:stCondLst>
                                  <p:childTnLst>
                                    <p:set>
                                      <p:cBhvr>
                                        <p:cTn id="25" dur="500"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par>
                                <p:cTn id="28" presetID="7" presetClass="entr" presetSubtype="4" fill="hold" grpId="0" nodeType="withEffect">
                                  <p:stCondLst>
                                    <p:cond delay="0"/>
                                  </p:stCondLst>
                                  <p:childTnLst>
                                    <p:set>
                                      <p:cBhvr>
                                        <p:cTn id="29" dur="500"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par>
                                <p:cTn id="32" presetID="7" presetClass="entr" presetSubtype="4" fill="hold" grpId="0" nodeType="withEffect">
                                  <p:stCondLst>
                                    <p:cond delay="0"/>
                                  </p:stCondLst>
                                  <p:childTnLst>
                                    <p:set>
                                      <p:cBhvr>
                                        <p:cTn id="33" dur="500"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par>
                                <p:cTn id="36" presetID="7" presetClass="entr" presetSubtype="4" fill="hold" grpId="0" nodeType="withEffect">
                                  <p:stCondLst>
                                    <p:cond delay="0"/>
                                  </p:stCondLst>
                                  <p:childTnLst>
                                    <p:set>
                                      <p:cBhvr>
                                        <p:cTn id="37" dur="500"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8592" y="4419944"/>
            <a:ext cx="8823338" cy="20894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p:cNvSpPr/>
          <p:nvPr/>
        </p:nvSpPr>
        <p:spPr>
          <a:xfrm>
            <a:off x="80682" y="4419944"/>
            <a:ext cx="186189" cy="20894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Folded Corner 5"/>
          <p:cNvSpPr/>
          <p:nvPr/>
        </p:nvSpPr>
        <p:spPr>
          <a:xfrm>
            <a:off x="3968046" y="539047"/>
            <a:ext cx="4675439" cy="5523636"/>
          </a:xfrm>
          <a:custGeom>
            <a:avLst/>
            <a:gdLst>
              <a:gd name="connsiteX0" fmla="*/ 0 w 4675439"/>
              <a:gd name="connsiteY0" fmla="*/ 0 h 5523636"/>
              <a:gd name="connsiteX1" fmla="*/ 4675439 w 4675439"/>
              <a:gd name="connsiteY1" fmla="*/ 0 h 5523636"/>
              <a:gd name="connsiteX2" fmla="*/ 4675439 w 4675439"/>
              <a:gd name="connsiteY2" fmla="*/ 4744381 h 5523636"/>
              <a:gd name="connsiteX3" fmla="*/ 3896184 w 4675439"/>
              <a:gd name="connsiteY3" fmla="*/ 5523636 h 5523636"/>
              <a:gd name="connsiteX4" fmla="*/ 0 w 4675439"/>
              <a:gd name="connsiteY4" fmla="*/ 5523636 h 5523636"/>
              <a:gd name="connsiteX5" fmla="*/ 0 w 4675439"/>
              <a:gd name="connsiteY5" fmla="*/ 0 h 5523636"/>
              <a:gd name="connsiteX0-1" fmla="*/ 3896184 w 4675439"/>
              <a:gd name="connsiteY0-2" fmla="*/ 5523636 h 5523636"/>
              <a:gd name="connsiteX1-3" fmla="*/ 4052035 w 4675439"/>
              <a:gd name="connsiteY1-4" fmla="*/ 4900232 h 5523636"/>
              <a:gd name="connsiteX2-5" fmla="*/ 4675439 w 4675439"/>
              <a:gd name="connsiteY2-6" fmla="*/ 4744381 h 5523636"/>
              <a:gd name="connsiteX3-7" fmla="*/ 3896184 w 4675439"/>
              <a:gd name="connsiteY3-8" fmla="*/ 5523636 h 5523636"/>
              <a:gd name="connsiteX0-9" fmla="*/ 3896184 w 4675439"/>
              <a:gd name="connsiteY0-10" fmla="*/ 5523636 h 5523636"/>
              <a:gd name="connsiteX1-11" fmla="*/ 4052035 w 4675439"/>
              <a:gd name="connsiteY1-12" fmla="*/ 4900232 h 5523636"/>
              <a:gd name="connsiteX2-13" fmla="*/ 4675439 w 4675439"/>
              <a:gd name="connsiteY2-14" fmla="*/ 4744381 h 5523636"/>
              <a:gd name="connsiteX3-15" fmla="*/ 3896184 w 4675439"/>
              <a:gd name="connsiteY3-16" fmla="*/ 5523636 h 5523636"/>
              <a:gd name="connsiteX4-17" fmla="*/ 0 w 4675439"/>
              <a:gd name="connsiteY4-18" fmla="*/ 5523636 h 5523636"/>
              <a:gd name="connsiteX5-19" fmla="*/ 0 w 4675439"/>
              <a:gd name="connsiteY5-20" fmla="*/ 0 h 5523636"/>
              <a:gd name="connsiteX6" fmla="*/ 4675439 w 4675439"/>
              <a:gd name="connsiteY6" fmla="*/ 0 h 5523636"/>
              <a:gd name="connsiteX7" fmla="*/ 4675439 w 4675439"/>
              <a:gd name="connsiteY7" fmla="*/ 4744381 h 5523636"/>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9" y="connsiteY5-20"/>
              </a:cxn>
              <a:cxn ang="0">
                <a:pos x="connsiteX6" y="connsiteY6"/>
              </a:cxn>
              <a:cxn ang="0">
                <a:pos x="connsiteX7" y="connsiteY7"/>
              </a:cxn>
            </a:cxnLst>
            <a:rect l="l" t="t" r="r" b="b"/>
            <a:pathLst>
              <a:path w="4675439" h="5523636" stroke="0" extrusionOk="0">
                <a:moveTo>
                  <a:pt x="0" y="0"/>
                </a:moveTo>
                <a:cubicBezTo>
                  <a:pt x="780298" y="55085"/>
                  <a:pt x="3250744" y="108285"/>
                  <a:pt x="4675439" y="0"/>
                </a:cubicBezTo>
                <a:cubicBezTo>
                  <a:pt x="4702550" y="1338958"/>
                  <a:pt x="4594877" y="4074914"/>
                  <a:pt x="4675439" y="4744381"/>
                </a:cubicBezTo>
                <a:cubicBezTo>
                  <a:pt x="4451094" y="4870025"/>
                  <a:pt x="4067494" y="5334508"/>
                  <a:pt x="3896184" y="5523636"/>
                </a:cubicBezTo>
                <a:cubicBezTo>
                  <a:pt x="3497149" y="5678122"/>
                  <a:pt x="1841228" y="5671607"/>
                  <a:pt x="0" y="5523636"/>
                </a:cubicBezTo>
                <a:cubicBezTo>
                  <a:pt x="-57648" y="2956699"/>
                  <a:pt x="76907" y="2692802"/>
                  <a:pt x="0" y="0"/>
                </a:cubicBezTo>
                <a:close/>
              </a:path>
              <a:path w="4675439" h="5523636" fill="darkenLess" stroke="0" extrusionOk="0">
                <a:moveTo>
                  <a:pt x="3896184" y="5523636"/>
                </a:moveTo>
                <a:cubicBezTo>
                  <a:pt x="3986156" y="5233520"/>
                  <a:pt x="3981232" y="4979605"/>
                  <a:pt x="4052035" y="4900232"/>
                </a:cubicBezTo>
                <a:cubicBezTo>
                  <a:pt x="4159244" y="4894425"/>
                  <a:pt x="4576930" y="4757977"/>
                  <a:pt x="4675439" y="4744381"/>
                </a:cubicBezTo>
                <a:cubicBezTo>
                  <a:pt x="4452198" y="4857073"/>
                  <a:pt x="4164827" y="5137687"/>
                  <a:pt x="3896184" y="5523636"/>
                </a:cubicBezTo>
                <a:close/>
              </a:path>
              <a:path w="4675439" h="5523636" fill="none" extrusionOk="0">
                <a:moveTo>
                  <a:pt x="3896184" y="5523636"/>
                </a:moveTo>
                <a:cubicBezTo>
                  <a:pt x="3969160" y="5424946"/>
                  <a:pt x="3974082" y="4981114"/>
                  <a:pt x="4052035" y="4900232"/>
                </a:cubicBezTo>
                <a:cubicBezTo>
                  <a:pt x="4138561" y="4894439"/>
                  <a:pt x="4392437" y="4806317"/>
                  <a:pt x="4675439" y="4744381"/>
                </a:cubicBezTo>
                <a:cubicBezTo>
                  <a:pt x="4331655" y="5042093"/>
                  <a:pt x="4080049" y="5365102"/>
                  <a:pt x="3896184" y="5523636"/>
                </a:cubicBezTo>
                <a:cubicBezTo>
                  <a:pt x="2175425" y="5571524"/>
                  <a:pt x="1174498" y="5480471"/>
                  <a:pt x="0" y="5523636"/>
                </a:cubicBezTo>
                <a:cubicBezTo>
                  <a:pt x="79023" y="4097946"/>
                  <a:pt x="-143898" y="1836433"/>
                  <a:pt x="0" y="0"/>
                </a:cubicBezTo>
                <a:cubicBezTo>
                  <a:pt x="1803987" y="-6524"/>
                  <a:pt x="3526521" y="165693"/>
                  <a:pt x="4675439" y="0"/>
                </a:cubicBezTo>
                <a:cubicBezTo>
                  <a:pt x="4761126" y="1002227"/>
                  <a:pt x="4748596" y="3785797"/>
                  <a:pt x="4675439" y="4744381"/>
                </a:cubicBezTo>
              </a:path>
              <a:path w="4675439" h="5523636" fill="none" stroke="0" extrusionOk="0">
                <a:moveTo>
                  <a:pt x="3896184" y="5523636"/>
                </a:moveTo>
                <a:cubicBezTo>
                  <a:pt x="3964904" y="5466465"/>
                  <a:pt x="3992355" y="5094636"/>
                  <a:pt x="4052035" y="4900232"/>
                </a:cubicBezTo>
                <a:cubicBezTo>
                  <a:pt x="4145067" y="4904249"/>
                  <a:pt x="4388641" y="4818981"/>
                  <a:pt x="4675439" y="4744381"/>
                </a:cubicBezTo>
                <a:cubicBezTo>
                  <a:pt x="4529022" y="4837622"/>
                  <a:pt x="4283159" y="5274577"/>
                  <a:pt x="3896184" y="5523636"/>
                </a:cubicBezTo>
                <a:cubicBezTo>
                  <a:pt x="2020129" y="5361894"/>
                  <a:pt x="1881587" y="5639200"/>
                  <a:pt x="0" y="5523636"/>
                </a:cubicBezTo>
                <a:cubicBezTo>
                  <a:pt x="-87939" y="3290504"/>
                  <a:pt x="-138433" y="1918712"/>
                  <a:pt x="0" y="0"/>
                </a:cubicBezTo>
                <a:cubicBezTo>
                  <a:pt x="603092" y="125012"/>
                  <a:pt x="3521209" y="15712"/>
                  <a:pt x="4675439" y="0"/>
                </a:cubicBezTo>
                <a:cubicBezTo>
                  <a:pt x="4525443" y="2254376"/>
                  <a:pt x="4722507" y="3559764"/>
                  <a:pt x="4675439" y="4744381"/>
                </a:cubicBezTo>
              </a:path>
            </a:pathLst>
          </a:cu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4"/>
          <p:cNvSpPr txBox="1"/>
          <p:nvPr/>
        </p:nvSpPr>
        <p:spPr>
          <a:xfrm>
            <a:off x="4573166" y="1711292"/>
            <a:ext cx="3825787" cy="3193651"/>
          </a:xfrm>
          <a:prstGeom prst="rect">
            <a:avLst/>
          </a:prstGeom>
        </p:spPr>
        <p:txBody>
          <a:bodyPr rot="0" spcFirstLastPara="0" vert="horz" lIns="91440" tIns="45720" rIns="91440" bIns="45720" numCol="1" spcCol="0" rtlCol="0" fromWordArt="0" anchor="t" anchorCtr="0" forceAA="0" compatLnSpc="1">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2800">
                <a:latin typeface="Comic Sans MS" panose="030F0702030302020204"/>
              </a:rPr>
              <a:t>Danh </a:t>
            </a:r>
            <a:r>
              <a:rPr lang="en-US" sz="2800" err="1">
                <a:latin typeface="Comic Sans MS" panose="030F0702030302020204"/>
              </a:rPr>
              <a:t>sách</a:t>
            </a:r>
            <a:r>
              <a:rPr lang="en-US" sz="2800">
                <a:latin typeface="Comic Sans MS" panose="030F0702030302020204"/>
              </a:rPr>
              <a:t> </a:t>
            </a:r>
            <a:r>
              <a:rPr lang="en-US" sz="2800" err="1">
                <a:latin typeface="Comic Sans MS" panose="030F0702030302020204"/>
              </a:rPr>
              <a:t>thành</a:t>
            </a:r>
            <a:r>
              <a:rPr lang="en-US" sz="2800">
                <a:latin typeface="Comic Sans MS" panose="030F0702030302020204"/>
              </a:rPr>
              <a:t> </a:t>
            </a:r>
            <a:r>
              <a:rPr lang="en-US" sz="2800" err="1">
                <a:latin typeface="Comic Sans MS" panose="030F0702030302020204"/>
              </a:rPr>
              <a:t>viên</a:t>
            </a:r>
            <a:r>
              <a:rPr lang="en-US" sz="2800">
                <a:latin typeface="Comic Sans MS" panose="030F0702030302020204"/>
              </a:rPr>
              <a:t>:</a:t>
            </a:r>
            <a:endParaRPr lang="en-US" sz="2800">
              <a:latin typeface="Comic Sans MS" panose="030F0702030302020204"/>
              <a:cs typeface="Calibri" panose="020F0502020204030204"/>
            </a:endParaRPr>
          </a:p>
          <a:p>
            <a:pPr lvl="1">
              <a:lnSpc>
                <a:spcPct val="100000"/>
              </a:lnSpc>
              <a:spcAft>
                <a:spcPts val="600"/>
              </a:spcAft>
            </a:pPr>
            <a:r>
              <a:rPr lang="en-US" sz="2000">
                <a:latin typeface="Comic Sans MS" panose="030F0702030302020204"/>
                <a:sym typeface="+mn-ea"/>
              </a:rPr>
              <a:t>1. Nguyễn Thị Huyền Trang</a:t>
            </a:r>
          </a:p>
          <a:p>
            <a:pPr lvl="1">
              <a:lnSpc>
                <a:spcPct val="100000"/>
              </a:lnSpc>
              <a:spcAft>
                <a:spcPts val="600"/>
              </a:spcAft>
            </a:pPr>
            <a:r>
              <a:rPr lang="en-US" sz="2000">
                <a:latin typeface="Comic Sans MS" panose="030F0702030302020204"/>
                <a:sym typeface="+mn-ea"/>
              </a:rPr>
              <a:t>(51800825)</a:t>
            </a:r>
            <a:endParaRPr lang="en-US" sz="2000">
              <a:latin typeface="Comic Sans MS" panose="030F0702030302020204"/>
              <a:cs typeface="Calibri" panose="020F0502020204030204"/>
              <a:sym typeface="+mn-ea"/>
            </a:endParaRPr>
          </a:p>
          <a:p>
            <a:pPr lvl="1">
              <a:lnSpc>
                <a:spcPct val="100000"/>
              </a:lnSpc>
              <a:spcAft>
                <a:spcPts val="600"/>
              </a:spcAft>
            </a:pPr>
            <a:r>
              <a:rPr lang="en-US" sz="2000">
                <a:latin typeface="Comic Sans MS" panose="030F0702030302020204"/>
                <a:cs typeface="Calibri" panose="020F0502020204030204"/>
                <a:sym typeface="+mn-ea"/>
              </a:rPr>
              <a:t>2. Trần Thu Hồng</a:t>
            </a:r>
          </a:p>
          <a:p>
            <a:pPr lvl="1">
              <a:lnSpc>
                <a:spcPct val="100000"/>
              </a:lnSpc>
              <a:spcAft>
                <a:spcPts val="600"/>
              </a:spcAft>
            </a:pPr>
            <a:r>
              <a:rPr lang="en-US" sz="2000">
                <a:latin typeface="Comic Sans MS" panose="030F0702030302020204"/>
                <a:cs typeface="Calibri" panose="020F0502020204030204"/>
                <a:sym typeface="+mn-ea"/>
              </a:rPr>
              <a:t>(51800775)</a:t>
            </a:r>
            <a:endParaRPr lang="en-US" sz="2000">
              <a:latin typeface="Comic Sans MS" panose="030F0702030302020204"/>
            </a:endParaRPr>
          </a:p>
          <a:p>
            <a:pPr lvl="1">
              <a:lnSpc>
                <a:spcPct val="100000"/>
              </a:lnSpc>
              <a:spcAft>
                <a:spcPts val="600"/>
              </a:spcAft>
            </a:pPr>
            <a:r>
              <a:rPr lang="en-US" sz="2000">
                <a:latin typeface="Comic Sans MS" panose="030F0702030302020204"/>
              </a:rPr>
              <a:t>3. Nguyễn Văn Phước</a:t>
            </a:r>
          </a:p>
          <a:p>
            <a:pPr lvl="1">
              <a:lnSpc>
                <a:spcPct val="100000"/>
              </a:lnSpc>
              <a:spcAft>
                <a:spcPts val="600"/>
              </a:spcAft>
            </a:pPr>
            <a:r>
              <a:rPr lang="en-US" sz="2000">
                <a:latin typeface="Comic Sans MS" panose="030F0702030302020204"/>
              </a:rPr>
              <a:t>(51800803)</a:t>
            </a:r>
            <a:endParaRPr lang="en-US" sz="2000">
              <a:latin typeface="Comic Sans MS" panose="030F0702030302020204"/>
              <a:cs typeface="Calibri" panose="020F0502020204030204"/>
            </a:endParaRPr>
          </a:p>
          <a:p>
            <a:pPr lvl="1">
              <a:lnSpc>
                <a:spcPct val="100000"/>
              </a:lnSpc>
              <a:spcAft>
                <a:spcPts val="600"/>
              </a:spcAft>
            </a:pPr>
            <a:endParaRPr lang="en-US" sz="2000">
              <a:latin typeface="Comic Sans MS" panose="030F0702030302020204"/>
              <a:cs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blinds(horizontal)">
                                      <p:cBhvr>
                                        <p:cTn id="25"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914015" y="796925"/>
            <a:ext cx="3315970" cy="521970"/>
          </a:xfrm>
          <a:prstGeom prst="rect">
            <a:avLst/>
          </a:prstGeom>
          <a:noFill/>
        </p:spPr>
        <p:txBody>
          <a:bodyPr wrap="square" rtlCol="0">
            <a:spAutoFit/>
          </a:bodyPr>
          <a:lstStyle/>
          <a:p>
            <a:r>
              <a:rPr lang="en-US" sz="2800">
                <a:solidFill>
                  <a:srgbClr val="00B0F0"/>
                </a:solidFill>
                <a:effectLst>
                  <a:outerShdw blurRad="38100" dist="38100" dir="2700000" algn="tl">
                    <a:srgbClr val="000000">
                      <a:alpha val="43137"/>
                    </a:srgbClr>
                  </a:outerShdw>
                </a:effectLst>
              </a:rPr>
              <a:t>Balance Search Tree</a:t>
            </a:r>
          </a:p>
        </p:txBody>
      </p:sp>
      <p:sp>
        <p:nvSpPr>
          <p:cNvPr id="2" name="Text Box 1"/>
          <p:cNvSpPr txBox="1"/>
          <p:nvPr/>
        </p:nvSpPr>
        <p:spPr>
          <a:xfrm>
            <a:off x="487045" y="1318895"/>
            <a:ext cx="7706360" cy="5077460"/>
          </a:xfrm>
          <a:prstGeom prst="rect">
            <a:avLst/>
          </a:prstGeom>
          <a:noFill/>
        </p:spPr>
        <p:txBody>
          <a:bodyPr wrap="square" rtlCol="0">
            <a:spAutoFit/>
          </a:bodyPr>
          <a:lstStyle/>
          <a:p>
            <a:pPr algn="l"/>
            <a:r>
              <a:rPr lang="en-US" b="1"/>
              <a:t>Cây 2-3:</a:t>
            </a:r>
          </a:p>
          <a:p>
            <a:pPr algn="l"/>
            <a:r>
              <a:rPr lang="en-US" b="1"/>
              <a:t>- Định nghĩa: </a:t>
            </a:r>
            <a:r>
              <a:rPr lang="en-US"/>
              <a:t>Để cân bằng cây tìm kiếm là cho phép nhiều hơn một khóa trong cùng một nút của cây. Cách triển khai đơn giản nhất của ý tưởng này là cây 2-3. Cây 2-3 là một cây có thể có hai loại nút: nút 2 và nút 3. Một nút 2 chứa một khóa K duy nhất và có hai nút con: nút con bên trái đóng vai trò là gốc của cây con có khóa nhỏ hơn K và nút con bên phải đóng vai trò là gốc của cây con có khóa lớn hơn K.</a:t>
            </a:r>
          </a:p>
          <a:p>
            <a:pPr algn="l"/>
            <a:endParaRPr lang="en-US"/>
          </a:p>
          <a:p>
            <a:pPr algn="l"/>
            <a:r>
              <a:rPr lang="en-US"/>
              <a:t>- Yêu cầu cuối cùng của cây 2-3 là tất cả các lá của nó phải trên cùng một mức. Nói cách khác, cây 2-3 luôn cân bằng hoàn toàn về chiều cao: chiều dài đường đi từ gốc đến lá là như nhau đối với mọi lá. </a:t>
            </a:r>
          </a:p>
          <a:p>
            <a:pPr algn="l"/>
            <a:endParaRPr lang="en-US"/>
          </a:p>
          <a:p>
            <a:pPr algn="l"/>
            <a:r>
              <a:rPr lang="en-US"/>
              <a:t>- Tìm kiếm một khóa K nhất định trong cây 2-3 khá đơn giản. Chúng ta bắt đầu từ gốc, nếu gốc là một nút 2, chúng ta làm như thể nó là một cây tìm kiếm nhị phân</a:t>
            </a:r>
          </a:p>
          <a:p>
            <a:pPr algn="l"/>
            <a:endParaRPr lang="en-US"/>
          </a:p>
          <a:p>
            <a:pPr algn="l"/>
            <a:r>
              <a:rPr lang="en-US"/>
              <a:t>- Chèn khóa mới trong cây 2-3 được thực hiện như sau. Trước hết, chúng ta luôn chèn một khóa K mới vào một lá, ngoại trừ cây trống. Lá thích hợp được tìm thấy bằng cách thực hiện tìm kiếm K.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914015" y="796925"/>
            <a:ext cx="3315970" cy="521970"/>
          </a:xfrm>
          <a:prstGeom prst="rect">
            <a:avLst/>
          </a:prstGeom>
          <a:noFill/>
        </p:spPr>
        <p:txBody>
          <a:bodyPr wrap="square" rtlCol="0">
            <a:spAutoFit/>
          </a:bodyPr>
          <a:lstStyle/>
          <a:p>
            <a:r>
              <a:rPr lang="en-US" sz="2800" dirty="0">
                <a:solidFill>
                  <a:srgbClr val="00B0F0"/>
                </a:solidFill>
                <a:effectLst>
                  <a:outerShdw blurRad="38100" dist="38100" dir="2700000" algn="tl">
                    <a:srgbClr val="000000">
                      <a:alpha val="43137"/>
                    </a:srgbClr>
                  </a:outerShdw>
                </a:effectLst>
              </a:rPr>
              <a:t>Balance Search Tree</a:t>
            </a:r>
          </a:p>
        </p:txBody>
      </p:sp>
      <p:sp>
        <p:nvSpPr>
          <p:cNvPr id="2" name="Text Box 1"/>
          <p:cNvSpPr txBox="1"/>
          <p:nvPr/>
        </p:nvSpPr>
        <p:spPr>
          <a:xfrm>
            <a:off x="1264920" y="1696720"/>
            <a:ext cx="3450590" cy="923330"/>
          </a:xfrm>
          <a:prstGeom prst="rect">
            <a:avLst/>
          </a:prstGeom>
          <a:noFill/>
        </p:spPr>
        <p:txBody>
          <a:bodyPr wrap="square" rtlCol="0">
            <a:spAutoFit/>
          </a:bodyPr>
          <a:lstStyle/>
          <a:p>
            <a:pPr algn="l"/>
            <a:r>
              <a:rPr lang="en-US" b="1" dirty="0" err="1"/>
              <a:t>Thuật</a:t>
            </a:r>
            <a:r>
              <a:rPr lang="en-US" b="1" dirty="0"/>
              <a:t> </a:t>
            </a:r>
            <a:r>
              <a:rPr lang="en-US" b="1" dirty="0" err="1"/>
              <a:t>toán</a:t>
            </a:r>
            <a:r>
              <a:rPr lang="en-US" b="1" dirty="0"/>
              <a:t> </a:t>
            </a:r>
            <a:r>
              <a:rPr lang="en-US" b="1" dirty="0" err="1"/>
              <a:t>kiểm</a:t>
            </a:r>
            <a:r>
              <a:rPr lang="en-US" b="1" dirty="0"/>
              <a:t> </a:t>
            </a:r>
            <a:r>
              <a:rPr lang="en-US" b="1" dirty="0" err="1"/>
              <a:t>tra</a:t>
            </a:r>
            <a:r>
              <a:rPr lang="en-US" b="1" dirty="0"/>
              <a:t> </a:t>
            </a:r>
            <a:r>
              <a:rPr lang="en-US" b="1" dirty="0" err="1"/>
              <a:t>cây</a:t>
            </a:r>
            <a:r>
              <a:rPr lang="en-US" b="1" dirty="0"/>
              <a:t> </a:t>
            </a:r>
            <a:r>
              <a:rPr lang="en-US" b="1" dirty="0" err="1"/>
              <a:t>cân</a:t>
            </a:r>
            <a:r>
              <a:rPr lang="en-US" b="1" dirty="0"/>
              <a:t> </a:t>
            </a:r>
            <a:r>
              <a:rPr lang="en-US" b="1" dirty="0" err="1"/>
              <a:t>bằng</a:t>
            </a:r>
            <a:endParaRPr lang="en-US" b="1" dirty="0"/>
          </a:p>
          <a:p>
            <a:pPr algn="l"/>
            <a:endParaRPr lang="en-US" b="1" dirty="0"/>
          </a:p>
          <a:p>
            <a:pPr algn="l"/>
            <a:endParaRPr lang="en-US" dirty="0"/>
          </a:p>
        </p:txBody>
      </p:sp>
      <p:sp>
        <p:nvSpPr>
          <p:cNvPr id="6" name="Rectangle 3"/>
          <p:cNvSpPr/>
          <p:nvPr/>
        </p:nvSpPr>
        <p:spPr>
          <a:xfrm>
            <a:off x="504825" y="1696720"/>
            <a:ext cx="152400" cy="4188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1"/>
          <p:cNvSpPr>
            <a:spLocks noChangeArrowheads="1"/>
          </p:cNvSpPr>
          <p:nvPr/>
        </p:nvSpPr>
        <p:spPr bwMode="auto">
          <a:xfrm>
            <a:off x="1264920" y="2082790"/>
            <a:ext cx="544456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def</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_</a:t>
            </a:r>
            <a:r>
              <a:rPr kumimoji="0" lang="en-US" altLang="en-US"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height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(root):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root is None: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0</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 + max(</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get_height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root.left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altLang="en-US"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_</a:t>
            </a:r>
            <a:r>
              <a:rPr kumimoji="0" lang="en-US" altLang="en-US"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height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root.right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def</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_</a:t>
            </a:r>
            <a:r>
              <a:rPr kumimoji="0" lang="en-US" altLang="en-US"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balanced</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(root):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 None tree is balanced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root is None: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True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is_balanced</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root.right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is_balanced</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root.left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abs(</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get_height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root.left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get_height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root.right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&lt;= 1</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026440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rawing&#10;&#10;Description automatically generated"/>
          <p:cNvPicPr>
            <a:picLocks noChangeAspect="1"/>
          </p:cNvPicPr>
          <p:nvPr/>
        </p:nvPicPr>
        <p:blipFill>
          <a:blip r:embed="rId2"/>
          <a:stretch>
            <a:fillRect/>
          </a:stretch>
        </p:blipFill>
        <p:spPr>
          <a:xfrm>
            <a:off x="79985" y="84645"/>
            <a:ext cx="811584" cy="452839"/>
          </a:xfrm>
          <a:prstGeom prst="rect">
            <a:avLst/>
          </a:prstGeom>
        </p:spPr>
      </p:pic>
      <p:pic>
        <p:nvPicPr>
          <p:cNvPr id="8" name="Picture 5" descr="A close up of text on a black background&#10;&#10;Description automatically generated"/>
          <p:cNvPicPr preferRelativeResize="0">
            <a:picLocks noChangeAspect="1"/>
          </p:cNvPicPr>
          <p:nvPr/>
        </p:nvPicPr>
        <p:blipFill>
          <a:blip r:embed="rId3"/>
          <a:stretch>
            <a:fillRect/>
          </a:stretch>
        </p:blipFill>
        <p:spPr>
          <a:xfrm>
            <a:off x="6930698" y="459601"/>
            <a:ext cx="1838325" cy="1933575"/>
          </a:xfrm>
          <a:prstGeom prst="rect">
            <a:avLst/>
          </a:prstGeom>
          <a:solidFill>
            <a:schemeClr val="accent1">
              <a:lumMod val="20000"/>
              <a:lumOff val="80000"/>
            </a:schemeClr>
          </a:solidFill>
        </p:spPr>
      </p:pic>
      <p:sp>
        <p:nvSpPr>
          <p:cNvPr id="10" name="TextBox 9"/>
          <p:cNvSpPr txBox="1"/>
          <p:nvPr/>
        </p:nvSpPr>
        <p:spPr>
          <a:xfrm>
            <a:off x="2125345" y="2854325"/>
            <a:ext cx="5253990"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dirty="0" err="1">
                <a:latin typeface="Cambria" panose="02040503050406030204"/>
                <a:ea typeface="Cambria" panose="02040503050406030204"/>
              </a:rPr>
              <a:t>Phần</a:t>
            </a:r>
            <a:r>
              <a:rPr lang="en-US" sz="3200" b="1" dirty="0">
                <a:latin typeface="Cambria" panose="02040503050406030204"/>
                <a:ea typeface="Cambria" panose="02040503050406030204"/>
              </a:rPr>
              <a:t> 4: </a:t>
            </a:r>
            <a:r>
              <a:rPr lang="en-US" sz="3200" b="1" dirty="0">
                <a:sym typeface="+mn-ea"/>
              </a:rPr>
              <a:t>Heaps and Heapsort</a:t>
            </a:r>
          </a:p>
        </p:txBody>
      </p:sp>
      <p:pic>
        <p:nvPicPr>
          <p:cNvPr id="4" name="Picture 5" descr="A close up of text on a black background&#10;&#10;Description automatically generated"/>
          <p:cNvPicPr>
            <a:picLocks noChangeAspect="1"/>
          </p:cNvPicPr>
          <p:nvPr/>
        </p:nvPicPr>
        <p:blipFill>
          <a:blip r:embed="rId3"/>
          <a:stretch>
            <a:fillRect/>
          </a:stretch>
        </p:blipFill>
        <p:spPr>
          <a:xfrm rot="10800000">
            <a:off x="219075" y="3959860"/>
            <a:ext cx="2550795" cy="2682875"/>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914015" y="796925"/>
            <a:ext cx="3315970" cy="521970"/>
          </a:xfrm>
          <a:prstGeom prst="rect">
            <a:avLst/>
          </a:prstGeom>
          <a:noFill/>
        </p:spPr>
        <p:txBody>
          <a:bodyPr wrap="square" rtlCol="0">
            <a:spAutoFit/>
          </a:bodyPr>
          <a:lstStyle/>
          <a:p>
            <a:r>
              <a:rPr lang="en-US" sz="2800" dirty="0">
                <a:solidFill>
                  <a:srgbClr val="00B0F0"/>
                </a:solidFill>
                <a:effectLst>
                  <a:outerShdw blurRad="38100" dist="38100" dir="2700000" algn="tl">
                    <a:srgbClr val="000000">
                      <a:alpha val="43137"/>
                    </a:srgbClr>
                  </a:outerShdw>
                </a:effectLst>
                <a:sym typeface="+mn-ea"/>
              </a:rPr>
              <a:t>Heaps and Heapsort</a:t>
            </a:r>
            <a:endParaRPr lang="en-US" sz="2800" dirty="0">
              <a:solidFill>
                <a:srgbClr val="00B0F0"/>
              </a:solidFill>
              <a:effectLst>
                <a:outerShdw blurRad="38100" dist="38100" dir="2700000" algn="tl">
                  <a:srgbClr val="000000">
                    <a:alpha val="43137"/>
                  </a:srgbClr>
                </a:outerShdw>
              </a:effectLst>
            </a:endParaRPr>
          </a:p>
        </p:txBody>
      </p:sp>
      <p:sp>
        <p:nvSpPr>
          <p:cNvPr id="14" name="Text Box 13"/>
          <p:cNvSpPr txBox="1"/>
          <p:nvPr/>
        </p:nvSpPr>
        <p:spPr>
          <a:xfrm>
            <a:off x="275590" y="1341120"/>
            <a:ext cx="1194435" cy="368300"/>
          </a:xfrm>
          <a:prstGeom prst="rect">
            <a:avLst/>
          </a:prstGeom>
          <a:noFill/>
        </p:spPr>
        <p:txBody>
          <a:bodyPr wrap="none" rtlCol="0">
            <a:spAutoFit/>
          </a:bodyPr>
          <a:lstStyle/>
          <a:p>
            <a:pPr algn="l"/>
            <a:r>
              <a:rPr lang="en-US" b="1">
                <a:sym typeface="+mn-ea"/>
              </a:rPr>
              <a:t>Giới thiệu:</a:t>
            </a:r>
            <a:endParaRPr lang="en-US" b="1"/>
          </a:p>
        </p:txBody>
      </p:sp>
      <p:sp>
        <p:nvSpPr>
          <p:cNvPr id="16" name="Text Box 15"/>
          <p:cNvSpPr txBox="1"/>
          <p:nvPr/>
        </p:nvSpPr>
        <p:spPr>
          <a:xfrm>
            <a:off x="626110" y="1775460"/>
            <a:ext cx="7891780" cy="3970318"/>
          </a:xfrm>
          <a:prstGeom prst="rect">
            <a:avLst/>
          </a:prstGeom>
          <a:noFill/>
        </p:spPr>
        <p:txBody>
          <a:bodyPr wrap="square" rtlCol="0">
            <a:spAutoFit/>
          </a:bodyPr>
          <a:lstStyle/>
          <a:p>
            <a:r>
              <a:rPr lang="en-US" dirty="0" err="1"/>
              <a:t>Một</a:t>
            </a:r>
            <a:r>
              <a:rPr lang="en-US" dirty="0"/>
              <a:t> heap </a:t>
            </a:r>
            <a:r>
              <a:rPr lang="en-US" dirty="0" err="1"/>
              <a:t>có</a:t>
            </a:r>
            <a:r>
              <a:rPr lang="en-US" dirty="0"/>
              <a:t> </a:t>
            </a:r>
            <a:r>
              <a:rPr lang="en-US" dirty="0" err="1"/>
              <a:t>thể</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là</a:t>
            </a:r>
            <a:r>
              <a:rPr lang="en-US" dirty="0"/>
              <a:t> </a:t>
            </a:r>
            <a:r>
              <a:rPr lang="en-US" dirty="0" err="1"/>
              <a:t>một</a:t>
            </a:r>
            <a:r>
              <a:rPr lang="en-US" dirty="0"/>
              <a:t> </a:t>
            </a:r>
            <a:r>
              <a:rPr lang="en-US" dirty="0" err="1"/>
              <a:t>cây</a:t>
            </a:r>
            <a:r>
              <a:rPr lang="en-US" dirty="0"/>
              <a:t> </a:t>
            </a:r>
            <a:r>
              <a:rPr lang="en-US" dirty="0" err="1"/>
              <a:t>nhị</a:t>
            </a:r>
            <a:r>
              <a:rPr lang="en-US" dirty="0"/>
              <a:t> </a:t>
            </a:r>
            <a:r>
              <a:rPr lang="en-US" dirty="0" err="1"/>
              <a:t>phân</a:t>
            </a:r>
            <a:r>
              <a:rPr lang="en-US" dirty="0"/>
              <a:t> </a:t>
            </a:r>
            <a:r>
              <a:rPr lang="en-US" dirty="0" err="1"/>
              <a:t>với</a:t>
            </a:r>
            <a:r>
              <a:rPr lang="en-US" dirty="0"/>
              <a:t> </a:t>
            </a:r>
            <a:r>
              <a:rPr lang="en-US" dirty="0" err="1"/>
              <a:t>các</a:t>
            </a:r>
            <a:r>
              <a:rPr lang="en-US" dirty="0"/>
              <a:t> </a:t>
            </a:r>
            <a:r>
              <a:rPr lang="en-US" dirty="0" err="1"/>
              <a:t>khóa</a:t>
            </a:r>
            <a:r>
              <a:rPr lang="en-US" dirty="0"/>
              <a:t> </a:t>
            </a:r>
            <a:r>
              <a:rPr lang="en-US" dirty="0" err="1"/>
              <a:t>được</a:t>
            </a:r>
            <a:r>
              <a:rPr lang="en-US" dirty="0"/>
              <a:t> </a:t>
            </a:r>
            <a:r>
              <a:rPr lang="en-US" dirty="0" err="1"/>
              <a:t>gán</a:t>
            </a:r>
            <a:r>
              <a:rPr lang="en-US" dirty="0"/>
              <a:t> </a:t>
            </a:r>
            <a:r>
              <a:rPr lang="en-US" dirty="0" err="1"/>
              <a:t>cho</a:t>
            </a:r>
            <a:r>
              <a:rPr lang="en-US" dirty="0"/>
              <a:t> </a:t>
            </a:r>
            <a:r>
              <a:rPr lang="en-US" dirty="0" err="1"/>
              <a:t>các</a:t>
            </a:r>
            <a:r>
              <a:rPr lang="en-US" dirty="0"/>
              <a:t> </a:t>
            </a:r>
            <a:r>
              <a:rPr lang="en-US" dirty="0" err="1"/>
              <a:t>nút</a:t>
            </a:r>
            <a:r>
              <a:rPr lang="en-US" dirty="0"/>
              <a:t> </a:t>
            </a:r>
            <a:r>
              <a:rPr lang="en-US" dirty="0" err="1"/>
              <a:t>của</a:t>
            </a:r>
            <a:r>
              <a:rPr lang="en-US" dirty="0"/>
              <a:t> </a:t>
            </a:r>
            <a:r>
              <a:rPr lang="en-US" dirty="0" err="1"/>
              <a:t>nó</a:t>
            </a:r>
            <a:r>
              <a:rPr lang="en-US" dirty="0"/>
              <a:t>, </a:t>
            </a:r>
            <a:r>
              <a:rPr lang="en-US" dirty="0" err="1"/>
              <a:t>một</a:t>
            </a:r>
            <a:r>
              <a:rPr lang="en-US" dirty="0"/>
              <a:t> </a:t>
            </a:r>
            <a:r>
              <a:rPr lang="en-US" dirty="0" err="1"/>
              <a:t>khóa</a:t>
            </a:r>
            <a:r>
              <a:rPr lang="en-US" dirty="0"/>
              <a:t> </a:t>
            </a:r>
            <a:r>
              <a:rPr lang="en-US" dirty="0" err="1"/>
              <a:t>cho</a:t>
            </a:r>
            <a:r>
              <a:rPr lang="en-US" dirty="0"/>
              <a:t> </a:t>
            </a:r>
            <a:r>
              <a:rPr lang="en-US" dirty="0" err="1"/>
              <a:t>mỗi</a:t>
            </a:r>
            <a:r>
              <a:rPr lang="en-US" dirty="0"/>
              <a:t> </a:t>
            </a:r>
            <a:r>
              <a:rPr lang="en-US" dirty="0" err="1"/>
              <a:t>nút</a:t>
            </a:r>
            <a:r>
              <a:rPr lang="en-US" dirty="0"/>
              <a:t>, </a:t>
            </a:r>
            <a:r>
              <a:rPr lang="en-US" dirty="0" err="1"/>
              <a:t>miễn</a:t>
            </a:r>
            <a:r>
              <a:rPr lang="en-US" dirty="0"/>
              <a:t> </a:t>
            </a:r>
            <a:r>
              <a:rPr lang="en-US" dirty="0" err="1"/>
              <a:t>là</a:t>
            </a:r>
            <a:r>
              <a:rPr lang="en-US" dirty="0"/>
              <a:t> </a:t>
            </a:r>
            <a:r>
              <a:rPr lang="en-US" dirty="0" err="1"/>
              <a:t>đáp</a:t>
            </a:r>
            <a:r>
              <a:rPr lang="en-US" dirty="0"/>
              <a:t> </a:t>
            </a:r>
            <a:r>
              <a:rPr lang="en-US" dirty="0" err="1"/>
              <a:t>ứng</a:t>
            </a:r>
            <a:r>
              <a:rPr lang="en-US" dirty="0"/>
              <a:t> </a:t>
            </a:r>
            <a:r>
              <a:rPr lang="en-US" dirty="0" err="1"/>
              <a:t>hai</a:t>
            </a:r>
            <a:r>
              <a:rPr lang="en-US" dirty="0"/>
              <a:t> </a:t>
            </a:r>
            <a:r>
              <a:rPr lang="en-US" dirty="0" err="1"/>
              <a:t>điều</a:t>
            </a:r>
            <a:r>
              <a:rPr lang="en-US" dirty="0"/>
              <a:t> </a:t>
            </a:r>
            <a:r>
              <a:rPr lang="en-US" dirty="0" err="1"/>
              <a:t>kiện</a:t>
            </a:r>
            <a:r>
              <a:rPr lang="en-US" dirty="0"/>
              <a:t> </a:t>
            </a:r>
            <a:r>
              <a:rPr lang="en-US" dirty="0" err="1"/>
              <a:t>sau</a:t>
            </a:r>
            <a:r>
              <a:rPr lang="en-US" dirty="0"/>
              <a:t>:</a:t>
            </a:r>
          </a:p>
          <a:p>
            <a:r>
              <a:rPr lang="en-US" dirty="0"/>
              <a:t>- </a:t>
            </a:r>
            <a:r>
              <a:rPr lang="en-US" dirty="0" err="1"/>
              <a:t>Thuộc</a:t>
            </a:r>
            <a:r>
              <a:rPr lang="en-US" dirty="0"/>
              <a:t> </a:t>
            </a:r>
            <a:r>
              <a:rPr lang="en-US" dirty="0" err="1"/>
              <a:t>tính</a:t>
            </a:r>
            <a:r>
              <a:rPr lang="en-US" dirty="0"/>
              <a:t> </a:t>
            </a:r>
            <a:r>
              <a:rPr lang="en-US" dirty="0" err="1"/>
              <a:t>hình</a:t>
            </a:r>
            <a:r>
              <a:rPr lang="en-US" dirty="0"/>
              <a:t> </a:t>
            </a:r>
            <a:r>
              <a:rPr lang="en-US" dirty="0" err="1"/>
              <a:t>dạng</a:t>
            </a:r>
            <a:r>
              <a:rPr lang="en-US" dirty="0"/>
              <a:t>: </a:t>
            </a:r>
            <a:r>
              <a:rPr lang="en-US" dirty="0" err="1"/>
              <a:t>cây</a:t>
            </a:r>
            <a:r>
              <a:rPr lang="en-US" dirty="0"/>
              <a:t> </a:t>
            </a:r>
            <a:r>
              <a:rPr lang="en-US" dirty="0" err="1"/>
              <a:t>nhị</a:t>
            </a:r>
            <a:r>
              <a:rPr lang="en-US" dirty="0"/>
              <a:t> </a:t>
            </a:r>
            <a:r>
              <a:rPr lang="en-US" dirty="0" err="1"/>
              <a:t>phân</a:t>
            </a:r>
            <a:r>
              <a:rPr lang="en-US" dirty="0"/>
              <a:t> </a:t>
            </a:r>
            <a:r>
              <a:rPr lang="en-US" dirty="0" err="1"/>
              <a:t>về</a:t>
            </a:r>
            <a:r>
              <a:rPr lang="en-US" dirty="0"/>
              <a:t> </a:t>
            </a:r>
            <a:r>
              <a:rPr lang="en-US" dirty="0" err="1"/>
              <a:t>cơ</a:t>
            </a:r>
            <a:r>
              <a:rPr lang="en-US" dirty="0"/>
              <a:t> </a:t>
            </a:r>
            <a:r>
              <a:rPr lang="en-US" dirty="0" err="1"/>
              <a:t>bản</a:t>
            </a:r>
            <a:r>
              <a:rPr lang="en-US" dirty="0"/>
              <a:t> </a:t>
            </a:r>
            <a:r>
              <a:rPr lang="en-US" dirty="0" err="1"/>
              <a:t>là</a:t>
            </a:r>
            <a:r>
              <a:rPr lang="en-US" dirty="0"/>
              <a:t> </a:t>
            </a:r>
            <a:r>
              <a:rPr lang="en-US" dirty="0" err="1"/>
              <a:t>hoàn</a:t>
            </a:r>
            <a:r>
              <a:rPr lang="en-US" dirty="0"/>
              <a:t> </a:t>
            </a:r>
            <a:r>
              <a:rPr lang="en-US" dirty="0" err="1"/>
              <a:t>chỉnh</a:t>
            </a:r>
            <a:r>
              <a:rPr lang="en-US" dirty="0"/>
              <a:t> (</a:t>
            </a:r>
            <a:r>
              <a:rPr lang="en-US" dirty="0" err="1"/>
              <a:t>hoặc</a:t>
            </a:r>
            <a:r>
              <a:rPr lang="en-US" dirty="0"/>
              <a:t> </a:t>
            </a:r>
            <a:r>
              <a:rPr lang="en-US" dirty="0" err="1"/>
              <a:t>đơn</a:t>
            </a:r>
            <a:r>
              <a:rPr lang="en-US" dirty="0"/>
              <a:t> </a:t>
            </a:r>
            <a:r>
              <a:rPr lang="en-US" dirty="0" err="1"/>
              <a:t>giản</a:t>
            </a:r>
            <a:r>
              <a:rPr lang="en-US" dirty="0"/>
              <a:t> </a:t>
            </a:r>
            <a:r>
              <a:rPr lang="en-US" dirty="0" err="1"/>
              <a:t>là</a:t>
            </a:r>
            <a:r>
              <a:rPr lang="en-US" dirty="0"/>
              <a:t> </a:t>
            </a:r>
            <a:r>
              <a:rPr lang="en-US" dirty="0" err="1"/>
              <a:t>hoàn</a:t>
            </a:r>
            <a:r>
              <a:rPr lang="en-US" dirty="0"/>
              <a:t> </a:t>
            </a:r>
            <a:r>
              <a:rPr lang="en-US" dirty="0" err="1"/>
              <a:t>thành</a:t>
            </a:r>
            <a:r>
              <a:rPr lang="en-US" dirty="0"/>
              <a:t>), </a:t>
            </a:r>
            <a:r>
              <a:rPr lang="en-US" dirty="0" err="1"/>
              <a:t>tức</a:t>
            </a:r>
            <a:r>
              <a:rPr lang="en-US" dirty="0"/>
              <a:t> </a:t>
            </a:r>
            <a:r>
              <a:rPr lang="en-US" dirty="0" err="1"/>
              <a:t>là</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cấp</a:t>
            </a:r>
            <a:r>
              <a:rPr lang="en-US" dirty="0"/>
              <a:t> </a:t>
            </a:r>
            <a:r>
              <a:rPr lang="en-US" dirty="0" err="1"/>
              <a:t>của</a:t>
            </a:r>
            <a:r>
              <a:rPr lang="en-US" dirty="0"/>
              <a:t> </a:t>
            </a:r>
            <a:r>
              <a:rPr lang="en-US" dirty="0" err="1"/>
              <a:t>nó</a:t>
            </a:r>
            <a:r>
              <a:rPr lang="en-US" dirty="0"/>
              <a:t> </a:t>
            </a:r>
            <a:r>
              <a:rPr lang="en-US" dirty="0" err="1"/>
              <a:t>đều</a:t>
            </a:r>
            <a:r>
              <a:rPr lang="en-US" dirty="0"/>
              <a:t> </a:t>
            </a:r>
            <a:r>
              <a:rPr lang="en-US" dirty="0" err="1"/>
              <a:t>đầy</a:t>
            </a:r>
            <a:r>
              <a:rPr lang="en-US" dirty="0"/>
              <a:t> </a:t>
            </a:r>
            <a:r>
              <a:rPr lang="en-US" dirty="0" err="1"/>
              <a:t>đủ</a:t>
            </a:r>
            <a:r>
              <a:rPr lang="en-US" dirty="0"/>
              <a:t> </a:t>
            </a:r>
            <a:r>
              <a:rPr lang="en-US" dirty="0" err="1"/>
              <a:t>ngoại</a:t>
            </a:r>
            <a:r>
              <a:rPr lang="en-US" dirty="0"/>
              <a:t> </a:t>
            </a:r>
            <a:r>
              <a:rPr lang="en-US" dirty="0" err="1"/>
              <a:t>trừ</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cấp</a:t>
            </a:r>
            <a:r>
              <a:rPr lang="en-US" dirty="0"/>
              <a:t> </a:t>
            </a:r>
            <a:r>
              <a:rPr lang="en-US" dirty="0" err="1"/>
              <a:t>cuối</a:t>
            </a:r>
            <a:r>
              <a:rPr lang="en-US" dirty="0"/>
              <a:t> </a:t>
            </a:r>
            <a:r>
              <a:rPr lang="en-US" dirty="0" err="1"/>
              <a:t>cùng</a:t>
            </a:r>
            <a:r>
              <a:rPr lang="en-US" dirty="0"/>
              <a:t>, </a:t>
            </a:r>
            <a:r>
              <a:rPr lang="en-US" dirty="0" err="1"/>
              <a:t>trong</a:t>
            </a:r>
            <a:r>
              <a:rPr lang="en-US" dirty="0"/>
              <a:t> </a:t>
            </a:r>
            <a:r>
              <a:rPr lang="en-US" dirty="0" err="1"/>
              <a:t>đó</a:t>
            </a:r>
            <a:r>
              <a:rPr lang="en-US" dirty="0"/>
              <a:t> </a:t>
            </a:r>
            <a:r>
              <a:rPr lang="en-US" dirty="0" err="1"/>
              <a:t>chỉ</a:t>
            </a:r>
            <a:r>
              <a:rPr lang="en-US" dirty="0"/>
              <a:t> </a:t>
            </a:r>
            <a:r>
              <a:rPr lang="en-US" dirty="0" err="1"/>
              <a:t>một</a:t>
            </a:r>
            <a:r>
              <a:rPr lang="en-US" dirty="0"/>
              <a:t> </a:t>
            </a:r>
            <a:r>
              <a:rPr lang="en-US" dirty="0" err="1"/>
              <a:t>số</a:t>
            </a:r>
            <a:r>
              <a:rPr lang="en-US" dirty="0"/>
              <a:t> </a:t>
            </a:r>
            <a:r>
              <a:rPr lang="en-US" dirty="0" err="1"/>
              <a:t>lá</a:t>
            </a:r>
            <a:r>
              <a:rPr lang="en-US" dirty="0"/>
              <a:t> </a:t>
            </a:r>
            <a:r>
              <a:rPr lang="en-US" dirty="0" err="1"/>
              <a:t>ngoài</a:t>
            </a:r>
            <a:r>
              <a:rPr lang="en-US" dirty="0"/>
              <a:t> </a:t>
            </a:r>
            <a:r>
              <a:rPr lang="en-US" dirty="0" err="1"/>
              <a:t>cùng</a:t>
            </a:r>
            <a:r>
              <a:rPr lang="en-US" dirty="0"/>
              <a:t> </a:t>
            </a:r>
            <a:r>
              <a:rPr lang="en-US" dirty="0" err="1"/>
              <a:t>bên</a:t>
            </a:r>
            <a:r>
              <a:rPr lang="en-US" dirty="0"/>
              <a:t> </a:t>
            </a:r>
            <a:r>
              <a:rPr lang="en-US" dirty="0" err="1"/>
              <a:t>phải</a:t>
            </a:r>
            <a:r>
              <a:rPr lang="en-US" dirty="0"/>
              <a:t> </a:t>
            </a:r>
            <a:r>
              <a:rPr lang="en-US" dirty="0" err="1"/>
              <a:t>có</a:t>
            </a:r>
            <a:r>
              <a:rPr lang="en-US" dirty="0"/>
              <a:t> </a:t>
            </a:r>
            <a:r>
              <a:rPr lang="en-US" dirty="0" err="1"/>
              <a:t>thể</a:t>
            </a:r>
            <a:r>
              <a:rPr lang="en-US" dirty="0"/>
              <a:t> </a:t>
            </a:r>
            <a:r>
              <a:rPr lang="en-US" dirty="0" err="1"/>
              <a:t>bị</a:t>
            </a:r>
            <a:r>
              <a:rPr lang="en-US" dirty="0"/>
              <a:t> </a:t>
            </a:r>
            <a:r>
              <a:rPr lang="en-US" dirty="0" err="1"/>
              <a:t>thiếu</a:t>
            </a:r>
            <a:r>
              <a:rPr lang="en-US" dirty="0"/>
              <a:t>.</a:t>
            </a:r>
          </a:p>
          <a:p>
            <a:pPr marL="285750" indent="-285750">
              <a:buFontTx/>
              <a:buChar char="-"/>
            </a:pPr>
            <a:r>
              <a:rPr lang="en-US" dirty="0" err="1"/>
              <a:t>Thuộc</a:t>
            </a:r>
            <a:r>
              <a:rPr lang="en-US" dirty="0"/>
              <a:t> </a:t>
            </a:r>
            <a:r>
              <a:rPr lang="en-US" dirty="0" err="1"/>
              <a:t>tính</a:t>
            </a:r>
            <a:r>
              <a:rPr lang="en-US" dirty="0"/>
              <a:t> </a:t>
            </a:r>
            <a:r>
              <a:rPr lang="en-US" dirty="0" err="1"/>
              <a:t>đống</a:t>
            </a:r>
            <a:r>
              <a:rPr lang="en-US" dirty="0"/>
              <a:t>: </a:t>
            </a:r>
            <a:r>
              <a:rPr lang="en-US" dirty="0" err="1"/>
              <a:t>khóa</a:t>
            </a:r>
            <a:r>
              <a:rPr lang="en-US" dirty="0"/>
              <a:t> </a:t>
            </a:r>
            <a:r>
              <a:rPr lang="en-US" dirty="0" err="1"/>
              <a:t>trong</a:t>
            </a:r>
            <a:r>
              <a:rPr lang="en-US" dirty="0"/>
              <a:t> </a:t>
            </a:r>
            <a:r>
              <a:rPr lang="en-US" dirty="0" err="1"/>
              <a:t>mỗi</a:t>
            </a:r>
            <a:r>
              <a:rPr lang="en-US" dirty="0"/>
              <a:t> </a:t>
            </a:r>
            <a:r>
              <a:rPr lang="en-US" dirty="0" err="1"/>
              <a:t>nút</a:t>
            </a:r>
            <a:r>
              <a:rPr lang="en-US" dirty="0"/>
              <a:t> </a:t>
            </a:r>
            <a:r>
              <a:rPr lang="en-US" dirty="0" err="1"/>
              <a:t>lớn</a:t>
            </a:r>
            <a:r>
              <a:rPr lang="en-US" dirty="0"/>
              <a:t> </a:t>
            </a:r>
            <a:r>
              <a:rPr lang="en-US" dirty="0" err="1"/>
              <a:t>hơn</a:t>
            </a:r>
            <a:r>
              <a:rPr lang="en-US" dirty="0"/>
              <a:t> </a:t>
            </a:r>
            <a:r>
              <a:rPr lang="en-US" dirty="0" err="1"/>
              <a:t>hoặc</a:t>
            </a:r>
            <a:r>
              <a:rPr lang="en-US" dirty="0"/>
              <a:t> </a:t>
            </a:r>
            <a:r>
              <a:rPr lang="en-US" dirty="0" err="1"/>
              <a:t>bằng</a:t>
            </a:r>
            <a:r>
              <a:rPr lang="en-US" dirty="0"/>
              <a:t> </a:t>
            </a:r>
            <a:r>
              <a:rPr lang="en-US" dirty="0" err="1"/>
              <a:t>các</a:t>
            </a:r>
            <a:r>
              <a:rPr lang="en-US" dirty="0"/>
              <a:t> </a:t>
            </a:r>
            <a:r>
              <a:rPr lang="en-US" dirty="0" err="1"/>
              <a:t>khóa</a:t>
            </a:r>
            <a:r>
              <a:rPr lang="en-US" dirty="0"/>
              <a:t> </a:t>
            </a:r>
            <a:r>
              <a:rPr lang="en-US" dirty="0" err="1"/>
              <a:t>trong</a:t>
            </a:r>
            <a:r>
              <a:rPr lang="en-US" dirty="0"/>
              <a:t> </a:t>
            </a:r>
            <a:r>
              <a:rPr lang="en-US" dirty="0" err="1"/>
              <a:t>nút</a:t>
            </a:r>
            <a:r>
              <a:rPr lang="en-US" dirty="0"/>
              <a:t> con </a:t>
            </a:r>
            <a:r>
              <a:rPr lang="en-US" dirty="0" err="1"/>
              <a:t>của</a:t>
            </a:r>
            <a:r>
              <a:rPr lang="en-US" dirty="0"/>
              <a:t> </a:t>
            </a:r>
            <a:r>
              <a:rPr lang="en-US" dirty="0" err="1"/>
              <a:t>nó</a:t>
            </a:r>
            <a:r>
              <a:rPr lang="en-US" dirty="0"/>
              <a:t>. (</a:t>
            </a:r>
            <a:r>
              <a:rPr lang="en-US" dirty="0" err="1"/>
              <a:t>Điều</a:t>
            </a:r>
            <a:r>
              <a:rPr lang="en-US" dirty="0"/>
              <a:t> </a:t>
            </a:r>
            <a:r>
              <a:rPr lang="en-US" dirty="0" err="1"/>
              <a:t>kiện</a:t>
            </a:r>
            <a:r>
              <a:rPr lang="en-US" dirty="0"/>
              <a:t> </a:t>
            </a:r>
            <a:r>
              <a:rPr lang="en-US" dirty="0" err="1"/>
              <a:t>này</a:t>
            </a:r>
            <a:r>
              <a:rPr lang="en-US" dirty="0"/>
              <a:t> </a:t>
            </a:r>
            <a:r>
              <a:rPr lang="en-US" dirty="0" err="1"/>
              <a:t>được</a:t>
            </a:r>
            <a:r>
              <a:rPr lang="en-US" dirty="0"/>
              <a:t> </a:t>
            </a:r>
            <a:r>
              <a:rPr lang="en-US" dirty="0" err="1"/>
              <a:t>coi</a:t>
            </a:r>
            <a:r>
              <a:rPr lang="en-US" dirty="0"/>
              <a:t> </a:t>
            </a:r>
            <a:r>
              <a:rPr lang="en-US" dirty="0" err="1"/>
              <a:t>là</a:t>
            </a:r>
            <a:r>
              <a:rPr lang="en-US" dirty="0"/>
              <a:t> </a:t>
            </a:r>
            <a:r>
              <a:rPr lang="en-US" dirty="0" err="1"/>
              <a:t>tự</a:t>
            </a:r>
            <a:r>
              <a:rPr lang="en-US" dirty="0"/>
              <a:t> </a:t>
            </a:r>
            <a:r>
              <a:rPr lang="en-US" dirty="0" err="1"/>
              <a:t>động</a:t>
            </a:r>
            <a:r>
              <a:rPr lang="en-US" dirty="0"/>
              <a:t> </a:t>
            </a:r>
            <a:r>
              <a:rPr lang="en-US" dirty="0" err="1"/>
              <a:t>thỏa</a:t>
            </a:r>
            <a:r>
              <a:rPr lang="en-US" dirty="0"/>
              <a:t> </a:t>
            </a:r>
            <a:r>
              <a:rPr lang="en-US" dirty="0" err="1"/>
              <a:t>mãn</a:t>
            </a:r>
            <a:r>
              <a:rPr lang="en-US" dirty="0"/>
              <a:t> </a:t>
            </a:r>
            <a:r>
              <a:rPr lang="en-US" dirty="0" err="1"/>
              <a:t>cho</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lá</a:t>
            </a:r>
            <a:r>
              <a:rPr lang="en-US" dirty="0"/>
              <a:t>.)</a:t>
            </a:r>
          </a:p>
          <a:p>
            <a:endParaRPr lang="en-US" dirty="0"/>
          </a:p>
          <a:p>
            <a:r>
              <a:rPr lang="en-US" dirty="0"/>
              <a:t>Ý </a:t>
            </a:r>
            <a:r>
              <a:rPr lang="en-US" dirty="0" err="1"/>
              <a:t>tưởng</a:t>
            </a:r>
            <a:r>
              <a:rPr lang="en-US" dirty="0"/>
              <a:t> </a:t>
            </a:r>
            <a:r>
              <a:rPr lang="en-US" dirty="0" err="1"/>
              <a:t>xây</a:t>
            </a:r>
            <a:r>
              <a:rPr lang="en-US" dirty="0"/>
              <a:t> </a:t>
            </a:r>
            <a:r>
              <a:rPr lang="en-US" dirty="0" err="1"/>
              <a:t>dựng</a:t>
            </a:r>
            <a:r>
              <a:rPr lang="en-US" dirty="0"/>
              <a:t> </a:t>
            </a:r>
            <a:r>
              <a:rPr lang="en-US" dirty="0" err="1"/>
              <a:t>đống</a:t>
            </a:r>
            <a:r>
              <a:rPr lang="en-US" dirty="0"/>
              <a:t>:</a:t>
            </a:r>
          </a:p>
          <a:p>
            <a:pPr marL="285750" indent="-285750">
              <a:buFontTx/>
              <a:buChar char="-"/>
            </a:pPr>
            <a:r>
              <a:rPr lang="en-US" dirty="0" err="1"/>
              <a:t>Một</a:t>
            </a:r>
            <a:r>
              <a:rPr lang="en-US" dirty="0"/>
              <a:t> </a:t>
            </a:r>
            <a:r>
              <a:rPr lang="en-US" dirty="0" err="1"/>
              <a:t>phần</a:t>
            </a:r>
            <a:r>
              <a:rPr lang="en-US" dirty="0"/>
              <a:t> </a:t>
            </a:r>
            <a:r>
              <a:rPr lang="en-US" dirty="0" err="1"/>
              <a:t>tử</a:t>
            </a:r>
            <a:r>
              <a:rPr lang="en-US" dirty="0"/>
              <a:t> ban </a:t>
            </a:r>
            <a:r>
              <a:rPr lang="en-US" dirty="0" err="1"/>
              <a:t>đầu</a:t>
            </a:r>
            <a:r>
              <a:rPr lang="en-US" dirty="0"/>
              <a:t> </a:t>
            </a:r>
            <a:r>
              <a:rPr lang="en-US" dirty="0" err="1"/>
              <a:t>là</a:t>
            </a:r>
            <a:r>
              <a:rPr lang="en-US" dirty="0"/>
              <a:t> </a:t>
            </a:r>
            <a:r>
              <a:rPr lang="en-US" dirty="0" err="1"/>
              <a:t>đống</a:t>
            </a:r>
            <a:r>
              <a:rPr lang="en-US" dirty="0"/>
              <a:t> </a:t>
            </a:r>
            <a:r>
              <a:rPr lang="en-US" dirty="0" err="1"/>
              <a:t>thỏa</a:t>
            </a:r>
            <a:r>
              <a:rPr lang="en-US" dirty="0"/>
              <a:t> </a:t>
            </a:r>
            <a:r>
              <a:rPr lang="en-US" dirty="0" err="1"/>
              <a:t>mãn</a:t>
            </a:r>
            <a:r>
              <a:rPr lang="en-US" dirty="0"/>
              <a:t> </a:t>
            </a:r>
            <a:r>
              <a:rPr lang="en-US" dirty="0" err="1"/>
              <a:t>điều</a:t>
            </a:r>
            <a:r>
              <a:rPr lang="en-US" dirty="0"/>
              <a:t> </a:t>
            </a:r>
            <a:r>
              <a:rPr lang="en-US" dirty="0" err="1"/>
              <a:t>kiện</a:t>
            </a:r>
            <a:endParaRPr lang="en-US" dirty="0"/>
          </a:p>
          <a:p>
            <a:pPr marL="285750" indent="-285750">
              <a:buFontTx/>
              <a:buChar char="-"/>
            </a:pPr>
            <a:r>
              <a:rPr lang="en-US" dirty="0" err="1"/>
              <a:t>Thêm</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vào</a:t>
            </a:r>
            <a:r>
              <a:rPr lang="en-US" dirty="0"/>
              <a:t> </a:t>
            </a:r>
            <a:r>
              <a:rPr lang="en-US" dirty="0" err="1"/>
              <a:t>đống</a:t>
            </a:r>
            <a:r>
              <a:rPr lang="en-US" dirty="0"/>
              <a:t> </a:t>
            </a:r>
            <a:r>
              <a:rPr lang="en-US" dirty="0" err="1"/>
              <a:t>đã</a:t>
            </a:r>
            <a:r>
              <a:rPr lang="en-US" dirty="0"/>
              <a:t> </a:t>
            </a:r>
            <a:r>
              <a:rPr lang="en-US" dirty="0" err="1"/>
              <a:t>có</a:t>
            </a:r>
            <a:endParaRPr lang="en-US" dirty="0"/>
          </a:p>
          <a:p>
            <a:r>
              <a:rPr lang="en-US" dirty="0"/>
              <a:t>    + </a:t>
            </a:r>
            <a:r>
              <a:rPr lang="en-US" dirty="0" err="1"/>
              <a:t>Thêm</a:t>
            </a:r>
            <a:r>
              <a:rPr lang="en-US" dirty="0"/>
              <a:t> </a:t>
            </a:r>
            <a:r>
              <a:rPr lang="en-US" dirty="0" err="1"/>
              <a:t>phần</a:t>
            </a:r>
            <a:r>
              <a:rPr lang="en-US" dirty="0"/>
              <a:t> </a:t>
            </a:r>
            <a:r>
              <a:rPr lang="en-US" dirty="0" err="1"/>
              <a:t>tử</a:t>
            </a:r>
            <a:r>
              <a:rPr lang="en-US" dirty="0"/>
              <a:t> </a:t>
            </a:r>
            <a:r>
              <a:rPr lang="en-US" dirty="0" err="1"/>
              <a:t>vào</a:t>
            </a:r>
            <a:r>
              <a:rPr lang="en-US" dirty="0"/>
              <a:t> </a:t>
            </a:r>
            <a:r>
              <a:rPr lang="en-US" dirty="0" err="1"/>
              <a:t>lá</a:t>
            </a:r>
            <a:r>
              <a:rPr lang="en-US" dirty="0"/>
              <a:t> </a:t>
            </a:r>
            <a:r>
              <a:rPr lang="en-US" dirty="0" err="1"/>
              <a:t>cuối</a:t>
            </a:r>
            <a:r>
              <a:rPr lang="en-US" dirty="0"/>
              <a:t> </a:t>
            </a:r>
            <a:r>
              <a:rPr lang="en-US" dirty="0" err="1"/>
              <a:t>của</a:t>
            </a:r>
            <a:r>
              <a:rPr lang="en-US" dirty="0"/>
              <a:t> </a:t>
            </a:r>
            <a:r>
              <a:rPr lang="en-US" dirty="0" err="1"/>
              <a:t>đống</a:t>
            </a:r>
            <a:endParaRPr lang="en-US" dirty="0"/>
          </a:p>
          <a:p>
            <a:r>
              <a:rPr lang="en-US" dirty="0"/>
              <a:t>    + </a:t>
            </a:r>
            <a:r>
              <a:rPr lang="en-US" dirty="0" err="1"/>
              <a:t>Nếu</a:t>
            </a:r>
            <a:r>
              <a:rPr lang="en-US" dirty="0"/>
              <a:t> </a:t>
            </a:r>
            <a:r>
              <a:rPr lang="en-US" dirty="0" err="1"/>
              <a:t>phần</a:t>
            </a:r>
            <a:r>
              <a:rPr lang="en-US" dirty="0"/>
              <a:t> </a:t>
            </a:r>
            <a:r>
              <a:rPr lang="en-US" dirty="0" err="1"/>
              <a:t>tử</a:t>
            </a:r>
            <a:r>
              <a:rPr lang="en-US" dirty="0"/>
              <a:t> </a:t>
            </a:r>
            <a:r>
              <a:rPr lang="en-US" dirty="0" err="1"/>
              <a:t>đó</a:t>
            </a:r>
            <a:r>
              <a:rPr lang="en-US" dirty="0"/>
              <a:t> </a:t>
            </a:r>
            <a:r>
              <a:rPr lang="en-US" dirty="0" err="1"/>
              <a:t>lớn</a:t>
            </a:r>
            <a:r>
              <a:rPr lang="en-US" dirty="0"/>
              <a:t> </a:t>
            </a:r>
            <a:r>
              <a:rPr lang="en-US" dirty="0" err="1"/>
              <a:t>hơn</a:t>
            </a:r>
            <a:r>
              <a:rPr lang="en-US" dirty="0"/>
              <a:t> cha </a:t>
            </a:r>
            <a:r>
              <a:rPr lang="en-US" dirty="0" err="1"/>
              <a:t>của</a:t>
            </a:r>
            <a:r>
              <a:rPr lang="en-US" dirty="0"/>
              <a:t> </a:t>
            </a:r>
            <a:r>
              <a:rPr lang="en-US" dirty="0" err="1"/>
              <a:t>nó</a:t>
            </a:r>
            <a:r>
              <a:rPr lang="en-US" dirty="0"/>
              <a:t> </a:t>
            </a:r>
            <a:r>
              <a:rPr lang="en-US" dirty="0" err="1"/>
              <a:t>thì</a:t>
            </a:r>
            <a:r>
              <a:rPr lang="en-US" dirty="0"/>
              <a:t> </a:t>
            </a:r>
            <a:r>
              <a:rPr lang="en-US" dirty="0" err="1"/>
              <a:t>đảo</a:t>
            </a:r>
            <a:r>
              <a:rPr lang="en-US" dirty="0"/>
              <a:t> </a:t>
            </a:r>
            <a:r>
              <a:rPr lang="en-US" dirty="0" err="1"/>
              <a:t>vị</a:t>
            </a:r>
            <a:r>
              <a:rPr lang="en-US" dirty="0"/>
              <a:t> </a:t>
            </a:r>
            <a:r>
              <a:rPr lang="en-US" dirty="0" err="1"/>
              <a:t>trí</a:t>
            </a:r>
            <a:endParaRPr lang="en-US" dirty="0"/>
          </a:p>
          <a:p>
            <a:r>
              <a:rPr lang="en-US" dirty="0"/>
              <a:t>    + </a:t>
            </a:r>
            <a:r>
              <a:rPr lang="en-US" dirty="0" err="1"/>
              <a:t>Lặp</a:t>
            </a:r>
            <a:r>
              <a:rPr lang="en-US" dirty="0"/>
              <a:t> </a:t>
            </a:r>
            <a:r>
              <a:rPr lang="en-US" dirty="0" err="1"/>
              <a:t>lại</a:t>
            </a:r>
            <a:r>
              <a:rPr lang="en-US" dirty="0"/>
              <a:t> </a:t>
            </a:r>
            <a:r>
              <a:rPr lang="en-US" dirty="0" err="1"/>
              <a:t>quá</a:t>
            </a:r>
            <a:r>
              <a:rPr lang="en-US" dirty="0"/>
              <a:t> </a:t>
            </a:r>
            <a:r>
              <a:rPr lang="en-US" dirty="0" err="1"/>
              <a:t>trình</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không</a:t>
            </a:r>
            <a:r>
              <a:rPr lang="en-US" dirty="0"/>
              <a:t> </a:t>
            </a:r>
            <a:r>
              <a:rPr lang="en-US" dirty="0" err="1"/>
              <a:t>còn</a:t>
            </a:r>
            <a:r>
              <a:rPr lang="en-US" dirty="0"/>
              <a:t> </a:t>
            </a:r>
            <a:r>
              <a:rPr lang="en-US" dirty="0" err="1"/>
              <a:t>cặp</a:t>
            </a:r>
            <a:r>
              <a:rPr lang="en-US" dirty="0"/>
              <a:t> cha </a:t>
            </a:r>
            <a:r>
              <a:rPr lang="en-US" dirty="0" err="1"/>
              <a:t>và</a:t>
            </a:r>
            <a:r>
              <a:rPr lang="en-US" dirty="0"/>
              <a:t> con </a:t>
            </a:r>
            <a:r>
              <a:rPr lang="en-US" dirty="0" err="1"/>
              <a:t>không</a:t>
            </a:r>
            <a:r>
              <a:rPr lang="en-US" dirty="0"/>
              <a:t> </a:t>
            </a:r>
            <a:r>
              <a:rPr lang="en-US" dirty="0" err="1"/>
              <a:t>đúng</a:t>
            </a:r>
            <a:r>
              <a:rPr lang="en-US" dirty="0"/>
              <a:t> </a:t>
            </a:r>
            <a:r>
              <a:rPr lang="en-US" dirty="0" err="1"/>
              <a:t>thứ</a:t>
            </a:r>
            <a:r>
              <a:rPr lang="en-US" dirty="0"/>
              <a:t> </a:t>
            </a:r>
            <a:r>
              <a:rPr lang="en-US" dirty="0" err="1"/>
              <a:t>tự</a:t>
            </a:r>
            <a:endParaRPr lang="en-US" dirty="0"/>
          </a:p>
        </p:txBody>
      </p:sp>
    </p:spTree>
    <p:extLst>
      <p:ext uri="{BB962C8B-B14F-4D97-AF65-F5344CB8AC3E}">
        <p14:creationId xmlns:p14="http://schemas.microsoft.com/office/powerpoint/2010/main" val="1472754574"/>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heckerboard(across)">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4"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914015" y="796925"/>
            <a:ext cx="3315970" cy="521970"/>
          </a:xfrm>
          <a:prstGeom prst="rect">
            <a:avLst/>
          </a:prstGeom>
          <a:noFill/>
        </p:spPr>
        <p:txBody>
          <a:bodyPr wrap="square" rtlCol="0">
            <a:spAutoFit/>
          </a:bodyPr>
          <a:lstStyle/>
          <a:p>
            <a:r>
              <a:rPr lang="en-US" sz="2800" dirty="0">
                <a:solidFill>
                  <a:srgbClr val="00B0F0"/>
                </a:solidFill>
                <a:effectLst>
                  <a:outerShdw blurRad="38100" dist="38100" dir="2700000" algn="tl">
                    <a:srgbClr val="000000">
                      <a:alpha val="43137"/>
                    </a:srgbClr>
                  </a:outerShdw>
                </a:effectLst>
                <a:sym typeface="+mn-ea"/>
              </a:rPr>
              <a:t>Heaps and Heapsort</a:t>
            </a:r>
            <a:endParaRPr lang="en-US" sz="2800" dirty="0">
              <a:solidFill>
                <a:srgbClr val="00B0F0"/>
              </a:solidFill>
              <a:effectLst>
                <a:outerShdw blurRad="38100" dist="38100" dir="2700000" algn="tl">
                  <a:srgbClr val="000000">
                    <a:alpha val="43137"/>
                  </a:srgbClr>
                </a:outerShdw>
              </a:effectLst>
            </a:endParaRPr>
          </a:p>
        </p:txBody>
      </p:sp>
      <p:sp>
        <p:nvSpPr>
          <p:cNvPr id="16" name="Text Box 15"/>
          <p:cNvSpPr txBox="1"/>
          <p:nvPr/>
        </p:nvSpPr>
        <p:spPr>
          <a:xfrm>
            <a:off x="1295400" y="1775460"/>
            <a:ext cx="7222490" cy="2585323"/>
          </a:xfrm>
          <a:prstGeom prst="rect">
            <a:avLst/>
          </a:prstGeom>
          <a:noFill/>
        </p:spPr>
        <p:txBody>
          <a:bodyPr wrap="square" rtlCol="0">
            <a:spAutoFit/>
          </a:bodyPr>
          <a:lstStyle/>
          <a:p>
            <a:r>
              <a:rPr lang="en-US" dirty="0"/>
              <a:t>Ý </a:t>
            </a:r>
            <a:r>
              <a:rPr lang="en-US" dirty="0" err="1"/>
              <a:t>tưởng</a:t>
            </a:r>
            <a:r>
              <a:rPr lang="en-US" dirty="0"/>
              <a:t> </a:t>
            </a:r>
            <a:r>
              <a:rPr lang="en-US" dirty="0" err="1"/>
              <a:t>sắp</a:t>
            </a:r>
            <a:r>
              <a:rPr lang="en-US" dirty="0"/>
              <a:t> </a:t>
            </a:r>
            <a:r>
              <a:rPr lang="en-US" dirty="0" err="1"/>
              <a:t>xếp</a:t>
            </a:r>
            <a:r>
              <a:rPr lang="en-US" dirty="0"/>
              <a:t>:</a:t>
            </a:r>
          </a:p>
          <a:p>
            <a:pPr marL="285750" indent="-285750">
              <a:buFontTx/>
              <a:buChar char="-"/>
            </a:pPr>
            <a:r>
              <a:rPr lang="en-US" dirty="0" err="1"/>
              <a:t>Sau</a:t>
            </a:r>
            <a:r>
              <a:rPr lang="en-US" dirty="0"/>
              <a:t> </a:t>
            </a:r>
            <a:r>
              <a:rPr lang="en-US" dirty="0" err="1"/>
              <a:t>khi</a:t>
            </a:r>
            <a:r>
              <a:rPr lang="en-US" dirty="0"/>
              <a:t> </a:t>
            </a:r>
            <a:r>
              <a:rPr lang="en-US" dirty="0" err="1"/>
              <a:t>có</a:t>
            </a:r>
            <a:r>
              <a:rPr lang="en-US" dirty="0"/>
              <a:t> </a:t>
            </a:r>
            <a:r>
              <a:rPr lang="en-US" dirty="0" err="1"/>
              <a:t>đống</a:t>
            </a:r>
            <a:r>
              <a:rPr lang="en-US" dirty="0"/>
              <a:t> </a:t>
            </a:r>
            <a:r>
              <a:rPr lang="en-US" dirty="0" err="1"/>
              <a:t>thỏa</a:t>
            </a:r>
            <a:r>
              <a:rPr lang="en-US" dirty="0"/>
              <a:t> </a:t>
            </a:r>
            <a:r>
              <a:rPr lang="en-US" dirty="0" err="1"/>
              <a:t>mãn</a:t>
            </a:r>
            <a:r>
              <a:rPr lang="en-US" dirty="0"/>
              <a:t> </a:t>
            </a:r>
            <a:r>
              <a:rPr lang="en-US" dirty="0" err="1"/>
              <a:t>điều</a:t>
            </a:r>
            <a:r>
              <a:rPr lang="en-US" dirty="0"/>
              <a:t> </a:t>
            </a:r>
            <a:r>
              <a:rPr lang="en-US" dirty="0" err="1"/>
              <a:t>kiện</a:t>
            </a:r>
            <a:endParaRPr lang="en-US" dirty="0"/>
          </a:p>
          <a:p>
            <a:pPr marL="285750" indent="-285750">
              <a:buFontTx/>
              <a:buChar char="-"/>
            </a:pPr>
            <a:r>
              <a:rPr lang="en-US" dirty="0" err="1"/>
              <a:t>Lặp</a:t>
            </a:r>
            <a:r>
              <a:rPr lang="en-US" dirty="0"/>
              <a:t> </a:t>
            </a:r>
            <a:r>
              <a:rPr lang="en-US" dirty="0" err="1"/>
              <a:t>từ</a:t>
            </a:r>
            <a:r>
              <a:rPr lang="en-US" dirty="0"/>
              <a:t> n-1 </a:t>
            </a:r>
            <a:r>
              <a:rPr lang="en-US" dirty="0" err="1"/>
              <a:t>đến</a:t>
            </a:r>
            <a:r>
              <a:rPr lang="en-US" dirty="0"/>
              <a:t> 1</a:t>
            </a:r>
          </a:p>
          <a:p>
            <a:r>
              <a:rPr lang="en-US" dirty="0"/>
              <a:t>    + </a:t>
            </a:r>
            <a:r>
              <a:rPr lang="en-US" dirty="0" err="1"/>
              <a:t>Gía</a:t>
            </a:r>
            <a:r>
              <a:rPr lang="en-US" dirty="0"/>
              <a:t> </a:t>
            </a:r>
            <a:r>
              <a:rPr lang="en-US" dirty="0" err="1"/>
              <a:t>trị</a:t>
            </a:r>
            <a:r>
              <a:rPr lang="en-US" dirty="0"/>
              <a:t> </a:t>
            </a:r>
            <a:r>
              <a:rPr lang="en-US" dirty="0" err="1"/>
              <a:t>phần</a:t>
            </a:r>
            <a:r>
              <a:rPr lang="en-US" dirty="0"/>
              <a:t> </a:t>
            </a:r>
            <a:r>
              <a:rPr lang="en-US" dirty="0" err="1"/>
              <a:t>tử</a:t>
            </a:r>
            <a:r>
              <a:rPr lang="en-US" dirty="0"/>
              <a:t> </a:t>
            </a:r>
            <a:r>
              <a:rPr lang="en-US" dirty="0" err="1"/>
              <a:t>đang</a:t>
            </a:r>
            <a:r>
              <a:rPr lang="en-US" dirty="0"/>
              <a:t> </a:t>
            </a:r>
            <a:r>
              <a:rPr lang="en-US" dirty="0" err="1"/>
              <a:t>xét</a:t>
            </a:r>
            <a:r>
              <a:rPr lang="en-US" dirty="0"/>
              <a:t> </a:t>
            </a:r>
            <a:r>
              <a:rPr lang="en-US" dirty="0" err="1"/>
              <a:t>là</a:t>
            </a:r>
            <a:r>
              <a:rPr lang="en-US" dirty="0"/>
              <a:t> x</a:t>
            </a:r>
          </a:p>
          <a:p>
            <a:r>
              <a:rPr lang="en-US" dirty="0"/>
              <a:t>    + </a:t>
            </a:r>
            <a:r>
              <a:rPr lang="en-US" dirty="0" err="1"/>
              <a:t>Nhận</a:t>
            </a:r>
            <a:r>
              <a:rPr lang="en-US" dirty="0"/>
              <a:t> </a:t>
            </a:r>
            <a:r>
              <a:rPr lang="en-US" dirty="0" err="1"/>
              <a:t>giá</a:t>
            </a:r>
            <a:r>
              <a:rPr lang="en-US" dirty="0"/>
              <a:t> </a:t>
            </a:r>
            <a:r>
              <a:rPr lang="en-US" dirty="0" err="1"/>
              <a:t>trị</a:t>
            </a:r>
            <a:r>
              <a:rPr lang="en-US" dirty="0"/>
              <a:t> </a:t>
            </a:r>
            <a:r>
              <a:rPr lang="en-US" dirty="0" err="1"/>
              <a:t>từ</a:t>
            </a:r>
            <a:r>
              <a:rPr lang="en-US" dirty="0"/>
              <a:t> </a:t>
            </a:r>
            <a:r>
              <a:rPr lang="en-US" dirty="0" err="1"/>
              <a:t>đỉnh</a:t>
            </a:r>
            <a:r>
              <a:rPr lang="en-US" dirty="0"/>
              <a:t> </a:t>
            </a:r>
            <a:r>
              <a:rPr lang="en-US" dirty="0" err="1"/>
              <a:t>vào</a:t>
            </a:r>
            <a:r>
              <a:rPr lang="en-US" dirty="0"/>
              <a:t> </a:t>
            </a:r>
            <a:r>
              <a:rPr lang="en-US" dirty="0" err="1"/>
              <a:t>phần</a:t>
            </a:r>
            <a:r>
              <a:rPr lang="en-US" dirty="0"/>
              <a:t> </a:t>
            </a:r>
            <a:r>
              <a:rPr lang="en-US" dirty="0" err="1"/>
              <a:t>tử</a:t>
            </a:r>
            <a:r>
              <a:rPr lang="en-US" dirty="0"/>
              <a:t> </a:t>
            </a:r>
            <a:r>
              <a:rPr lang="en-US" dirty="0" err="1"/>
              <a:t>đang</a:t>
            </a:r>
            <a:r>
              <a:rPr lang="en-US" dirty="0"/>
              <a:t> </a:t>
            </a:r>
            <a:r>
              <a:rPr lang="en-US" dirty="0" err="1"/>
              <a:t>xét</a:t>
            </a:r>
            <a:endParaRPr lang="en-US" dirty="0"/>
          </a:p>
          <a:p>
            <a:r>
              <a:rPr lang="en-US" dirty="0"/>
              <a:t>    + </a:t>
            </a:r>
            <a:r>
              <a:rPr lang="en-US" dirty="0" err="1"/>
              <a:t>Tiến</a:t>
            </a:r>
            <a:r>
              <a:rPr lang="en-US" dirty="0"/>
              <a:t> </a:t>
            </a:r>
            <a:r>
              <a:rPr lang="en-US" dirty="0" err="1"/>
              <a:t>hành</a:t>
            </a:r>
            <a:r>
              <a:rPr lang="en-US" dirty="0"/>
              <a:t> </a:t>
            </a:r>
            <a:r>
              <a:rPr lang="en-US" dirty="0" err="1"/>
              <a:t>chuyển</a:t>
            </a:r>
            <a:r>
              <a:rPr lang="en-US" dirty="0"/>
              <a:t> </a:t>
            </a:r>
            <a:r>
              <a:rPr lang="en-US" dirty="0" err="1"/>
              <a:t>xuống</a:t>
            </a:r>
            <a:endParaRPr lang="en-US" dirty="0"/>
          </a:p>
          <a:p>
            <a:r>
              <a:rPr lang="en-US" dirty="0"/>
              <a:t>        </a:t>
            </a:r>
            <a:r>
              <a:rPr lang="en-US" dirty="0" err="1"/>
              <a:t>Nếu</a:t>
            </a:r>
            <a:r>
              <a:rPr lang="en-US" dirty="0"/>
              <a:t> x </a:t>
            </a:r>
            <a:r>
              <a:rPr lang="en-US" dirty="0" err="1"/>
              <a:t>lớn</a:t>
            </a:r>
            <a:r>
              <a:rPr lang="en-US" dirty="0"/>
              <a:t> </a:t>
            </a:r>
            <a:r>
              <a:rPr lang="en-US" dirty="0" err="1"/>
              <a:t>hơn</a:t>
            </a:r>
            <a:r>
              <a:rPr lang="en-US" dirty="0"/>
              <a:t> </a:t>
            </a:r>
            <a:r>
              <a:rPr lang="en-US" dirty="0" err="1"/>
              <a:t>hai</a:t>
            </a:r>
            <a:r>
              <a:rPr lang="en-US" dirty="0"/>
              <a:t> con </a:t>
            </a:r>
            <a:r>
              <a:rPr lang="en-US" dirty="0" err="1"/>
              <a:t>của</a:t>
            </a:r>
            <a:r>
              <a:rPr lang="en-US" dirty="0"/>
              <a:t> </a:t>
            </a:r>
            <a:r>
              <a:rPr lang="en-US" dirty="0" err="1"/>
              <a:t>đỉnh</a:t>
            </a:r>
            <a:r>
              <a:rPr lang="en-US" dirty="0"/>
              <a:t> </a:t>
            </a:r>
            <a:r>
              <a:rPr lang="en-US" dirty="0" err="1"/>
              <a:t>thì</a:t>
            </a:r>
            <a:r>
              <a:rPr lang="en-US" dirty="0"/>
              <a:t> </a:t>
            </a:r>
            <a:r>
              <a:rPr lang="en-US" dirty="0" err="1"/>
              <a:t>gán</a:t>
            </a:r>
            <a:r>
              <a:rPr lang="en-US" dirty="0"/>
              <a:t> x </a:t>
            </a:r>
            <a:r>
              <a:rPr lang="en-US" dirty="0" err="1"/>
              <a:t>vào</a:t>
            </a:r>
            <a:r>
              <a:rPr lang="en-US" dirty="0"/>
              <a:t> </a:t>
            </a:r>
            <a:r>
              <a:rPr lang="en-US" dirty="0" err="1"/>
              <a:t>đỉnh</a:t>
            </a:r>
            <a:r>
              <a:rPr lang="en-US" dirty="0"/>
              <a:t>, </a:t>
            </a:r>
            <a:r>
              <a:rPr lang="en-US" dirty="0" err="1"/>
              <a:t>kết</a:t>
            </a:r>
            <a:r>
              <a:rPr lang="en-US" dirty="0"/>
              <a:t> </a:t>
            </a:r>
            <a:r>
              <a:rPr lang="en-US" dirty="0" err="1"/>
              <a:t>thúc</a:t>
            </a:r>
            <a:endParaRPr lang="en-US" dirty="0"/>
          </a:p>
          <a:p>
            <a:r>
              <a:rPr lang="en-US" dirty="0"/>
              <a:t>        </a:t>
            </a:r>
            <a:r>
              <a:rPr lang="en-US" dirty="0" err="1"/>
              <a:t>Nếu</a:t>
            </a:r>
            <a:r>
              <a:rPr lang="en-US" dirty="0"/>
              <a:t> x </a:t>
            </a:r>
            <a:r>
              <a:rPr lang="en-US" dirty="0" err="1"/>
              <a:t>bé</a:t>
            </a:r>
            <a:r>
              <a:rPr lang="en-US" dirty="0"/>
              <a:t> </a:t>
            </a:r>
            <a:r>
              <a:rPr lang="en-US" dirty="0" err="1"/>
              <a:t>hơn</a:t>
            </a:r>
            <a:r>
              <a:rPr lang="en-US" dirty="0"/>
              <a:t> </a:t>
            </a:r>
            <a:r>
              <a:rPr lang="en-US" dirty="0" err="1"/>
              <a:t>phần</a:t>
            </a:r>
            <a:r>
              <a:rPr lang="en-US" dirty="0"/>
              <a:t> </a:t>
            </a:r>
            <a:r>
              <a:rPr lang="en-US" dirty="0" err="1"/>
              <a:t>tử</a:t>
            </a:r>
            <a:r>
              <a:rPr lang="en-US" dirty="0"/>
              <a:t> </a:t>
            </a:r>
            <a:r>
              <a:rPr lang="en-US" dirty="0" err="1"/>
              <a:t>lớn</a:t>
            </a:r>
            <a:r>
              <a:rPr lang="en-US" dirty="0"/>
              <a:t> </a:t>
            </a:r>
            <a:r>
              <a:rPr lang="en-US" dirty="0" err="1"/>
              <a:t>nhất</a:t>
            </a:r>
            <a:r>
              <a:rPr lang="en-US" dirty="0"/>
              <a:t> </a:t>
            </a:r>
            <a:r>
              <a:rPr lang="en-US" dirty="0" err="1"/>
              <a:t>trong</a:t>
            </a:r>
            <a:r>
              <a:rPr lang="en-US" dirty="0"/>
              <a:t> </a:t>
            </a:r>
            <a:r>
              <a:rPr lang="en-US" dirty="0" err="1"/>
              <a:t>hai</a:t>
            </a:r>
            <a:r>
              <a:rPr lang="en-US" dirty="0"/>
              <a:t> con </a:t>
            </a:r>
            <a:r>
              <a:rPr lang="en-US" dirty="0" err="1"/>
              <a:t>của</a:t>
            </a:r>
            <a:r>
              <a:rPr lang="en-US" dirty="0"/>
              <a:t> </a:t>
            </a:r>
            <a:r>
              <a:rPr lang="en-US" dirty="0" err="1"/>
              <a:t>đỉnh</a:t>
            </a:r>
            <a:r>
              <a:rPr lang="en-US" dirty="0"/>
              <a:t> </a:t>
            </a:r>
            <a:r>
              <a:rPr lang="en-US" dirty="0" err="1"/>
              <a:t>thì</a:t>
            </a:r>
            <a:r>
              <a:rPr lang="en-US" dirty="0"/>
              <a:t> </a:t>
            </a:r>
            <a:r>
              <a:rPr lang="en-US" dirty="0" err="1"/>
              <a:t>đỉnh</a:t>
            </a:r>
            <a:r>
              <a:rPr lang="en-US" dirty="0"/>
              <a:t> </a:t>
            </a:r>
            <a:r>
              <a:rPr lang="en-US" dirty="0" err="1"/>
              <a:t>nhận</a:t>
            </a:r>
            <a:r>
              <a:rPr lang="en-US" dirty="0"/>
              <a:t> </a:t>
            </a:r>
            <a:r>
              <a:rPr lang="en-US" dirty="0" err="1"/>
              <a:t>giá</a:t>
            </a:r>
            <a:r>
              <a:rPr lang="en-US" dirty="0"/>
              <a:t> </a:t>
            </a:r>
            <a:r>
              <a:rPr lang="en-US" dirty="0" err="1"/>
              <a:t>trị</a:t>
            </a:r>
            <a:r>
              <a:rPr lang="en-US" dirty="0"/>
              <a:t> </a:t>
            </a:r>
            <a:r>
              <a:rPr lang="en-US" dirty="0" err="1"/>
              <a:t>đó</a:t>
            </a:r>
            <a:r>
              <a:rPr lang="en-US" dirty="0"/>
              <a:t> </a:t>
            </a:r>
            <a:r>
              <a:rPr lang="en-US" dirty="0" err="1"/>
              <a:t>và</a:t>
            </a:r>
            <a:r>
              <a:rPr lang="en-US" dirty="0"/>
              <a:t> </a:t>
            </a:r>
            <a:r>
              <a:rPr lang="en-US" dirty="0" err="1"/>
              <a:t>chuyển</a:t>
            </a:r>
            <a:r>
              <a:rPr lang="en-US" dirty="0"/>
              <a:t> </a:t>
            </a:r>
            <a:r>
              <a:rPr lang="en-US" dirty="0" err="1"/>
              <a:t>đến</a:t>
            </a:r>
            <a:r>
              <a:rPr lang="en-US" dirty="0"/>
              <a:t> </a:t>
            </a:r>
            <a:r>
              <a:rPr lang="en-US" dirty="0" err="1"/>
              <a:t>xét</a:t>
            </a:r>
            <a:r>
              <a:rPr lang="en-US" dirty="0"/>
              <a:t> </a:t>
            </a:r>
            <a:r>
              <a:rPr lang="en-US" dirty="0" err="1"/>
              <a:t>đỉnh</a:t>
            </a:r>
            <a:r>
              <a:rPr lang="en-US" dirty="0"/>
              <a:t> con </a:t>
            </a:r>
            <a:r>
              <a:rPr lang="en-US" dirty="0" err="1"/>
              <a:t>đó</a:t>
            </a:r>
            <a:endParaRPr lang="en-US" dirty="0"/>
          </a:p>
        </p:txBody>
      </p:sp>
      <p:sp>
        <p:nvSpPr>
          <p:cNvPr id="7" name="Rectangle 9"/>
          <p:cNvSpPr/>
          <p:nvPr/>
        </p:nvSpPr>
        <p:spPr>
          <a:xfrm>
            <a:off x="815369" y="1775460"/>
            <a:ext cx="76200" cy="279781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216015316"/>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6" grpId="0"/>
      <p:bldP spid="7"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914015" y="796925"/>
            <a:ext cx="3315970" cy="521970"/>
          </a:xfrm>
          <a:prstGeom prst="rect">
            <a:avLst/>
          </a:prstGeom>
          <a:noFill/>
        </p:spPr>
        <p:txBody>
          <a:bodyPr wrap="square" rtlCol="0">
            <a:spAutoFit/>
          </a:bodyPr>
          <a:lstStyle/>
          <a:p>
            <a:r>
              <a:rPr lang="en-US" sz="2800" dirty="0">
                <a:solidFill>
                  <a:srgbClr val="00B0F0"/>
                </a:solidFill>
                <a:effectLst>
                  <a:outerShdw blurRad="38100" dist="38100" dir="2700000" algn="tl">
                    <a:srgbClr val="000000">
                      <a:alpha val="43137"/>
                    </a:srgbClr>
                  </a:outerShdw>
                </a:effectLst>
                <a:sym typeface="+mn-ea"/>
              </a:rPr>
              <a:t>Heaps and Heapsort</a:t>
            </a:r>
            <a:endParaRPr lang="en-US" sz="2800" dirty="0">
              <a:solidFill>
                <a:srgbClr val="00B0F0"/>
              </a:solidFill>
              <a:effectLst>
                <a:outerShdw blurRad="38100" dist="38100" dir="2700000" algn="tl">
                  <a:srgbClr val="000000">
                    <a:alpha val="43137"/>
                  </a:srgbClr>
                </a:outerShdw>
              </a:effectLst>
            </a:endParaRPr>
          </a:p>
        </p:txBody>
      </p:sp>
      <p:sp>
        <p:nvSpPr>
          <p:cNvPr id="18" name="Text Box 17"/>
          <p:cNvSpPr txBox="1"/>
          <p:nvPr/>
        </p:nvSpPr>
        <p:spPr>
          <a:xfrm>
            <a:off x="4715510" y="1996440"/>
            <a:ext cx="3626485" cy="2030095"/>
          </a:xfrm>
          <a:prstGeom prst="rect">
            <a:avLst/>
          </a:prstGeom>
          <a:noFill/>
        </p:spPr>
        <p:txBody>
          <a:bodyPr wrap="square" rtlCol="0">
            <a:spAutoFit/>
          </a:bodyPr>
          <a:lstStyle/>
          <a:p>
            <a:pPr algn="l"/>
            <a:r>
              <a:rPr lang="en-US"/>
              <a:t>Thuật toán HeapBottomUp(H[1..n])</a:t>
            </a:r>
          </a:p>
          <a:p>
            <a:pPr algn="l"/>
            <a:r>
              <a:rPr lang="en-US"/>
              <a:t>//Tạo một đống từ các phần tử của một mảng đã cho bằng thuật toán từ dưới lên</a:t>
            </a:r>
          </a:p>
          <a:p>
            <a:pPr algn="l"/>
            <a:r>
              <a:rPr lang="en-US"/>
              <a:t>//Input: Mảng H[1..n] gồm các mục có thể sắp xếp được</a:t>
            </a:r>
          </a:p>
          <a:p>
            <a:pPr algn="l"/>
            <a:r>
              <a:rPr lang="en-US"/>
              <a:t>//Output: Một heap H[1..n]</a:t>
            </a:r>
          </a:p>
        </p:txBody>
      </p:sp>
      <p:sp>
        <p:nvSpPr>
          <p:cNvPr id="2" name="Text Box 1"/>
          <p:cNvSpPr txBox="1"/>
          <p:nvPr/>
        </p:nvSpPr>
        <p:spPr>
          <a:xfrm>
            <a:off x="4715510" y="1628140"/>
            <a:ext cx="2226945" cy="368300"/>
          </a:xfrm>
          <a:prstGeom prst="rect">
            <a:avLst/>
          </a:prstGeom>
          <a:noFill/>
        </p:spPr>
        <p:txBody>
          <a:bodyPr wrap="square" rtlCol="0">
            <a:spAutoFit/>
          </a:bodyPr>
          <a:lstStyle/>
          <a:p>
            <a:pPr algn="l"/>
            <a:r>
              <a:rPr lang="en-US" b="1"/>
              <a:t> Mô tả thuật toán</a:t>
            </a:r>
            <a:endParaRPr lang="en-US"/>
          </a:p>
        </p:txBody>
      </p:sp>
      <p:pic>
        <p:nvPicPr>
          <p:cNvPr id="3" name="Content Placeholder 2"/>
          <p:cNvPicPr>
            <a:picLocks noGrp="1" noChangeAspect="1"/>
          </p:cNvPicPr>
          <p:nvPr>
            <p:ph idx="1"/>
          </p:nvPr>
        </p:nvPicPr>
        <p:blipFill>
          <a:blip r:embed="rId4"/>
          <a:stretch>
            <a:fillRect/>
          </a:stretch>
        </p:blipFill>
        <p:spPr>
          <a:xfrm>
            <a:off x="657860" y="1628140"/>
            <a:ext cx="3747135" cy="4351655"/>
          </a:xfrm>
          <a:prstGeom prst="rect">
            <a:avLst/>
          </a:prstGeom>
        </p:spPr>
      </p:pic>
      <p:sp>
        <p:nvSpPr>
          <p:cNvPr id="6" name="Rectangle 3"/>
          <p:cNvSpPr/>
          <p:nvPr/>
        </p:nvSpPr>
        <p:spPr>
          <a:xfrm>
            <a:off x="504825" y="1696720"/>
            <a:ext cx="152400" cy="4188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P spid="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rawing&#10;&#10;Description automatically generated"/>
          <p:cNvPicPr>
            <a:picLocks noChangeAspect="1"/>
          </p:cNvPicPr>
          <p:nvPr/>
        </p:nvPicPr>
        <p:blipFill>
          <a:blip r:embed="rId2"/>
          <a:stretch>
            <a:fillRect/>
          </a:stretch>
        </p:blipFill>
        <p:spPr>
          <a:xfrm>
            <a:off x="79985" y="84645"/>
            <a:ext cx="811584" cy="452839"/>
          </a:xfrm>
          <a:prstGeom prst="rect">
            <a:avLst/>
          </a:prstGeom>
        </p:spPr>
      </p:pic>
      <p:pic>
        <p:nvPicPr>
          <p:cNvPr id="8" name="Picture 5" descr="A close up of text on a black background&#10;&#10;Description automatically generated"/>
          <p:cNvPicPr preferRelativeResize="0">
            <a:picLocks noChangeAspect="1"/>
          </p:cNvPicPr>
          <p:nvPr/>
        </p:nvPicPr>
        <p:blipFill>
          <a:blip r:embed="rId3"/>
          <a:stretch>
            <a:fillRect/>
          </a:stretch>
        </p:blipFill>
        <p:spPr>
          <a:xfrm>
            <a:off x="6930698" y="459601"/>
            <a:ext cx="1838325" cy="1933575"/>
          </a:xfrm>
          <a:prstGeom prst="rect">
            <a:avLst/>
          </a:prstGeom>
          <a:solidFill>
            <a:schemeClr val="accent1">
              <a:lumMod val="20000"/>
              <a:lumOff val="80000"/>
            </a:schemeClr>
          </a:solidFill>
        </p:spPr>
      </p:pic>
      <p:sp>
        <p:nvSpPr>
          <p:cNvPr id="10" name="TextBox 9"/>
          <p:cNvSpPr txBox="1"/>
          <p:nvPr/>
        </p:nvSpPr>
        <p:spPr>
          <a:xfrm>
            <a:off x="224155" y="3137535"/>
            <a:ext cx="8695690"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dirty="0" err="1">
                <a:latin typeface="Cambria" panose="02040503050406030204"/>
                <a:ea typeface="Cambria" panose="02040503050406030204"/>
              </a:rPr>
              <a:t>Phần</a:t>
            </a:r>
            <a:r>
              <a:rPr lang="en-US" sz="3200" b="1" dirty="0">
                <a:latin typeface="Cambria" panose="02040503050406030204"/>
                <a:ea typeface="Cambria" panose="02040503050406030204"/>
              </a:rPr>
              <a:t> 5: </a:t>
            </a:r>
            <a:r>
              <a:rPr lang="en-US" sz="3200" b="1" dirty="0">
                <a:sym typeface="+mn-ea"/>
              </a:rPr>
              <a:t>Horner’s Rule and Binary Exponentiation</a:t>
            </a:r>
          </a:p>
        </p:txBody>
      </p:sp>
      <p:pic>
        <p:nvPicPr>
          <p:cNvPr id="4" name="Picture 5" descr="A close up of text on a black background&#10;&#10;Description automatically generated"/>
          <p:cNvPicPr>
            <a:picLocks noChangeAspect="1"/>
          </p:cNvPicPr>
          <p:nvPr/>
        </p:nvPicPr>
        <p:blipFill>
          <a:blip r:embed="rId3"/>
          <a:stretch>
            <a:fillRect/>
          </a:stretch>
        </p:blipFill>
        <p:spPr>
          <a:xfrm rot="10800000">
            <a:off x="219075" y="3959860"/>
            <a:ext cx="2550795" cy="2682875"/>
          </a:xfrm>
          <a:prstGeom prst="rect">
            <a:avLst/>
          </a:prstGeom>
        </p:spPr>
      </p:pic>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4"/>
          <a:stretch>
            <a:fillRect/>
          </a:stretch>
        </p:blipFill>
        <p:spPr>
          <a:xfrm>
            <a:off x="79985" y="84645"/>
            <a:ext cx="811584" cy="452839"/>
          </a:xfrm>
          <a:prstGeom prst="rect">
            <a:avLst/>
          </a:prstGeom>
        </p:spPr>
      </p:pic>
      <p:sp>
        <p:nvSpPr>
          <p:cNvPr id="24" name="Text Box 23"/>
          <p:cNvSpPr txBox="1"/>
          <p:nvPr/>
        </p:nvSpPr>
        <p:spPr>
          <a:xfrm>
            <a:off x="1368425" y="624840"/>
            <a:ext cx="6407150" cy="521970"/>
          </a:xfrm>
          <a:prstGeom prst="rect">
            <a:avLst/>
          </a:prstGeom>
          <a:noFill/>
        </p:spPr>
        <p:txBody>
          <a:bodyPr wrap="square" rtlCol="0">
            <a:spAutoFit/>
          </a:bodyPr>
          <a:lstStyle/>
          <a:p>
            <a:r>
              <a:rPr lang="en-US" sz="2800" b="1" dirty="0">
                <a:solidFill>
                  <a:srgbClr val="00B0F0"/>
                </a:solidFill>
                <a:effectLst>
                  <a:outerShdw blurRad="38100" dist="38100" dir="2700000" algn="tl">
                    <a:srgbClr val="000000">
                      <a:alpha val="43137"/>
                    </a:srgbClr>
                  </a:outerShdw>
                </a:effectLst>
                <a:sym typeface="+mn-ea"/>
              </a:rPr>
              <a:t>Horner’s Rule and Binary Exponentiation</a:t>
            </a:r>
          </a:p>
        </p:txBody>
      </p:sp>
      <p:sp>
        <p:nvSpPr>
          <p:cNvPr id="14" name="Text Box 13"/>
          <p:cNvSpPr txBox="1"/>
          <p:nvPr/>
        </p:nvSpPr>
        <p:spPr>
          <a:xfrm>
            <a:off x="275590" y="1341120"/>
            <a:ext cx="4614545" cy="368300"/>
          </a:xfrm>
          <a:prstGeom prst="rect">
            <a:avLst/>
          </a:prstGeom>
          <a:noFill/>
        </p:spPr>
        <p:txBody>
          <a:bodyPr wrap="none" rtlCol="0">
            <a:spAutoFit/>
          </a:bodyPr>
          <a:lstStyle/>
          <a:p>
            <a:pPr algn="l"/>
            <a:r>
              <a:rPr lang="en-US" b="1">
                <a:sym typeface="+mn-ea"/>
              </a:rPr>
              <a:t>Giới thiệu về tính toán đa trị và quy tắc Horner</a:t>
            </a:r>
          </a:p>
        </p:txBody>
      </p:sp>
      <p:sp>
        <p:nvSpPr>
          <p:cNvPr id="4" name="Text Box 3"/>
          <p:cNvSpPr txBox="1"/>
          <p:nvPr/>
        </p:nvSpPr>
        <p:spPr>
          <a:xfrm>
            <a:off x="275590" y="1812925"/>
            <a:ext cx="5213350" cy="368300"/>
          </a:xfrm>
          <a:prstGeom prst="rect">
            <a:avLst/>
          </a:prstGeom>
          <a:noFill/>
        </p:spPr>
        <p:txBody>
          <a:bodyPr wrap="none" rtlCol="0">
            <a:spAutoFit/>
          </a:bodyPr>
          <a:lstStyle/>
          <a:p>
            <a:pPr algn="l"/>
            <a:r>
              <a:rPr lang="en-US"/>
              <a:t>- Thảo luận về vấn đề tính toán giá trị của một đa thức</a:t>
            </a:r>
          </a:p>
        </p:txBody>
      </p:sp>
      <p:sp>
        <p:nvSpPr>
          <p:cNvPr id="9" name="Text Box 8"/>
          <p:cNvSpPr txBox="1"/>
          <p:nvPr/>
        </p:nvSpPr>
        <p:spPr>
          <a:xfrm>
            <a:off x="275590" y="3035300"/>
            <a:ext cx="8202930" cy="922020"/>
          </a:xfrm>
          <a:prstGeom prst="rect">
            <a:avLst/>
          </a:prstGeom>
          <a:noFill/>
        </p:spPr>
        <p:txBody>
          <a:bodyPr wrap="square" rtlCol="0">
            <a:spAutoFit/>
          </a:bodyPr>
          <a:lstStyle/>
          <a:p>
            <a:pPr algn="l"/>
            <a:r>
              <a:rPr lang="en-US"/>
              <a:t>- Tại một điểm x cho trước và trường hợp đặc biệt quan trọng của tính toán x^n. Đa thức tạo thành lớp chức năng quan trọng nhất vì chúng sở hữu rất nhiều một mặt thuộc tính tốt và có thể được sử dụng để ước lượng các loại các chức năng khác.</a:t>
            </a:r>
          </a:p>
        </p:txBody>
      </p:sp>
      <p:sp>
        <p:nvSpPr>
          <p:cNvPr id="11" name="Text Box 10"/>
          <p:cNvSpPr txBox="1"/>
          <p:nvPr/>
        </p:nvSpPr>
        <p:spPr>
          <a:xfrm>
            <a:off x="275590" y="4229735"/>
            <a:ext cx="7897495" cy="1200329"/>
          </a:xfrm>
          <a:prstGeom prst="rect">
            <a:avLst/>
          </a:prstGeom>
          <a:noFill/>
        </p:spPr>
        <p:txBody>
          <a:bodyPr wrap="square" rtlCol="0">
            <a:spAutoFit/>
          </a:bodyPr>
          <a:lstStyle/>
          <a:p>
            <a:pPr algn="l"/>
            <a:r>
              <a:rPr lang="en-US" dirty="0"/>
              <a:t>- Cho </a:t>
            </a:r>
            <a:r>
              <a:rPr lang="en-US" dirty="0" err="1"/>
              <a:t>đến</a:t>
            </a:r>
            <a:r>
              <a:rPr lang="en-US" dirty="0"/>
              <a:t> nay, </a:t>
            </a:r>
            <a:r>
              <a:rPr lang="en-US" dirty="0" err="1"/>
              <a:t>điều</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dirty="0" err="1"/>
              <a:t>trong</a:t>
            </a:r>
            <a:r>
              <a:rPr lang="en-US" dirty="0"/>
              <a:t> </a:t>
            </a:r>
            <a:r>
              <a:rPr lang="en-US" dirty="0" err="1"/>
              <a:t>số</a:t>
            </a:r>
            <a:r>
              <a:rPr lang="en-US" dirty="0"/>
              <a:t> </a:t>
            </a:r>
            <a:r>
              <a:rPr lang="en-US" dirty="0" err="1"/>
              <a:t>những</a:t>
            </a:r>
            <a:r>
              <a:rPr lang="en-US" dirty="0"/>
              <a:t> </a:t>
            </a:r>
            <a:r>
              <a:rPr lang="en-US" dirty="0" err="1"/>
              <a:t>khám</a:t>
            </a:r>
            <a:r>
              <a:rPr lang="en-US" dirty="0"/>
              <a:t> </a:t>
            </a:r>
            <a:r>
              <a:rPr lang="en-US" dirty="0" err="1"/>
              <a:t>phá</a:t>
            </a:r>
            <a:r>
              <a:rPr lang="en-US" dirty="0"/>
              <a:t> </a:t>
            </a:r>
            <a:r>
              <a:rPr lang="en-US" dirty="0" err="1"/>
              <a:t>mới</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trong</a:t>
            </a:r>
            <a:r>
              <a:rPr lang="en-US" dirty="0"/>
              <a:t> 50 </a:t>
            </a:r>
            <a:r>
              <a:rPr lang="en-US" dirty="0" err="1"/>
              <a:t>năm</a:t>
            </a:r>
            <a:r>
              <a:rPr lang="en-US" dirty="0"/>
              <a:t> </a:t>
            </a:r>
            <a:r>
              <a:rPr lang="en-US" dirty="0" err="1"/>
              <a:t>là</a:t>
            </a:r>
            <a:r>
              <a:rPr lang="en-US" dirty="0"/>
              <a:t> fast Fourier transform (FFT). </a:t>
            </a:r>
            <a:r>
              <a:rPr lang="en-US" dirty="0" err="1"/>
              <a:t>Tầm</a:t>
            </a:r>
            <a:r>
              <a:rPr lang="en-US" dirty="0"/>
              <a:t> </a:t>
            </a:r>
            <a:r>
              <a:rPr lang="en-US" dirty="0" err="1"/>
              <a:t>quan</a:t>
            </a:r>
            <a:r>
              <a:rPr lang="en-US" dirty="0"/>
              <a:t> </a:t>
            </a:r>
            <a:r>
              <a:rPr lang="en-US" dirty="0" err="1"/>
              <a:t>trọng</a:t>
            </a:r>
            <a:r>
              <a:rPr lang="en-US" dirty="0"/>
              <a:t> </a:t>
            </a:r>
            <a:r>
              <a:rPr lang="en-US" dirty="0" err="1"/>
              <a:t>thực</a:t>
            </a:r>
            <a:r>
              <a:rPr lang="en-US" dirty="0"/>
              <a:t> </a:t>
            </a:r>
            <a:r>
              <a:rPr lang="en-US" dirty="0" err="1"/>
              <a:t>tế</a:t>
            </a:r>
            <a:r>
              <a:rPr lang="en-US" dirty="0"/>
              <a:t> </a:t>
            </a:r>
            <a:r>
              <a:rPr lang="en-US" dirty="0" err="1"/>
              <a:t>của</a:t>
            </a:r>
            <a:r>
              <a:rPr lang="en-US" dirty="0"/>
              <a:t> </a:t>
            </a:r>
            <a:r>
              <a:rPr lang="en-US" dirty="0" err="1"/>
              <a:t>thuật</a:t>
            </a:r>
            <a:r>
              <a:rPr lang="en-US" dirty="0"/>
              <a:t> </a:t>
            </a:r>
            <a:r>
              <a:rPr lang="en-US" dirty="0" err="1"/>
              <a:t>toán</a:t>
            </a:r>
            <a:r>
              <a:rPr lang="en-US" dirty="0"/>
              <a:t> </a:t>
            </a:r>
            <a:r>
              <a:rPr lang="en-US" dirty="0" err="1"/>
              <a:t>đáng</a:t>
            </a:r>
            <a:r>
              <a:rPr lang="en-US" dirty="0"/>
              <a:t> </a:t>
            </a:r>
            <a:r>
              <a:rPr lang="en-US" dirty="0" err="1"/>
              <a:t>chú</a:t>
            </a:r>
            <a:r>
              <a:rPr lang="en-US" dirty="0"/>
              <a:t> ý </a:t>
            </a:r>
            <a:r>
              <a:rPr lang="en-US" dirty="0" err="1"/>
              <a:t>này</a:t>
            </a:r>
            <a:r>
              <a:rPr lang="en-US" dirty="0"/>
              <a:t>, </a:t>
            </a:r>
            <a:r>
              <a:rPr lang="en-US" dirty="0" err="1"/>
              <a:t>dựa</a:t>
            </a:r>
            <a:r>
              <a:rPr lang="en-US" dirty="0"/>
              <a:t> </a:t>
            </a:r>
            <a:r>
              <a:rPr lang="en-US" dirty="0" err="1"/>
              <a:t>trên</a:t>
            </a:r>
            <a:r>
              <a:rPr lang="en-US" dirty="0"/>
              <a:t> </a:t>
            </a:r>
            <a:r>
              <a:rPr lang="en-US" dirty="0" err="1"/>
              <a:t>biểu</a:t>
            </a:r>
            <a:r>
              <a:rPr lang="en-US" dirty="0"/>
              <a:t> </a:t>
            </a:r>
            <a:r>
              <a:rPr lang="en-US" dirty="0" err="1"/>
              <a:t>diễn</a:t>
            </a:r>
            <a:r>
              <a:rPr lang="en-US" dirty="0"/>
              <a:t> </a:t>
            </a:r>
            <a:r>
              <a:rPr lang="en-US" dirty="0" err="1"/>
              <a:t>một</a:t>
            </a:r>
            <a:r>
              <a:rPr lang="en-US" dirty="0"/>
              <a:t> </a:t>
            </a:r>
            <a:r>
              <a:rPr lang="en-US" dirty="0" err="1"/>
              <a:t>đa</a:t>
            </a:r>
            <a:r>
              <a:rPr lang="en-US" dirty="0"/>
              <a:t> </a:t>
            </a:r>
            <a:r>
              <a:rPr lang="en-US" dirty="0" err="1"/>
              <a:t>thức</a:t>
            </a:r>
            <a:r>
              <a:rPr lang="en-US" dirty="0"/>
              <a:t> </a:t>
            </a:r>
            <a:r>
              <a:rPr lang="en-US" dirty="0" err="1"/>
              <a:t>bằng</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nó</a:t>
            </a:r>
            <a:r>
              <a:rPr lang="en-US" dirty="0"/>
              <a:t> </a:t>
            </a:r>
            <a:r>
              <a:rPr lang="en-US" dirty="0" err="1"/>
              <a:t>tại</a:t>
            </a:r>
            <a:r>
              <a:rPr lang="en-US" dirty="0"/>
              <a:t> </a:t>
            </a:r>
            <a:r>
              <a:rPr lang="en-US" dirty="0" err="1"/>
              <a:t>các</a:t>
            </a:r>
            <a:r>
              <a:rPr lang="en-US" dirty="0"/>
              <a:t> </a:t>
            </a:r>
            <a:r>
              <a:rPr lang="en-US" dirty="0" err="1"/>
              <a:t>điểm</a:t>
            </a:r>
            <a:r>
              <a:rPr lang="en-US" dirty="0"/>
              <a:t> </a:t>
            </a:r>
            <a:r>
              <a:rPr lang="en-US" dirty="0" err="1"/>
              <a:t>được</a:t>
            </a:r>
            <a:r>
              <a:rPr lang="en-US" dirty="0"/>
              <a:t> </a:t>
            </a:r>
            <a:r>
              <a:rPr lang="en-US" dirty="0" err="1"/>
              <a:t>chọn</a:t>
            </a:r>
            <a:r>
              <a:rPr lang="en-US" dirty="0"/>
              <a:t> </a:t>
            </a:r>
            <a:r>
              <a:rPr lang="en-US" dirty="0" err="1"/>
              <a:t>đặc</a:t>
            </a:r>
            <a:r>
              <a:rPr lang="en-US" dirty="0"/>
              <a:t> </a:t>
            </a:r>
            <a:r>
              <a:rPr lang="en-US" dirty="0" err="1"/>
              <a:t>biệt</a:t>
            </a:r>
            <a:r>
              <a:rPr lang="en-US" dirty="0"/>
              <a:t>.</a:t>
            </a:r>
          </a:p>
        </p:txBody>
      </p:sp>
      <p:graphicFrame>
        <p:nvGraphicFramePr>
          <p:cNvPr id="2" name="Content Placeholder 1">
            <a:hlinkClick r:id="" action="ppaction://ole?verb=0"/>
          </p:cNvPr>
          <p:cNvGraphicFramePr>
            <a:graphicFrameLocks noGrp="1" noChangeAspect="1"/>
          </p:cNvGraphicFramePr>
          <p:nvPr>
            <p:ph sz="half" idx="2"/>
            <p:extLst>
              <p:ext uri="{D42A27DB-BD31-4B8C-83A1-F6EECF244321}">
                <p14:modId xmlns:p14="http://schemas.microsoft.com/office/powerpoint/2010/main" val="256165132"/>
              </p:ext>
            </p:extLst>
          </p:nvPr>
        </p:nvGraphicFramePr>
        <p:xfrm>
          <a:off x="6303328" y="2501266"/>
          <a:ext cx="914400" cy="215900"/>
        </p:xfrm>
        <a:graphic>
          <a:graphicData uri="http://schemas.openxmlformats.org/presentationml/2006/ole">
            <mc:AlternateContent xmlns:mc="http://schemas.openxmlformats.org/markup-compatibility/2006">
              <mc:Choice xmlns:v="urn:schemas-microsoft-com:vml" Requires="v">
                <p:oleObj spid="_x0000_s1035" r:id="rId5" imgW="914400" imgH="215900" progId="Equation.KSEE3">
                  <p:embed/>
                </p:oleObj>
              </mc:Choice>
              <mc:Fallback>
                <p:oleObj r:id="rId5" imgW="914400" imgH="215900" progId="Equation.KSEE3">
                  <p:embed/>
                  <p:pic>
                    <p:nvPicPr>
                      <p:cNvPr id="2" name="Content Placeholder 1">
                        <a:hlinkClick r:id="" action="ppaction://ole?verb=0"/>
                      </p:cNvPr>
                      <p:cNvPicPr/>
                      <p:nvPr/>
                    </p:nvPicPr>
                    <p:blipFill>
                      <a:blip r:embed="rId6"/>
                      <a:stretch>
                        <a:fillRect/>
                      </a:stretch>
                    </p:blipFill>
                    <p:spPr>
                      <a:xfrm>
                        <a:off x="6303328" y="2501266"/>
                        <a:ext cx="914400" cy="2159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D8952E4C-5493-4819-BE81-47E34B9AF6F8}"/>
              </a:ext>
            </a:extLst>
          </p:cNvPr>
          <p:cNvSpPr>
            <a:spLocks noGrp="1"/>
          </p:cNvSpPr>
          <p:nvPr>
            <p:ph sz="half" idx="1"/>
          </p:nvPr>
        </p:nvSpPr>
        <p:spPr/>
        <p:txBody>
          <a:bodyPr/>
          <a:lstStyle/>
          <a:p>
            <a:endParaRPr lang="en-US" dirty="0"/>
          </a:p>
        </p:txBody>
      </p:sp>
      <p:pic>
        <p:nvPicPr>
          <p:cNvPr id="13" name="Picture 12">
            <a:extLst>
              <a:ext uri="{FF2B5EF4-FFF2-40B4-BE49-F238E27FC236}">
                <a16:creationId xmlns:a16="http://schemas.microsoft.com/office/drawing/2014/main" id="{CC93F967-BAF0-462D-9E5B-DB48A82F0E74}"/>
              </a:ext>
            </a:extLst>
          </p:cNvPr>
          <p:cNvPicPr>
            <a:picLocks noChangeAspect="1"/>
          </p:cNvPicPr>
          <p:nvPr/>
        </p:nvPicPr>
        <p:blipFill>
          <a:blip r:embed="rId7"/>
          <a:stretch>
            <a:fillRect/>
          </a:stretch>
        </p:blipFill>
        <p:spPr>
          <a:xfrm>
            <a:off x="365602" y="2246312"/>
            <a:ext cx="5753100" cy="72390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par>
                                <p:cTn id="13" presetID="5" presetClass="entr" presetSubtype="10" fill="hold" grpId="1"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heckerboard(across)">
                                      <p:cBhvr>
                                        <p:cTn id="15" dur="500"/>
                                        <p:tgtEl>
                                          <p:spTgt spid="1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heckerboard(across)">
                                      <p:cBhvr>
                                        <p:cTn id="18" dur="500"/>
                                        <p:tgtEl>
                                          <p:spTgt spid="4"/>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heckerboard(across)">
                                      <p:cBhvr>
                                        <p:cTn id="21" dur="500"/>
                                        <p:tgtEl>
                                          <p:spTgt spid="9"/>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heckerboard(across)">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4" grpId="0"/>
      <p:bldP spid="14" grpId="1"/>
      <p:bldP spid="4" grpId="0"/>
      <p:bldP spid="9"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4"/>
          <a:stretch>
            <a:fillRect/>
          </a:stretch>
        </p:blipFill>
        <p:spPr>
          <a:xfrm>
            <a:off x="79985" y="84645"/>
            <a:ext cx="811584" cy="452839"/>
          </a:xfrm>
          <a:prstGeom prst="rect">
            <a:avLst/>
          </a:prstGeom>
        </p:spPr>
      </p:pic>
      <p:sp>
        <p:nvSpPr>
          <p:cNvPr id="24" name="Text Box 23"/>
          <p:cNvSpPr txBox="1"/>
          <p:nvPr/>
        </p:nvSpPr>
        <p:spPr>
          <a:xfrm>
            <a:off x="1368425" y="624840"/>
            <a:ext cx="6407150" cy="521970"/>
          </a:xfrm>
          <a:prstGeom prst="rect">
            <a:avLst/>
          </a:prstGeom>
          <a:noFill/>
        </p:spPr>
        <p:txBody>
          <a:bodyPr wrap="square" rtlCol="0">
            <a:spAutoFit/>
          </a:bodyPr>
          <a:lstStyle/>
          <a:p>
            <a:r>
              <a:rPr lang="en-US" sz="2800" b="1" dirty="0">
                <a:solidFill>
                  <a:srgbClr val="00B0F0"/>
                </a:solidFill>
                <a:effectLst>
                  <a:outerShdw blurRad="38100" dist="38100" dir="2700000" algn="tl">
                    <a:srgbClr val="000000">
                      <a:alpha val="43137"/>
                    </a:srgbClr>
                  </a:outerShdw>
                </a:effectLst>
                <a:sym typeface="+mn-ea"/>
              </a:rPr>
              <a:t>Horner’s Rule and Binary Exponentiation</a:t>
            </a:r>
          </a:p>
        </p:txBody>
      </p:sp>
      <p:sp>
        <p:nvSpPr>
          <p:cNvPr id="14" name="Text Box 13"/>
          <p:cNvSpPr txBox="1"/>
          <p:nvPr/>
        </p:nvSpPr>
        <p:spPr>
          <a:xfrm>
            <a:off x="275590" y="1341120"/>
            <a:ext cx="1626870" cy="368300"/>
          </a:xfrm>
          <a:prstGeom prst="rect">
            <a:avLst/>
          </a:prstGeom>
          <a:noFill/>
        </p:spPr>
        <p:txBody>
          <a:bodyPr wrap="none" rtlCol="0">
            <a:spAutoFit/>
          </a:bodyPr>
          <a:lstStyle/>
          <a:p>
            <a:pPr algn="l"/>
            <a:r>
              <a:rPr lang="en-US" b="1">
                <a:sym typeface="+mn-ea"/>
              </a:rPr>
              <a:t>Quy tắc Horner</a:t>
            </a:r>
          </a:p>
        </p:txBody>
      </p:sp>
      <p:sp>
        <p:nvSpPr>
          <p:cNvPr id="4" name="Text Box 3"/>
          <p:cNvSpPr txBox="1"/>
          <p:nvPr/>
        </p:nvSpPr>
        <p:spPr>
          <a:xfrm>
            <a:off x="275590" y="1812925"/>
            <a:ext cx="8202295" cy="1198880"/>
          </a:xfrm>
          <a:prstGeom prst="rect">
            <a:avLst/>
          </a:prstGeom>
          <a:noFill/>
        </p:spPr>
        <p:txBody>
          <a:bodyPr wrap="square" rtlCol="0">
            <a:spAutoFit/>
          </a:bodyPr>
          <a:lstStyle/>
          <a:p>
            <a:pPr algn="l"/>
            <a:r>
              <a:rPr lang="en-US" dirty="0" err="1"/>
              <a:t>Quy</a:t>
            </a:r>
            <a:r>
              <a:rPr lang="en-US" dirty="0"/>
              <a:t> </a:t>
            </a:r>
            <a:r>
              <a:rPr lang="en-US" dirty="0" err="1"/>
              <a:t>tắc</a:t>
            </a:r>
            <a:r>
              <a:rPr lang="en-US" dirty="0"/>
              <a:t> </a:t>
            </a:r>
            <a:r>
              <a:rPr lang="en-US" dirty="0" err="1"/>
              <a:t>của</a:t>
            </a:r>
            <a:r>
              <a:rPr lang="en-US" dirty="0"/>
              <a:t> Horner </a:t>
            </a:r>
            <a:r>
              <a:rPr lang="en-US" dirty="0" err="1"/>
              <a:t>là</a:t>
            </a:r>
            <a:r>
              <a:rPr lang="en-US" dirty="0"/>
              <a:t> </a:t>
            </a:r>
            <a:r>
              <a:rPr lang="en-US" dirty="0" err="1"/>
              <a:t>một</a:t>
            </a:r>
            <a:r>
              <a:rPr lang="en-US" dirty="0"/>
              <a:t> </a:t>
            </a:r>
            <a:r>
              <a:rPr lang="en-US" dirty="0" err="1"/>
              <a:t>ví</a:t>
            </a:r>
            <a:r>
              <a:rPr lang="en-US" dirty="0"/>
              <a:t> </a:t>
            </a:r>
            <a:r>
              <a:rPr lang="en-US" dirty="0" err="1"/>
              <a:t>dụ</a:t>
            </a:r>
            <a:r>
              <a:rPr lang="en-US" dirty="0"/>
              <a:t> </a:t>
            </a:r>
            <a:r>
              <a:rPr lang="en-US" dirty="0" err="1"/>
              <a:t>điển</a:t>
            </a:r>
            <a:r>
              <a:rPr lang="en-US" dirty="0"/>
              <a:t> </a:t>
            </a:r>
            <a:r>
              <a:rPr lang="en-US" dirty="0" err="1"/>
              <a:t>hình</a:t>
            </a:r>
            <a:r>
              <a:rPr lang="en-US" dirty="0"/>
              <a:t> </a:t>
            </a:r>
            <a:r>
              <a:rPr lang="en-US" dirty="0" err="1"/>
              <a:t>về</a:t>
            </a:r>
            <a:r>
              <a:rPr lang="en-US" dirty="0"/>
              <a:t> </a:t>
            </a:r>
            <a:r>
              <a:rPr lang="en-US" dirty="0" err="1"/>
              <a:t>kỹ</a:t>
            </a:r>
            <a:r>
              <a:rPr lang="en-US" dirty="0"/>
              <a:t> </a:t>
            </a:r>
            <a:r>
              <a:rPr lang="en-US" dirty="0" err="1"/>
              <a:t>thuật</a:t>
            </a:r>
            <a:r>
              <a:rPr lang="en-US" dirty="0"/>
              <a:t> </a:t>
            </a:r>
            <a:r>
              <a:rPr lang="en-US" dirty="0" err="1"/>
              <a:t>thay</a:t>
            </a:r>
            <a:r>
              <a:rPr lang="en-US" dirty="0"/>
              <a:t> </a:t>
            </a:r>
            <a:r>
              <a:rPr lang="en-US" dirty="0" err="1"/>
              <a:t>đổi</a:t>
            </a:r>
            <a:r>
              <a:rPr lang="en-US" dirty="0"/>
              <a:t> </a:t>
            </a:r>
            <a:r>
              <a:rPr lang="en-US" dirty="0" err="1"/>
              <a:t>biểu</a:t>
            </a:r>
            <a:r>
              <a:rPr lang="en-US" dirty="0"/>
              <a:t> </a:t>
            </a:r>
            <a:r>
              <a:rPr lang="en-US" dirty="0" err="1"/>
              <a:t>diễn</a:t>
            </a:r>
            <a:r>
              <a:rPr lang="en-US" dirty="0"/>
              <a:t> </a:t>
            </a:r>
            <a:r>
              <a:rPr lang="en-US" dirty="0" err="1"/>
              <a:t>vì</a:t>
            </a:r>
            <a:endParaRPr lang="en-US" dirty="0"/>
          </a:p>
          <a:p>
            <a:pPr algn="l"/>
            <a:r>
              <a:rPr lang="en-US" dirty="0" err="1"/>
              <a:t>nó</a:t>
            </a:r>
            <a:r>
              <a:rPr lang="en-US" dirty="0"/>
              <a:t> </a:t>
            </a:r>
            <a:r>
              <a:rPr lang="en-US" dirty="0" err="1"/>
              <a:t>dựa</a:t>
            </a:r>
            <a:r>
              <a:rPr lang="en-US" dirty="0"/>
              <a:t> </a:t>
            </a:r>
            <a:r>
              <a:rPr lang="en-US" dirty="0" err="1"/>
              <a:t>trên</a:t>
            </a:r>
            <a:r>
              <a:rPr lang="en-US" dirty="0"/>
              <a:t> </a:t>
            </a:r>
            <a:r>
              <a:rPr lang="en-US" dirty="0" err="1"/>
              <a:t>việc</a:t>
            </a:r>
            <a:r>
              <a:rPr lang="en-US" dirty="0"/>
              <a:t> </a:t>
            </a:r>
            <a:r>
              <a:rPr lang="en-US" dirty="0" err="1"/>
              <a:t>biểu</a:t>
            </a:r>
            <a:r>
              <a:rPr lang="en-US" dirty="0"/>
              <a:t> </a:t>
            </a:r>
            <a:r>
              <a:rPr lang="en-US" dirty="0" err="1"/>
              <a:t>diễn</a:t>
            </a:r>
            <a:r>
              <a:rPr lang="en-US" dirty="0"/>
              <a:t> p (x) </a:t>
            </a:r>
            <a:r>
              <a:rPr lang="en-US" dirty="0" err="1"/>
              <a:t>bằng</a:t>
            </a:r>
            <a:r>
              <a:rPr lang="en-US" dirty="0"/>
              <a:t> </a:t>
            </a:r>
            <a:r>
              <a:rPr lang="en-US" dirty="0" err="1"/>
              <a:t>một</a:t>
            </a:r>
            <a:r>
              <a:rPr lang="en-US" dirty="0"/>
              <a:t> </a:t>
            </a:r>
            <a:r>
              <a:rPr lang="en-US" dirty="0" err="1"/>
              <a:t>công</a:t>
            </a:r>
            <a:r>
              <a:rPr lang="en-US" dirty="0"/>
              <a:t> </a:t>
            </a:r>
            <a:r>
              <a:rPr lang="en-US" dirty="0" err="1"/>
              <a:t>thức</a:t>
            </a:r>
            <a:r>
              <a:rPr lang="en-US" dirty="0"/>
              <a:t> </a:t>
            </a:r>
            <a:r>
              <a:rPr lang="en-US" dirty="0" err="1"/>
              <a:t>khác</a:t>
            </a:r>
            <a:r>
              <a:rPr lang="en-US" dirty="0"/>
              <a:t> </a:t>
            </a:r>
            <a:r>
              <a:rPr lang="en-US" dirty="0" err="1"/>
              <a:t>với</a:t>
            </a:r>
            <a:r>
              <a:rPr lang="en-US" dirty="0"/>
              <a:t> (a). </a:t>
            </a:r>
            <a:r>
              <a:rPr lang="en-US" dirty="0" err="1"/>
              <a:t>Công</a:t>
            </a:r>
            <a:r>
              <a:rPr lang="en-US" dirty="0"/>
              <a:t> </a:t>
            </a:r>
            <a:r>
              <a:rPr lang="en-US" dirty="0" err="1"/>
              <a:t>thức</a:t>
            </a:r>
            <a:r>
              <a:rPr lang="en-US" dirty="0"/>
              <a:t> </a:t>
            </a:r>
            <a:r>
              <a:rPr lang="en-US" dirty="0" err="1"/>
              <a:t>mới</a:t>
            </a:r>
            <a:r>
              <a:rPr lang="en-US" dirty="0"/>
              <a:t> </a:t>
            </a:r>
            <a:r>
              <a:rPr lang="en-US" dirty="0" err="1"/>
              <a:t>này</a:t>
            </a:r>
            <a:r>
              <a:rPr lang="en-US" dirty="0"/>
              <a:t> </a:t>
            </a:r>
            <a:r>
              <a:rPr lang="en-US" dirty="0" err="1"/>
              <a:t>nhận</a:t>
            </a:r>
            <a:r>
              <a:rPr lang="en-US" dirty="0"/>
              <a:t> </a:t>
            </a:r>
            <a:r>
              <a:rPr lang="en-US" dirty="0" err="1"/>
              <a:t>được</a:t>
            </a:r>
            <a:r>
              <a:rPr lang="en-US" dirty="0"/>
              <a:t> </a:t>
            </a:r>
            <a:r>
              <a:rPr lang="en-US" dirty="0" err="1"/>
              <a:t>từ</a:t>
            </a:r>
            <a:r>
              <a:rPr lang="en-US" dirty="0"/>
              <a:t> (a) </a:t>
            </a:r>
            <a:r>
              <a:rPr lang="en-US" dirty="0" err="1"/>
              <a:t>bằng</a:t>
            </a:r>
            <a:r>
              <a:rPr lang="en-US" dirty="0"/>
              <a:t> </a:t>
            </a:r>
            <a:r>
              <a:rPr lang="en-US" dirty="0" err="1"/>
              <a:t>cách</a:t>
            </a:r>
            <a:r>
              <a:rPr lang="en-US" dirty="0"/>
              <a:t> </a:t>
            </a:r>
            <a:r>
              <a:rPr lang="en-US" dirty="0" err="1"/>
              <a:t>liên</a:t>
            </a:r>
            <a:r>
              <a:rPr lang="en-US" dirty="0"/>
              <a:t> </a:t>
            </a:r>
            <a:r>
              <a:rPr lang="en-US" dirty="0" err="1"/>
              <a:t>tiếp</a:t>
            </a:r>
            <a:r>
              <a:rPr lang="en-US" dirty="0"/>
              <a:t> </a:t>
            </a:r>
            <a:r>
              <a:rPr lang="en-US" dirty="0" err="1"/>
              <a:t>lấy</a:t>
            </a:r>
            <a:r>
              <a:rPr lang="en-US" dirty="0"/>
              <a:t> x </a:t>
            </a:r>
            <a:r>
              <a:rPr lang="en-US" dirty="0" err="1"/>
              <a:t>làm</a:t>
            </a:r>
            <a:r>
              <a:rPr lang="en-US" dirty="0"/>
              <a:t> </a:t>
            </a:r>
            <a:r>
              <a:rPr lang="en-US" dirty="0" err="1"/>
              <a:t>nhân</a:t>
            </a:r>
            <a:r>
              <a:rPr lang="en-US" dirty="0"/>
              <a:t> </a:t>
            </a:r>
            <a:r>
              <a:rPr lang="en-US" dirty="0" err="1"/>
              <a:t>tử</a:t>
            </a:r>
            <a:r>
              <a:rPr lang="en-US" dirty="0"/>
              <a:t> </a:t>
            </a:r>
            <a:r>
              <a:rPr lang="en-US" dirty="0" err="1"/>
              <a:t>chung</a:t>
            </a:r>
            <a:r>
              <a:rPr lang="en-US" dirty="0"/>
              <a:t> </a:t>
            </a:r>
            <a:r>
              <a:rPr lang="en-US" dirty="0" err="1"/>
              <a:t>trong</a:t>
            </a:r>
            <a:r>
              <a:rPr lang="en-US" dirty="0"/>
              <a:t> </a:t>
            </a:r>
            <a:r>
              <a:rPr lang="en-US" dirty="0" err="1"/>
              <a:t>phần</a:t>
            </a:r>
            <a:r>
              <a:rPr lang="en-US" dirty="0"/>
              <a:t> </a:t>
            </a:r>
            <a:r>
              <a:rPr lang="en-US" dirty="0" err="1"/>
              <a:t>còn</a:t>
            </a:r>
            <a:r>
              <a:rPr lang="en-US" dirty="0"/>
              <a:t> </a:t>
            </a:r>
            <a:r>
              <a:rPr lang="en-US" dirty="0" err="1"/>
              <a:t>lại</a:t>
            </a:r>
            <a:r>
              <a:rPr lang="en-US" dirty="0"/>
              <a:t> </a:t>
            </a:r>
            <a:r>
              <a:rPr lang="en-US" dirty="0" err="1"/>
              <a:t>đa</a:t>
            </a:r>
            <a:r>
              <a:rPr lang="en-US" dirty="0"/>
              <a:t> </a:t>
            </a:r>
            <a:r>
              <a:rPr lang="en-US" dirty="0" err="1"/>
              <a:t>thức</a:t>
            </a:r>
            <a:r>
              <a:rPr lang="en-US" dirty="0"/>
              <a:t> </a:t>
            </a:r>
            <a:r>
              <a:rPr lang="en-US" dirty="0" err="1"/>
              <a:t>bậc</a:t>
            </a:r>
            <a:r>
              <a:rPr lang="en-US" dirty="0"/>
              <a:t> </a:t>
            </a:r>
            <a:r>
              <a:rPr lang="en-US" dirty="0" err="1"/>
              <a:t>giảm</a:t>
            </a:r>
            <a:r>
              <a:rPr lang="en-US" dirty="0"/>
              <a:t> </a:t>
            </a:r>
            <a:r>
              <a:rPr lang="en-US" dirty="0" err="1"/>
              <a:t>dần</a:t>
            </a:r>
            <a:endParaRPr lang="en-US" dirty="0"/>
          </a:p>
        </p:txBody>
      </p:sp>
      <p:sp>
        <p:nvSpPr>
          <p:cNvPr id="11" name="Text Box 10"/>
          <p:cNvSpPr txBox="1"/>
          <p:nvPr/>
        </p:nvSpPr>
        <p:spPr>
          <a:xfrm>
            <a:off x="275590" y="4229735"/>
            <a:ext cx="7897495" cy="1198880"/>
          </a:xfrm>
          <a:prstGeom prst="rect">
            <a:avLst/>
          </a:prstGeom>
          <a:noFill/>
        </p:spPr>
        <p:txBody>
          <a:bodyPr wrap="square" rtlCol="0">
            <a:spAutoFit/>
          </a:bodyPr>
          <a:lstStyle/>
          <a:p>
            <a:r>
              <a:rPr lang="en-US" dirty="0"/>
              <a:t>- </a:t>
            </a:r>
            <a:r>
              <a:rPr lang="en-US" dirty="0" err="1"/>
              <a:t>Trong</a:t>
            </a:r>
            <a:r>
              <a:rPr lang="en-US" dirty="0"/>
              <a:t> </a:t>
            </a:r>
            <a:r>
              <a:rPr lang="en-US" dirty="0" err="1"/>
              <a:t>công</a:t>
            </a:r>
            <a:r>
              <a:rPr lang="en-US" dirty="0"/>
              <a:t> </a:t>
            </a:r>
            <a:r>
              <a:rPr lang="en-US" dirty="0" err="1"/>
              <a:t>thức</a:t>
            </a:r>
            <a:r>
              <a:rPr lang="en-US" dirty="0"/>
              <a:t> (b), </a:t>
            </a:r>
            <a:r>
              <a:rPr lang="en-US" dirty="0" err="1"/>
              <a:t>chúng</a:t>
            </a:r>
            <a:r>
              <a:rPr lang="en-US" dirty="0"/>
              <a:t> ta </a:t>
            </a:r>
            <a:r>
              <a:rPr lang="en-US" dirty="0" err="1"/>
              <a:t>sẽ</a:t>
            </a:r>
            <a:r>
              <a:rPr lang="en-US" dirty="0"/>
              <a:t> </a:t>
            </a:r>
            <a:r>
              <a:rPr lang="en-US" dirty="0" err="1"/>
              <a:t>thay</a:t>
            </a:r>
            <a:r>
              <a:rPr lang="en-US" dirty="0"/>
              <a:t> </a:t>
            </a:r>
            <a:r>
              <a:rPr lang="en-US" dirty="0" err="1"/>
              <a:t>thế</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của</a:t>
            </a:r>
            <a:r>
              <a:rPr lang="en-US" dirty="0"/>
              <a:t> x </a:t>
            </a:r>
            <a:r>
              <a:rPr lang="en-US" dirty="0" err="1"/>
              <a:t>tại</a:t>
            </a:r>
            <a:r>
              <a:rPr lang="en-US" dirty="0"/>
              <a:t> </a:t>
            </a:r>
            <a:r>
              <a:rPr lang="en-US" dirty="0" err="1"/>
              <a:t>đó</a:t>
            </a:r>
            <a:r>
              <a:rPr lang="en-US" dirty="0"/>
              <a:t> </a:t>
            </a:r>
            <a:r>
              <a:rPr lang="en-US" dirty="0" err="1"/>
              <a:t>đa</a:t>
            </a:r>
            <a:r>
              <a:rPr lang="en-US" dirty="0"/>
              <a:t> </a:t>
            </a:r>
            <a:r>
              <a:rPr lang="en-US" dirty="0" err="1"/>
              <a:t>thức</a:t>
            </a:r>
            <a:r>
              <a:rPr lang="en-US" dirty="0"/>
              <a:t> </a:t>
            </a:r>
            <a:r>
              <a:rPr lang="en-US" dirty="0" err="1"/>
              <a:t>cần</a:t>
            </a:r>
            <a:r>
              <a:rPr lang="en-US" dirty="0"/>
              <a:t> </a:t>
            </a:r>
            <a:r>
              <a:rPr lang="en-US" dirty="0" err="1"/>
              <a:t>được</a:t>
            </a:r>
            <a:r>
              <a:rPr lang="en-US" dirty="0"/>
              <a:t> </a:t>
            </a:r>
            <a:r>
              <a:rPr lang="en-US" dirty="0" err="1"/>
              <a:t>đánh</a:t>
            </a:r>
            <a:r>
              <a:rPr lang="en-US" dirty="0"/>
              <a:t> </a:t>
            </a:r>
            <a:r>
              <a:rPr lang="en-US" dirty="0" err="1"/>
              <a:t>giá</a:t>
            </a:r>
            <a:r>
              <a:rPr lang="en-US" dirty="0"/>
              <a:t>. </a:t>
            </a:r>
            <a:r>
              <a:rPr lang="en-US" dirty="0" err="1"/>
              <a:t>Như</a:t>
            </a:r>
            <a:r>
              <a:rPr lang="en-US" dirty="0"/>
              <a:t> </a:t>
            </a:r>
            <a:r>
              <a:rPr lang="en-US" dirty="0" err="1"/>
              <a:t>chúng</a:t>
            </a:r>
            <a:r>
              <a:rPr lang="en-US" dirty="0"/>
              <a:t> ta </a:t>
            </a:r>
            <a:r>
              <a:rPr lang="en-US" dirty="0" err="1"/>
              <a:t>sẽ</a:t>
            </a:r>
            <a:r>
              <a:rPr lang="en-US" dirty="0"/>
              <a:t> </a:t>
            </a:r>
            <a:r>
              <a:rPr lang="en-US" dirty="0" err="1"/>
              <a:t>thấy</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a:t>thực</a:t>
            </a:r>
            <a:r>
              <a:rPr lang="en-US" dirty="0"/>
              <a:t> </a:t>
            </a:r>
            <a:r>
              <a:rPr lang="en-US" dirty="0" err="1"/>
              <a:t>hiện</a:t>
            </a:r>
            <a:r>
              <a:rPr lang="en-US" dirty="0"/>
              <a:t> </a:t>
            </a:r>
            <a:r>
              <a:rPr lang="en-US" dirty="0" err="1"/>
              <a:t>rõ</a:t>
            </a:r>
            <a:r>
              <a:rPr lang="en-US" dirty="0"/>
              <a:t> </a:t>
            </a:r>
            <a:r>
              <a:rPr lang="en-US" dirty="0" err="1"/>
              <a:t>ràng</a:t>
            </a:r>
            <a:r>
              <a:rPr lang="en-US" dirty="0"/>
              <a:t> </a:t>
            </a:r>
            <a:r>
              <a:rPr lang="en-US" dirty="0" err="1"/>
              <a:t>quá</a:t>
            </a:r>
            <a:r>
              <a:rPr lang="en-US" dirty="0"/>
              <a:t> </a:t>
            </a:r>
            <a:r>
              <a:rPr lang="en-US" dirty="0" err="1"/>
              <a:t>trình</a:t>
            </a:r>
            <a:r>
              <a:rPr lang="en-US" dirty="0"/>
              <a:t> </a:t>
            </a:r>
            <a:r>
              <a:rPr lang="en-US" dirty="0" err="1"/>
              <a:t>chuyển</a:t>
            </a:r>
            <a:r>
              <a:rPr lang="en-US" dirty="0"/>
              <a:t> </a:t>
            </a:r>
            <a:r>
              <a:rPr lang="en-US" dirty="0" err="1"/>
              <a:t>đổi</a:t>
            </a:r>
            <a:r>
              <a:rPr lang="en-US" dirty="0"/>
              <a:t> </a:t>
            </a:r>
            <a:r>
              <a:rPr lang="en-US" dirty="0" err="1"/>
              <a:t>dẫn</a:t>
            </a:r>
            <a:r>
              <a:rPr lang="en-US" dirty="0"/>
              <a:t> </a:t>
            </a:r>
            <a:r>
              <a:rPr lang="en-US" dirty="0" err="1"/>
              <a:t>đến</a:t>
            </a:r>
            <a:r>
              <a:rPr lang="en-US" dirty="0"/>
              <a:t> </a:t>
            </a:r>
            <a:r>
              <a:rPr lang="en-US" dirty="0" err="1"/>
              <a:t>điều</a:t>
            </a:r>
            <a:r>
              <a:rPr lang="en-US" dirty="0"/>
              <a:t> </a:t>
            </a:r>
            <a:r>
              <a:rPr lang="en-US" dirty="0" err="1"/>
              <a:t>đó</a:t>
            </a:r>
            <a:r>
              <a:rPr lang="en-US" dirty="0"/>
              <a:t>: </a:t>
            </a:r>
            <a:r>
              <a:rPr lang="en-US" dirty="0" err="1"/>
              <a:t>tất</a:t>
            </a:r>
            <a:r>
              <a:rPr lang="en-US" dirty="0"/>
              <a:t> </a:t>
            </a:r>
            <a:r>
              <a:rPr lang="en-US" dirty="0" err="1"/>
              <a:t>cả</a:t>
            </a:r>
            <a:r>
              <a:rPr lang="en-US" dirty="0"/>
              <a:t> </a:t>
            </a:r>
            <a:r>
              <a:rPr lang="en-US" dirty="0" err="1"/>
              <a:t>những</a:t>
            </a:r>
            <a:r>
              <a:rPr lang="en-US" dirty="0"/>
              <a:t> </a:t>
            </a:r>
            <a:r>
              <a:rPr lang="en-US" dirty="0" err="1"/>
              <a:t>gì</a:t>
            </a:r>
            <a:r>
              <a:rPr lang="en-US" dirty="0"/>
              <a:t> </a:t>
            </a:r>
            <a:r>
              <a:rPr lang="en-US" dirty="0" err="1"/>
              <a:t>chúng</a:t>
            </a:r>
            <a:r>
              <a:rPr lang="en-US" dirty="0"/>
              <a:t> ta </a:t>
            </a:r>
            <a:r>
              <a:rPr lang="en-US" dirty="0" err="1"/>
              <a:t>cần</a:t>
            </a:r>
            <a:r>
              <a:rPr lang="en-US" dirty="0"/>
              <a:t> </a:t>
            </a:r>
            <a:r>
              <a:rPr lang="en-US" dirty="0" err="1"/>
              <a:t>là</a:t>
            </a:r>
            <a:r>
              <a:rPr lang="en-US" dirty="0"/>
              <a:t> </a:t>
            </a:r>
            <a:r>
              <a:rPr lang="en-US" dirty="0" err="1"/>
              <a:t>một</a:t>
            </a:r>
            <a:r>
              <a:rPr lang="en-US" dirty="0"/>
              <a:t> </a:t>
            </a:r>
            <a:r>
              <a:rPr lang="en-US" dirty="0" err="1"/>
              <a:t>danh</a:t>
            </a:r>
            <a:r>
              <a:rPr lang="en-US" dirty="0"/>
              <a:t> </a:t>
            </a:r>
            <a:r>
              <a:rPr lang="en-US" dirty="0" err="1"/>
              <a:t>sách</a:t>
            </a:r>
            <a:r>
              <a:rPr lang="en-US" dirty="0"/>
              <a:t> ban </a:t>
            </a:r>
            <a:r>
              <a:rPr lang="en-US" dirty="0" err="1"/>
              <a:t>đầu</a:t>
            </a:r>
            <a:r>
              <a:rPr lang="en-US" dirty="0"/>
              <a:t> </a:t>
            </a:r>
            <a:r>
              <a:rPr lang="en-US" dirty="0" err="1"/>
              <a:t>các</a:t>
            </a:r>
            <a:r>
              <a:rPr lang="en-US" dirty="0"/>
              <a:t> </a:t>
            </a:r>
            <a:r>
              <a:rPr lang="en-US" dirty="0" err="1"/>
              <a:t>hệ</a:t>
            </a:r>
            <a:r>
              <a:rPr lang="en-US" dirty="0"/>
              <a:t> </a:t>
            </a:r>
            <a:r>
              <a:rPr lang="en-US" dirty="0" err="1"/>
              <a:t>số</a:t>
            </a:r>
            <a:r>
              <a:rPr lang="en-US" dirty="0"/>
              <a:t> </a:t>
            </a:r>
            <a:r>
              <a:rPr lang="en-US" dirty="0" err="1"/>
              <a:t>của</a:t>
            </a:r>
            <a:r>
              <a:rPr lang="en-US" dirty="0"/>
              <a:t> </a:t>
            </a:r>
            <a:r>
              <a:rPr lang="en-US" dirty="0" err="1"/>
              <a:t>đa</a:t>
            </a:r>
            <a:r>
              <a:rPr lang="en-US" dirty="0"/>
              <a:t> </a:t>
            </a:r>
            <a:r>
              <a:rPr lang="en-US" dirty="0" err="1"/>
              <a:t>thức</a:t>
            </a:r>
            <a:r>
              <a:rPr lang="en-US" dirty="0"/>
              <a:t>.</a:t>
            </a:r>
          </a:p>
        </p:txBody>
      </p:sp>
      <p:graphicFrame>
        <p:nvGraphicFramePr>
          <p:cNvPr id="7" name="Content Placeholder 6">
            <a:hlinkClick r:id="" action="ppaction://ole?verb=0"/>
          </p:cNvPr>
          <p:cNvGraphicFramePr>
            <a:graphicFrameLocks noGrp="1" noChangeAspect="1"/>
          </p:cNvGraphicFramePr>
          <p:nvPr>
            <p:ph sz="half" idx="2"/>
            <p:extLst>
              <p:ext uri="{D42A27DB-BD31-4B8C-83A1-F6EECF244321}">
                <p14:modId xmlns:p14="http://schemas.microsoft.com/office/powerpoint/2010/main" val="2602716193"/>
              </p:ext>
            </p:extLst>
          </p:nvPr>
        </p:nvGraphicFramePr>
        <p:xfrm>
          <a:off x="6443027" y="3458526"/>
          <a:ext cx="914400" cy="215900"/>
        </p:xfrm>
        <a:graphic>
          <a:graphicData uri="http://schemas.openxmlformats.org/presentationml/2006/ole">
            <mc:AlternateContent xmlns:mc="http://schemas.openxmlformats.org/markup-compatibility/2006">
              <mc:Choice xmlns:v="urn:schemas-microsoft-com:vml" Requires="v">
                <p:oleObj spid="_x0000_s2059" r:id="rId5" imgW="914400" imgH="215900" progId="Equation.KSEE3">
                  <p:embed/>
                </p:oleObj>
              </mc:Choice>
              <mc:Fallback>
                <p:oleObj r:id="rId5" imgW="914400" imgH="215900" progId="Equation.KSEE3">
                  <p:embed/>
                  <p:pic>
                    <p:nvPicPr>
                      <p:cNvPr id="7" name="Content Placeholder 6">
                        <a:hlinkClick r:id="" action="ppaction://ole?verb=0"/>
                      </p:cNvPr>
                      <p:cNvPicPr/>
                      <p:nvPr/>
                    </p:nvPicPr>
                    <p:blipFill>
                      <a:blip r:embed="rId6"/>
                      <a:stretch>
                        <a:fillRect/>
                      </a:stretch>
                    </p:blipFill>
                    <p:spPr>
                      <a:xfrm>
                        <a:off x="6443027" y="3458526"/>
                        <a:ext cx="914400" cy="215900"/>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9CC8A4DF-91DC-4F8F-A1A8-EEF445F1FA36}"/>
              </a:ext>
            </a:extLst>
          </p:cNvPr>
          <p:cNvPicPr>
            <a:picLocks noChangeAspect="1"/>
          </p:cNvPicPr>
          <p:nvPr/>
        </p:nvPicPr>
        <p:blipFill>
          <a:blip r:embed="rId7"/>
          <a:stretch>
            <a:fillRect/>
          </a:stretch>
        </p:blipFill>
        <p:spPr>
          <a:xfrm>
            <a:off x="1089025" y="3275963"/>
            <a:ext cx="5086350" cy="581025"/>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par>
                                <p:cTn id="13" presetID="5" presetClass="entr" presetSubtype="10" fill="hold" grpId="1"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heckerboard(across)">
                                      <p:cBhvr>
                                        <p:cTn id="15" dur="500"/>
                                        <p:tgtEl>
                                          <p:spTgt spid="1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heckerboard(across)">
                                      <p:cBhvr>
                                        <p:cTn id="18" dur="500"/>
                                        <p:tgtEl>
                                          <p:spTgt spid="4"/>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4" grpId="0"/>
      <p:bldP spid="14" grpId="1"/>
      <p:bldP spid="4"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1368425" y="624840"/>
            <a:ext cx="6407150" cy="521970"/>
          </a:xfrm>
          <a:prstGeom prst="rect">
            <a:avLst/>
          </a:prstGeom>
          <a:noFill/>
        </p:spPr>
        <p:txBody>
          <a:bodyPr wrap="square" rtlCol="0">
            <a:spAutoFit/>
          </a:bodyPr>
          <a:lstStyle/>
          <a:p>
            <a:r>
              <a:rPr lang="en-US" sz="2800" b="1" dirty="0">
                <a:solidFill>
                  <a:srgbClr val="00B0F0"/>
                </a:solidFill>
                <a:effectLst>
                  <a:outerShdw blurRad="38100" dist="38100" dir="2700000" algn="tl">
                    <a:srgbClr val="000000">
                      <a:alpha val="43137"/>
                    </a:srgbClr>
                  </a:outerShdw>
                </a:effectLst>
                <a:sym typeface="+mn-ea"/>
              </a:rPr>
              <a:t>Horner’s Rule and Binary Exponentiation</a:t>
            </a:r>
          </a:p>
        </p:txBody>
      </p:sp>
      <p:sp>
        <p:nvSpPr>
          <p:cNvPr id="14" name="Text Box 13"/>
          <p:cNvSpPr txBox="1"/>
          <p:nvPr/>
        </p:nvSpPr>
        <p:spPr>
          <a:xfrm>
            <a:off x="275590" y="1341120"/>
            <a:ext cx="670560" cy="368300"/>
          </a:xfrm>
          <a:prstGeom prst="rect">
            <a:avLst/>
          </a:prstGeom>
          <a:noFill/>
        </p:spPr>
        <p:txBody>
          <a:bodyPr wrap="none" rtlCol="0">
            <a:spAutoFit/>
          </a:bodyPr>
          <a:lstStyle/>
          <a:p>
            <a:pPr algn="l"/>
            <a:r>
              <a:rPr lang="en-US" b="1">
                <a:sym typeface="+mn-ea"/>
              </a:rPr>
              <a:t>Ví dụ</a:t>
            </a:r>
          </a:p>
        </p:txBody>
      </p:sp>
      <p:sp>
        <p:nvSpPr>
          <p:cNvPr id="4" name="Text Box 3"/>
          <p:cNvSpPr txBox="1"/>
          <p:nvPr/>
        </p:nvSpPr>
        <p:spPr>
          <a:xfrm>
            <a:off x="275590" y="1812925"/>
            <a:ext cx="8202295" cy="1198880"/>
          </a:xfrm>
          <a:prstGeom prst="rect">
            <a:avLst/>
          </a:prstGeom>
          <a:noFill/>
        </p:spPr>
        <p:txBody>
          <a:bodyPr wrap="square" rtlCol="0">
            <a:spAutoFit/>
          </a:bodyPr>
          <a:lstStyle/>
          <a:p>
            <a:pPr algn="l"/>
            <a:r>
              <a:rPr lang="en-US" dirty="0" err="1"/>
              <a:t>Quy</a:t>
            </a:r>
            <a:r>
              <a:rPr lang="en-US" dirty="0"/>
              <a:t> </a:t>
            </a:r>
            <a:r>
              <a:rPr lang="en-US" dirty="0" err="1"/>
              <a:t>tắc</a:t>
            </a:r>
            <a:r>
              <a:rPr lang="en-US" dirty="0"/>
              <a:t> </a:t>
            </a:r>
            <a:r>
              <a:rPr lang="en-US" dirty="0" err="1"/>
              <a:t>của</a:t>
            </a:r>
            <a:r>
              <a:rPr lang="en-US" dirty="0"/>
              <a:t> Horner </a:t>
            </a:r>
            <a:r>
              <a:rPr lang="en-US" dirty="0" err="1"/>
              <a:t>là</a:t>
            </a:r>
            <a:r>
              <a:rPr lang="en-US" dirty="0"/>
              <a:t> </a:t>
            </a:r>
            <a:r>
              <a:rPr lang="en-US" dirty="0" err="1"/>
              <a:t>một</a:t>
            </a:r>
            <a:r>
              <a:rPr lang="en-US" dirty="0"/>
              <a:t> </a:t>
            </a:r>
            <a:r>
              <a:rPr lang="en-US" dirty="0" err="1"/>
              <a:t>ví</a:t>
            </a:r>
            <a:r>
              <a:rPr lang="en-US" dirty="0"/>
              <a:t> </a:t>
            </a:r>
            <a:r>
              <a:rPr lang="en-US" dirty="0" err="1"/>
              <a:t>dụ</a:t>
            </a:r>
            <a:r>
              <a:rPr lang="en-US" dirty="0"/>
              <a:t> </a:t>
            </a:r>
            <a:r>
              <a:rPr lang="en-US" dirty="0" err="1"/>
              <a:t>điển</a:t>
            </a:r>
            <a:r>
              <a:rPr lang="en-US" dirty="0"/>
              <a:t> </a:t>
            </a:r>
            <a:r>
              <a:rPr lang="en-US" dirty="0" err="1"/>
              <a:t>hình</a:t>
            </a:r>
            <a:r>
              <a:rPr lang="en-US" dirty="0"/>
              <a:t> </a:t>
            </a:r>
            <a:r>
              <a:rPr lang="en-US" dirty="0" err="1"/>
              <a:t>về</a:t>
            </a:r>
            <a:r>
              <a:rPr lang="en-US" dirty="0"/>
              <a:t> </a:t>
            </a:r>
            <a:r>
              <a:rPr lang="en-US" dirty="0" err="1"/>
              <a:t>kỹ</a:t>
            </a:r>
            <a:r>
              <a:rPr lang="en-US" dirty="0"/>
              <a:t> </a:t>
            </a:r>
            <a:r>
              <a:rPr lang="en-US" dirty="0" err="1"/>
              <a:t>thuật</a:t>
            </a:r>
            <a:r>
              <a:rPr lang="en-US" dirty="0"/>
              <a:t> </a:t>
            </a:r>
            <a:r>
              <a:rPr lang="en-US" dirty="0" err="1"/>
              <a:t>thay</a:t>
            </a:r>
            <a:r>
              <a:rPr lang="en-US" dirty="0"/>
              <a:t> </a:t>
            </a:r>
            <a:r>
              <a:rPr lang="en-US" dirty="0" err="1"/>
              <a:t>đổi</a:t>
            </a:r>
            <a:r>
              <a:rPr lang="en-US" dirty="0"/>
              <a:t> </a:t>
            </a:r>
            <a:r>
              <a:rPr lang="en-US" dirty="0" err="1"/>
              <a:t>biểu</a:t>
            </a:r>
            <a:r>
              <a:rPr lang="en-US" dirty="0"/>
              <a:t> </a:t>
            </a:r>
            <a:r>
              <a:rPr lang="en-US" dirty="0" err="1"/>
              <a:t>diễn</a:t>
            </a:r>
            <a:r>
              <a:rPr lang="en-US" dirty="0"/>
              <a:t> </a:t>
            </a:r>
            <a:r>
              <a:rPr lang="en-US" dirty="0" err="1"/>
              <a:t>vì</a:t>
            </a:r>
            <a:endParaRPr lang="en-US" dirty="0"/>
          </a:p>
          <a:p>
            <a:r>
              <a:rPr lang="en-US" dirty="0" err="1"/>
              <a:t>nó</a:t>
            </a:r>
            <a:r>
              <a:rPr lang="en-US" dirty="0"/>
              <a:t> </a:t>
            </a:r>
            <a:r>
              <a:rPr lang="en-US" dirty="0" err="1"/>
              <a:t>dựa</a:t>
            </a:r>
            <a:r>
              <a:rPr lang="en-US" dirty="0"/>
              <a:t> </a:t>
            </a:r>
            <a:r>
              <a:rPr lang="en-US" dirty="0" err="1"/>
              <a:t>trên</a:t>
            </a:r>
            <a:r>
              <a:rPr lang="en-US" dirty="0"/>
              <a:t> </a:t>
            </a:r>
            <a:r>
              <a:rPr lang="en-US" dirty="0" err="1"/>
              <a:t>việc</a:t>
            </a:r>
            <a:r>
              <a:rPr lang="en-US" dirty="0"/>
              <a:t> </a:t>
            </a:r>
            <a:r>
              <a:rPr lang="en-US" dirty="0" err="1"/>
              <a:t>biểu</a:t>
            </a:r>
            <a:r>
              <a:rPr lang="en-US" dirty="0"/>
              <a:t> </a:t>
            </a:r>
            <a:r>
              <a:rPr lang="en-US" dirty="0" err="1"/>
              <a:t>diễn</a:t>
            </a:r>
            <a:r>
              <a:rPr lang="en-US" dirty="0"/>
              <a:t> p (x) </a:t>
            </a:r>
            <a:r>
              <a:rPr lang="en-US" dirty="0" err="1"/>
              <a:t>bằng</a:t>
            </a:r>
            <a:r>
              <a:rPr lang="en-US" dirty="0"/>
              <a:t> </a:t>
            </a:r>
            <a:r>
              <a:rPr lang="en-US" dirty="0" err="1"/>
              <a:t>một</a:t>
            </a:r>
            <a:r>
              <a:rPr lang="en-US" dirty="0"/>
              <a:t> </a:t>
            </a:r>
            <a:r>
              <a:rPr lang="en-US" dirty="0" err="1"/>
              <a:t>công</a:t>
            </a:r>
            <a:r>
              <a:rPr lang="en-US" dirty="0"/>
              <a:t> </a:t>
            </a:r>
            <a:r>
              <a:rPr lang="en-US" dirty="0" err="1"/>
              <a:t>thức</a:t>
            </a:r>
            <a:r>
              <a:rPr lang="en-US" dirty="0"/>
              <a:t> </a:t>
            </a:r>
            <a:r>
              <a:rPr lang="en-US" dirty="0" err="1"/>
              <a:t>khác</a:t>
            </a:r>
            <a:r>
              <a:rPr lang="en-US" dirty="0"/>
              <a:t> </a:t>
            </a:r>
            <a:r>
              <a:rPr lang="en-US" dirty="0" err="1"/>
              <a:t>với</a:t>
            </a:r>
            <a:r>
              <a:rPr lang="en-US" dirty="0"/>
              <a:t> (a). </a:t>
            </a:r>
            <a:r>
              <a:rPr lang="en-US" dirty="0" err="1"/>
              <a:t>Công</a:t>
            </a:r>
            <a:r>
              <a:rPr lang="en-US" dirty="0"/>
              <a:t> </a:t>
            </a:r>
            <a:r>
              <a:rPr lang="en-US" dirty="0" err="1"/>
              <a:t>thức</a:t>
            </a:r>
            <a:r>
              <a:rPr lang="en-US" dirty="0"/>
              <a:t> </a:t>
            </a:r>
            <a:r>
              <a:rPr lang="en-US" dirty="0" err="1"/>
              <a:t>mới</a:t>
            </a:r>
            <a:r>
              <a:rPr lang="en-US" dirty="0"/>
              <a:t> </a:t>
            </a:r>
            <a:r>
              <a:rPr lang="en-US" dirty="0" err="1"/>
              <a:t>này</a:t>
            </a:r>
            <a:r>
              <a:rPr lang="en-US" dirty="0"/>
              <a:t> </a:t>
            </a:r>
            <a:r>
              <a:rPr lang="en-US" dirty="0" err="1"/>
              <a:t>nhận</a:t>
            </a:r>
            <a:r>
              <a:rPr lang="en-US" dirty="0"/>
              <a:t> </a:t>
            </a:r>
            <a:r>
              <a:rPr lang="en-US" dirty="0" err="1"/>
              <a:t>được</a:t>
            </a:r>
            <a:r>
              <a:rPr lang="en-US" dirty="0"/>
              <a:t> </a:t>
            </a:r>
            <a:r>
              <a:rPr lang="en-US" dirty="0" err="1"/>
              <a:t>từ</a:t>
            </a:r>
            <a:r>
              <a:rPr lang="en-US" dirty="0"/>
              <a:t> (a) </a:t>
            </a:r>
            <a:r>
              <a:rPr lang="en-US" dirty="0" err="1"/>
              <a:t>bằng</a:t>
            </a:r>
            <a:r>
              <a:rPr lang="en-US" dirty="0"/>
              <a:t> </a:t>
            </a:r>
            <a:r>
              <a:rPr lang="en-US" dirty="0" err="1"/>
              <a:t>cách</a:t>
            </a:r>
            <a:r>
              <a:rPr lang="en-US" dirty="0"/>
              <a:t> </a:t>
            </a:r>
            <a:r>
              <a:rPr lang="en-US" dirty="0" err="1"/>
              <a:t>liên</a:t>
            </a:r>
            <a:r>
              <a:rPr lang="en-US" dirty="0"/>
              <a:t> </a:t>
            </a:r>
            <a:r>
              <a:rPr lang="en-US" dirty="0" err="1"/>
              <a:t>tiếp</a:t>
            </a:r>
            <a:r>
              <a:rPr lang="en-US" dirty="0"/>
              <a:t> </a:t>
            </a:r>
            <a:r>
              <a:rPr lang="en-US" dirty="0" err="1"/>
              <a:t>lấy</a:t>
            </a:r>
            <a:r>
              <a:rPr lang="en-US" dirty="0"/>
              <a:t> x </a:t>
            </a:r>
            <a:r>
              <a:rPr lang="en-US" dirty="0" err="1"/>
              <a:t>làm</a:t>
            </a:r>
            <a:r>
              <a:rPr lang="en-US" dirty="0"/>
              <a:t> </a:t>
            </a:r>
            <a:r>
              <a:rPr lang="en-US" dirty="0" err="1"/>
              <a:t>nhân</a:t>
            </a:r>
            <a:r>
              <a:rPr lang="en-US" dirty="0"/>
              <a:t> </a:t>
            </a:r>
            <a:r>
              <a:rPr lang="en-US" dirty="0" err="1"/>
              <a:t>tử</a:t>
            </a:r>
            <a:r>
              <a:rPr lang="en-US" dirty="0"/>
              <a:t> </a:t>
            </a:r>
            <a:r>
              <a:rPr lang="en-US" dirty="0" err="1"/>
              <a:t>chung</a:t>
            </a:r>
            <a:r>
              <a:rPr lang="en-US" dirty="0"/>
              <a:t> </a:t>
            </a:r>
            <a:r>
              <a:rPr lang="en-US" dirty="0" err="1"/>
              <a:t>trong</a:t>
            </a:r>
            <a:r>
              <a:rPr lang="en-US" dirty="0"/>
              <a:t> </a:t>
            </a:r>
            <a:r>
              <a:rPr lang="en-US" dirty="0" err="1"/>
              <a:t>phần</a:t>
            </a:r>
            <a:r>
              <a:rPr lang="en-US" dirty="0"/>
              <a:t> </a:t>
            </a:r>
            <a:r>
              <a:rPr lang="en-US" dirty="0" err="1"/>
              <a:t>còn</a:t>
            </a:r>
            <a:r>
              <a:rPr lang="en-US" dirty="0"/>
              <a:t> </a:t>
            </a:r>
            <a:r>
              <a:rPr lang="en-US" dirty="0" err="1"/>
              <a:t>lại</a:t>
            </a:r>
            <a:r>
              <a:rPr lang="en-US" dirty="0"/>
              <a:t> </a:t>
            </a:r>
            <a:r>
              <a:rPr lang="en-US" dirty="0" err="1"/>
              <a:t>bậc</a:t>
            </a:r>
            <a:r>
              <a:rPr lang="en-US" dirty="0"/>
              <a:t> </a:t>
            </a:r>
            <a:r>
              <a:rPr lang="en-US" dirty="0" err="1"/>
              <a:t>đa</a:t>
            </a:r>
            <a:r>
              <a:rPr lang="en-US" dirty="0"/>
              <a:t> </a:t>
            </a:r>
            <a:r>
              <a:rPr lang="en-US" dirty="0" err="1"/>
              <a:t>thức</a:t>
            </a:r>
            <a:r>
              <a:rPr lang="en-US" dirty="0"/>
              <a:t> </a:t>
            </a:r>
            <a:r>
              <a:rPr lang="en-US" dirty="0" err="1"/>
              <a:t>giảm</a:t>
            </a:r>
            <a:r>
              <a:rPr lang="en-US" dirty="0"/>
              <a:t> </a:t>
            </a:r>
            <a:r>
              <a:rPr lang="en-US" dirty="0" err="1"/>
              <a:t>dần</a:t>
            </a:r>
            <a:endParaRPr lang="en-US" dirty="0"/>
          </a:p>
        </p:txBody>
      </p:sp>
      <p:pic>
        <p:nvPicPr>
          <p:cNvPr id="2" name="Content Placeholder 1"/>
          <p:cNvPicPr>
            <a:picLocks noGrp="1" noChangeAspect="1"/>
          </p:cNvPicPr>
          <p:nvPr>
            <p:ph sz="half" idx="2"/>
          </p:nvPr>
        </p:nvPicPr>
        <p:blipFill>
          <a:blip r:embed="rId4"/>
          <a:stretch>
            <a:fillRect/>
          </a:stretch>
        </p:blipFill>
        <p:spPr>
          <a:xfrm>
            <a:off x="2294890" y="2992755"/>
            <a:ext cx="3617595" cy="238506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par>
                                <p:cTn id="13" presetID="5" presetClass="entr" presetSubtype="10" fill="hold" grpId="1"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heckerboard(across)">
                                      <p:cBhvr>
                                        <p:cTn id="15" dur="500"/>
                                        <p:tgtEl>
                                          <p:spTgt spid="1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heckerboard(across)">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4" grpId="0"/>
      <p:bldP spid="14" grpId="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nvSpPr>
        <p:spPr>
          <a:xfrm>
            <a:off x="0" y="-3324"/>
            <a:ext cx="9144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6" name="Rounded Rectangle 3"/>
          <p:cNvSpPr>
            <a:spLocks noGrp="1" noRot="1" noChangeAspect="1" noMove="1" noResize="1" noEditPoints="1" noAdjustHandles="1" noChangeArrowheads="1" noChangeShapeType="1" noTextEdit="1"/>
          </p:cNvSpPr>
          <p:nvPr/>
        </p:nvSpPr>
        <p:spPr>
          <a:xfrm>
            <a:off x="485058" y="640080"/>
            <a:ext cx="8190312"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nvSpPr>
        <p:spPr>
          <a:xfrm>
            <a:off x="717763" y="960109"/>
            <a:ext cx="7708392" cy="4937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TextBox 6"/>
          <p:cNvSpPr txBox="1"/>
          <p:nvPr/>
        </p:nvSpPr>
        <p:spPr>
          <a:xfrm>
            <a:off x="3345180" y="2789555"/>
            <a:ext cx="4570095" cy="580390"/>
          </a:xfrm>
          <a:prstGeom prst="rect">
            <a:avLst/>
          </a:prstGeom>
        </p:spPr>
        <p:txBody>
          <a:bodyPr rot="0" spcFirstLastPara="0" vertOverflow="overflow" horzOverflow="overflow" vert="horz" lIns="91440" tIns="45720" rIns="91440" bIns="45720" numCol="1" spcCol="0" rtlCol="0" fromWordArt="0" anchor="ctr" anchorCtr="0" forceAA="0" compatLnSpc="1">
            <a:noAutofit/>
          </a:bodyPr>
          <a:lstStyle/>
          <a:p>
            <a:pPr>
              <a:lnSpc>
                <a:spcPct val="90000"/>
              </a:lnSpc>
              <a:spcAft>
                <a:spcPts val="600"/>
              </a:spcAft>
            </a:pPr>
            <a:r>
              <a:rPr lang="en-US" sz="2000" err="1"/>
              <a:t>Phần</a:t>
            </a:r>
            <a:r>
              <a:rPr lang="en-US" sz="2000"/>
              <a:t> 3: Balanced Search Trees</a:t>
            </a:r>
          </a:p>
        </p:txBody>
      </p:sp>
      <p:pic>
        <p:nvPicPr>
          <p:cNvPr id="4" name="Picture 4" descr="A picture containing drawing&#10;&#10;Description automatically generated"/>
          <p:cNvPicPr>
            <a:picLocks noGrp="1" noChangeAspect="1"/>
          </p:cNvPicPr>
          <p:nvPr>
            <p:ph idx="1"/>
          </p:nvPr>
        </p:nvPicPr>
        <p:blipFill>
          <a:blip r:embed="rId2"/>
          <a:stretch>
            <a:fillRect/>
          </a:stretch>
        </p:blipFill>
        <p:spPr>
          <a:xfrm>
            <a:off x="0" y="-3175"/>
            <a:ext cx="928370" cy="559435"/>
          </a:xfrm>
        </p:spPr>
      </p:pic>
      <p:sp>
        <p:nvSpPr>
          <p:cNvPr id="2" name="TextBox 1"/>
          <p:cNvSpPr txBox="1"/>
          <p:nvPr/>
        </p:nvSpPr>
        <p:spPr>
          <a:xfrm>
            <a:off x="862330" y="2886075"/>
            <a:ext cx="2353945" cy="8604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US" sz="2500" b="1" dirty="0">
                <a:ln w="9525">
                  <a:solidFill>
                    <a:schemeClr val="bg1"/>
                  </a:solidFill>
                  <a:prstDash val="solid"/>
                </a:ln>
                <a:solidFill>
                  <a:srgbClr val="00B0F0"/>
                </a:solidFill>
                <a:effectLst>
                  <a:outerShdw blurRad="12700" dist="38100" dir="2700000" algn="tl" rotWithShape="0">
                    <a:schemeClr val="bg1">
                      <a:lumMod val="50000"/>
                    </a:schemeClr>
                  </a:outerShdw>
                </a:effectLst>
                <a:latin typeface="Times New Roman" panose="02020603050405020304" charset="0"/>
                <a:ea typeface="Tahoma" panose="020B0604030504040204"/>
                <a:cs typeface="Times New Roman" panose="02020603050405020304" charset="0"/>
              </a:rPr>
              <a:t>NỘI DUNG CHÍNH</a:t>
            </a:r>
          </a:p>
        </p:txBody>
      </p:sp>
      <p:sp>
        <p:nvSpPr>
          <p:cNvPr id="3" name="TextBox 2"/>
          <p:cNvSpPr txBox="1"/>
          <p:nvPr/>
        </p:nvSpPr>
        <p:spPr>
          <a:xfrm>
            <a:off x="3339465" y="1800860"/>
            <a:ext cx="4681220" cy="3987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US" sz="2000" err="1"/>
              <a:t>Phần</a:t>
            </a:r>
            <a:r>
              <a:rPr lang="en-US" sz="2000"/>
              <a:t> 1: Presorting</a:t>
            </a:r>
          </a:p>
        </p:txBody>
      </p:sp>
      <p:sp>
        <p:nvSpPr>
          <p:cNvPr id="6" name="TextBox 5"/>
          <p:cNvSpPr txBox="1"/>
          <p:nvPr/>
        </p:nvSpPr>
        <p:spPr>
          <a:xfrm>
            <a:off x="3339465" y="2280285"/>
            <a:ext cx="4570730" cy="3987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US" sz="2000" err="1"/>
              <a:t>Phần</a:t>
            </a:r>
            <a:r>
              <a:rPr lang="en-US" sz="2000"/>
              <a:t> 2:  Gaussian Elimination </a:t>
            </a:r>
            <a:endParaRPr lang="en-US" sz="2000" err="1">
              <a:cs typeface="Calibri" panose="020F0502020204030204"/>
            </a:endParaRPr>
          </a:p>
        </p:txBody>
      </p:sp>
      <p:sp>
        <p:nvSpPr>
          <p:cNvPr id="8" name="TextBox 7"/>
          <p:cNvSpPr txBox="1"/>
          <p:nvPr/>
        </p:nvSpPr>
        <p:spPr>
          <a:xfrm>
            <a:off x="3345180" y="3502025"/>
            <a:ext cx="4569460" cy="3987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US" sz="2000" err="1"/>
              <a:t>Phần</a:t>
            </a:r>
            <a:r>
              <a:rPr lang="en-US" sz="2000"/>
              <a:t> 4:  Heaps and Heapsort</a:t>
            </a:r>
          </a:p>
        </p:txBody>
      </p:sp>
      <p:sp>
        <p:nvSpPr>
          <p:cNvPr id="11" name="TextBox 10"/>
          <p:cNvSpPr txBox="1"/>
          <p:nvPr/>
        </p:nvSpPr>
        <p:spPr>
          <a:xfrm>
            <a:off x="3343275" y="4302125"/>
            <a:ext cx="4571365" cy="706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US" sz="2000" dirty="0" err="1"/>
              <a:t>Phần</a:t>
            </a:r>
            <a:r>
              <a:rPr lang="en-US" sz="2000" dirty="0"/>
              <a:t> 5: Horner’s Rule and Binary Exponentiation </a:t>
            </a:r>
            <a:endParaRPr lang="en-US" sz="2000" dirty="0" err="1">
              <a:cs typeface="Calibri" panose="020F0502020204030204"/>
            </a:endParaRPr>
          </a:p>
        </p:txBody>
      </p:sp>
      <p:sp>
        <p:nvSpPr>
          <p:cNvPr id="5" name="TextBox 2"/>
          <p:cNvSpPr txBox="1"/>
          <p:nvPr/>
        </p:nvSpPr>
        <p:spPr>
          <a:xfrm>
            <a:off x="2045335" y="1176655"/>
            <a:ext cx="5801360" cy="47561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US" sz="25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charset="0"/>
                <a:cs typeface="Times New Roman" panose="02020603050405020304" charset="0"/>
              </a:rPr>
              <a:t>TRANSFORM AND CONQUER</a:t>
            </a:r>
          </a:p>
        </p:txBody>
      </p:sp>
      <p:sp>
        <p:nvSpPr>
          <p:cNvPr id="9" name="TextBox 10"/>
          <p:cNvSpPr txBox="1"/>
          <p:nvPr/>
        </p:nvSpPr>
        <p:spPr>
          <a:xfrm>
            <a:off x="3345180" y="5107305"/>
            <a:ext cx="4571365" cy="3987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US" sz="2000" dirty="0" err="1"/>
              <a:t>Phần</a:t>
            </a:r>
            <a:r>
              <a:rPr lang="en-US" sz="2000" dirty="0"/>
              <a:t> 6: Problem Reduction </a:t>
            </a:r>
            <a:endParaRPr lang="en-US" sz="2000" dirty="0" err="1">
              <a:cs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P spid="6" grpId="0"/>
      <p:bldP spid="8" grpId="0"/>
      <p:bldP spid="11" grpId="0"/>
      <p:bldP spid="5"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1368425" y="624840"/>
            <a:ext cx="6407150" cy="521970"/>
          </a:xfrm>
          <a:prstGeom prst="rect">
            <a:avLst/>
          </a:prstGeom>
          <a:noFill/>
        </p:spPr>
        <p:txBody>
          <a:bodyPr wrap="square" rtlCol="0">
            <a:spAutoFit/>
          </a:bodyPr>
          <a:lstStyle/>
          <a:p>
            <a:r>
              <a:rPr lang="en-US" sz="2800" b="1" dirty="0">
                <a:solidFill>
                  <a:srgbClr val="00B0F0"/>
                </a:solidFill>
                <a:effectLst>
                  <a:outerShdw blurRad="38100" dist="38100" dir="2700000" algn="tl">
                    <a:srgbClr val="000000">
                      <a:alpha val="43137"/>
                    </a:srgbClr>
                  </a:outerShdw>
                </a:effectLst>
                <a:sym typeface="+mn-ea"/>
              </a:rPr>
              <a:t>Horner’s Rule and Binary Exponentiation</a:t>
            </a:r>
          </a:p>
        </p:txBody>
      </p:sp>
      <p:sp>
        <p:nvSpPr>
          <p:cNvPr id="14" name="Text Box 13"/>
          <p:cNvSpPr txBox="1"/>
          <p:nvPr/>
        </p:nvSpPr>
        <p:spPr>
          <a:xfrm>
            <a:off x="386715" y="2659380"/>
            <a:ext cx="670560" cy="368300"/>
          </a:xfrm>
          <a:prstGeom prst="rect">
            <a:avLst/>
          </a:prstGeom>
          <a:noFill/>
        </p:spPr>
        <p:txBody>
          <a:bodyPr wrap="none" rtlCol="0">
            <a:spAutoFit/>
          </a:bodyPr>
          <a:lstStyle/>
          <a:p>
            <a:pPr algn="l"/>
            <a:r>
              <a:rPr lang="en-US" b="1">
                <a:sym typeface="+mn-ea"/>
              </a:rPr>
              <a:t>Ví dụ</a:t>
            </a:r>
          </a:p>
        </p:txBody>
      </p:sp>
      <p:sp>
        <p:nvSpPr>
          <p:cNvPr id="4" name="Text Box 3"/>
          <p:cNvSpPr txBox="1"/>
          <p:nvPr/>
        </p:nvSpPr>
        <p:spPr>
          <a:xfrm>
            <a:off x="265430" y="1320165"/>
            <a:ext cx="8202295" cy="1198880"/>
          </a:xfrm>
          <a:prstGeom prst="rect">
            <a:avLst/>
          </a:prstGeom>
          <a:noFill/>
        </p:spPr>
        <p:txBody>
          <a:bodyPr wrap="square" rtlCol="0">
            <a:spAutoFit/>
          </a:bodyPr>
          <a:lstStyle/>
          <a:p>
            <a:pPr algn="l"/>
            <a:r>
              <a:rPr lang="en-US" dirty="0" err="1"/>
              <a:t>Ngoại</a:t>
            </a:r>
            <a:r>
              <a:rPr lang="en-US" dirty="0"/>
              <a:t> </a:t>
            </a:r>
            <a:r>
              <a:rPr lang="en-US" dirty="0" err="1"/>
              <a:t>trừ</a:t>
            </a:r>
            <a:r>
              <a:rPr lang="en-US" dirty="0"/>
              <a:t> </a:t>
            </a:r>
            <a:r>
              <a:rPr lang="en-US" dirty="0" err="1"/>
              <a:t>cho</a:t>
            </a:r>
            <a:r>
              <a:rPr lang="en-US" dirty="0"/>
              <a:t> </a:t>
            </a:r>
            <a:r>
              <a:rPr lang="en-US" dirty="0" err="1"/>
              <a:t>mục</a:t>
            </a:r>
            <a:r>
              <a:rPr lang="en-US" dirty="0"/>
              <a:t> </a:t>
            </a:r>
            <a:r>
              <a:rPr lang="en-US" dirty="0" err="1"/>
              <a:t>nhập</a:t>
            </a:r>
            <a:r>
              <a:rPr lang="en-US" dirty="0"/>
              <a:t> </a:t>
            </a:r>
            <a:r>
              <a:rPr lang="en-US" dirty="0" err="1"/>
              <a:t>đầu</a:t>
            </a:r>
            <a:r>
              <a:rPr lang="en-US" dirty="0"/>
              <a:t> </a:t>
            </a:r>
            <a:r>
              <a:rPr lang="en-US" dirty="0" err="1"/>
              <a:t>tiên</a:t>
            </a:r>
            <a:r>
              <a:rPr lang="en-US" dirty="0"/>
              <a:t> </a:t>
            </a:r>
            <a:r>
              <a:rPr lang="en-US" dirty="0" err="1"/>
              <a:t>của</a:t>
            </a:r>
            <a:r>
              <a:rPr lang="en-US" dirty="0"/>
              <a:t> </a:t>
            </a:r>
            <a:r>
              <a:rPr lang="en-US" dirty="0" err="1"/>
              <a:t>nó</a:t>
            </a:r>
            <a:r>
              <a:rPr lang="en-US" dirty="0"/>
              <a:t>, </a:t>
            </a:r>
            <a:r>
              <a:rPr lang="en-US" dirty="0" err="1"/>
              <a:t>là</a:t>
            </a:r>
            <a:r>
              <a:rPr lang="en-US" dirty="0"/>
              <a:t> </a:t>
            </a:r>
            <a:r>
              <a:rPr lang="en-US" dirty="0" err="1"/>
              <a:t>một</a:t>
            </a:r>
            <a:r>
              <a:rPr lang="en-US" dirty="0"/>
              <a:t>, </a:t>
            </a:r>
            <a:r>
              <a:rPr lang="en-US" dirty="0" err="1"/>
              <a:t>hàng</a:t>
            </a:r>
            <a:r>
              <a:rPr lang="en-US" dirty="0"/>
              <a:t> </a:t>
            </a:r>
            <a:r>
              <a:rPr lang="en-US" dirty="0" err="1"/>
              <a:t>thứ</a:t>
            </a:r>
            <a:r>
              <a:rPr lang="en-US" dirty="0"/>
              <a:t> </a:t>
            </a:r>
            <a:r>
              <a:rPr lang="en-US" dirty="0" err="1"/>
              <a:t>hai</a:t>
            </a:r>
            <a:r>
              <a:rPr lang="en-US" dirty="0"/>
              <a:t> </a:t>
            </a:r>
            <a:r>
              <a:rPr lang="en-US" dirty="0" err="1"/>
              <a:t>được</a:t>
            </a:r>
            <a:r>
              <a:rPr lang="en-US" dirty="0"/>
              <a:t> </a:t>
            </a:r>
            <a:r>
              <a:rPr lang="en-US" dirty="0" err="1"/>
              <a:t>điền</a:t>
            </a:r>
            <a:r>
              <a:rPr lang="en-US" dirty="0"/>
              <a:t> </a:t>
            </a:r>
            <a:r>
              <a:rPr lang="en-US" dirty="0" err="1"/>
              <a:t>từ</a:t>
            </a:r>
            <a:r>
              <a:rPr lang="en-US" dirty="0"/>
              <a:t> </a:t>
            </a:r>
            <a:r>
              <a:rPr lang="en-US" dirty="0" err="1"/>
              <a:t>trái</a:t>
            </a:r>
            <a:r>
              <a:rPr lang="en-US" dirty="0"/>
              <a:t> sang </a:t>
            </a:r>
            <a:r>
              <a:rPr lang="en-US" dirty="0" err="1"/>
              <a:t>phải</a:t>
            </a:r>
            <a:r>
              <a:rPr lang="en-US" dirty="0"/>
              <a:t> </a:t>
            </a:r>
            <a:r>
              <a:rPr lang="en-US" dirty="0" err="1"/>
              <a:t>như</a:t>
            </a:r>
            <a:r>
              <a:rPr lang="en-US" dirty="0"/>
              <a:t> </a:t>
            </a:r>
            <a:r>
              <a:rPr lang="en-US" dirty="0" err="1"/>
              <a:t>sau</a:t>
            </a:r>
            <a:r>
              <a:rPr lang="en-US" dirty="0"/>
              <a:t>: </a:t>
            </a:r>
            <a:r>
              <a:rPr lang="en-US" dirty="0" err="1"/>
              <a:t>mục</a:t>
            </a:r>
            <a:r>
              <a:rPr lang="en-US" dirty="0"/>
              <a:t> </a:t>
            </a:r>
            <a:r>
              <a:rPr lang="en-US" dirty="0" err="1"/>
              <a:t>nhập</a:t>
            </a:r>
            <a:r>
              <a:rPr lang="en-US" dirty="0"/>
              <a:t> </a:t>
            </a:r>
            <a:r>
              <a:rPr lang="en-US" dirty="0" err="1"/>
              <a:t>tiếp</a:t>
            </a:r>
            <a:r>
              <a:rPr lang="en-US" dirty="0"/>
              <a:t> </a:t>
            </a:r>
            <a:r>
              <a:rPr lang="en-US" dirty="0" err="1"/>
              <a:t>theo</a:t>
            </a:r>
            <a:r>
              <a:rPr lang="en-US" dirty="0"/>
              <a:t> </a:t>
            </a:r>
            <a:r>
              <a:rPr lang="en-US" dirty="0" err="1"/>
              <a:t>được</a:t>
            </a:r>
            <a:r>
              <a:rPr lang="en-US" dirty="0"/>
              <a:t> </a:t>
            </a:r>
            <a:r>
              <a:rPr lang="en-US" dirty="0" err="1"/>
              <a:t>tính</a:t>
            </a:r>
            <a:r>
              <a:rPr lang="en-US" dirty="0"/>
              <a:t> </a:t>
            </a:r>
            <a:r>
              <a:rPr lang="en-US" dirty="0" err="1"/>
              <a:t>bằng</a:t>
            </a:r>
            <a:r>
              <a:rPr lang="en-US" dirty="0"/>
              <a:t> </a:t>
            </a:r>
            <a:r>
              <a:rPr lang="en-US" dirty="0" err="1"/>
              <a:t>giá</a:t>
            </a:r>
            <a:r>
              <a:rPr lang="en-US" dirty="0"/>
              <a:t> </a:t>
            </a:r>
            <a:r>
              <a:rPr lang="en-US" dirty="0" err="1"/>
              <a:t>trị</a:t>
            </a:r>
            <a:r>
              <a:rPr lang="en-US" dirty="0"/>
              <a:t> </a:t>
            </a:r>
            <a:r>
              <a:rPr lang="en-US" dirty="0" err="1"/>
              <a:t>của</a:t>
            </a:r>
            <a:r>
              <a:rPr lang="en-US" dirty="0"/>
              <a:t> x </a:t>
            </a:r>
            <a:r>
              <a:rPr lang="en-US" dirty="0" err="1"/>
              <a:t>nhân</a:t>
            </a:r>
            <a:r>
              <a:rPr lang="en-US" dirty="0"/>
              <a:t> </a:t>
            </a:r>
            <a:r>
              <a:rPr lang="en-US" dirty="0" err="1"/>
              <a:t>với</a:t>
            </a:r>
            <a:r>
              <a:rPr lang="en-US" dirty="0"/>
              <a:t> </a:t>
            </a:r>
            <a:r>
              <a:rPr lang="en-US" dirty="0" err="1"/>
              <a:t>mục</a:t>
            </a:r>
            <a:r>
              <a:rPr lang="en-US" dirty="0"/>
              <a:t> </a:t>
            </a:r>
            <a:r>
              <a:rPr lang="en-US" dirty="0" err="1"/>
              <a:t>nhập</a:t>
            </a:r>
            <a:r>
              <a:rPr lang="en-US" dirty="0"/>
              <a:t> </a:t>
            </a:r>
            <a:r>
              <a:rPr lang="en-US" dirty="0" err="1"/>
              <a:t>cuối</a:t>
            </a:r>
            <a:r>
              <a:rPr lang="en-US" dirty="0"/>
              <a:t> </a:t>
            </a:r>
            <a:r>
              <a:rPr lang="en-US" dirty="0" err="1"/>
              <a:t>cùng</a:t>
            </a:r>
            <a:r>
              <a:rPr lang="en-US" dirty="0"/>
              <a:t> </a:t>
            </a:r>
            <a:r>
              <a:rPr lang="en-US" dirty="0" err="1"/>
              <a:t>trong</a:t>
            </a:r>
            <a:r>
              <a:rPr lang="en-US" dirty="0"/>
              <a:t> </a:t>
            </a:r>
            <a:r>
              <a:rPr lang="en-US" dirty="0" err="1"/>
              <a:t>hàng</a:t>
            </a:r>
            <a:r>
              <a:rPr lang="en-US" dirty="0"/>
              <a:t> </a:t>
            </a:r>
            <a:r>
              <a:rPr lang="en-US" dirty="0" err="1"/>
              <a:t>thứ</a:t>
            </a:r>
            <a:r>
              <a:rPr lang="en-US" dirty="0"/>
              <a:t> </a:t>
            </a:r>
            <a:r>
              <a:rPr lang="en-US" dirty="0" err="1"/>
              <a:t>hai</a:t>
            </a:r>
            <a:r>
              <a:rPr lang="en-US" dirty="0"/>
              <a:t> </a:t>
            </a:r>
            <a:r>
              <a:rPr lang="en-US" dirty="0" err="1"/>
              <a:t>cộng</a:t>
            </a:r>
            <a:r>
              <a:rPr lang="en-US" dirty="0"/>
              <a:t> </a:t>
            </a:r>
            <a:r>
              <a:rPr lang="en-US" dirty="0" err="1"/>
              <a:t>với</a:t>
            </a:r>
            <a:r>
              <a:rPr lang="en-US" dirty="0"/>
              <a:t> </a:t>
            </a:r>
            <a:r>
              <a:rPr lang="en-US" dirty="0" err="1"/>
              <a:t>hệ</a:t>
            </a:r>
            <a:r>
              <a:rPr lang="en-US" dirty="0"/>
              <a:t> </a:t>
            </a:r>
            <a:r>
              <a:rPr lang="en-US" dirty="0" err="1"/>
              <a:t>số</a:t>
            </a:r>
            <a:r>
              <a:rPr lang="en-US" dirty="0"/>
              <a:t> </a:t>
            </a:r>
            <a:r>
              <a:rPr lang="en-US" dirty="0" err="1"/>
              <a:t>tiếp</a:t>
            </a:r>
            <a:r>
              <a:rPr lang="en-US" dirty="0"/>
              <a:t> </a:t>
            </a:r>
            <a:r>
              <a:rPr lang="en-US" dirty="0" err="1"/>
              <a:t>theo</a:t>
            </a:r>
            <a:r>
              <a:rPr lang="en-US" dirty="0"/>
              <a:t> </a:t>
            </a:r>
            <a:r>
              <a:rPr lang="en-US" dirty="0" err="1"/>
              <a:t>từ</a:t>
            </a:r>
            <a:r>
              <a:rPr lang="en-US" dirty="0"/>
              <a:t> </a:t>
            </a:r>
            <a:r>
              <a:rPr lang="en-US" dirty="0" err="1"/>
              <a:t>hàng</a:t>
            </a:r>
            <a:r>
              <a:rPr lang="en-US" dirty="0"/>
              <a:t> </a:t>
            </a:r>
            <a:r>
              <a:rPr lang="en-US" dirty="0" err="1"/>
              <a:t>đầu</a:t>
            </a:r>
            <a:r>
              <a:rPr lang="en-US" dirty="0"/>
              <a:t> </a:t>
            </a:r>
            <a:r>
              <a:rPr lang="en-US" dirty="0" err="1"/>
              <a:t>tiên</a:t>
            </a:r>
            <a:r>
              <a:rPr lang="en-US" dirty="0"/>
              <a:t>. </a:t>
            </a:r>
            <a:r>
              <a:rPr lang="en-US" dirty="0" err="1"/>
              <a:t>Mục</a:t>
            </a:r>
            <a:r>
              <a:rPr lang="en-US" dirty="0"/>
              <a:t> </a:t>
            </a:r>
            <a:r>
              <a:rPr lang="en-US" dirty="0" err="1"/>
              <a:t>nhập</a:t>
            </a:r>
            <a:r>
              <a:rPr lang="en-US" dirty="0"/>
              <a:t> </a:t>
            </a:r>
            <a:r>
              <a:rPr lang="en-US" dirty="0" err="1"/>
              <a:t>cuối</a:t>
            </a:r>
            <a:r>
              <a:rPr lang="en-US" dirty="0"/>
              <a:t> </a:t>
            </a:r>
            <a:r>
              <a:rPr lang="en-US" dirty="0" err="1"/>
              <a:t>cùng</a:t>
            </a:r>
            <a:r>
              <a:rPr lang="en-US" dirty="0"/>
              <a:t> </a:t>
            </a:r>
            <a:r>
              <a:rPr lang="en-US" dirty="0" err="1"/>
              <a:t>được</a:t>
            </a:r>
            <a:r>
              <a:rPr lang="en-US" dirty="0"/>
              <a:t> </a:t>
            </a:r>
            <a:r>
              <a:rPr lang="en-US" dirty="0" err="1"/>
              <a:t>tính</a:t>
            </a:r>
            <a:r>
              <a:rPr lang="en-US" dirty="0"/>
              <a:t> </a:t>
            </a:r>
            <a:r>
              <a:rPr lang="en-US" dirty="0" err="1"/>
              <a:t>theo</a:t>
            </a:r>
            <a:r>
              <a:rPr lang="en-US" dirty="0"/>
              <a:t> </a:t>
            </a:r>
            <a:r>
              <a:rPr lang="en-US" dirty="0" err="1"/>
              <a:t>kiểu</a:t>
            </a:r>
            <a:r>
              <a:rPr lang="en-US" dirty="0"/>
              <a:t> </a:t>
            </a:r>
            <a:r>
              <a:rPr lang="en-US" dirty="0" err="1"/>
              <a:t>này</a:t>
            </a:r>
            <a:r>
              <a:rPr lang="en-US" dirty="0"/>
              <a:t> </a:t>
            </a:r>
            <a:r>
              <a:rPr lang="en-US" dirty="0" err="1"/>
              <a:t>là</a:t>
            </a:r>
            <a:r>
              <a:rPr lang="en-US" dirty="0"/>
              <a:t> </a:t>
            </a:r>
            <a:r>
              <a:rPr lang="en-US" dirty="0" err="1"/>
              <a:t>giá</a:t>
            </a:r>
            <a:r>
              <a:rPr lang="en-US" dirty="0"/>
              <a:t> </a:t>
            </a:r>
            <a:r>
              <a:rPr lang="en-US" dirty="0" err="1"/>
              <a:t>trị</a:t>
            </a:r>
            <a:r>
              <a:rPr lang="en-US" dirty="0"/>
              <a:t> </a:t>
            </a:r>
            <a:r>
              <a:rPr lang="en-US" dirty="0" err="1"/>
              <a:t>đang</a:t>
            </a:r>
            <a:r>
              <a:rPr lang="en-US" dirty="0"/>
              <a:t> </a:t>
            </a:r>
            <a:r>
              <a:rPr lang="en-US" dirty="0" err="1"/>
              <a:t>được</a:t>
            </a:r>
            <a:r>
              <a:rPr lang="en-US" dirty="0"/>
              <a:t> </a:t>
            </a:r>
            <a:r>
              <a:rPr lang="en-US" dirty="0" err="1"/>
              <a:t>tìm</a:t>
            </a:r>
            <a:r>
              <a:rPr lang="en-US" dirty="0"/>
              <a:t> </a:t>
            </a:r>
            <a:r>
              <a:rPr lang="en-US" dirty="0" err="1"/>
              <a:t>kiếm</a:t>
            </a:r>
            <a:r>
              <a:rPr lang="en-US" dirty="0"/>
              <a:t>.</a:t>
            </a:r>
          </a:p>
        </p:txBody>
      </p:sp>
      <p:sp>
        <p:nvSpPr>
          <p:cNvPr id="11" name="Text Box 10"/>
          <p:cNvSpPr txBox="1"/>
          <p:nvPr/>
        </p:nvSpPr>
        <p:spPr>
          <a:xfrm>
            <a:off x="265430" y="4175760"/>
            <a:ext cx="8366125" cy="2030095"/>
          </a:xfrm>
          <a:prstGeom prst="rect">
            <a:avLst/>
          </a:prstGeom>
          <a:noFill/>
        </p:spPr>
        <p:txBody>
          <a:bodyPr wrap="square" rtlCol="0">
            <a:spAutoFit/>
          </a:bodyPr>
          <a:lstStyle/>
          <a:p>
            <a:pPr algn="l"/>
            <a:r>
              <a:rPr lang="en-US"/>
              <a:t>Vậy p(3) = 160.</a:t>
            </a:r>
          </a:p>
          <a:p>
            <a:pPr algn="l"/>
            <a:r>
              <a:rPr lang="en-US"/>
              <a:t>Khi so sánh các mục nhập của bảng với công thức (6.3), ta thấy rằng:</a:t>
            </a:r>
          </a:p>
          <a:p>
            <a:pPr algn="l"/>
            <a:r>
              <a:rPr lang="en-US"/>
              <a:t>3. 2 + (−1) = 5 là giá trị của 2x - 1 tại x = 3</a:t>
            </a:r>
          </a:p>
          <a:p>
            <a:pPr algn="l"/>
            <a:r>
              <a:rPr lang="en-US"/>
              <a:t>3. 5 + 3 = 18 là giá trị của x (2x - 1) + 3 tại x = 3</a:t>
            </a:r>
          </a:p>
          <a:p>
            <a:pPr algn="l"/>
            <a:r>
              <a:rPr lang="en-US"/>
              <a:t>3. 18 + 1 = 55 là giá trị của x (x (2x - 1) + 3) + 1 tại x = 3,</a:t>
            </a:r>
          </a:p>
          <a:p>
            <a:pPr algn="l"/>
            <a:r>
              <a:rPr lang="en-US"/>
              <a:t>và cuối cùng, 3. 55 + (−5) = 160 là giá trị của x (x (x (2x - 1) + 3) + 1) - 5 = p (x)</a:t>
            </a:r>
          </a:p>
          <a:p>
            <a:pPr algn="l"/>
            <a:r>
              <a:rPr lang="en-US"/>
              <a:t>tại x = 3.</a:t>
            </a:r>
          </a:p>
        </p:txBody>
      </p:sp>
      <p:pic>
        <p:nvPicPr>
          <p:cNvPr id="5" name="Content Placeholder 4"/>
          <p:cNvPicPr>
            <a:picLocks noGrp="1" noChangeAspect="1"/>
          </p:cNvPicPr>
          <p:nvPr>
            <p:ph idx="1"/>
          </p:nvPr>
        </p:nvPicPr>
        <p:blipFill>
          <a:blip r:embed="rId4"/>
          <a:stretch>
            <a:fillRect/>
          </a:stretch>
        </p:blipFill>
        <p:spPr>
          <a:xfrm>
            <a:off x="386715" y="3027680"/>
            <a:ext cx="7886700" cy="114808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par>
                                <p:cTn id="13" presetID="5" presetClass="entr" presetSubtype="10" fill="hold" grpId="1"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heckerboard(across)">
                                      <p:cBhvr>
                                        <p:cTn id="15" dur="500"/>
                                        <p:tgtEl>
                                          <p:spTgt spid="1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heckerboard(across)">
                                      <p:cBhvr>
                                        <p:cTn id="18" dur="500"/>
                                        <p:tgtEl>
                                          <p:spTgt spid="4"/>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4" grpId="0"/>
      <p:bldP spid="14" grpId="1"/>
      <p:bldP spid="4"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1368425" y="624840"/>
            <a:ext cx="6407150" cy="521970"/>
          </a:xfrm>
          <a:prstGeom prst="rect">
            <a:avLst/>
          </a:prstGeom>
          <a:noFill/>
        </p:spPr>
        <p:txBody>
          <a:bodyPr wrap="square" rtlCol="0">
            <a:spAutoFit/>
          </a:bodyPr>
          <a:lstStyle/>
          <a:p>
            <a:r>
              <a:rPr lang="en-US" sz="2800" b="1" dirty="0">
                <a:solidFill>
                  <a:srgbClr val="00B0F0"/>
                </a:solidFill>
                <a:effectLst>
                  <a:outerShdw blurRad="38100" dist="38100" dir="2700000" algn="tl">
                    <a:srgbClr val="000000">
                      <a:alpha val="43137"/>
                    </a:srgbClr>
                  </a:outerShdw>
                </a:effectLst>
                <a:sym typeface="+mn-ea"/>
              </a:rPr>
              <a:t>Horner’s Rule and Binary Exponentiation</a:t>
            </a:r>
          </a:p>
        </p:txBody>
      </p:sp>
      <p:sp>
        <p:nvSpPr>
          <p:cNvPr id="14" name="Text Box 13"/>
          <p:cNvSpPr txBox="1"/>
          <p:nvPr/>
        </p:nvSpPr>
        <p:spPr>
          <a:xfrm>
            <a:off x="275590" y="1341120"/>
            <a:ext cx="1800225" cy="368300"/>
          </a:xfrm>
          <a:prstGeom prst="rect">
            <a:avLst/>
          </a:prstGeom>
          <a:noFill/>
        </p:spPr>
        <p:txBody>
          <a:bodyPr wrap="none" rtlCol="0">
            <a:spAutoFit/>
          </a:bodyPr>
          <a:lstStyle/>
          <a:p>
            <a:pPr algn="l"/>
            <a:r>
              <a:rPr lang="en-US" b="1">
                <a:sym typeface="+mn-ea"/>
              </a:rPr>
              <a:t>Mô tả thuật toán</a:t>
            </a:r>
          </a:p>
        </p:txBody>
      </p:sp>
      <p:sp>
        <p:nvSpPr>
          <p:cNvPr id="4" name="Text Box 3"/>
          <p:cNvSpPr txBox="1"/>
          <p:nvPr/>
        </p:nvSpPr>
        <p:spPr>
          <a:xfrm>
            <a:off x="275590" y="1812925"/>
            <a:ext cx="8202295" cy="1198880"/>
          </a:xfrm>
          <a:prstGeom prst="rect">
            <a:avLst/>
          </a:prstGeom>
          <a:noFill/>
        </p:spPr>
        <p:txBody>
          <a:bodyPr wrap="square" rtlCol="0">
            <a:spAutoFit/>
          </a:bodyPr>
          <a:lstStyle/>
          <a:p>
            <a:pPr algn="l"/>
            <a:r>
              <a:rPr lang="en-US"/>
              <a:t>Đánh giá một đa thức tại một điểm nhất định theo quy tắc của Horner</a:t>
            </a:r>
          </a:p>
          <a:p>
            <a:pPr algn="l"/>
            <a:r>
              <a:rPr lang="en-US"/>
              <a:t>Input: Một mảng P [0..n] gồm các hệ số của đa thức bậc n, được lưu trữ từ thấp nhất đến cao nhất và một số x</a:t>
            </a:r>
          </a:p>
          <a:p>
            <a:pPr algn="l"/>
            <a:r>
              <a:rPr lang="en-US"/>
              <a:t>Output: Giá trị đa thức tại x</a:t>
            </a:r>
          </a:p>
        </p:txBody>
      </p:sp>
      <p:sp>
        <p:nvSpPr>
          <p:cNvPr id="11" name="Text Box 10"/>
          <p:cNvSpPr txBox="1"/>
          <p:nvPr/>
        </p:nvSpPr>
        <p:spPr>
          <a:xfrm>
            <a:off x="275590" y="5155565"/>
            <a:ext cx="7897495" cy="368300"/>
          </a:xfrm>
          <a:prstGeom prst="rect">
            <a:avLst/>
          </a:prstGeom>
          <a:noFill/>
        </p:spPr>
        <p:txBody>
          <a:bodyPr wrap="square" rtlCol="0">
            <a:spAutoFit/>
          </a:bodyPr>
          <a:lstStyle/>
          <a:p>
            <a:pPr algn="l"/>
            <a:r>
              <a:rPr lang="en-US"/>
              <a:t>Số phép nhân và số phép cộng được cho bởi cùng một tổng:</a:t>
            </a:r>
          </a:p>
        </p:txBody>
      </p:sp>
      <p:pic>
        <p:nvPicPr>
          <p:cNvPr id="5" name="Content Placeholder 4"/>
          <p:cNvPicPr>
            <a:picLocks noGrp="1" noChangeAspect="1"/>
          </p:cNvPicPr>
          <p:nvPr>
            <p:ph idx="1"/>
          </p:nvPr>
        </p:nvPicPr>
        <p:blipFill>
          <a:blip r:embed="rId4"/>
          <a:stretch>
            <a:fillRect/>
          </a:stretch>
        </p:blipFill>
        <p:spPr>
          <a:xfrm>
            <a:off x="275590" y="3011805"/>
            <a:ext cx="5826125" cy="1845310"/>
          </a:xfrm>
          <a:prstGeom prst="rect">
            <a:avLst/>
          </a:prstGeom>
        </p:spPr>
      </p:pic>
      <p:pic>
        <p:nvPicPr>
          <p:cNvPr id="7" name="Picture 6"/>
          <p:cNvPicPr>
            <a:picLocks noChangeAspect="1"/>
          </p:cNvPicPr>
          <p:nvPr/>
        </p:nvPicPr>
        <p:blipFill>
          <a:blip r:embed="rId5"/>
          <a:stretch>
            <a:fillRect/>
          </a:stretch>
        </p:blipFill>
        <p:spPr>
          <a:xfrm>
            <a:off x="275590" y="5592445"/>
            <a:ext cx="3429000" cy="485775"/>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par>
                                <p:cTn id="14" presetID="5"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heckerboard(across)">
                                      <p:cBhvr>
                                        <p:cTn id="16" dur="500"/>
                                        <p:tgtEl>
                                          <p:spTgt spid="5"/>
                                        </p:tgtEl>
                                      </p:cBhvr>
                                    </p:animEffect>
                                  </p:childTnLst>
                                </p:cTn>
                              </p:par>
                              <p:par>
                                <p:cTn id="17" presetID="5" presetClass="entr" presetSubtype="1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1368425" y="624840"/>
            <a:ext cx="6407150" cy="521970"/>
          </a:xfrm>
          <a:prstGeom prst="rect">
            <a:avLst/>
          </a:prstGeom>
          <a:noFill/>
        </p:spPr>
        <p:txBody>
          <a:bodyPr wrap="square" rtlCol="0">
            <a:spAutoFit/>
          </a:bodyPr>
          <a:lstStyle/>
          <a:p>
            <a:r>
              <a:rPr lang="en-US" sz="2800" b="1" dirty="0">
                <a:solidFill>
                  <a:srgbClr val="00B0F0"/>
                </a:solidFill>
                <a:effectLst>
                  <a:outerShdw blurRad="38100" dist="38100" dir="2700000" algn="tl">
                    <a:srgbClr val="000000">
                      <a:alpha val="43137"/>
                    </a:srgbClr>
                  </a:outerShdw>
                </a:effectLst>
                <a:sym typeface="+mn-ea"/>
              </a:rPr>
              <a:t>Horner’s Rule and Binary Exponentiation</a:t>
            </a:r>
          </a:p>
        </p:txBody>
      </p:sp>
      <p:sp>
        <p:nvSpPr>
          <p:cNvPr id="14" name="Text Box 13"/>
          <p:cNvSpPr txBox="1"/>
          <p:nvPr/>
        </p:nvSpPr>
        <p:spPr>
          <a:xfrm>
            <a:off x="275590" y="1341120"/>
            <a:ext cx="2526030" cy="368300"/>
          </a:xfrm>
          <a:prstGeom prst="rect">
            <a:avLst/>
          </a:prstGeom>
          <a:noFill/>
        </p:spPr>
        <p:txBody>
          <a:bodyPr wrap="none" rtlCol="0">
            <a:spAutoFit/>
          </a:bodyPr>
          <a:lstStyle/>
          <a:p>
            <a:pPr algn="l"/>
            <a:r>
              <a:rPr lang="en-US" b="1">
                <a:sym typeface="+mn-ea"/>
              </a:rPr>
              <a:t>Triển khai bằng python 3</a:t>
            </a:r>
          </a:p>
        </p:txBody>
      </p:sp>
      <p:pic>
        <p:nvPicPr>
          <p:cNvPr id="16" name="Content Placeholder 15"/>
          <p:cNvPicPr>
            <a:picLocks noGrp="1" noChangeAspect="1"/>
          </p:cNvPicPr>
          <p:nvPr>
            <p:ph idx="1"/>
          </p:nvPr>
        </p:nvPicPr>
        <p:blipFill>
          <a:blip r:embed="rId4"/>
          <a:stretch>
            <a:fillRect/>
          </a:stretch>
        </p:blipFill>
        <p:spPr>
          <a:xfrm>
            <a:off x="1368425" y="1819910"/>
            <a:ext cx="5640705" cy="4351655"/>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829560" y="819150"/>
            <a:ext cx="3095625" cy="521970"/>
          </a:xfrm>
          <a:prstGeom prst="rect">
            <a:avLst/>
          </a:prstGeom>
          <a:noFill/>
        </p:spPr>
        <p:txBody>
          <a:bodyPr wrap="square" rtlCol="0">
            <a:spAutoFit/>
          </a:bodyPr>
          <a:lstStyle/>
          <a:p>
            <a:r>
              <a:rPr lang="en-US" sz="2800" b="1" dirty="0">
                <a:solidFill>
                  <a:srgbClr val="00B0F0"/>
                </a:solidFill>
                <a:effectLst>
                  <a:outerShdw blurRad="38100" dist="38100" dir="2700000" algn="tl">
                    <a:srgbClr val="000000">
                      <a:alpha val="43137"/>
                    </a:srgbClr>
                  </a:outerShdw>
                </a:effectLst>
                <a:sym typeface="+mn-ea"/>
              </a:rPr>
              <a:t>Problem Reduction</a:t>
            </a:r>
          </a:p>
        </p:txBody>
      </p:sp>
      <p:pic>
        <p:nvPicPr>
          <p:cNvPr id="4"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891569" y="1795144"/>
            <a:ext cx="7307551" cy="4697730"/>
          </a:xfrm>
          <a:prstGeom prst="rect">
            <a:avLst/>
          </a:prstGeom>
          <a:noFill/>
          <a:ln>
            <a:noFill/>
          </a:ln>
        </p:spPr>
      </p:pic>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rawing&#10;&#10;Description automatically generated"/>
          <p:cNvPicPr>
            <a:picLocks noChangeAspect="1"/>
          </p:cNvPicPr>
          <p:nvPr/>
        </p:nvPicPr>
        <p:blipFill>
          <a:blip r:embed="rId2"/>
          <a:stretch>
            <a:fillRect/>
          </a:stretch>
        </p:blipFill>
        <p:spPr>
          <a:xfrm>
            <a:off x="79985" y="84645"/>
            <a:ext cx="811584" cy="452839"/>
          </a:xfrm>
          <a:prstGeom prst="rect">
            <a:avLst/>
          </a:prstGeom>
        </p:spPr>
      </p:pic>
      <p:pic>
        <p:nvPicPr>
          <p:cNvPr id="8" name="Picture 5" descr="A close up of text on a black background&#10;&#10;Description automatically generated"/>
          <p:cNvPicPr preferRelativeResize="0">
            <a:picLocks noChangeAspect="1"/>
          </p:cNvPicPr>
          <p:nvPr/>
        </p:nvPicPr>
        <p:blipFill>
          <a:blip r:embed="rId3"/>
          <a:stretch>
            <a:fillRect/>
          </a:stretch>
        </p:blipFill>
        <p:spPr>
          <a:xfrm>
            <a:off x="6930698" y="459601"/>
            <a:ext cx="1838325" cy="1933575"/>
          </a:xfrm>
          <a:prstGeom prst="rect">
            <a:avLst/>
          </a:prstGeom>
          <a:solidFill>
            <a:schemeClr val="accent1">
              <a:lumMod val="20000"/>
              <a:lumOff val="80000"/>
            </a:schemeClr>
          </a:solidFill>
        </p:spPr>
      </p:pic>
      <p:sp>
        <p:nvSpPr>
          <p:cNvPr id="10" name="TextBox 9"/>
          <p:cNvSpPr txBox="1"/>
          <p:nvPr/>
        </p:nvSpPr>
        <p:spPr>
          <a:xfrm>
            <a:off x="1795145" y="3136900"/>
            <a:ext cx="4970780"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dirty="0" err="1">
                <a:latin typeface="Cambria" panose="02040503050406030204"/>
                <a:ea typeface="Cambria" panose="02040503050406030204"/>
              </a:rPr>
              <a:t>Phần</a:t>
            </a:r>
            <a:r>
              <a:rPr lang="en-US" sz="3200" b="1" dirty="0">
                <a:latin typeface="Cambria" panose="02040503050406030204"/>
                <a:ea typeface="Cambria" panose="02040503050406030204"/>
              </a:rPr>
              <a:t> 6: </a:t>
            </a:r>
            <a:r>
              <a:rPr lang="en-US" sz="3200" b="1" dirty="0"/>
              <a:t>Problem Reduction</a:t>
            </a:r>
          </a:p>
        </p:txBody>
      </p:sp>
      <p:pic>
        <p:nvPicPr>
          <p:cNvPr id="4" name="Picture 5" descr="A close up of text on a black background&#10;&#10;Description automatically generated"/>
          <p:cNvPicPr>
            <a:picLocks noChangeAspect="1"/>
          </p:cNvPicPr>
          <p:nvPr/>
        </p:nvPicPr>
        <p:blipFill>
          <a:blip r:embed="rId3"/>
          <a:stretch>
            <a:fillRect/>
          </a:stretch>
        </p:blipFill>
        <p:spPr>
          <a:xfrm rot="10800000">
            <a:off x="219075" y="3959860"/>
            <a:ext cx="2550795" cy="2682875"/>
          </a:xfrm>
          <a:prstGeom prst="rect">
            <a:avLst/>
          </a:prstGeom>
        </p:spPr>
      </p:pic>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829560" y="819150"/>
            <a:ext cx="3095625" cy="521970"/>
          </a:xfrm>
          <a:prstGeom prst="rect">
            <a:avLst/>
          </a:prstGeom>
          <a:noFill/>
        </p:spPr>
        <p:txBody>
          <a:bodyPr wrap="square" rtlCol="0">
            <a:spAutoFit/>
          </a:bodyPr>
          <a:lstStyle/>
          <a:p>
            <a:r>
              <a:rPr lang="en-US" sz="2800" b="1" dirty="0">
                <a:solidFill>
                  <a:srgbClr val="00B0F0"/>
                </a:solidFill>
                <a:effectLst>
                  <a:outerShdw blurRad="38100" dist="38100" dir="2700000" algn="tl">
                    <a:srgbClr val="000000">
                      <a:alpha val="43137"/>
                    </a:srgbClr>
                  </a:outerShdw>
                </a:effectLst>
                <a:sym typeface="+mn-ea"/>
              </a:rPr>
              <a:t>Problem Reduction</a:t>
            </a:r>
          </a:p>
        </p:txBody>
      </p:sp>
      <p:sp>
        <p:nvSpPr>
          <p:cNvPr id="14" name="Text Box 13"/>
          <p:cNvSpPr txBox="1"/>
          <p:nvPr/>
        </p:nvSpPr>
        <p:spPr>
          <a:xfrm>
            <a:off x="275590" y="1341120"/>
            <a:ext cx="1183005" cy="368300"/>
          </a:xfrm>
          <a:prstGeom prst="rect">
            <a:avLst/>
          </a:prstGeom>
          <a:noFill/>
        </p:spPr>
        <p:txBody>
          <a:bodyPr wrap="none" rtlCol="0">
            <a:spAutoFit/>
          </a:bodyPr>
          <a:lstStyle/>
          <a:p>
            <a:r>
              <a:rPr lang="en-US" b="1">
                <a:sym typeface="+mn-ea"/>
              </a:rPr>
              <a:t>Giới thiệu </a:t>
            </a:r>
          </a:p>
        </p:txBody>
      </p:sp>
      <p:sp>
        <p:nvSpPr>
          <p:cNvPr id="3" name="Text Box 2"/>
          <p:cNvSpPr txBox="1"/>
          <p:nvPr/>
        </p:nvSpPr>
        <p:spPr>
          <a:xfrm>
            <a:off x="199390" y="1709420"/>
            <a:ext cx="8355330" cy="3692525"/>
          </a:xfrm>
          <a:prstGeom prst="rect">
            <a:avLst/>
          </a:prstGeom>
          <a:noFill/>
          <a:ln w="9525">
            <a:noFill/>
          </a:ln>
        </p:spPr>
        <p:txBody>
          <a:bodyPr wrap="square">
            <a:spAutoFit/>
          </a:bodyPr>
          <a:lstStyle/>
          <a:p>
            <a:pPr indent="0"/>
            <a:r>
              <a:rPr lang="en-US" b="0">
                <a:latin typeface="Times New Roman" panose="02020603050405020304" charset="0"/>
                <a:cs typeface="等线" charset="0"/>
              </a:rPr>
              <a:t>- Đôi khi những vấn đề chỉ có vẻ khó giải quyết.</a:t>
            </a:r>
          </a:p>
          <a:p>
            <a:pPr indent="0"/>
            <a:endParaRPr lang="en-US" b="0">
              <a:latin typeface="Times New Roman" panose="02020603050405020304" charset="0"/>
              <a:cs typeface="等线" charset="0"/>
            </a:endParaRPr>
          </a:p>
          <a:p>
            <a:pPr indent="0"/>
            <a:r>
              <a:rPr lang="en-US" b="0">
                <a:latin typeface="Times New Roman" panose="02020603050405020304" charset="0"/>
                <a:cs typeface="等线" charset="0"/>
              </a:rPr>
              <a:t>- Một bài toán khó có thể là một bài toán có thể rút gọn thành một số bài toán đơn giản ... và khi từng bài toán đơn giản được giải quyết thì bài toán khó đã được giải quyết. </a:t>
            </a:r>
          </a:p>
          <a:p>
            <a:pPr indent="0"/>
            <a:r>
              <a:rPr lang="en-US" b="0">
                <a:latin typeface="Times New Roman" panose="02020603050405020304" charset="0"/>
                <a:cs typeface="等线" charset="0"/>
              </a:rPr>
              <a:t>Đây là trực giác cơ bản đằng sau phương pháp rút gọn vấn đề.</a:t>
            </a:r>
          </a:p>
          <a:p>
            <a:pPr indent="0"/>
            <a:endParaRPr lang="en-US" b="0">
              <a:latin typeface="Times New Roman" panose="02020603050405020304" charset="0"/>
              <a:cs typeface="等线" charset="0"/>
            </a:endParaRPr>
          </a:p>
          <a:p>
            <a:pPr indent="0"/>
            <a:r>
              <a:rPr lang="en-US" b="0">
                <a:latin typeface="Times New Roman" panose="02020603050405020304" charset="0"/>
                <a:cs typeface="等线" charset="0"/>
              </a:rPr>
              <a:t>- Nếu chúng ta đang tìm kiếm một chuỗi các hành động để đạt được mục tiêu nào đó, thì một cách để thực hiện là sử dụng tìm kiếm không gian trạng thái, trong đó mỗi nút trong không gian tìm kiếm của bạn là một trạng thái của thế giới và bạn đang tìm kiếm một chuỗi các hành động đưa bạn từ trạng thái ban đầu đến trạng thái cuối cùng.</a:t>
            </a:r>
          </a:p>
          <a:p>
            <a:pPr indent="0"/>
            <a:endParaRPr lang="en-US" b="0">
              <a:latin typeface="Times New Roman" panose="02020603050405020304" charset="0"/>
              <a:cs typeface="等线" charset="0"/>
            </a:endParaRPr>
          </a:p>
          <a:p>
            <a:pPr indent="0"/>
            <a:r>
              <a:rPr lang="en-US" b="0">
                <a:latin typeface="Times New Roman" panose="02020603050405020304" charset="0"/>
                <a:cs typeface="等线" charset="0"/>
              </a:rPr>
              <a:t>- Một cách khác là xem xét các cách khác nhau mà trạng thái mục tiêu có thể được phân tách thành các mục tiêu phụ đơn giản hơn.</a:t>
            </a:r>
            <a:endParaRPr lang="en-US"/>
          </a:p>
        </p:txBody>
      </p:sp>
      <p:sp>
        <p:nvSpPr>
          <p:cNvPr id="5" name="Text Box 4"/>
          <p:cNvSpPr txBox="1"/>
          <p:nvPr/>
        </p:nvSpPr>
        <p:spPr>
          <a:xfrm>
            <a:off x="199390" y="5568315"/>
            <a:ext cx="8355330" cy="1198880"/>
          </a:xfrm>
          <a:prstGeom prst="rect">
            <a:avLst/>
          </a:prstGeom>
          <a:noFill/>
        </p:spPr>
        <p:txBody>
          <a:bodyPr wrap="square" rtlCol="0">
            <a:spAutoFit/>
          </a:bodyPr>
          <a:lstStyle/>
          <a:p>
            <a:r>
              <a:rPr lang="en-US"/>
              <a:t>- </a:t>
            </a:r>
            <a:r>
              <a:rPr lang="en-US" b="1">
                <a:latin typeface="Times New Roman" panose="02020603050405020304" charset="0"/>
                <a:cs typeface="等线" charset="0"/>
                <a:sym typeface="+mn-ea"/>
              </a:rPr>
              <a:t>Ví dụ:</a:t>
            </a:r>
            <a:r>
              <a:rPr lang="en-US">
                <a:latin typeface="Times New Roman" panose="02020603050405020304" charset="0"/>
                <a:cs typeface="等线" charset="0"/>
                <a:sym typeface="+mn-ea"/>
              </a:rPr>
              <a:t> khi lập kế hoạch cho một chuyến đi đến London, bạn có thể không muốn tìm kiếm trong tất cả các chuỗi hành động có thể đưa bạn đến London. Bạn có nhiều khả năng giải quyết vấn đề thành những vấn đề đơn giản hơn - chẳng hạn như đến nhà ga, sau đó đi tàu đến London.</a:t>
            </a:r>
            <a:r>
              <a:rPr lang="en-US"/>
              <a:t> </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par>
                                <p:cTn id="11" presetID="5" presetClass="entr" presetSubtype="1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heckerboard(across)">
                                      <p:cBhvr>
                                        <p:cTn id="13" dur="500"/>
                                        <p:tgtEl>
                                          <p:spTgt spid="1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heckerboard(across)">
                                      <p:cBhvr>
                                        <p:cTn id="16" dur="500"/>
                                        <p:tgtEl>
                                          <p:spTgt spid="3"/>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heckerboard(across)">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4" grpId="0"/>
      <p:bldP spid="14" grpId="1"/>
      <p:bldP spid="3"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829560" y="819150"/>
            <a:ext cx="3095625" cy="521970"/>
          </a:xfrm>
          <a:prstGeom prst="rect">
            <a:avLst/>
          </a:prstGeom>
          <a:noFill/>
        </p:spPr>
        <p:txBody>
          <a:bodyPr wrap="square" rtlCol="0">
            <a:spAutoFit/>
          </a:bodyPr>
          <a:lstStyle/>
          <a:p>
            <a:r>
              <a:rPr lang="en-US" sz="2800" b="1" dirty="0">
                <a:solidFill>
                  <a:srgbClr val="00B0F0"/>
                </a:solidFill>
                <a:effectLst>
                  <a:outerShdw blurRad="38100" dist="38100" dir="2700000" algn="tl">
                    <a:srgbClr val="000000">
                      <a:alpha val="43137"/>
                    </a:srgbClr>
                  </a:outerShdw>
                </a:effectLst>
                <a:sym typeface="+mn-ea"/>
              </a:rPr>
              <a:t>Problem Reduction</a:t>
            </a:r>
          </a:p>
        </p:txBody>
      </p:sp>
      <p:sp>
        <p:nvSpPr>
          <p:cNvPr id="14" name="Text Box 13"/>
          <p:cNvSpPr txBox="1"/>
          <p:nvPr/>
        </p:nvSpPr>
        <p:spPr>
          <a:xfrm>
            <a:off x="275590" y="1341120"/>
            <a:ext cx="3909060" cy="368300"/>
          </a:xfrm>
          <a:prstGeom prst="rect">
            <a:avLst/>
          </a:prstGeom>
          <a:noFill/>
        </p:spPr>
        <p:txBody>
          <a:bodyPr wrap="none" rtlCol="0">
            <a:spAutoFit/>
          </a:bodyPr>
          <a:lstStyle/>
          <a:p>
            <a:r>
              <a:rPr lang="en-US" b="1">
                <a:sym typeface="+mn-ea"/>
              </a:rPr>
              <a:t>Computing the Least Common Multiple</a:t>
            </a:r>
          </a:p>
        </p:txBody>
      </p:sp>
      <p:sp>
        <p:nvSpPr>
          <p:cNvPr id="100" name="Text Box 99"/>
          <p:cNvSpPr txBox="1"/>
          <p:nvPr/>
        </p:nvSpPr>
        <p:spPr>
          <a:xfrm>
            <a:off x="275590" y="1866265"/>
            <a:ext cx="7920355" cy="645160"/>
          </a:xfrm>
          <a:prstGeom prst="rect">
            <a:avLst/>
          </a:prstGeom>
          <a:noFill/>
          <a:ln w="9525">
            <a:noFill/>
          </a:ln>
        </p:spPr>
        <p:txBody>
          <a:bodyPr wrap="square">
            <a:spAutoFit/>
          </a:bodyPr>
          <a:lstStyle/>
          <a:p>
            <a:pPr indent="0"/>
            <a:r>
              <a:rPr lang="en-US" b="0">
                <a:latin typeface="Times New Roman" panose="02020603050405020304" charset="0"/>
                <a:ea typeface="SimSun" panose="02010600030101010101" pitchFamily="2" charset="-122"/>
              </a:rPr>
              <a:t>- Khái niệm: Bội chung nhỏ nhất của hai số nguyên dương m và n, được ký hiệu là lcm (m, n), được định nghĩa là số nguyên nhỏ nhất chia hết cho m và n</a:t>
            </a:r>
            <a:endParaRPr lang="en-US"/>
          </a:p>
        </p:txBody>
      </p:sp>
      <p:sp>
        <p:nvSpPr>
          <p:cNvPr id="2" name="Text Box 1"/>
          <p:cNvSpPr txBox="1"/>
          <p:nvPr/>
        </p:nvSpPr>
        <p:spPr>
          <a:xfrm>
            <a:off x="243205" y="2662555"/>
            <a:ext cx="7985125" cy="1198880"/>
          </a:xfrm>
          <a:prstGeom prst="rect">
            <a:avLst/>
          </a:prstGeom>
          <a:noFill/>
          <a:ln w="9525">
            <a:noFill/>
          </a:ln>
        </p:spPr>
        <p:txBody>
          <a:bodyPr wrap="square">
            <a:spAutoFit/>
          </a:bodyPr>
          <a:lstStyle/>
          <a:p>
            <a:pPr indent="0"/>
            <a:r>
              <a:rPr lang="en-US" b="0">
                <a:latin typeface="Times New Roman" panose="02020603050405020304" charset="0"/>
                <a:ea typeface="SimSun" panose="02010600030101010101" pitchFamily="2" charset="-122"/>
              </a:rPr>
              <a:t>- Đối với ví dụ, lcm (24, 60) = 120 và lcm (11, 5) = 55. Bội số chung nhỏ nhất là một trong những khái niệm quan trọng nhất trong số học và đại số sơ cấp. Tính tích của tất cả các thừa số số nguyên tố chung của m và n, tất cả các thừa số nguyên tố của m không thuộc n và tất cả các thừa số nguyên tố của n không thuộc m.</a:t>
            </a:r>
            <a:endParaRPr lang="en-US"/>
          </a:p>
        </p:txBody>
      </p:sp>
      <p:sp>
        <p:nvSpPr>
          <p:cNvPr id="6" name="Text Box 5"/>
          <p:cNvSpPr txBox="1"/>
          <p:nvPr/>
        </p:nvSpPr>
        <p:spPr>
          <a:xfrm>
            <a:off x="275590" y="3861435"/>
            <a:ext cx="733425" cy="368300"/>
          </a:xfrm>
          <a:prstGeom prst="rect">
            <a:avLst/>
          </a:prstGeom>
          <a:noFill/>
        </p:spPr>
        <p:txBody>
          <a:bodyPr wrap="none" rtlCol="0">
            <a:spAutoFit/>
          </a:bodyPr>
          <a:lstStyle/>
          <a:p>
            <a:r>
              <a:rPr lang="en-US" b="1">
                <a:sym typeface="+mn-ea"/>
              </a:rPr>
              <a:t>Ví dụ:</a:t>
            </a:r>
          </a:p>
        </p:txBody>
      </p:sp>
      <p:sp>
        <p:nvSpPr>
          <p:cNvPr id="7" name="Text Box 6"/>
          <p:cNvSpPr txBox="1"/>
          <p:nvPr/>
        </p:nvSpPr>
        <p:spPr>
          <a:xfrm>
            <a:off x="275590" y="4260850"/>
            <a:ext cx="3681730" cy="922020"/>
          </a:xfrm>
          <a:prstGeom prst="rect">
            <a:avLst/>
          </a:prstGeom>
          <a:noFill/>
          <a:ln w="9525">
            <a:noFill/>
          </a:ln>
        </p:spPr>
        <p:txBody>
          <a:bodyPr wrap="square">
            <a:spAutoFit/>
          </a:bodyPr>
          <a:lstStyle/>
          <a:p>
            <a:pPr indent="0"/>
            <a:r>
              <a:rPr lang="en-US" b="0">
                <a:latin typeface="Times New Roman" panose="02020603050405020304" charset="0"/>
                <a:ea typeface="SimSun" panose="02010600030101010101" pitchFamily="2" charset="-122"/>
              </a:rPr>
              <a:t>24 = 2 . 2 . 2 . 3, </a:t>
            </a:r>
          </a:p>
          <a:p>
            <a:pPr indent="0"/>
            <a:r>
              <a:rPr lang="en-US" b="0">
                <a:latin typeface="Times New Roman" panose="02020603050405020304" charset="0"/>
                <a:ea typeface="SimSun" panose="02010600030101010101" pitchFamily="2" charset="-122"/>
              </a:rPr>
              <a:t>60 = 2 . 2 . 3 . 5,</a:t>
            </a:r>
          </a:p>
          <a:p>
            <a:pPr indent="0"/>
            <a:r>
              <a:rPr lang="en-US" b="0">
                <a:latin typeface="Times New Roman" panose="02020603050405020304" charset="0"/>
                <a:ea typeface="SimSun" panose="02010600030101010101" pitchFamily="2" charset="-122"/>
              </a:rPr>
              <a:t> lcm(24, 60) = (2 . 2 . 3) . 2 . 5 = 120.</a:t>
            </a:r>
          </a:p>
        </p:txBody>
      </p:sp>
      <p:sp>
        <p:nvSpPr>
          <p:cNvPr id="9" name="Text Box 8"/>
          <p:cNvSpPr txBox="1"/>
          <p:nvPr/>
        </p:nvSpPr>
        <p:spPr>
          <a:xfrm>
            <a:off x="274955" y="5260340"/>
            <a:ext cx="8355965" cy="922020"/>
          </a:xfrm>
          <a:prstGeom prst="rect">
            <a:avLst/>
          </a:prstGeom>
          <a:noFill/>
          <a:ln w="9525">
            <a:noFill/>
          </a:ln>
        </p:spPr>
        <p:txBody>
          <a:bodyPr wrap="square">
            <a:spAutoFit/>
          </a:bodyPr>
          <a:lstStyle/>
          <a:p>
            <a:pPr indent="0"/>
            <a:r>
              <a:rPr lang="en-US" b="0">
                <a:latin typeface="Times New Roman" panose="02020603050405020304" charset="0"/>
                <a:cs typeface="等线" charset="0"/>
              </a:rPr>
              <a:t>- Là một thủ tục tính toán, thuật toán này có những nhược điểm giống như thuật toán trung học cơ sở để tính toán ước số chung lớn nhất. Nó không hiệu quả và yêu cầu một danh sách các số nguyên tố liên tiếp.</a:t>
            </a:r>
            <a:endParaRPr 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checkerboard(across)">
                                      <p:cBhvr>
                                        <p:cTn id="10" dur="500"/>
                                        <p:tgtEl>
                                          <p:spTgt spid="10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0" grpId="0"/>
      <p:bldP spid="2" grpId="0"/>
      <p:bldP spid="6" grpId="0"/>
      <p:bldP spid="7"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829560" y="819150"/>
            <a:ext cx="3095625" cy="521970"/>
          </a:xfrm>
          <a:prstGeom prst="rect">
            <a:avLst/>
          </a:prstGeom>
          <a:noFill/>
        </p:spPr>
        <p:txBody>
          <a:bodyPr wrap="square" rtlCol="0">
            <a:spAutoFit/>
          </a:bodyPr>
          <a:lstStyle/>
          <a:p>
            <a:r>
              <a:rPr lang="en-US" sz="2800" b="1" dirty="0">
                <a:solidFill>
                  <a:srgbClr val="00B0F0"/>
                </a:solidFill>
                <a:effectLst>
                  <a:outerShdw blurRad="38100" dist="38100" dir="2700000" algn="tl">
                    <a:srgbClr val="000000">
                      <a:alpha val="43137"/>
                    </a:srgbClr>
                  </a:outerShdw>
                </a:effectLst>
                <a:sym typeface="+mn-ea"/>
              </a:rPr>
              <a:t>Problem Reduction</a:t>
            </a:r>
          </a:p>
        </p:txBody>
      </p:sp>
      <p:sp>
        <p:nvSpPr>
          <p:cNvPr id="4" name="Text Box 3"/>
          <p:cNvSpPr txBox="1"/>
          <p:nvPr/>
        </p:nvSpPr>
        <p:spPr>
          <a:xfrm>
            <a:off x="368300" y="1488440"/>
            <a:ext cx="2461260" cy="398780"/>
          </a:xfrm>
          <a:prstGeom prst="rect">
            <a:avLst/>
          </a:prstGeom>
          <a:noFill/>
          <a:ln w="9525">
            <a:noFill/>
          </a:ln>
        </p:spPr>
        <p:txBody>
          <a:bodyPr wrap="square">
            <a:spAutoFit/>
          </a:bodyPr>
          <a:lstStyle/>
          <a:p>
            <a:pPr marL="228600" indent="-228600"/>
            <a:r>
              <a:rPr lang="en-US" sz="2000" b="1">
                <a:latin typeface="Times New Roman" panose="02020603050405020304" charset="0"/>
                <a:cs typeface="等线" charset="0"/>
              </a:rPr>
              <a:t>Ý tưởng thuật toán</a:t>
            </a:r>
            <a:endParaRPr lang="en-US" sz="2000" b="1"/>
          </a:p>
        </p:txBody>
      </p:sp>
      <p:sp>
        <p:nvSpPr>
          <p:cNvPr id="6" name="Text Box 5"/>
          <p:cNvSpPr txBox="1"/>
          <p:nvPr/>
        </p:nvSpPr>
        <p:spPr>
          <a:xfrm>
            <a:off x="368300" y="2116455"/>
            <a:ext cx="8016240" cy="2584450"/>
          </a:xfrm>
          <a:prstGeom prst="rect">
            <a:avLst/>
          </a:prstGeom>
          <a:noFill/>
        </p:spPr>
        <p:txBody>
          <a:bodyPr wrap="square" rtlCol="0" anchor="t">
            <a:spAutoFit/>
          </a:bodyPr>
          <a:lstStyle/>
          <a:p>
            <a:pPr indent="457200"/>
            <a:r>
              <a:rPr lang="en-US">
                <a:latin typeface="Times New Roman" panose="02020603050405020304" charset="0"/>
                <a:cs typeface="等线" charset="0"/>
                <a:sym typeface="+mn-ea"/>
              </a:rPr>
              <a:t>Một thuật toán hiệu quả hơn nhiều để tính toán bội số ít phổ biến nhất có thể được nghĩ ra bằng cách sử dụng giảm thiểu vấn đề. </a:t>
            </a:r>
          </a:p>
          <a:p>
            <a:pPr indent="457200"/>
            <a:r>
              <a:rPr lang="en-US">
                <a:latin typeface="Times New Roman" panose="02020603050405020304" charset="0"/>
                <a:cs typeface="等线" charset="0"/>
                <a:sym typeface="+mn-ea"/>
              </a:rPr>
              <a:t>Có một thuật toán (thuật toán Euclid) để tìm ước số chung lớn nhất, là một tích của tất cả các thừa số nguyên tố chung của m và n. </a:t>
            </a:r>
          </a:p>
          <a:p>
            <a:pPr indent="457200"/>
            <a:r>
              <a:rPr lang="en-US">
                <a:latin typeface="Times New Roman" panose="02020603050405020304" charset="0"/>
                <a:cs typeface="等线" charset="0"/>
                <a:sym typeface="+mn-ea"/>
              </a:rPr>
              <a:t>Có thể thấy rằng tích của lcm (m, n) và gcd (m, n) bao gồm mọi thừa số của m và n đúng một lần và do đó đơn giản là bằng nhau thành tích của m và n. Quan sát này dẫn đến công thức:</a:t>
            </a:r>
          </a:p>
          <a:p>
            <a:pPr indent="457200" algn="ctr"/>
            <a:endParaRPr lang="en-US">
              <a:latin typeface="Times New Roman" panose="02020603050405020304" charset="0"/>
              <a:cs typeface="等线" charset="0"/>
              <a:sym typeface="+mn-ea"/>
            </a:endParaRPr>
          </a:p>
          <a:p>
            <a:pPr indent="457200" algn="ctr"/>
            <a:r>
              <a:rPr lang="en-US" b="1">
                <a:latin typeface="Times New Roman" panose="02020603050405020304" charset="0"/>
                <a:cs typeface="等线" charset="0"/>
                <a:sym typeface="+mn-ea"/>
              </a:rPr>
              <a:t>lcm(m, n) = m . n / gcd(m, n)</a:t>
            </a:r>
            <a:endParaRPr lang="en-US" b="1"/>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0920" y="3810"/>
            <a:ext cx="510540" cy="685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
        <p:nvSpPr>
          <p:cNvPr id="24" name="Text Box 23"/>
          <p:cNvSpPr txBox="1"/>
          <p:nvPr/>
        </p:nvSpPr>
        <p:spPr>
          <a:xfrm>
            <a:off x="2829560" y="819150"/>
            <a:ext cx="3095625" cy="521970"/>
          </a:xfrm>
          <a:prstGeom prst="rect">
            <a:avLst/>
          </a:prstGeom>
          <a:noFill/>
        </p:spPr>
        <p:txBody>
          <a:bodyPr wrap="square" rtlCol="0">
            <a:spAutoFit/>
          </a:bodyPr>
          <a:lstStyle/>
          <a:p>
            <a:r>
              <a:rPr lang="en-US" sz="2800" b="1" dirty="0">
                <a:solidFill>
                  <a:srgbClr val="00B0F0"/>
                </a:solidFill>
                <a:effectLst>
                  <a:outerShdw blurRad="38100" dist="38100" dir="2700000" algn="tl">
                    <a:srgbClr val="000000">
                      <a:alpha val="43137"/>
                    </a:srgbClr>
                  </a:outerShdw>
                </a:effectLst>
                <a:sym typeface="+mn-ea"/>
              </a:rPr>
              <a:t>Problem Reduction</a:t>
            </a:r>
          </a:p>
        </p:txBody>
      </p:sp>
      <p:sp>
        <p:nvSpPr>
          <p:cNvPr id="4" name="Text Box 3"/>
          <p:cNvSpPr txBox="1"/>
          <p:nvPr/>
        </p:nvSpPr>
        <p:spPr>
          <a:xfrm>
            <a:off x="368300" y="1488440"/>
            <a:ext cx="1073150" cy="398780"/>
          </a:xfrm>
          <a:prstGeom prst="rect">
            <a:avLst/>
          </a:prstGeom>
          <a:noFill/>
          <a:ln w="9525">
            <a:noFill/>
          </a:ln>
        </p:spPr>
        <p:txBody>
          <a:bodyPr wrap="square">
            <a:spAutoFit/>
          </a:bodyPr>
          <a:lstStyle/>
          <a:p>
            <a:pPr marL="228600" indent="-228600"/>
            <a:r>
              <a:rPr lang="en-US" sz="2000" b="1">
                <a:latin typeface="Times New Roman" panose="02020603050405020304" charset="0"/>
                <a:cs typeface="等线" charset="0"/>
              </a:rPr>
              <a:t>Mã giả</a:t>
            </a:r>
            <a:endParaRPr lang="en-US" sz="2000" b="1"/>
          </a:p>
        </p:txBody>
      </p:sp>
      <p:pic>
        <p:nvPicPr>
          <p:cNvPr id="2" name="Picture 1"/>
          <p:cNvPicPr>
            <a:picLocks noChangeAspect="1"/>
          </p:cNvPicPr>
          <p:nvPr/>
        </p:nvPicPr>
        <p:blipFill>
          <a:blip r:embed="rId4"/>
          <a:stretch>
            <a:fillRect/>
          </a:stretch>
        </p:blipFill>
        <p:spPr>
          <a:xfrm>
            <a:off x="795655" y="2489200"/>
            <a:ext cx="2679065" cy="2045970"/>
          </a:xfrm>
          <a:prstGeom prst="rect">
            <a:avLst/>
          </a:prstGeom>
        </p:spPr>
      </p:pic>
      <p:sp>
        <p:nvSpPr>
          <p:cNvPr id="100" name="Text Box 99"/>
          <p:cNvSpPr txBox="1"/>
          <p:nvPr/>
        </p:nvSpPr>
        <p:spPr>
          <a:xfrm>
            <a:off x="4872990" y="1518920"/>
            <a:ext cx="2858135" cy="368300"/>
          </a:xfrm>
          <a:prstGeom prst="rect">
            <a:avLst/>
          </a:prstGeom>
          <a:noFill/>
          <a:ln w="9525">
            <a:noFill/>
          </a:ln>
        </p:spPr>
        <p:txBody>
          <a:bodyPr wrap="square">
            <a:spAutoFit/>
          </a:bodyPr>
          <a:lstStyle/>
          <a:p>
            <a:pPr marL="228600" indent="-228600"/>
            <a:r>
              <a:rPr lang="en-US" b="1">
                <a:latin typeface="Times New Roman" panose="02020603050405020304" charset="0"/>
                <a:cs typeface="等线" charset="0"/>
              </a:rPr>
              <a:t>Triển khai bằng python 3</a:t>
            </a:r>
            <a:endParaRPr lang="en-US" b="1"/>
          </a:p>
        </p:txBody>
      </p:sp>
      <p:sp>
        <p:nvSpPr>
          <p:cNvPr id="6" name="Text Box 5"/>
          <p:cNvSpPr txBox="1"/>
          <p:nvPr/>
        </p:nvSpPr>
        <p:spPr>
          <a:xfrm>
            <a:off x="5113655" y="2564130"/>
            <a:ext cx="2377440" cy="1599565"/>
          </a:xfrm>
          <a:prstGeom prst="rect">
            <a:avLst/>
          </a:prstGeom>
          <a:noFill/>
          <a:ln w="9525">
            <a:noFill/>
          </a:ln>
        </p:spPr>
        <p:txBody>
          <a:bodyPr wrap="square">
            <a:spAutoFit/>
          </a:bodyPr>
          <a:lstStyle/>
          <a:p>
            <a:pPr indent="0"/>
            <a:r>
              <a:rPr lang="en-US" sz="1400" b="0">
                <a:latin typeface="Times New Roman" panose="02020603050405020304" charset="0"/>
                <a:cs typeface="等线" charset="0"/>
              </a:rPr>
              <a:t>def gcd(a,b):</a:t>
            </a:r>
          </a:p>
          <a:p>
            <a:pPr indent="0"/>
            <a:r>
              <a:rPr lang="en-US" sz="1400" b="0">
                <a:latin typeface="Times New Roman" panose="02020603050405020304" charset="0"/>
                <a:cs typeface="等线" charset="0"/>
              </a:rPr>
              <a:t>    if a == 0:</a:t>
            </a:r>
          </a:p>
          <a:p>
            <a:pPr indent="0"/>
            <a:r>
              <a:rPr lang="en-US" sz="1400" b="0">
                <a:latin typeface="Times New Roman" panose="02020603050405020304" charset="0"/>
                <a:cs typeface="等线" charset="0"/>
              </a:rPr>
              <a:t>        return b</a:t>
            </a:r>
          </a:p>
          <a:p>
            <a:pPr indent="0"/>
            <a:r>
              <a:rPr lang="en-US" sz="1400" b="0">
                <a:latin typeface="Times New Roman" panose="02020603050405020304" charset="0"/>
                <a:cs typeface="等线" charset="0"/>
              </a:rPr>
              <a:t>    return gcd(b % a, a)</a:t>
            </a:r>
          </a:p>
          <a:p>
            <a:pPr indent="0"/>
            <a:r>
              <a:rPr lang="en-US" sz="1400" b="0">
                <a:latin typeface="Times New Roman" panose="02020603050405020304" charset="0"/>
                <a:cs typeface="等线" charset="0"/>
              </a:rPr>
              <a:t> </a:t>
            </a:r>
          </a:p>
          <a:p>
            <a:pPr indent="0"/>
            <a:r>
              <a:rPr lang="en-US" sz="1400" b="0">
                <a:latin typeface="Times New Roman" panose="02020603050405020304" charset="0"/>
                <a:cs typeface="等线" charset="0"/>
              </a:rPr>
              <a:t>def lcm(a,b):</a:t>
            </a:r>
          </a:p>
          <a:p>
            <a:pPr indent="0"/>
            <a:r>
              <a:rPr lang="en-US" sz="1400" b="0">
                <a:latin typeface="Times New Roman" panose="02020603050405020304" charset="0"/>
                <a:cs typeface="等线" charset="0"/>
              </a:rPr>
              <a:t>    return (a / gcd(a,b))* b</a:t>
            </a:r>
            <a:endParaRPr 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checkerboard(across)">
                                      <p:cBhvr>
                                        <p:cTn id="13"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descr="A close up of text on a black background&#10;&#10;Description automatically generated"/>
          <p:cNvPicPr>
            <a:picLocks noGrp="1" noChangeAspect="1"/>
          </p:cNvPicPr>
          <p:nvPr>
            <p:ph idx="1"/>
          </p:nvPr>
        </p:nvPicPr>
        <p:blipFill>
          <a:blip r:embed="rId2"/>
          <a:stretch>
            <a:fillRect/>
          </a:stretch>
        </p:blipFill>
        <p:spPr>
          <a:xfrm rot="10800000">
            <a:off x="257810" y="4044950"/>
            <a:ext cx="2329815" cy="2460625"/>
          </a:xfrm>
          <a:prstGeom prst="rect">
            <a:avLst/>
          </a:prstGeom>
        </p:spPr>
      </p:pic>
      <p:sp>
        <p:nvSpPr>
          <p:cNvPr id="5" name="TextBox 4"/>
          <p:cNvSpPr txBox="1"/>
          <p:nvPr/>
        </p:nvSpPr>
        <p:spPr>
          <a:xfrm>
            <a:off x="1742440" y="2466340"/>
            <a:ext cx="5659120" cy="1076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dirty="0" err="1">
                <a:latin typeface="Calibri" panose="020F0502020204030204"/>
                <a:ea typeface="Tahoma" panose="020B0604030504040204"/>
                <a:cs typeface="Tahoma" panose="020B0604030504040204"/>
              </a:rPr>
              <a:t>Cảm</a:t>
            </a:r>
            <a:r>
              <a:rPr lang="en-US" sz="3200" dirty="0">
                <a:latin typeface="Calibri" panose="020F0502020204030204"/>
                <a:ea typeface="Tahoma" panose="020B0604030504040204"/>
                <a:cs typeface="Tahoma" panose="020B0604030504040204"/>
              </a:rPr>
              <a:t> </a:t>
            </a:r>
            <a:r>
              <a:rPr lang="en-US" sz="3200" dirty="0" err="1">
                <a:latin typeface="Calibri" panose="020F0502020204030204"/>
                <a:ea typeface="Tahoma" panose="020B0604030504040204"/>
                <a:cs typeface="Tahoma" panose="020B0604030504040204"/>
              </a:rPr>
              <a:t>ơn</a:t>
            </a:r>
            <a:r>
              <a:rPr lang="en-US" sz="3200" dirty="0">
                <a:latin typeface="Calibri" panose="020F0502020204030204"/>
                <a:ea typeface="Tahoma" panose="020B0604030504040204"/>
                <a:cs typeface="Tahoma" panose="020B0604030504040204"/>
              </a:rPr>
              <a:t> thầy </a:t>
            </a:r>
            <a:r>
              <a:rPr lang="en-US" sz="3200" dirty="0" err="1">
                <a:latin typeface="Calibri" panose="020F0502020204030204"/>
                <a:ea typeface="Tahoma" panose="020B0604030504040204"/>
                <a:cs typeface="Tahoma" panose="020B0604030504040204"/>
              </a:rPr>
              <a:t>và</a:t>
            </a:r>
            <a:r>
              <a:rPr lang="en-US" sz="3200" dirty="0">
                <a:latin typeface="Calibri" panose="020F0502020204030204"/>
                <a:ea typeface="Tahoma" panose="020B0604030504040204"/>
                <a:cs typeface="Tahoma" panose="020B0604030504040204"/>
              </a:rPr>
              <a:t> </a:t>
            </a:r>
            <a:r>
              <a:rPr lang="en-US" sz="3200" dirty="0" err="1">
                <a:latin typeface="Calibri" panose="020F0502020204030204"/>
                <a:ea typeface="Tahoma" panose="020B0604030504040204"/>
                <a:cs typeface="Tahoma" panose="020B0604030504040204"/>
              </a:rPr>
              <a:t>các</a:t>
            </a:r>
            <a:r>
              <a:rPr lang="en-US" sz="3200" dirty="0">
                <a:latin typeface="Calibri" panose="020F0502020204030204"/>
                <a:ea typeface="Tahoma" panose="020B0604030504040204"/>
                <a:cs typeface="Tahoma" panose="020B0604030504040204"/>
              </a:rPr>
              <a:t> </a:t>
            </a:r>
            <a:r>
              <a:rPr lang="en-US" sz="3200" dirty="0" err="1">
                <a:latin typeface="Calibri" panose="020F0502020204030204"/>
                <a:ea typeface="Tahoma" panose="020B0604030504040204"/>
                <a:cs typeface="Tahoma" panose="020B0604030504040204"/>
              </a:rPr>
              <a:t>bạn</a:t>
            </a:r>
            <a:r>
              <a:rPr lang="en-US" sz="3200" dirty="0">
                <a:latin typeface="Calibri" panose="020F0502020204030204"/>
                <a:ea typeface="Tahoma" panose="020B0604030504040204"/>
                <a:cs typeface="Tahoma" panose="020B0604030504040204"/>
              </a:rPr>
              <a:t> </a:t>
            </a:r>
            <a:r>
              <a:rPr lang="en-US" sz="3200" dirty="0" err="1">
                <a:latin typeface="Calibri" panose="020F0502020204030204"/>
                <a:ea typeface="Tahoma" panose="020B0604030504040204"/>
                <a:cs typeface="Tahoma" panose="020B0604030504040204"/>
              </a:rPr>
              <a:t>đã</a:t>
            </a:r>
            <a:r>
              <a:rPr lang="en-US" sz="3200" dirty="0">
                <a:latin typeface="Calibri" panose="020F0502020204030204"/>
                <a:ea typeface="Tahoma" panose="020B0604030504040204"/>
                <a:cs typeface="Tahoma" panose="020B0604030504040204"/>
              </a:rPr>
              <a:t> </a:t>
            </a:r>
            <a:r>
              <a:rPr lang="en-US" sz="3200" dirty="0" err="1">
                <a:latin typeface="Calibri" panose="020F0502020204030204"/>
                <a:ea typeface="Tahoma" panose="020B0604030504040204"/>
                <a:cs typeface="Tahoma" panose="020B0604030504040204"/>
              </a:rPr>
              <a:t>theo</a:t>
            </a:r>
            <a:r>
              <a:rPr lang="en-US" sz="3200" dirty="0">
                <a:latin typeface="Calibri" panose="020F0502020204030204"/>
                <a:ea typeface="Tahoma" panose="020B0604030504040204"/>
                <a:cs typeface="Tahoma" panose="020B0604030504040204"/>
              </a:rPr>
              <a:t> </a:t>
            </a:r>
            <a:r>
              <a:rPr lang="en-US" sz="3200" dirty="0" err="1">
                <a:latin typeface="Calibri" panose="020F0502020204030204"/>
                <a:ea typeface="Tahoma" panose="020B0604030504040204"/>
                <a:cs typeface="Tahoma" panose="020B0604030504040204"/>
              </a:rPr>
              <a:t>dõi</a:t>
            </a:r>
            <a:r>
              <a:rPr lang="en-US" sz="3200" dirty="0">
                <a:latin typeface="Calibri" panose="020F0502020204030204"/>
                <a:ea typeface="Tahoma" panose="020B0604030504040204"/>
                <a:cs typeface="Tahoma" panose="020B0604030504040204"/>
              </a:rPr>
              <a:t> </a:t>
            </a:r>
            <a:r>
              <a:rPr lang="en-US" sz="3200" dirty="0" err="1">
                <a:latin typeface="Calibri" panose="020F0502020204030204"/>
                <a:ea typeface="Tahoma" panose="020B0604030504040204"/>
                <a:cs typeface="Tahoma" panose="020B0604030504040204"/>
              </a:rPr>
              <a:t>bài</a:t>
            </a:r>
            <a:r>
              <a:rPr lang="en-US" sz="3200" dirty="0">
                <a:latin typeface="Calibri" panose="020F0502020204030204"/>
                <a:ea typeface="Tahoma" panose="020B0604030504040204"/>
                <a:cs typeface="Tahoma" panose="020B0604030504040204"/>
              </a:rPr>
              <a:t> </a:t>
            </a:r>
            <a:r>
              <a:rPr lang="en-US" sz="3200" dirty="0" err="1">
                <a:latin typeface="Calibri" panose="020F0502020204030204"/>
                <a:ea typeface="Tahoma" panose="020B0604030504040204"/>
                <a:cs typeface="Tahoma" panose="020B0604030504040204"/>
              </a:rPr>
              <a:t>thuyết</a:t>
            </a:r>
            <a:r>
              <a:rPr lang="en-US" sz="3200" dirty="0">
                <a:latin typeface="Calibri" panose="020F0502020204030204"/>
                <a:ea typeface="Tahoma" panose="020B0604030504040204"/>
                <a:cs typeface="Tahoma" panose="020B0604030504040204"/>
              </a:rPr>
              <a:t> </a:t>
            </a:r>
            <a:r>
              <a:rPr lang="en-US" sz="3200" dirty="0" err="1">
                <a:latin typeface="Calibri" panose="020F0502020204030204"/>
                <a:ea typeface="Tahoma" panose="020B0604030504040204"/>
                <a:cs typeface="Tahoma" panose="020B0604030504040204"/>
              </a:rPr>
              <a:t>trình</a:t>
            </a:r>
            <a:r>
              <a:rPr lang="en-US" sz="3200" dirty="0">
                <a:latin typeface="Calibri" panose="020F0502020204030204"/>
                <a:ea typeface="Tahoma" panose="020B0604030504040204"/>
                <a:cs typeface="Tahoma" panose="020B0604030504040204"/>
              </a:rPr>
              <a:t> </a:t>
            </a:r>
            <a:r>
              <a:rPr lang="en-US" sz="3200" dirty="0" err="1">
                <a:latin typeface="Calibri" panose="020F0502020204030204"/>
                <a:ea typeface="Tahoma" panose="020B0604030504040204"/>
                <a:cs typeface="Tahoma" panose="020B0604030504040204"/>
              </a:rPr>
              <a:t>của</a:t>
            </a:r>
            <a:r>
              <a:rPr lang="en-US" sz="3200" dirty="0">
                <a:latin typeface="Calibri" panose="020F0502020204030204"/>
                <a:ea typeface="Tahoma" panose="020B0604030504040204"/>
                <a:cs typeface="Tahoma" panose="020B0604030504040204"/>
              </a:rPr>
              <a:t> </a:t>
            </a:r>
            <a:r>
              <a:rPr lang="en-US" sz="3200" dirty="0" err="1">
                <a:latin typeface="Calibri" panose="020F0502020204030204"/>
                <a:ea typeface="Tahoma" panose="020B0604030504040204"/>
                <a:cs typeface="Tahoma" panose="020B0604030504040204"/>
              </a:rPr>
              <a:t>nhóm</a:t>
            </a:r>
            <a:endParaRPr lang="en-US" dirty="0" err="1">
              <a:latin typeface="Tahoma" panose="020B0604030504040204"/>
              <a:ea typeface="Tahoma" panose="020B0604030504040204"/>
              <a:cs typeface="Tahoma" panose="020B0604030504040204"/>
            </a:endParaRPr>
          </a:p>
        </p:txBody>
      </p:sp>
      <p:sp>
        <p:nvSpPr>
          <p:cNvPr id="3" name="Rectangle 4"/>
          <p:cNvSpPr/>
          <p:nvPr/>
        </p:nvSpPr>
        <p:spPr>
          <a:xfrm rot="16200000">
            <a:off x="4418330" y="721995"/>
            <a:ext cx="76200" cy="565975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picture containing drawing&#10;&#10;Description automatically generated"/>
          <p:cNvPicPr>
            <a:picLocks noChangeAspect="1"/>
          </p:cNvPicPr>
          <p:nvPr/>
        </p:nvPicPr>
        <p:blipFill>
          <a:blip r:embed="rId3"/>
          <a:stretch>
            <a:fillRect/>
          </a:stretch>
        </p:blipFill>
        <p:spPr>
          <a:xfrm>
            <a:off x="0" y="3810"/>
            <a:ext cx="1067435" cy="5956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2000" fill="hold">
                                          <p:stCondLst>
                                            <p:cond delay="0"/>
                                          </p:stCondLst>
                                        </p:cTn>
                                        <p:tgtEl>
                                          <p:spTgt spid="5"/>
                                        </p:tgtEl>
                                        <p:attrNameLst>
                                          <p:attrName>style.visibility</p:attrName>
                                        </p:attrNameLst>
                                      </p:cBhvr>
                                      <p:to>
                                        <p:strVal val="visible"/>
                                      </p:to>
                                    </p:set>
                                    <p:animEffect transition="in" filter="blinds(horizontal)">
                                      <p:cBhvr>
                                        <p:cTn id="7" dur="2000"/>
                                        <p:tgtEl>
                                          <p:spTgt spid="5"/>
                                        </p:tgtEl>
                                      </p:cBhvr>
                                    </p:animEffect>
                                  </p:childTnLst>
                                </p:cTn>
                              </p:par>
                              <p:par>
                                <p:cTn id="8" presetID="3" presetClass="entr" presetSubtype="10" fill="hold" grpId="0" nodeType="withEffect">
                                  <p:stCondLst>
                                    <p:cond delay="0"/>
                                  </p:stCondLst>
                                  <p:childTnLst>
                                    <p:set>
                                      <p:cBhvr>
                                        <p:cTn id="9" dur="2000" fill="hold">
                                          <p:stCondLst>
                                            <p:cond delay="0"/>
                                          </p:stCondLst>
                                        </p:cTn>
                                        <p:tgtEl>
                                          <p:spTgt spid="3"/>
                                        </p:tgtEl>
                                        <p:attrNameLst>
                                          <p:attrName>style.visibility</p:attrName>
                                        </p:attrNameLst>
                                      </p:cBhvr>
                                      <p:to>
                                        <p:strVal val="visible"/>
                                      </p:to>
                                    </p:set>
                                    <p:animEffect transition="in" filter="blinds(horizontal)">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A picture containing drawing&#10;&#10;Description automatically generated"/>
          <p:cNvPicPr>
            <a:picLocks noChangeAspect="1"/>
          </p:cNvPicPr>
          <p:nvPr/>
        </p:nvPicPr>
        <p:blipFill>
          <a:blip r:embed="rId2"/>
          <a:stretch>
            <a:fillRect/>
          </a:stretch>
        </p:blipFill>
        <p:spPr>
          <a:xfrm>
            <a:off x="79985" y="84645"/>
            <a:ext cx="811584" cy="452839"/>
          </a:xfrm>
          <a:prstGeom prst="rect">
            <a:avLst/>
          </a:prstGeom>
        </p:spPr>
      </p:pic>
      <p:sp>
        <p:nvSpPr>
          <p:cNvPr id="10" name="Rectangle 9"/>
          <p:cNvSpPr/>
          <p:nvPr/>
        </p:nvSpPr>
        <p:spPr>
          <a:xfrm>
            <a:off x="8775700" y="0"/>
            <a:ext cx="36830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Text Box 22"/>
          <p:cNvSpPr txBox="1"/>
          <p:nvPr/>
        </p:nvSpPr>
        <p:spPr>
          <a:xfrm>
            <a:off x="2020570" y="796290"/>
            <a:ext cx="5103495" cy="583565"/>
          </a:xfrm>
          <a:prstGeom prst="rect">
            <a:avLst/>
          </a:prstGeom>
          <a:noFill/>
        </p:spPr>
        <p:txBody>
          <a:bodyPr wrap="square" rtlCol="0">
            <a:spAutoFit/>
          </a:bodyPr>
          <a:lstStyle/>
          <a:p>
            <a:r>
              <a:rPr lang="en-US" sz="3200">
                <a:solidFill>
                  <a:srgbClr val="00B0F0"/>
                </a:solidFill>
                <a:effectLst>
                  <a:outerShdw blurRad="38100" dist="38100" dir="2700000" algn="tl">
                    <a:srgbClr val="000000">
                      <a:alpha val="43137"/>
                    </a:srgbClr>
                  </a:outerShdw>
                </a:effectLst>
              </a:rPr>
              <a:t>TRANSFORM AND CONQUER</a:t>
            </a:r>
          </a:p>
        </p:txBody>
      </p:sp>
      <p:sp>
        <p:nvSpPr>
          <p:cNvPr id="26" name="Text Box 25"/>
          <p:cNvSpPr txBox="1"/>
          <p:nvPr/>
        </p:nvSpPr>
        <p:spPr>
          <a:xfrm>
            <a:off x="476885" y="1985010"/>
            <a:ext cx="7924800" cy="1014730"/>
          </a:xfrm>
          <a:prstGeom prst="rect">
            <a:avLst/>
          </a:prstGeom>
          <a:noFill/>
        </p:spPr>
        <p:txBody>
          <a:bodyPr wrap="square" rtlCol="0">
            <a:spAutoFit/>
          </a:bodyPr>
          <a:lstStyle/>
          <a:p>
            <a:r>
              <a:rPr lang="en-US" sz="2000" dirty="0"/>
              <a:t>Tranform and conquer là đề cập đến một nhóm các phương pháp thiết kế dựa trên ý tưởng chuyển đổi</a:t>
            </a:r>
          </a:p>
          <a:p>
            <a:endParaRPr lang="en-US" sz="2000" dirty="0"/>
          </a:p>
        </p:txBody>
      </p:sp>
      <p:sp>
        <p:nvSpPr>
          <p:cNvPr id="3" name="Text Box 2"/>
          <p:cNvSpPr txBox="1"/>
          <p:nvPr/>
        </p:nvSpPr>
        <p:spPr>
          <a:xfrm>
            <a:off x="474980" y="3229610"/>
            <a:ext cx="7924165" cy="1198880"/>
          </a:xfrm>
          <a:prstGeom prst="rect">
            <a:avLst/>
          </a:prstGeom>
          <a:noFill/>
        </p:spPr>
        <p:txBody>
          <a:bodyPr wrap="square" rtlCol="0">
            <a:spAutoFit/>
          </a:bodyPr>
          <a:lstStyle/>
          <a:p>
            <a:pPr algn="l"/>
            <a:r>
              <a:rPr lang="en-US"/>
              <a:t>Kỹ thuật này còn được gọi là biến đổi để trị bởi vì các phương pháp thiết kế  hoạt động như các thủ tục hai giai đoạn. Đầu tiên, trong giai đoạn chuyển đổi, trường hợp của vấn đề được sửa đổi để dễ giải quyết hơn. Sau đó, trong giai đoạn thứ hai hoặc giai đoạn “trị”</a:t>
            </a:r>
          </a:p>
        </p:txBody>
      </p:sp>
      <p:sp>
        <p:nvSpPr>
          <p:cNvPr id="97" name="Oval 21"/>
          <p:cNvSpPr>
            <a:spLocks noChangeAspect="1"/>
          </p:cNvSpPr>
          <p:nvPr/>
        </p:nvSpPr>
        <p:spPr>
          <a:xfrm>
            <a:off x="-210" y="206675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4" name="Oval 21"/>
          <p:cNvSpPr>
            <a:spLocks noChangeAspect="1"/>
          </p:cNvSpPr>
          <p:nvPr/>
        </p:nvSpPr>
        <p:spPr>
          <a:xfrm>
            <a:off x="-2115" y="3229443"/>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5" name="Text Box 4"/>
          <p:cNvSpPr txBox="1"/>
          <p:nvPr/>
        </p:nvSpPr>
        <p:spPr>
          <a:xfrm>
            <a:off x="2590165" y="5099050"/>
            <a:ext cx="309880" cy="368300"/>
          </a:xfrm>
          <a:prstGeom prst="rect">
            <a:avLst/>
          </a:prstGeom>
          <a:noFill/>
        </p:spPr>
        <p:txBody>
          <a:bodyPr wrap="none" rtlCol="0">
            <a:spAutoFit/>
          </a:bodyPr>
          <a:lstStyle/>
          <a:p>
            <a:endParaRPr lang="en-US"/>
          </a:p>
        </p:txBody>
      </p:sp>
      <p:sp>
        <p:nvSpPr>
          <p:cNvPr id="12" name="Oval 21"/>
          <p:cNvSpPr>
            <a:spLocks noChangeAspect="1"/>
          </p:cNvSpPr>
          <p:nvPr/>
        </p:nvSpPr>
        <p:spPr>
          <a:xfrm>
            <a:off x="-2115" y="2067393"/>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blinds(horizontal)">
                                      <p:cBhvr>
                                        <p:cTn id="15" dur="500"/>
                                        <p:tgtEl>
                                          <p:spTgt spid="9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26"/>
                                        </p:tgtEl>
                                      </p:cBhvr>
                                    </p:animEffect>
                                    <p:set>
                                      <p:cBhvr>
                                        <p:cTn id="28" dur="1" fill="hold">
                                          <p:stCondLst>
                                            <p:cond delay="499"/>
                                          </p:stCondLst>
                                        </p:cTn>
                                        <p:tgtEl>
                                          <p:spTgt spid="26"/>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97"/>
                                        </p:tgtEl>
                                      </p:cBhvr>
                                    </p:animEffect>
                                    <p:set>
                                      <p:cBhvr>
                                        <p:cTn id="31" dur="1" fill="hold">
                                          <p:stCondLst>
                                            <p:cond delay="499"/>
                                          </p:stCondLst>
                                        </p:cTn>
                                        <p:tgtEl>
                                          <p:spTgt spid="9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3" presetClass="exit" presetSubtype="10" fill="hold" grpId="1" nodeType="withEffect">
                                  <p:stCondLst>
                                    <p:cond delay="0"/>
                                  </p:stCondLst>
                                  <p:childTnLst>
                                    <p:animEffect transition="out" filter="blinds(horizontal)">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par>
                                <p:cTn id="38" presetID="3" presetClass="entr" presetSubtype="1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6" grpId="1"/>
      <p:bldP spid="3" grpId="0"/>
      <p:bldP spid="3" grpId="1"/>
      <p:bldP spid="97" grpId="0" bldLvl="0" animBg="1"/>
      <p:bldP spid="97" grpId="1" bldLvl="0" animBg="1"/>
      <p:bldP spid="4" grpId="0" animBg="1"/>
      <p:bldP spid="4" grpId="1" animBg="1"/>
      <p:bldP spid="12"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CB69-56C5-4114-A9EF-C3A85EE51DDE}"/>
              </a:ext>
            </a:extLst>
          </p:cNvPr>
          <p:cNvSpPr>
            <a:spLocks noGrp="1"/>
          </p:cNvSpPr>
          <p:nvPr>
            <p:ph type="title"/>
          </p:nvPr>
        </p:nvSpPr>
        <p:spPr>
          <a:xfrm>
            <a:off x="628650" y="314327"/>
            <a:ext cx="7722870" cy="630554"/>
          </a:xfrm>
        </p:spPr>
        <p:txBody>
          <a:bodyPr/>
          <a:lstStyle/>
          <a:p>
            <a:pPr algn="ctr"/>
            <a:r>
              <a:rPr lang="en-US" sz="2800" b="1" dirty="0" err="1">
                <a:solidFill>
                  <a:srgbClr val="00B0F0"/>
                </a:solidFill>
                <a:effectLst>
                  <a:outerShdw blurRad="38100" dist="38100" dir="2700000" algn="tl">
                    <a:srgbClr val="000000">
                      <a:alpha val="43137"/>
                    </a:srgbClr>
                  </a:outerShdw>
                </a:effectLst>
                <a:latin typeface="+mn-lt"/>
                <a:ea typeface="+mn-ea"/>
                <a:cs typeface="+mn-cs"/>
              </a:rPr>
              <a:t>Thời</a:t>
            </a:r>
            <a:r>
              <a:rPr lang="en-US" sz="2800" b="1" dirty="0">
                <a:solidFill>
                  <a:srgbClr val="00B0F0"/>
                </a:solidFill>
                <a:effectLst>
                  <a:outerShdw blurRad="38100" dist="38100" dir="2700000" algn="tl">
                    <a:srgbClr val="000000">
                      <a:alpha val="43137"/>
                    </a:srgbClr>
                  </a:outerShdw>
                </a:effectLst>
                <a:latin typeface="+mn-lt"/>
                <a:ea typeface="+mn-ea"/>
                <a:cs typeface="+mn-cs"/>
              </a:rPr>
              <a:t> </a:t>
            </a:r>
            <a:r>
              <a:rPr lang="en-US" sz="2800" b="1" dirty="0" err="1">
                <a:solidFill>
                  <a:srgbClr val="00B0F0"/>
                </a:solidFill>
                <a:effectLst>
                  <a:outerShdw blurRad="38100" dist="38100" dir="2700000" algn="tl">
                    <a:srgbClr val="000000">
                      <a:alpha val="43137"/>
                    </a:srgbClr>
                  </a:outerShdw>
                </a:effectLst>
                <a:latin typeface="+mn-lt"/>
                <a:ea typeface="+mn-ea"/>
                <a:cs typeface="+mn-cs"/>
              </a:rPr>
              <a:t>gian</a:t>
            </a:r>
            <a:r>
              <a:rPr lang="en-US" sz="2800" b="1" dirty="0">
                <a:solidFill>
                  <a:srgbClr val="00B0F0"/>
                </a:solidFill>
                <a:effectLst>
                  <a:outerShdw blurRad="38100" dist="38100" dir="2700000" algn="tl">
                    <a:srgbClr val="000000">
                      <a:alpha val="43137"/>
                    </a:srgbClr>
                  </a:outerShdw>
                </a:effectLst>
                <a:latin typeface="+mn-lt"/>
                <a:ea typeface="+mn-ea"/>
                <a:cs typeface="+mn-cs"/>
              </a:rPr>
              <a:t> </a:t>
            </a:r>
            <a:r>
              <a:rPr lang="en-US" sz="2800" b="1" dirty="0" err="1">
                <a:solidFill>
                  <a:srgbClr val="00B0F0"/>
                </a:solidFill>
                <a:effectLst>
                  <a:outerShdw blurRad="38100" dist="38100" dir="2700000" algn="tl">
                    <a:srgbClr val="000000">
                      <a:alpha val="43137"/>
                    </a:srgbClr>
                  </a:outerShdw>
                </a:effectLst>
                <a:latin typeface="+mn-lt"/>
                <a:ea typeface="+mn-ea"/>
                <a:cs typeface="+mn-cs"/>
              </a:rPr>
              <a:t>chạy</a:t>
            </a:r>
            <a:r>
              <a:rPr lang="en-US" sz="2800" b="1" dirty="0">
                <a:solidFill>
                  <a:srgbClr val="00B0F0"/>
                </a:solidFill>
                <a:effectLst>
                  <a:outerShdw blurRad="38100" dist="38100" dir="2700000" algn="tl">
                    <a:srgbClr val="000000">
                      <a:alpha val="43137"/>
                    </a:srgbClr>
                  </a:outerShdw>
                </a:effectLst>
                <a:latin typeface="+mn-lt"/>
                <a:ea typeface="+mn-ea"/>
                <a:cs typeface="+mn-cs"/>
              </a:rPr>
              <a:t> </a:t>
            </a:r>
            <a:r>
              <a:rPr lang="en-US" sz="2800" b="1" dirty="0" err="1">
                <a:solidFill>
                  <a:srgbClr val="00B0F0"/>
                </a:solidFill>
                <a:effectLst>
                  <a:outerShdw blurRad="38100" dist="38100" dir="2700000" algn="tl">
                    <a:srgbClr val="000000">
                      <a:alpha val="43137"/>
                    </a:srgbClr>
                  </a:outerShdw>
                </a:effectLst>
                <a:latin typeface="+mn-lt"/>
                <a:ea typeface="+mn-ea"/>
                <a:cs typeface="+mn-cs"/>
              </a:rPr>
              <a:t>Bội</a:t>
            </a:r>
            <a:r>
              <a:rPr lang="en-US" sz="2800" b="1" dirty="0">
                <a:solidFill>
                  <a:srgbClr val="00B0F0"/>
                </a:solidFill>
                <a:effectLst>
                  <a:outerShdw blurRad="38100" dist="38100" dir="2700000" algn="tl">
                    <a:srgbClr val="000000">
                      <a:alpha val="43137"/>
                    </a:srgbClr>
                  </a:outerShdw>
                </a:effectLst>
                <a:latin typeface="+mn-lt"/>
                <a:ea typeface="+mn-ea"/>
                <a:cs typeface="+mn-cs"/>
              </a:rPr>
              <a:t> </a:t>
            </a:r>
            <a:r>
              <a:rPr lang="en-US" sz="2800" b="1" dirty="0" err="1">
                <a:solidFill>
                  <a:srgbClr val="00B0F0"/>
                </a:solidFill>
                <a:effectLst>
                  <a:outerShdw blurRad="38100" dist="38100" dir="2700000" algn="tl">
                    <a:srgbClr val="000000">
                      <a:alpha val="43137"/>
                    </a:srgbClr>
                  </a:outerShdw>
                </a:effectLst>
                <a:latin typeface="+mn-lt"/>
                <a:ea typeface="+mn-ea"/>
                <a:cs typeface="+mn-cs"/>
              </a:rPr>
              <a:t>chung</a:t>
            </a:r>
            <a:r>
              <a:rPr lang="en-US" sz="2800" b="1" dirty="0">
                <a:solidFill>
                  <a:srgbClr val="00B0F0"/>
                </a:solidFill>
                <a:effectLst>
                  <a:outerShdw blurRad="38100" dist="38100" dir="2700000" algn="tl">
                    <a:srgbClr val="000000">
                      <a:alpha val="43137"/>
                    </a:srgbClr>
                  </a:outerShdw>
                </a:effectLst>
                <a:latin typeface="+mn-lt"/>
                <a:ea typeface="+mn-ea"/>
                <a:cs typeface="+mn-cs"/>
              </a:rPr>
              <a:t> </a:t>
            </a:r>
            <a:r>
              <a:rPr lang="en-US" sz="2800" b="1" dirty="0" err="1">
                <a:solidFill>
                  <a:srgbClr val="00B0F0"/>
                </a:solidFill>
                <a:effectLst>
                  <a:outerShdw blurRad="38100" dist="38100" dir="2700000" algn="tl">
                    <a:srgbClr val="000000">
                      <a:alpha val="43137"/>
                    </a:srgbClr>
                  </a:outerShdw>
                </a:effectLst>
                <a:latin typeface="+mn-lt"/>
                <a:ea typeface="+mn-ea"/>
                <a:cs typeface="+mn-cs"/>
              </a:rPr>
              <a:t>nhỏ</a:t>
            </a:r>
            <a:r>
              <a:rPr lang="en-US" sz="2800" b="1" dirty="0">
                <a:solidFill>
                  <a:srgbClr val="00B0F0"/>
                </a:solidFill>
                <a:effectLst>
                  <a:outerShdw blurRad="38100" dist="38100" dir="2700000" algn="tl">
                    <a:srgbClr val="000000">
                      <a:alpha val="43137"/>
                    </a:srgbClr>
                  </a:outerShdw>
                </a:effectLst>
                <a:latin typeface="+mn-lt"/>
                <a:ea typeface="+mn-ea"/>
                <a:cs typeface="+mn-cs"/>
              </a:rPr>
              <a:t> </a:t>
            </a:r>
            <a:r>
              <a:rPr lang="en-US" sz="2800" b="1" dirty="0" err="1">
                <a:solidFill>
                  <a:srgbClr val="00B0F0"/>
                </a:solidFill>
                <a:effectLst>
                  <a:outerShdw blurRad="38100" dist="38100" dir="2700000" algn="tl">
                    <a:srgbClr val="000000">
                      <a:alpha val="43137"/>
                    </a:srgbClr>
                  </a:outerShdw>
                </a:effectLst>
                <a:latin typeface="+mn-lt"/>
                <a:ea typeface="+mn-ea"/>
                <a:cs typeface="+mn-cs"/>
              </a:rPr>
              <a:t>nhất</a:t>
            </a:r>
            <a:r>
              <a:rPr lang="en-US" sz="2800" b="1" dirty="0">
                <a:solidFill>
                  <a:srgbClr val="00B0F0"/>
                </a:solidFill>
                <a:effectLst>
                  <a:outerShdw blurRad="38100" dist="38100" dir="2700000" algn="tl">
                    <a:srgbClr val="000000">
                      <a:alpha val="43137"/>
                    </a:srgbClr>
                  </a:outerShdw>
                </a:effectLst>
                <a:latin typeface="+mn-lt"/>
                <a:ea typeface="+mn-ea"/>
                <a:cs typeface="+mn-cs"/>
              </a:rPr>
              <a:t>.</a:t>
            </a:r>
          </a:p>
        </p:txBody>
      </p:sp>
      <p:pic>
        <p:nvPicPr>
          <p:cNvPr id="4" name="Picture 3">
            <a:extLst>
              <a:ext uri="{FF2B5EF4-FFF2-40B4-BE49-F238E27FC236}">
                <a16:creationId xmlns:a16="http://schemas.microsoft.com/office/drawing/2014/main" id="{D5D6C2CE-DD96-4182-8E1C-B70A61F68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065" y="1514462"/>
            <a:ext cx="6663869" cy="4978412"/>
          </a:xfrm>
          <a:prstGeom prst="rect">
            <a:avLst/>
          </a:prstGeom>
        </p:spPr>
      </p:pic>
    </p:spTree>
    <p:extLst>
      <p:ext uri="{BB962C8B-B14F-4D97-AF65-F5344CB8AC3E}">
        <p14:creationId xmlns:p14="http://schemas.microsoft.com/office/powerpoint/2010/main" val="2000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A picture containing drawing&#10;&#10;Description automatically generated"/>
          <p:cNvPicPr>
            <a:picLocks noChangeAspect="1"/>
          </p:cNvPicPr>
          <p:nvPr/>
        </p:nvPicPr>
        <p:blipFill>
          <a:blip r:embed="rId2"/>
          <a:stretch>
            <a:fillRect/>
          </a:stretch>
        </p:blipFill>
        <p:spPr>
          <a:xfrm>
            <a:off x="79985" y="84645"/>
            <a:ext cx="811584" cy="452839"/>
          </a:xfrm>
          <a:prstGeom prst="rect">
            <a:avLst/>
          </a:prstGeom>
        </p:spPr>
      </p:pic>
      <p:sp>
        <p:nvSpPr>
          <p:cNvPr id="10" name="Rectangle 9"/>
          <p:cNvSpPr/>
          <p:nvPr/>
        </p:nvSpPr>
        <p:spPr>
          <a:xfrm>
            <a:off x="8775700" y="0"/>
            <a:ext cx="36830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Text Box 22"/>
          <p:cNvSpPr txBox="1"/>
          <p:nvPr/>
        </p:nvSpPr>
        <p:spPr>
          <a:xfrm>
            <a:off x="2020570" y="796290"/>
            <a:ext cx="5103495" cy="583565"/>
          </a:xfrm>
          <a:prstGeom prst="rect">
            <a:avLst/>
          </a:prstGeom>
          <a:noFill/>
        </p:spPr>
        <p:txBody>
          <a:bodyPr wrap="square" rtlCol="0">
            <a:spAutoFit/>
          </a:bodyPr>
          <a:lstStyle/>
          <a:p>
            <a:r>
              <a:rPr lang="en-US" sz="3200">
                <a:solidFill>
                  <a:srgbClr val="00B0F0"/>
                </a:solidFill>
                <a:effectLst>
                  <a:outerShdw blurRad="38100" dist="38100" dir="2700000" algn="tl">
                    <a:srgbClr val="000000">
                      <a:alpha val="43137"/>
                    </a:srgbClr>
                  </a:outerShdw>
                </a:effectLst>
              </a:rPr>
              <a:t>TRANSFORM AND CONQUER</a:t>
            </a:r>
          </a:p>
        </p:txBody>
      </p:sp>
      <p:sp>
        <p:nvSpPr>
          <p:cNvPr id="97" name="Oval 21"/>
          <p:cNvSpPr>
            <a:spLocks noChangeAspect="1"/>
          </p:cNvSpPr>
          <p:nvPr/>
        </p:nvSpPr>
        <p:spPr>
          <a:xfrm>
            <a:off x="-210" y="206675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5" name="Text Box 4"/>
          <p:cNvSpPr txBox="1"/>
          <p:nvPr/>
        </p:nvSpPr>
        <p:spPr>
          <a:xfrm>
            <a:off x="2590165" y="5099050"/>
            <a:ext cx="309880" cy="368300"/>
          </a:xfrm>
          <a:prstGeom prst="rect">
            <a:avLst/>
          </a:prstGeom>
          <a:noFill/>
        </p:spPr>
        <p:txBody>
          <a:bodyPr wrap="none" rtlCol="0">
            <a:spAutoFit/>
          </a:bodyPr>
          <a:lstStyle/>
          <a:p>
            <a:endParaRPr lang="en-US"/>
          </a:p>
        </p:txBody>
      </p:sp>
      <p:sp>
        <p:nvSpPr>
          <p:cNvPr id="6" name="Text Box 5"/>
          <p:cNvSpPr txBox="1"/>
          <p:nvPr/>
        </p:nvSpPr>
        <p:spPr>
          <a:xfrm>
            <a:off x="539750" y="2038985"/>
            <a:ext cx="7924800" cy="706755"/>
          </a:xfrm>
          <a:prstGeom prst="rect">
            <a:avLst/>
          </a:prstGeom>
          <a:noFill/>
        </p:spPr>
        <p:txBody>
          <a:bodyPr wrap="square" rtlCol="0">
            <a:spAutoFit/>
          </a:bodyPr>
          <a:lstStyle/>
          <a:p>
            <a:pPr algn="l"/>
            <a:r>
              <a:rPr lang="en-US" sz="2000"/>
              <a:t>Có 3 biến thể chính của ý tưởng này và chúng khác nhau bởi những gì ta biến đổi yêu cầu đã cho:</a:t>
            </a:r>
          </a:p>
        </p:txBody>
      </p:sp>
      <p:sp>
        <p:nvSpPr>
          <p:cNvPr id="8" name="Text Box 7"/>
          <p:cNvSpPr txBox="1"/>
          <p:nvPr/>
        </p:nvSpPr>
        <p:spPr>
          <a:xfrm>
            <a:off x="1029970" y="3039745"/>
            <a:ext cx="6186805" cy="398780"/>
          </a:xfrm>
          <a:prstGeom prst="rect">
            <a:avLst/>
          </a:prstGeom>
          <a:noFill/>
        </p:spPr>
        <p:txBody>
          <a:bodyPr wrap="square" rtlCol="0">
            <a:spAutoFit/>
          </a:bodyPr>
          <a:lstStyle/>
          <a:p>
            <a:r>
              <a:rPr lang="en-US" sz="2000"/>
              <a:t>- Đơn giản hóa yêu cầu - instance simplification</a:t>
            </a:r>
          </a:p>
        </p:txBody>
      </p:sp>
      <p:sp>
        <p:nvSpPr>
          <p:cNvPr id="9" name="Text Box 8"/>
          <p:cNvSpPr txBox="1"/>
          <p:nvPr/>
        </p:nvSpPr>
        <p:spPr>
          <a:xfrm>
            <a:off x="1029970" y="3609975"/>
            <a:ext cx="6186805" cy="398780"/>
          </a:xfrm>
          <a:prstGeom prst="rect">
            <a:avLst/>
          </a:prstGeom>
          <a:noFill/>
        </p:spPr>
        <p:txBody>
          <a:bodyPr wrap="square" rtlCol="0">
            <a:spAutoFit/>
          </a:bodyPr>
          <a:lstStyle/>
          <a:p>
            <a:r>
              <a:rPr lang="en-US" sz="2000"/>
              <a:t>- Biến đổi biểu diễn - representation change</a:t>
            </a:r>
          </a:p>
        </p:txBody>
      </p:sp>
      <p:sp>
        <p:nvSpPr>
          <p:cNvPr id="11" name="Text Box 10"/>
          <p:cNvSpPr txBox="1"/>
          <p:nvPr/>
        </p:nvSpPr>
        <p:spPr>
          <a:xfrm>
            <a:off x="1029970" y="4220210"/>
            <a:ext cx="6186805" cy="398780"/>
          </a:xfrm>
          <a:prstGeom prst="rect">
            <a:avLst/>
          </a:prstGeom>
          <a:noFill/>
        </p:spPr>
        <p:txBody>
          <a:bodyPr wrap="square" rtlCol="0">
            <a:spAutoFit/>
          </a:bodyPr>
          <a:lstStyle/>
          <a:p>
            <a:r>
              <a:rPr lang="en-US" sz="2000"/>
              <a:t>- Thu giảm bài toán - problem reduction</a:t>
            </a:r>
          </a:p>
        </p:txBody>
      </p:sp>
      <p:sp>
        <p:nvSpPr>
          <p:cNvPr id="12" name="Oval 21"/>
          <p:cNvSpPr>
            <a:spLocks noChangeAspect="1"/>
          </p:cNvSpPr>
          <p:nvPr/>
        </p:nvSpPr>
        <p:spPr>
          <a:xfrm>
            <a:off x="-2115" y="2067393"/>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blinds(horizontal)">
                                      <p:cBhvr>
                                        <p:cTn id="10" dur="500"/>
                                        <p:tgtEl>
                                          <p:spTgt spid="9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97" grpId="0" bldLvl="0" animBg="1"/>
      <p:bldP spid="6" grpId="0"/>
      <p:bldP spid="8"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close up of text on a black background&#10;&#10;Description automatically generated"/>
          <p:cNvPicPr>
            <a:picLocks noChangeAspect="1"/>
          </p:cNvPicPr>
          <p:nvPr/>
        </p:nvPicPr>
        <p:blipFill>
          <a:blip r:embed="rId2"/>
          <a:stretch>
            <a:fillRect/>
          </a:stretch>
        </p:blipFill>
        <p:spPr>
          <a:xfrm>
            <a:off x="6930698" y="459601"/>
            <a:ext cx="1838325" cy="1933575"/>
          </a:xfrm>
          <a:prstGeom prst="rect">
            <a:avLst/>
          </a:prstGeom>
        </p:spPr>
      </p:pic>
      <p:sp>
        <p:nvSpPr>
          <p:cNvPr id="9" name="TextBox 8"/>
          <p:cNvSpPr txBox="1"/>
          <p:nvPr/>
        </p:nvSpPr>
        <p:spPr>
          <a:xfrm>
            <a:off x="2691765" y="3136900"/>
            <a:ext cx="4047490"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err="1">
                <a:latin typeface="Cambria" panose="02040503050406030204"/>
                <a:ea typeface="Tahoma" panose="020B0604030504040204"/>
                <a:cs typeface="Calibri" panose="020F0502020204030204"/>
              </a:rPr>
              <a:t>Phần</a:t>
            </a:r>
            <a:r>
              <a:rPr lang="en-US" sz="3200" b="1">
                <a:latin typeface="Cambria" panose="02040503050406030204"/>
                <a:ea typeface="Tahoma" panose="020B0604030504040204"/>
                <a:cs typeface="Calibri" panose="020F0502020204030204"/>
              </a:rPr>
              <a:t> 1 : </a:t>
            </a:r>
            <a:r>
              <a:rPr lang="en-US" sz="3200" b="1">
                <a:sym typeface="+mn-ea"/>
              </a:rPr>
              <a:t>Presorting</a:t>
            </a:r>
            <a:endParaRPr lang="en-US" sz="3200" b="1">
              <a:latin typeface="Cambria" panose="02040503050406030204"/>
              <a:ea typeface="Tahoma" panose="020B0604030504040204"/>
              <a:cs typeface="Calibri" panose="020F0502020204030204"/>
            </a:endParaRPr>
          </a:p>
        </p:txBody>
      </p:sp>
      <p:pic>
        <p:nvPicPr>
          <p:cNvPr id="6" name="Picture 4" descr="A picture containing drawing&#10;&#10;Description automatically generated"/>
          <p:cNvPicPr>
            <a:picLocks noChangeAspect="1"/>
          </p:cNvPicPr>
          <p:nvPr/>
        </p:nvPicPr>
        <p:blipFill>
          <a:blip r:embed="rId3"/>
          <a:stretch>
            <a:fillRect/>
          </a:stretch>
        </p:blipFill>
        <p:spPr>
          <a:xfrm>
            <a:off x="0" y="0"/>
            <a:ext cx="962660" cy="537210"/>
          </a:xfrm>
          <a:prstGeom prst="rect">
            <a:avLst/>
          </a:prstGeom>
        </p:spPr>
      </p:pic>
      <p:pic>
        <p:nvPicPr>
          <p:cNvPr id="2" name="Picture 5" descr="A close up of text on a black background&#10;&#10;Description automatically generated"/>
          <p:cNvPicPr>
            <a:picLocks noGrp="1" noChangeAspect="1"/>
          </p:cNvPicPr>
          <p:nvPr>
            <p:ph idx="1"/>
          </p:nvPr>
        </p:nvPicPr>
        <p:blipFill>
          <a:blip r:embed="rId2"/>
          <a:stretch>
            <a:fillRect/>
          </a:stretch>
        </p:blipFill>
        <p:spPr>
          <a:xfrm rot="10800000">
            <a:off x="218440" y="3967480"/>
            <a:ext cx="2550795" cy="2682875"/>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A picture containing drawing&#10;&#10;Description automatically generated"/>
          <p:cNvPicPr>
            <a:picLocks noChangeAspect="1"/>
          </p:cNvPicPr>
          <p:nvPr/>
        </p:nvPicPr>
        <p:blipFill>
          <a:blip r:embed="rId2"/>
          <a:stretch>
            <a:fillRect/>
          </a:stretch>
        </p:blipFill>
        <p:spPr>
          <a:xfrm>
            <a:off x="79985" y="84645"/>
            <a:ext cx="811584" cy="452839"/>
          </a:xfrm>
          <a:prstGeom prst="rect">
            <a:avLst/>
          </a:prstGeom>
        </p:spPr>
      </p:pic>
      <p:sp>
        <p:nvSpPr>
          <p:cNvPr id="10" name="Rectangle 9"/>
          <p:cNvSpPr/>
          <p:nvPr/>
        </p:nvSpPr>
        <p:spPr>
          <a:xfrm>
            <a:off x="8775700" y="0"/>
            <a:ext cx="36830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Text Box 23"/>
          <p:cNvSpPr txBox="1"/>
          <p:nvPr/>
        </p:nvSpPr>
        <p:spPr>
          <a:xfrm>
            <a:off x="3506470" y="704850"/>
            <a:ext cx="2131060" cy="521970"/>
          </a:xfrm>
          <a:prstGeom prst="rect">
            <a:avLst/>
          </a:prstGeom>
          <a:noFill/>
        </p:spPr>
        <p:txBody>
          <a:bodyPr wrap="square" rtlCol="0">
            <a:spAutoFit/>
          </a:bodyPr>
          <a:lstStyle/>
          <a:p>
            <a:r>
              <a:rPr lang="en-US" sz="2800">
                <a:solidFill>
                  <a:srgbClr val="00B0F0"/>
                </a:solidFill>
                <a:effectLst>
                  <a:outerShdw blurRad="38100" dist="38100" dir="2700000" algn="tl">
                    <a:srgbClr val="000000">
                      <a:alpha val="43137"/>
                    </a:srgbClr>
                  </a:outerShdw>
                </a:effectLst>
              </a:rPr>
              <a:t>PRESORTING</a:t>
            </a:r>
          </a:p>
        </p:txBody>
      </p:sp>
      <p:sp>
        <p:nvSpPr>
          <p:cNvPr id="26" name="Text Box 25"/>
          <p:cNvSpPr txBox="1"/>
          <p:nvPr/>
        </p:nvSpPr>
        <p:spPr>
          <a:xfrm>
            <a:off x="80010" y="1504315"/>
            <a:ext cx="8318500" cy="1014730"/>
          </a:xfrm>
          <a:prstGeom prst="rect">
            <a:avLst/>
          </a:prstGeom>
          <a:noFill/>
        </p:spPr>
        <p:txBody>
          <a:bodyPr wrap="square" rtlCol="0">
            <a:spAutoFit/>
          </a:bodyPr>
          <a:lstStyle/>
          <a:p>
            <a:r>
              <a:rPr lang="en-US" sz="2000" dirty="0"/>
              <a:t>- Phần này đề cập đến vấn đề sắp xếp trước (Presorting) mảng đã cho trong một bài toán. Việc sắp xếp trước làm cho nhiều bài toán, thuật toán trở nên dễ dàng hơn.  </a:t>
            </a:r>
          </a:p>
        </p:txBody>
      </p:sp>
      <p:sp>
        <p:nvSpPr>
          <p:cNvPr id="2" name="Text Box 1"/>
          <p:cNvSpPr txBox="1"/>
          <p:nvPr/>
        </p:nvSpPr>
        <p:spPr>
          <a:xfrm>
            <a:off x="80010" y="3003550"/>
            <a:ext cx="8318500" cy="1322070"/>
          </a:xfrm>
          <a:prstGeom prst="rect">
            <a:avLst/>
          </a:prstGeom>
          <a:noFill/>
        </p:spPr>
        <p:txBody>
          <a:bodyPr wrap="square" rtlCol="0">
            <a:spAutoFit/>
          </a:bodyPr>
          <a:lstStyle/>
          <a:p>
            <a:r>
              <a:rPr lang="en-US" sz="2000" dirty="0"/>
              <a:t>- VD : Kiểm tra tính duy nhất của phần tử trong một mảng.Ở ví dụ này ta sẽ xem xét một thuật toán brute-force cho vấn đề so sánh các cặp phần tử của mảng cho đến khi hai phần tử bằng nhau không còn hoặc không còn cặp nào cả. Hiệu suất trong trường hợp xấu nhất của thuật toán là θ(n^2)</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A picture containing drawing&#10;&#10;Description automatically generated"/>
          <p:cNvPicPr>
            <a:picLocks noChangeAspect="1"/>
          </p:cNvPicPr>
          <p:nvPr/>
        </p:nvPicPr>
        <p:blipFill>
          <a:blip r:embed="rId2"/>
          <a:stretch>
            <a:fillRect/>
          </a:stretch>
        </p:blipFill>
        <p:spPr>
          <a:xfrm>
            <a:off x="79985" y="84645"/>
            <a:ext cx="811584" cy="452839"/>
          </a:xfrm>
          <a:prstGeom prst="rect">
            <a:avLst/>
          </a:prstGeom>
        </p:spPr>
      </p:pic>
      <p:sp>
        <p:nvSpPr>
          <p:cNvPr id="10" name="Rectangle 9"/>
          <p:cNvSpPr/>
          <p:nvPr/>
        </p:nvSpPr>
        <p:spPr>
          <a:xfrm>
            <a:off x="8775700" y="0"/>
            <a:ext cx="36830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Text Box 23"/>
          <p:cNvSpPr txBox="1"/>
          <p:nvPr/>
        </p:nvSpPr>
        <p:spPr>
          <a:xfrm>
            <a:off x="3506470" y="704850"/>
            <a:ext cx="2131060" cy="521970"/>
          </a:xfrm>
          <a:prstGeom prst="rect">
            <a:avLst/>
          </a:prstGeom>
          <a:noFill/>
        </p:spPr>
        <p:txBody>
          <a:bodyPr wrap="square" rtlCol="0">
            <a:spAutoFit/>
          </a:bodyPr>
          <a:lstStyle/>
          <a:p>
            <a:r>
              <a:rPr lang="en-US" sz="2800">
                <a:solidFill>
                  <a:srgbClr val="00B0F0"/>
                </a:solidFill>
                <a:effectLst>
                  <a:outerShdw blurRad="38100" dist="38100" dir="2700000" algn="tl">
                    <a:srgbClr val="000000">
                      <a:alpha val="43137"/>
                    </a:srgbClr>
                  </a:outerShdw>
                </a:effectLst>
              </a:rPr>
              <a:t>PRESORTING</a:t>
            </a:r>
          </a:p>
        </p:txBody>
      </p:sp>
      <p:sp>
        <p:nvSpPr>
          <p:cNvPr id="26" name="Text Box 25"/>
          <p:cNvSpPr txBox="1"/>
          <p:nvPr/>
        </p:nvSpPr>
        <p:spPr>
          <a:xfrm>
            <a:off x="80010" y="1504315"/>
            <a:ext cx="1414780" cy="398780"/>
          </a:xfrm>
          <a:prstGeom prst="rect">
            <a:avLst/>
          </a:prstGeom>
          <a:noFill/>
        </p:spPr>
        <p:txBody>
          <a:bodyPr wrap="square" rtlCol="0">
            <a:spAutoFit/>
          </a:bodyPr>
          <a:lstStyle/>
          <a:p>
            <a:r>
              <a:rPr lang="en-US" sz="2000" b="1" dirty="0"/>
              <a:t>Thuật toán: </a:t>
            </a:r>
            <a:r>
              <a:rPr lang="en-US" sz="2000" dirty="0"/>
              <a:t>  </a:t>
            </a:r>
          </a:p>
        </p:txBody>
      </p:sp>
      <p:sp>
        <p:nvSpPr>
          <p:cNvPr id="2" name="Text Box 1"/>
          <p:cNvSpPr txBox="1"/>
          <p:nvPr/>
        </p:nvSpPr>
        <p:spPr>
          <a:xfrm>
            <a:off x="891540" y="1903095"/>
            <a:ext cx="7013575" cy="1476375"/>
          </a:xfrm>
          <a:prstGeom prst="rect">
            <a:avLst/>
          </a:prstGeom>
          <a:noFill/>
        </p:spPr>
        <p:txBody>
          <a:bodyPr wrap="square" rtlCol="0">
            <a:spAutoFit/>
          </a:bodyPr>
          <a:lstStyle/>
          <a:p>
            <a:r>
              <a:rPr lang="en-US" dirty="0"/>
              <a:t>// Giải quyết vấn đề về tính duy nhất của phần tử bằng cách sắp xếp mảng trước</a:t>
            </a:r>
          </a:p>
          <a:p>
            <a:r>
              <a:rPr lang="en-US" dirty="0"/>
              <a:t>// Đầu vào: Một mảng A [0..n - 1] gồm các phần tử có thể sắp xếp thứ tự</a:t>
            </a:r>
          </a:p>
          <a:p>
            <a:r>
              <a:rPr lang="en-US" dirty="0"/>
              <a:t>// Kết quả: Trả về "true" nếu A không có phần tử nào bằng nhau, "false" nếu không</a:t>
            </a:r>
          </a:p>
        </p:txBody>
      </p:sp>
      <p:pic>
        <p:nvPicPr>
          <p:cNvPr id="5" name="Content Placeholder 4"/>
          <p:cNvPicPr>
            <a:picLocks noGrp="1" noChangeAspect="1"/>
          </p:cNvPicPr>
          <p:nvPr>
            <p:ph idx="1"/>
          </p:nvPr>
        </p:nvPicPr>
        <p:blipFill>
          <a:blip r:embed="rId3"/>
          <a:stretch>
            <a:fillRect/>
          </a:stretch>
        </p:blipFill>
        <p:spPr>
          <a:xfrm>
            <a:off x="840740" y="5310505"/>
            <a:ext cx="6903085" cy="381000"/>
          </a:xfrm>
          <a:prstGeom prst="rect">
            <a:avLst/>
          </a:prstGeom>
        </p:spPr>
      </p:pic>
      <p:sp>
        <p:nvSpPr>
          <p:cNvPr id="8" name="Text Box 7"/>
          <p:cNvSpPr txBox="1"/>
          <p:nvPr/>
        </p:nvSpPr>
        <p:spPr>
          <a:xfrm>
            <a:off x="80010" y="4781550"/>
            <a:ext cx="1779270" cy="398780"/>
          </a:xfrm>
          <a:prstGeom prst="rect">
            <a:avLst/>
          </a:prstGeom>
          <a:noFill/>
        </p:spPr>
        <p:txBody>
          <a:bodyPr wrap="none" rtlCol="0">
            <a:spAutoFit/>
          </a:bodyPr>
          <a:lstStyle/>
          <a:p>
            <a:r>
              <a:rPr lang="en-US" sz="2000" b="1"/>
              <a:t>Thời gian chạy:</a:t>
            </a:r>
          </a:p>
        </p:txBody>
      </p:sp>
      <p:pic>
        <p:nvPicPr>
          <p:cNvPr id="4" name="Picture 3"/>
          <p:cNvPicPr>
            <a:picLocks noChangeAspect="1"/>
          </p:cNvPicPr>
          <p:nvPr/>
        </p:nvPicPr>
        <p:blipFill>
          <a:blip r:embed="rId4"/>
          <a:stretch>
            <a:fillRect/>
          </a:stretch>
        </p:blipFill>
        <p:spPr>
          <a:xfrm>
            <a:off x="891540" y="3295650"/>
            <a:ext cx="2971800" cy="161925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text on a black background&#10;&#10;Description automatically generated"/>
          <p:cNvPicPr>
            <a:picLocks noGrp="1" noChangeAspect="1"/>
          </p:cNvPicPr>
          <p:nvPr>
            <p:ph idx="1"/>
          </p:nvPr>
        </p:nvPicPr>
        <p:blipFill>
          <a:blip r:embed="rId2"/>
          <a:stretch>
            <a:fillRect/>
          </a:stretch>
        </p:blipFill>
        <p:spPr>
          <a:xfrm rot="10800000">
            <a:off x="200660" y="3959860"/>
            <a:ext cx="2550795" cy="2682875"/>
          </a:xfrm>
          <a:prstGeom prst="rect">
            <a:avLst/>
          </a:prstGeom>
        </p:spPr>
      </p:pic>
      <p:pic>
        <p:nvPicPr>
          <p:cNvPr id="5" name="Picture 5" descr="A close up of text on a black background&#10;&#10;Description automatically generated"/>
          <p:cNvPicPr>
            <a:picLocks noChangeAspect="1"/>
          </p:cNvPicPr>
          <p:nvPr/>
        </p:nvPicPr>
        <p:blipFill>
          <a:blip r:embed="rId2"/>
          <a:stretch>
            <a:fillRect/>
          </a:stretch>
        </p:blipFill>
        <p:spPr>
          <a:xfrm>
            <a:off x="6912283" y="450711"/>
            <a:ext cx="1838325" cy="1933575"/>
          </a:xfrm>
          <a:prstGeom prst="rect">
            <a:avLst/>
          </a:prstGeom>
        </p:spPr>
      </p:pic>
      <p:sp>
        <p:nvSpPr>
          <p:cNvPr id="9" name="TextBox 8"/>
          <p:cNvSpPr txBox="1"/>
          <p:nvPr/>
        </p:nvSpPr>
        <p:spPr>
          <a:xfrm>
            <a:off x="2068195" y="2949575"/>
            <a:ext cx="5006975" cy="553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US" sz="3000" b="1" err="1">
                <a:latin typeface="Cambria" panose="02040503050406030204"/>
                <a:ea typeface="Cambria" panose="02040503050406030204"/>
              </a:rPr>
              <a:t>Phần</a:t>
            </a:r>
            <a:r>
              <a:rPr lang="en-US" sz="3000" b="1">
                <a:latin typeface="Cambria" panose="02040503050406030204"/>
                <a:ea typeface="Cambria" panose="02040503050406030204"/>
              </a:rPr>
              <a:t> 2: </a:t>
            </a:r>
            <a:r>
              <a:rPr lang="en-US" sz="3000" b="1">
                <a:sym typeface="+mn-ea"/>
              </a:rPr>
              <a:t>Gaussian Elimination</a:t>
            </a:r>
          </a:p>
        </p:txBody>
      </p:sp>
      <p:pic>
        <p:nvPicPr>
          <p:cNvPr id="7" name="Picture 4" descr="A picture containing drawing&#10;&#10;Description automatically generated"/>
          <p:cNvPicPr>
            <a:picLocks noChangeAspect="1"/>
          </p:cNvPicPr>
          <p:nvPr/>
        </p:nvPicPr>
        <p:blipFill>
          <a:blip r:embed="rId3"/>
          <a:stretch>
            <a:fillRect/>
          </a:stretch>
        </p:blipFill>
        <p:spPr>
          <a:xfrm>
            <a:off x="79985" y="84645"/>
            <a:ext cx="811584" cy="452839"/>
          </a:xfrm>
          <a:prstGeom prst="rect">
            <a:avLst/>
          </a:prstGeom>
        </p:spPr>
      </p:pic>
    </p:spTree>
  </p:cSld>
  <p:clrMapOvr>
    <a:masterClrMapping/>
  </p:clrMapOvr>
  <p:transition spd="slow">
    <p:push/>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lang="en-US"/>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TotalTime>
  <Words>3354</Words>
  <Application>Microsoft Office PowerPoint</Application>
  <PresentationFormat>On-screen Show (4:3)</PresentationFormat>
  <Paragraphs>212</Paragraphs>
  <Slides>40</Slides>
  <Notes>26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9" baseType="lpstr">
      <vt:lpstr>Arial</vt:lpstr>
      <vt:lpstr>Calibri</vt:lpstr>
      <vt:lpstr>Calibri Light</vt:lpstr>
      <vt:lpstr>Cambria</vt:lpstr>
      <vt:lpstr>Comic Sans MS</vt:lpstr>
      <vt:lpstr>Tahoma</vt:lpstr>
      <vt:lpstr>Times New Roman</vt:lpstr>
      <vt:lpstr>Office Theme</vt:lpstr>
      <vt:lpstr>Equation.KSEE3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Thời gian chạy Bội chung nhỏ nhất.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Trang Nguyễn</cp:lastModifiedBy>
  <cp:revision>660</cp:revision>
  <dcterms:created xsi:type="dcterms:W3CDTF">2020-06-28T16:05:00Z</dcterms:created>
  <dcterms:modified xsi:type="dcterms:W3CDTF">2020-11-18T01:03:11Z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