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9144000"/>
  <p:notesSz cx="7010400" cy="9296400"/>
  <p:embeddedFontLst>
    <p:embeddedFont>
      <p:font typeface="Helvetica Neue"/>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000000"/>
          </p15:clr>
        </p15:guide>
        <p15:guide id="2" pos="4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bold.fntdata"/><Relationship Id="rId20" Type="http://schemas.openxmlformats.org/officeDocument/2006/relationships/slide" Target="slides/slide14.xml"/><Relationship Id="rId42" Type="http://schemas.openxmlformats.org/officeDocument/2006/relationships/font" Target="fonts/HelveticaNeue-boldItalic.fntdata"/><Relationship Id="rId41" Type="http://schemas.openxmlformats.org/officeDocument/2006/relationships/font" Target="fonts/HelveticaNeue-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6887" cy="463550"/>
          </a:xfrm>
          <a:prstGeom prst="rect">
            <a:avLst/>
          </a:prstGeom>
          <a:noFill/>
          <a:ln>
            <a:noFill/>
          </a:ln>
        </p:spPr>
        <p:txBody>
          <a:bodyPr anchorCtr="0" anchor="ctr"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973512" y="0"/>
            <a:ext cx="3036887" cy="463550"/>
          </a:xfrm>
          <a:prstGeom prst="rect">
            <a:avLst/>
          </a:prstGeom>
          <a:noFill/>
          <a:ln>
            <a:noFill/>
          </a:ln>
        </p:spPr>
        <p:txBody>
          <a:bodyPr anchorCtr="0" anchor="ctr"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2850"/>
            <a:ext cx="3036887" cy="463550"/>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3" name="Google Shape;73;p1: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 name="Google Shape;74;p1: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 name="Google Shape;134;p10: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10: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43" name="Google Shape;143;p11: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1: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0" name="Google Shape;150;p12: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2: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7" name="Google Shape;157;p13: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3: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4" name="Google Shape;164;p14: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4: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4" name="Google Shape;174;p15: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5: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1" name="Google Shape;181;p25: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25: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8" name="Google Shape;188;p26: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26: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5" name="Google Shape;195;p27: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27: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8: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2" name="Google Shape;202;p28: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28: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9" name="Google Shape;79;p2: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2: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9: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9" name="Google Shape;209;p29: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9: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30: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6" name="Google Shape;216;p30: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30: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1: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3" name="Google Shape;223;p31: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31: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2: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0" name="Google Shape;230;p32: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32: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3: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8" name="Google Shape;238;p33: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33: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4: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5" name="Google Shape;245;p34: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34: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5: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2" name="Google Shape;252;p35: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35: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6: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9" name="Google Shape;259;p36: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36: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7: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 name="Google Shape;266;p37: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37: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9: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3" name="Google Shape;273;p39: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39: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3: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40: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1" name="Google Shape;281;p40: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40: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41: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8" name="Google Shape;288;p41: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41: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66:notes"/>
          <p:cNvSpPr txBox="1"/>
          <p:nvPr/>
        </p:nvSpPr>
        <p:spPr>
          <a:xfrm>
            <a:off x="3973512" y="8832850"/>
            <a:ext cx="3036900" cy="46350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5" name="Google Shape;295;p66:notes"/>
          <p:cNvSpPr/>
          <p:nvPr>
            <p:ph idx="2" type="sldImg"/>
          </p:nvPr>
        </p:nvSpPr>
        <p:spPr>
          <a:xfrm>
            <a:off x="1181100" y="698500"/>
            <a:ext cx="4649700" cy="348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66:notes"/>
          <p:cNvSpPr txBox="1"/>
          <p:nvPr>
            <p:ph idx="1" type="body"/>
          </p:nvPr>
        </p:nvSpPr>
        <p:spPr>
          <a:xfrm>
            <a:off x="935037" y="4416425"/>
            <a:ext cx="5140200" cy="4181400"/>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3" name="Google Shape;93;p4: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4: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0" name="Google Shape;100;p5: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5: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7" name="Google Shape;107;p6: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6: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nvSpPr>
        <p:spPr>
          <a:xfrm>
            <a:off x="3973512" y="8832850"/>
            <a:ext cx="3036887" cy="46355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4" name="Google Shape;114;p7: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7:notes"/>
          <p:cNvSpPr txBox="1"/>
          <p:nvPr>
            <p:ph idx="1" type="body"/>
          </p:nvPr>
        </p:nvSpPr>
        <p:spPr>
          <a:xfrm>
            <a:off x="935037" y="4416425"/>
            <a:ext cx="5140325" cy="4181475"/>
          </a:xfrm>
          <a:prstGeom prst="rect">
            <a:avLst/>
          </a:prstGeom>
          <a:noFill/>
          <a:ln>
            <a:noFill/>
          </a:ln>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txBox="1"/>
          <p:nvPr>
            <p:ph idx="1" type="body"/>
          </p:nvPr>
        </p:nvSpPr>
        <p:spPr>
          <a:xfrm>
            <a:off x="935037" y="4416425"/>
            <a:ext cx="5140325" cy="4181475"/>
          </a:xfrm>
          <a:prstGeom prst="rect">
            <a:avLst/>
          </a:prstGeom>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
        <p:nvSpPr>
          <p:cNvPr id="121" name="Google Shape;121;p8: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935037" y="4416425"/>
            <a:ext cx="5140325" cy="4181475"/>
          </a:xfrm>
          <a:prstGeom prst="rect">
            <a:avLst/>
          </a:prstGeom>
        </p:spPr>
        <p:txBody>
          <a:bodyPr anchorCtr="0" anchor="ctr" bIns="46575" lIns="93150" spcFirstLastPara="1" rIns="93150" wrap="square" tIns="4657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81100" y="698500"/>
            <a:ext cx="4649787"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2"/>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61" name="Google Shape;61;p1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62" name="Google Shape;62;p12"/>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63" name="Google Shape;63;p12"/>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1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3"/>
          <p:cNvSpPr txBox="1"/>
          <p:nvPr>
            <p:ph idx="1" type="body"/>
          </p:nvPr>
        </p:nvSpPr>
        <p:spPr>
          <a:xfrm>
            <a:off x="806450" y="1233489"/>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67" name="Google Shape;67;p13"/>
          <p:cNvSpPr txBox="1"/>
          <p:nvPr>
            <p:ph idx="2" type="body"/>
          </p:nvPr>
        </p:nvSpPr>
        <p:spPr>
          <a:xfrm>
            <a:off x="4997450" y="1233489"/>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4"/>
          <p:cNvSpPr txBox="1"/>
          <p:nvPr>
            <p:ph idx="1" type="body"/>
          </p:nvPr>
        </p:nvSpPr>
        <p:spPr>
          <a:xfrm>
            <a:off x="722313" y="2906714"/>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4"/>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9" name="Shape 39"/>
        <p:cNvGrpSpPr/>
        <p:nvPr/>
      </p:nvGrpSpPr>
      <p:grpSpPr>
        <a:xfrm>
          <a:off x="0" y="0"/>
          <a:ext cx="0" cy="0"/>
          <a:chOff x="0" y="0"/>
          <a:chExt cx="0" cy="0"/>
        </a:xfrm>
      </p:grpSpPr>
      <p:sp>
        <p:nvSpPr>
          <p:cNvPr id="40" name="Google Shape;40;p6"/>
          <p:cNvSpPr txBox="1"/>
          <p:nvPr>
            <p:ph type="title"/>
          </p:nvPr>
        </p:nvSpPr>
        <p:spPr>
          <a:xfrm>
            <a:off x="457200" y="277815"/>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a:off x="806450" y="1233491"/>
            <a:ext cx="4038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42" name="Google Shape;42;p6"/>
          <p:cNvSpPr txBox="1"/>
          <p:nvPr>
            <p:ph idx="2" type="body"/>
          </p:nvPr>
        </p:nvSpPr>
        <p:spPr>
          <a:xfrm>
            <a:off x="4997450" y="1233491"/>
            <a:ext cx="4038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7"/>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7"/>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8" name="Google Shape;48;p8"/>
          <p:cNvSpPr txBox="1"/>
          <p:nvPr>
            <p:ph idx="1" type="body"/>
          </p:nvPr>
        </p:nvSpPr>
        <p:spPr>
          <a:xfrm rot="5400000">
            <a:off x="2655888" y="-615950"/>
            <a:ext cx="4530725" cy="82296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9"/>
          <p:cNvSpPr/>
          <p:nvPr>
            <p:ph idx="2" type="pic"/>
          </p:nvPr>
        </p:nvSpPr>
        <p:spPr>
          <a:xfrm>
            <a:off x="1792288" y="612775"/>
            <a:ext cx="5486400" cy="4114800"/>
          </a:xfrm>
          <a:prstGeom prst="rect">
            <a:avLst/>
          </a:prstGeom>
          <a:noFill/>
          <a:ln>
            <a:noFill/>
          </a:ln>
        </p:spPr>
      </p:sp>
      <p:sp>
        <p:nvSpPr>
          <p:cNvPr id="52" name="Google Shape;52;p9"/>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3" name="Shape 53"/>
        <p:cNvGrpSpPr/>
        <p:nvPr/>
      </p:nvGrpSpPr>
      <p:grpSpPr>
        <a:xfrm>
          <a:off x="0" y="0"/>
          <a:ext cx="0" cy="0"/>
          <a:chOff x="0" y="0"/>
          <a:chExt cx="0" cy="0"/>
        </a:xfrm>
      </p:grpSpPr>
      <p:sp>
        <p:nvSpPr>
          <p:cNvPr id="54" name="Google Shape;54;p10"/>
          <p:cNvSpPr txBox="1"/>
          <p:nvPr>
            <p:ph type="title"/>
          </p:nvPr>
        </p:nvSpPr>
        <p:spPr>
          <a:xfrm>
            <a:off x="457201"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10"/>
          <p:cNvSpPr txBox="1"/>
          <p:nvPr>
            <p:ph idx="1" type="body"/>
          </p:nvPr>
        </p:nvSpPr>
        <p:spPr>
          <a:xfrm>
            <a:off x="3575050" y="273051"/>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6" name="Google Shape;56;p10"/>
          <p:cNvSpPr txBox="1"/>
          <p:nvPr>
            <p:ph idx="2" type="body"/>
          </p:nvPr>
        </p:nvSpPr>
        <p:spPr>
          <a:xfrm>
            <a:off x="457201" y="1435101"/>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image" Target="../media/image4.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198437" y="2960687"/>
            <a:ext cx="8610600" cy="201612"/>
            <a:chOff x="125" y="1865"/>
            <a:chExt cx="5424" cy="127"/>
          </a:xfrm>
        </p:grpSpPr>
        <p:sp>
          <p:nvSpPr>
            <p:cNvPr id="11" name="Google Shape;11;p1"/>
            <p:cNvSpPr txBox="1"/>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 name="Google Shape;12;p1"/>
            <p:cNvSpPr txBox="1"/>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txBox="1"/>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4" name="Google Shape;14;p1"/>
          <p:cNvSpPr txBox="1"/>
          <p:nvPr/>
        </p:nvSpPr>
        <p:spPr>
          <a:xfrm>
            <a:off x="6489700" y="6588125"/>
            <a:ext cx="2713037"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Silberschatz, Galvin and Gagne ©2013</a:t>
            </a:r>
            <a:endParaRPr/>
          </a:p>
        </p:txBody>
      </p:sp>
      <p:sp>
        <p:nvSpPr>
          <p:cNvPr id="15" name="Google Shape;15;p1"/>
          <p:cNvSpPr txBox="1"/>
          <p:nvPr/>
        </p:nvSpPr>
        <p:spPr>
          <a:xfrm>
            <a:off x="26987" y="6613525"/>
            <a:ext cx="2659062" cy="246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Operating System Concepts – 9</a:t>
            </a:r>
            <a:r>
              <a:rPr b="1" baseline="30000" i="0" lang="en-US" sz="1000" u="none">
                <a:solidFill>
                  <a:srgbClr val="336699"/>
                </a:solidFill>
                <a:latin typeface="Helvetica Neue"/>
                <a:ea typeface="Helvetica Neue"/>
                <a:cs typeface="Helvetica Neue"/>
                <a:sym typeface="Helvetica Neue"/>
              </a:rPr>
              <a:t>th</a:t>
            </a:r>
            <a:r>
              <a:rPr b="1" i="0" lang="en-US" sz="1000" u="none">
                <a:solidFill>
                  <a:srgbClr val="336699"/>
                </a:solidFill>
                <a:latin typeface="Helvetica Neue"/>
                <a:ea typeface="Helvetica Neue"/>
                <a:cs typeface="Helvetica Neue"/>
                <a:sym typeface="Helvetica Neue"/>
              </a:rPr>
              <a:t> Edition</a:t>
            </a:r>
            <a:endParaRPr/>
          </a:p>
        </p:txBody>
      </p:sp>
      <p:pic>
        <p:nvPicPr>
          <p:cNvPr descr="dino_4" id="16" name="Google Shape;16;p1"/>
          <p:cNvPicPr preferRelativeResize="0"/>
          <p:nvPr/>
        </p:nvPicPr>
        <p:blipFill rotWithShape="1">
          <a:blip r:embed="rId1">
            <a:alphaModFix/>
          </a:blip>
          <a:srcRect b="0" l="0" r="0" t="0"/>
          <a:stretch/>
        </p:blipFill>
        <p:spPr>
          <a:xfrm>
            <a:off x="3360737" y="4157662"/>
            <a:ext cx="2062162" cy="1593850"/>
          </a:xfrm>
          <a:prstGeom prst="rect">
            <a:avLst/>
          </a:prstGeom>
          <a:noFill/>
          <a:ln cap="flat" cmpd="sng" w="76200">
            <a:solidFill>
              <a:srgbClr val="336699"/>
            </a:solidFill>
            <a:prstDash val="solid"/>
            <a:miter lim="800000"/>
            <a:headEnd len="sm" w="sm" type="none"/>
            <a:tailEnd len="sm" w="sm" type="none"/>
          </a:ln>
        </p:spPr>
      </p:pic>
      <p:sp>
        <p:nvSpPr>
          <p:cNvPr id="17" name="Google Shape;17;p1"/>
          <p:cNvSpPr txBox="1"/>
          <p:nvPr/>
        </p:nvSpPr>
        <p:spPr>
          <a:xfrm>
            <a:off x="3224212" y="4006850"/>
            <a:ext cx="2336800" cy="1887537"/>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9" name="Google Shape;19;p1"/>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descr="dino_3" id="23" name="Google Shape;23;p3"/>
          <p:cNvPicPr preferRelativeResize="0"/>
          <p:nvPr/>
        </p:nvPicPr>
        <p:blipFill rotWithShape="1">
          <a:blip r:embed="rId1">
            <a:alphaModFix/>
          </a:blip>
          <a:srcRect b="0" l="0" r="0" t="0"/>
          <a:stretch/>
        </p:blipFill>
        <p:spPr>
          <a:xfrm>
            <a:off x="285750" y="0"/>
            <a:ext cx="1195387" cy="908050"/>
          </a:xfrm>
          <a:prstGeom prst="rect">
            <a:avLst/>
          </a:prstGeom>
          <a:noFill/>
          <a:ln>
            <a:noFill/>
          </a:ln>
        </p:spPr>
      </p:pic>
      <p:sp>
        <p:nvSpPr>
          <p:cNvPr id="24" name="Google Shape;24;p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25" name="Google Shape;25;p3"/>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6" name="Google Shape;26;p3"/>
          <p:cNvSpPr txBox="1"/>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 name="Google Shape;27;p3"/>
          <p:cNvCxnSpPr/>
          <p:nvPr/>
        </p:nvCxnSpPr>
        <p:spPr>
          <a:xfrm>
            <a:off x="457200" y="860425"/>
            <a:ext cx="8077200" cy="0"/>
          </a:xfrm>
          <a:prstGeom prst="straightConnector1">
            <a:avLst/>
          </a:prstGeom>
          <a:noFill/>
          <a:ln cap="flat" cmpd="sng" w="19050">
            <a:solidFill>
              <a:srgbClr val="336699"/>
            </a:solidFill>
            <a:prstDash val="solid"/>
            <a:miter lim="800000"/>
            <a:headEnd len="med" w="med" type="none"/>
            <a:tailEnd len="med" w="med" type="none"/>
          </a:ln>
        </p:spPr>
      </p:cxnSp>
      <p:sp>
        <p:nvSpPr>
          <p:cNvPr id="28" name="Google Shape;28;p3"/>
          <p:cNvSpPr txBox="1"/>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 name="Google Shape;29;p3"/>
          <p:cNvSpPr txBox="1"/>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 name="Google Shape;30;p3"/>
          <p:cNvSpPr txBox="1"/>
          <p:nvPr/>
        </p:nvSpPr>
        <p:spPr>
          <a:xfrm>
            <a:off x="4256087" y="6613525"/>
            <a:ext cx="447675"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5.</a:t>
            </a:r>
            <a:fld id="{00000000-1234-1234-1234-123412341234}" type="slidenum">
              <a:rPr b="1" i="0" lang="en-US" sz="1000" u="none">
                <a:solidFill>
                  <a:srgbClr val="006699"/>
                </a:solidFill>
                <a:latin typeface="Helvetica Neue"/>
                <a:ea typeface="Helvetica Neue"/>
                <a:cs typeface="Helvetica Neue"/>
                <a:sym typeface="Helvetica Neue"/>
              </a:rPr>
              <a:t>‹#›</a:t>
            </a:fld>
            <a:endParaRPr/>
          </a:p>
        </p:txBody>
      </p:sp>
      <p:sp>
        <p:nvSpPr>
          <p:cNvPr id="31" name="Google Shape;31;p3"/>
          <p:cNvSpPr txBox="1"/>
          <p:nvPr/>
        </p:nvSpPr>
        <p:spPr>
          <a:xfrm>
            <a:off x="6489700" y="6588125"/>
            <a:ext cx="2713037"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Silberschatz, Galvin and Gagne ©2013</a:t>
            </a:r>
            <a:endParaRPr/>
          </a:p>
        </p:txBody>
      </p:sp>
      <p:sp>
        <p:nvSpPr>
          <p:cNvPr id="32" name="Google Shape;32;p3"/>
          <p:cNvSpPr txBox="1"/>
          <p:nvPr/>
        </p:nvSpPr>
        <p:spPr>
          <a:xfrm>
            <a:off x="185737" y="6621462"/>
            <a:ext cx="2659062" cy="246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Operating System Concepts – 9</a:t>
            </a:r>
            <a:r>
              <a:rPr b="1" baseline="30000" i="0" lang="en-US" sz="1000" u="none">
                <a:solidFill>
                  <a:srgbClr val="006699"/>
                </a:solidFill>
                <a:latin typeface="Helvetica Neue"/>
                <a:ea typeface="Helvetica Neue"/>
                <a:cs typeface="Helvetica Neue"/>
                <a:sym typeface="Helvetica Neue"/>
              </a:rPr>
              <a:t>th</a:t>
            </a:r>
            <a:r>
              <a:rPr b="1" i="0" lang="en-US" sz="1000" u="none">
                <a:solidFill>
                  <a:srgbClr val="006699"/>
                </a:solidFill>
                <a:latin typeface="Helvetica Neue"/>
                <a:ea typeface="Helvetica Neue"/>
                <a:cs typeface="Helvetica Neue"/>
                <a:sym typeface="Helvetica Neue"/>
              </a:rPr>
              <a:t> Edition</a:t>
            </a:r>
            <a:endParaRPr/>
          </a:p>
        </p:txBody>
      </p:sp>
      <p:pic>
        <p:nvPicPr>
          <p:cNvPr descr="dino_6" id="33" name="Google Shape;33;p3"/>
          <p:cNvPicPr preferRelativeResize="0"/>
          <p:nvPr/>
        </p:nvPicPr>
        <p:blipFill rotWithShape="1">
          <a:blip r:embed="rId2">
            <a:alphaModFix/>
          </a:blip>
          <a:srcRect b="0" l="0" r="0" t="0"/>
          <a:stretch/>
        </p:blipFill>
        <p:spPr>
          <a:xfrm>
            <a:off x="7773987" y="5849937"/>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ctrTitle"/>
          </p:nvPr>
        </p:nvSpPr>
        <p:spPr>
          <a:xfrm>
            <a:off x="685800" y="808037"/>
            <a:ext cx="7772400" cy="2128837"/>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Chapter 5:  Process Synchronization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1189037" y="1638300"/>
            <a:ext cx="2271600" cy="426900"/>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8" name="Google Shape;138;p24"/>
          <p:cNvSpPr txBox="1"/>
          <p:nvPr/>
        </p:nvSpPr>
        <p:spPr>
          <a:xfrm>
            <a:off x="1204912" y="2482850"/>
            <a:ext cx="1203300" cy="377700"/>
          </a:xfrm>
          <a:prstGeom prst="rect">
            <a:avLst/>
          </a:prstGeom>
          <a:solidFill>
            <a:srgbClr val="FFFFFF"/>
          </a:solidFill>
          <a:ln cap="flat" cmpd="sng" w="25400">
            <a:solidFill>
              <a:srgbClr val="BCBCBC"/>
            </a:solidFill>
            <a:prstDash val="solid"/>
            <a:miter lim="800000"/>
            <a:headEnd len="sm" w="sm" type="none"/>
            <a:tailEnd len="sm" w="sm" type="none"/>
          </a:ln>
        </p:spPr>
        <p:txBody>
          <a:bodyPr anchorCtr="0" anchor="t" bIns="32000" lIns="64000" spcFirstLastPara="1" rIns="64000" wrap="square" tIns="320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9" name="Google Shape;139;p24"/>
          <p:cNvSpPr txBox="1"/>
          <p:nvPr>
            <p:ph type="title"/>
          </p:nvPr>
        </p:nvSpPr>
        <p:spPr>
          <a:xfrm>
            <a:off x="457200" y="277812"/>
            <a:ext cx="82915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Algorithm for Process </a:t>
            </a:r>
            <a:r>
              <a:rPr b="1" i="1" lang="en-US" sz="3200" u="none">
                <a:solidFill>
                  <a:srgbClr val="006699"/>
                </a:solidFill>
                <a:latin typeface="Arial"/>
                <a:ea typeface="Arial"/>
                <a:cs typeface="Arial"/>
                <a:sym typeface="Arial"/>
              </a:rPr>
              <a:t>P</a:t>
            </a:r>
            <a:r>
              <a:rPr b="1" baseline="-25000" i="1" lang="en-US" sz="3200" u="none">
                <a:solidFill>
                  <a:srgbClr val="0000FF"/>
                </a:solidFill>
                <a:latin typeface="Arial"/>
                <a:ea typeface="Arial"/>
                <a:cs typeface="Arial"/>
                <a:sym typeface="Arial"/>
              </a:rPr>
              <a:t>i</a:t>
            </a:r>
            <a:endParaRPr/>
          </a:p>
        </p:txBody>
      </p:sp>
      <p:sp>
        <p:nvSpPr>
          <p:cNvPr id="140" name="Google Shape;140;p24"/>
          <p:cNvSpPr txBox="1"/>
          <p:nvPr>
            <p:ph idx="1" type="body"/>
          </p:nvPr>
        </p:nvSpPr>
        <p:spPr>
          <a:xfrm>
            <a:off x="700962" y="1043850"/>
            <a:ext cx="7742100" cy="47703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None/>
            </a:pPr>
            <a:r>
              <a:rPr b="1" i="0" lang="en-US" sz="1800" u="none">
                <a:solidFill>
                  <a:srgbClr val="000000"/>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do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while (turn == j); </a:t>
            </a:r>
            <a:endParaRPr/>
          </a:p>
          <a:p>
            <a:pPr indent="-341312" lvl="0" marL="341312" marR="0" rtl="0" algn="l">
              <a:lnSpc>
                <a:spcPct val="100000"/>
              </a:lnSpc>
              <a:spcBef>
                <a:spcPts val="140"/>
              </a:spcBef>
              <a:spcAft>
                <a:spcPts val="0"/>
              </a:spcAft>
              <a:buClr>
                <a:srgbClr val="993300"/>
              </a:buClr>
              <a:buSzPts val="360"/>
              <a:buFont typeface="Arial"/>
              <a:buNone/>
            </a:pPr>
            <a:r>
              <a:t/>
            </a:r>
            <a:endParaRPr b="1" i="0" sz="400" u="none">
              <a:solidFill>
                <a:srgbClr val="000000"/>
              </a:solidFill>
              <a:latin typeface="Courier New"/>
              <a:ea typeface="Courier New"/>
              <a:cs typeface="Courier New"/>
              <a:sym typeface="Courier New"/>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critical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turn = j; </a:t>
            </a:r>
            <a:endParaRPr/>
          </a:p>
          <a:p>
            <a:pPr indent="-341312" lvl="0" marL="341312" marR="0" rtl="0" algn="l">
              <a:lnSpc>
                <a:spcPct val="100000"/>
              </a:lnSpc>
              <a:spcBef>
                <a:spcPts val="140"/>
              </a:spcBef>
              <a:spcAft>
                <a:spcPts val="0"/>
              </a:spcAft>
              <a:buClr>
                <a:srgbClr val="993300"/>
              </a:buClr>
              <a:buSzPts val="360"/>
              <a:buFont typeface="Arial"/>
              <a:buNone/>
            </a:pPr>
            <a:r>
              <a:t/>
            </a:r>
            <a:endParaRPr b="1" i="0" sz="400" u="none">
              <a:solidFill>
                <a:srgbClr val="000000"/>
              </a:solidFill>
              <a:latin typeface="Courier New"/>
              <a:ea typeface="Courier New"/>
              <a:cs typeface="Courier New"/>
              <a:sym typeface="Courier New"/>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remainder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while (true); </a:t>
            </a:r>
            <a:endParaRPr/>
          </a:p>
          <a:p>
            <a:pPr indent="-249873" lvl="0" marL="341313" marR="0" rtl="0" algn="l">
              <a:spcBef>
                <a:spcPts val="560"/>
              </a:spcBef>
              <a:spcAft>
                <a:spcPts val="0"/>
              </a:spcAft>
              <a:buClr>
                <a:srgbClr val="993300"/>
              </a:buClr>
              <a:buSzPts val="1440"/>
              <a:buFont typeface="Arial"/>
              <a:buNone/>
            </a:pPr>
            <a:r>
              <a:t/>
            </a:r>
            <a:endParaRPr b="1" i="0" sz="1600" u="none">
              <a:solidFill>
                <a:srgbClr val="00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1177925" y="195262"/>
            <a:ext cx="77247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Solution to Critical-Section Problem</a:t>
            </a:r>
            <a:endParaRPr/>
          </a:p>
        </p:txBody>
      </p:sp>
      <p:sp>
        <p:nvSpPr>
          <p:cNvPr id="147" name="Google Shape;147;p25"/>
          <p:cNvSpPr txBox="1"/>
          <p:nvPr>
            <p:ph idx="1" type="body"/>
          </p:nvPr>
        </p:nvSpPr>
        <p:spPr>
          <a:xfrm>
            <a:off x="1022350" y="1166812"/>
            <a:ext cx="69024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1.   </a:t>
            </a:r>
            <a:r>
              <a:rPr b="1" i="0" lang="en-US" sz="1800" u="none">
                <a:solidFill>
                  <a:srgbClr val="3366FF"/>
                </a:solidFill>
                <a:latin typeface="Helvetica Neue"/>
                <a:ea typeface="Helvetica Neue"/>
                <a:cs typeface="Helvetica Neue"/>
                <a:sym typeface="Helvetica Neue"/>
              </a:rPr>
              <a:t>Mutual Exclusion </a:t>
            </a:r>
            <a:r>
              <a:rPr b="0" i="0" lang="en-US" sz="1800" u="none">
                <a:solidFill>
                  <a:schemeClr val="dk1"/>
                </a:solidFill>
                <a:latin typeface="Helvetica Neue"/>
                <a:ea typeface="Helvetica Neue"/>
                <a:cs typeface="Helvetica Neue"/>
                <a:sym typeface="Helvetica Neue"/>
              </a:rPr>
              <a:t>- If process </a:t>
            </a:r>
            <a:r>
              <a:rPr b="1" i="1" lang="en-US" sz="1800" u="none">
                <a:solidFill>
                  <a:schemeClr val="dk1"/>
                </a:solidFill>
                <a:latin typeface="Helvetica Neue"/>
                <a:ea typeface="Helvetica Neue"/>
                <a:cs typeface="Helvetica Neue"/>
                <a:sym typeface="Helvetica Neue"/>
              </a:rPr>
              <a:t>P</a:t>
            </a:r>
            <a:r>
              <a:rPr b="1" baseline="-25000" i="1" lang="en-US" sz="1800" u="none">
                <a:solidFill>
                  <a:schemeClr val="dk1"/>
                </a:solidFill>
                <a:latin typeface="Helvetica Neue"/>
                <a:ea typeface="Helvetica Neue"/>
                <a:cs typeface="Helvetica Neue"/>
                <a:sym typeface="Helvetica Neue"/>
              </a:rPr>
              <a:t>i</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executing in its critical section, then no other processes can be executing in their critical sections</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2.   </a:t>
            </a:r>
            <a:r>
              <a:rPr b="1" i="0" lang="en-US" sz="1800" u="none">
                <a:solidFill>
                  <a:srgbClr val="3366FF"/>
                </a:solidFill>
                <a:latin typeface="Helvetica Neue"/>
                <a:ea typeface="Helvetica Neue"/>
                <a:cs typeface="Helvetica Neue"/>
                <a:sym typeface="Helvetica Neue"/>
              </a:rPr>
              <a:t>Progress</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If no process is executing in its critical section and there exist some processes that wish to enter their critical section, then the selection of the processes that will enter the critical section next cannot be postponed indefinitely</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3.  </a:t>
            </a:r>
            <a:r>
              <a:rPr b="1" i="0" lang="en-US" sz="1800" u="none">
                <a:solidFill>
                  <a:srgbClr val="3366FF"/>
                </a:solidFill>
                <a:latin typeface="Helvetica Neue"/>
                <a:ea typeface="Helvetica Neue"/>
                <a:cs typeface="Helvetica Neue"/>
                <a:sym typeface="Helvetica Neue"/>
              </a:rPr>
              <a:t>Bounded Waiting </a:t>
            </a:r>
            <a:r>
              <a:rPr b="0" i="0" lang="en-US" sz="1800" u="none">
                <a:solidFill>
                  <a:schemeClr val="dk1"/>
                </a:solidFill>
                <a:latin typeface="Helvetica Neue"/>
                <a:ea typeface="Helvetica Neue"/>
                <a:cs typeface="Helvetica Neue"/>
                <a:sym typeface="Helvetica Neue"/>
              </a:rPr>
              <a:t>-  A bound must exist on the number of times that other processes are allowed to enter their critical sections after a process has made a request to enter its critical section and before that request is granted</a:t>
            </a:r>
            <a:endParaRPr/>
          </a:p>
          <a:p>
            <a:pPr indent="-338137" lvl="1" marL="795337" marR="0" rtl="0" algn="l">
              <a:lnSpc>
                <a:spcPct val="100000"/>
              </a:lnSpc>
              <a:spcBef>
                <a:spcPts val="630"/>
              </a:spcBef>
              <a:spcAft>
                <a:spcPts val="0"/>
              </a:spcAft>
              <a:buClr>
                <a:srgbClr val="CC6600"/>
              </a:buClr>
              <a:buSzPts val="2250"/>
              <a:buFont typeface="Noto Sans Symbols"/>
              <a:buChar char="⚫"/>
            </a:pPr>
            <a:r>
              <a:rPr b="0" i="0" lang="en-US" sz="1800" u="none" cap="none" strike="noStrike">
                <a:solidFill>
                  <a:schemeClr val="dk1"/>
                </a:solidFill>
                <a:latin typeface="Helvetica Neue"/>
                <a:ea typeface="Helvetica Neue"/>
                <a:cs typeface="Helvetica Neue"/>
                <a:sym typeface="Helvetica Neue"/>
              </a:rPr>
              <a:t>Assume that each process executes at a nonzero speed </a:t>
            </a:r>
            <a:endParaRPr/>
          </a:p>
          <a:p>
            <a:pPr indent="-338137" lvl="1" marL="795337" marR="0" rtl="0" algn="l">
              <a:lnSpc>
                <a:spcPct val="100000"/>
              </a:lnSpc>
              <a:spcBef>
                <a:spcPts val="630"/>
              </a:spcBef>
              <a:spcAft>
                <a:spcPts val="0"/>
              </a:spcAft>
              <a:buClr>
                <a:srgbClr val="CC6600"/>
              </a:buClr>
              <a:buSzPts val="2250"/>
              <a:buFont typeface="Noto Sans Symbols"/>
              <a:buChar char="⚫"/>
            </a:pPr>
            <a:r>
              <a:rPr b="0" i="0" lang="en-US" sz="1800" u="none" cap="none" strike="noStrike">
                <a:solidFill>
                  <a:schemeClr val="dk1"/>
                </a:solidFill>
                <a:latin typeface="Helvetica Neue"/>
                <a:ea typeface="Helvetica Neue"/>
                <a:cs typeface="Helvetica Neue"/>
                <a:sym typeface="Helvetica Neue"/>
              </a:rPr>
              <a:t>No assumption concerning </a:t>
            </a:r>
            <a:r>
              <a:rPr b="1" i="0" lang="en-US" sz="1800" u="none" cap="none" strike="noStrike">
                <a:solidFill>
                  <a:srgbClr val="3366FF"/>
                </a:solidFill>
                <a:latin typeface="Helvetica Neue"/>
                <a:ea typeface="Helvetica Neue"/>
                <a:cs typeface="Helvetica Neue"/>
                <a:sym typeface="Helvetica Neue"/>
              </a:rPr>
              <a:t>relative speed </a:t>
            </a:r>
            <a:r>
              <a:rPr b="0" i="0" lang="en-US" sz="1800" u="none" cap="none" strike="noStrike">
                <a:solidFill>
                  <a:schemeClr val="dk1"/>
                </a:solidFill>
                <a:latin typeface="Helvetica Neue"/>
                <a:ea typeface="Helvetica Neue"/>
                <a:cs typeface="Helvetica Neue"/>
                <a:sym typeface="Helvetica Neue"/>
              </a:rPr>
              <a:t>of the</a:t>
            </a:r>
            <a:r>
              <a:rPr b="1"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rgbClr val="000000"/>
                </a:solidFill>
                <a:latin typeface="Helvetica Neue"/>
                <a:ea typeface="Helvetica Neue"/>
                <a:cs typeface="Helvetica Neue"/>
                <a:sym typeface="Helvetica Neue"/>
              </a:rPr>
              <a:t>n</a:t>
            </a:r>
            <a:r>
              <a:rPr b="1" i="0" lang="en-US" sz="1800" u="none" cap="none" strike="noStrike">
                <a:solidFill>
                  <a:srgbClr val="000000"/>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processes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1139825" y="176212"/>
            <a:ext cx="77247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Critical-Section Handling in OS </a:t>
            </a:r>
            <a:endParaRPr/>
          </a:p>
        </p:txBody>
      </p:sp>
      <p:sp>
        <p:nvSpPr>
          <p:cNvPr id="154" name="Google Shape;154;p26"/>
          <p:cNvSpPr txBox="1"/>
          <p:nvPr>
            <p:ph idx="1" type="body"/>
          </p:nvPr>
        </p:nvSpPr>
        <p:spPr>
          <a:xfrm>
            <a:off x="768350" y="1103312"/>
            <a:ext cx="69913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     Two approaches depending on if kernel is preemptive or non-  preemptive </a:t>
            </a:r>
            <a:endParaRPr/>
          </a:p>
          <a:p>
            <a:pPr indent="-338137" lvl="1" marL="795337" marR="0" rtl="0" algn="l">
              <a:lnSpc>
                <a:spcPct val="100000"/>
              </a:lnSpc>
              <a:spcBef>
                <a:spcPts val="630"/>
              </a:spcBef>
              <a:spcAft>
                <a:spcPts val="0"/>
              </a:spcAft>
              <a:buClr>
                <a:srgbClr val="CC6600"/>
              </a:buClr>
              <a:buSzPts val="2250"/>
              <a:buFont typeface="Arial"/>
              <a:buChar char="●"/>
            </a:pPr>
            <a:r>
              <a:rPr b="1" i="0" lang="en-US" sz="1800" u="none" cap="none" strike="noStrike">
                <a:solidFill>
                  <a:srgbClr val="3366FF"/>
                </a:solidFill>
                <a:latin typeface="Helvetica Neue"/>
                <a:ea typeface="Helvetica Neue"/>
                <a:cs typeface="Helvetica Neue"/>
                <a:sym typeface="Helvetica Neue"/>
              </a:rPr>
              <a:t>Preemptive</a:t>
            </a:r>
            <a:r>
              <a:rPr b="0" i="0" lang="en-US" sz="14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allows preemption of process when running in kernel mode</a:t>
            </a:r>
            <a:endParaRPr/>
          </a:p>
          <a:p>
            <a:pPr indent="-338137" lvl="1" marL="795337" marR="0" rtl="0" algn="l">
              <a:lnSpc>
                <a:spcPct val="100000"/>
              </a:lnSpc>
              <a:spcBef>
                <a:spcPts val="630"/>
              </a:spcBef>
              <a:spcAft>
                <a:spcPts val="0"/>
              </a:spcAft>
              <a:buClr>
                <a:srgbClr val="CC6600"/>
              </a:buClr>
              <a:buSzPts val="2250"/>
              <a:buFont typeface="Arial"/>
              <a:buChar char="●"/>
            </a:pPr>
            <a:r>
              <a:rPr b="1" i="0" lang="en-US" sz="1800" u="none" cap="none" strike="noStrike">
                <a:solidFill>
                  <a:srgbClr val="3366FF"/>
                </a:solidFill>
                <a:latin typeface="Helvetica Neue"/>
                <a:ea typeface="Helvetica Neue"/>
                <a:cs typeface="Helvetica Neue"/>
                <a:sym typeface="Helvetica Neue"/>
              </a:rPr>
              <a:t>Non-preemptive </a:t>
            </a:r>
            <a:r>
              <a:rPr b="0" i="0" lang="en-US" sz="1800" u="none" cap="none" strike="noStrike">
                <a:solidFill>
                  <a:schemeClr val="dk1"/>
                </a:solidFill>
                <a:latin typeface="Helvetica Neue"/>
                <a:ea typeface="Helvetica Neue"/>
                <a:cs typeface="Helvetica Neue"/>
                <a:sym typeface="Helvetica Neue"/>
              </a:rPr>
              <a:t>– runs until exits kernel mode, blocks, or voluntarily yields CPU</a:t>
            </a:r>
            <a:endParaRPr/>
          </a:p>
          <a:p>
            <a:pPr indent="-198437" lvl="2" marL="996950" marR="0" rtl="0" algn="l">
              <a:lnSpc>
                <a:spcPct val="100000"/>
              </a:lnSpc>
              <a:spcBef>
                <a:spcPts val="630"/>
              </a:spcBef>
              <a:spcAft>
                <a:spcPts val="0"/>
              </a:spcAft>
              <a:buClr>
                <a:srgbClr val="009900"/>
              </a:buClr>
              <a:buSzPts val="2250"/>
              <a:buFont typeface="Arimo"/>
              <a:buChar char="4"/>
            </a:pPr>
            <a:r>
              <a:rPr b="0" i="0" lang="en-US" sz="1800" u="none" cap="none" strike="noStrike">
                <a:solidFill>
                  <a:schemeClr val="dk1"/>
                </a:solidFill>
                <a:latin typeface="Helvetica Neue"/>
                <a:ea typeface="Helvetica Neue"/>
                <a:cs typeface="Helvetica Neue"/>
                <a:sym typeface="Helvetica Neue"/>
              </a:rPr>
              <a:t>Essentially free of race conditions in kernel mode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998537" y="214312"/>
            <a:ext cx="768826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Peterson’s Solution</a:t>
            </a:r>
            <a:endParaRPr/>
          </a:p>
        </p:txBody>
      </p:sp>
      <p:sp>
        <p:nvSpPr>
          <p:cNvPr id="161" name="Google Shape;161;p27"/>
          <p:cNvSpPr txBox="1"/>
          <p:nvPr>
            <p:ph idx="1" type="body"/>
          </p:nvPr>
        </p:nvSpPr>
        <p:spPr>
          <a:xfrm>
            <a:off x="946150" y="1182687"/>
            <a:ext cx="7118350" cy="44227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Good algorithmic  description of solving the problem</a:t>
            </a:r>
            <a:endParaRPr b="0" i="0" sz="800" u="none">
              <a:solidFill>
                <a:schemeClr val="dk1"/>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Two process solution</a:t>
            </a:r>
            <a:endParaRPr b="0" i="0" sz="800" u="none">
              <a:solidFill>
                <a:schemeClr val="dk1"/>
              </a:solidFill>
              <a:latin typeface="Helvetica Neue"/>
              <a:ea typeface="Helvetica Neue"/>
              <a:cs typeface="Helvetica Neue"/>
              <a:sym typeface="Helvetica Neue"/>
            </a:endParaRPr>
          </a:p>
          <a:p>
            <a:pPr indent="-341312" lvl="0" marL="341312" marR="0" rtl="0" algn="l">
              <a:lnSpc>
                <a:spcPct val="9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Assume that the </a:t>
            </a:r>
            <a:r>
              <a:rPr b="1" i="0" lang="en-US" sz="2000" u="none">
                <a:solidFill>
                  <a:schemeClr val="dk1"/>
                </a:solidFill>
                <a:latin typeface="Courier New"/>
                <a:ea typeface="Courier New"/>
                <a:cs typeface="Courier New"/>
                <a:sym typeface="Courier New"/>
              </a:rPr>
              <a:t>load</a:t>
            </a:r>
            <a:r>
              <a:rPr b="0" i="0" lang="en-US" sz="1800" u="none">
                <a:solidFill>
                  <a:schemeClr val="dk1"/>
                </a:solidFill>
                <a:latin typeface="Courier New"/>
                <a:ea typeface="Courier New"/>
                <a:cs typeface="Courier New"/>
                <a:sym typeface="Courier New"/>
              </a:rPr>
              <a:t> </a:t>
            </a:r>
            <a:r>
              <a:rPr b="0" i="0" lang="en-US" sz="1800" u="none">
                <a:solidFill>
                  <a:schemeClr val="dk1"/>
                </a:solidFill>
                <a:latin typeface="Helvetica Neue"/>
                <a:ea typeface="Helvetica Neue"/>
                <a:cs typeface="Helvetica Neue"/>
                <a:sym typeface="Helvetica Neue"/>
              </a:rPr>
              <a:t>and </a:t>
            </a:r>
            <a:r>
              <a:rPr b="1" i="0" lang="en-US" sz="2000" u="none">
                <a:solidFill>
                  <a:schemeClr val="dk1"/>
                </a:solidFill>
                <a:latin typeface="Courier New"/>
                <a:ea typeface="Courier New"/>
                <a:cs typeface="Courier New"/>
                <a:sym typeface="Courier New"/>
              </a:rPr>
              <a:t>store</a:t>
            </a:r>
            <a:r>
              <a:rPr b="0" i="0" lang="en-US" sz="1800" u="none">
                <a:solidFill>
                  <a:schemeClr val="dk1"/>
                </a:solidFill>
                <a:latin typeface="Helvetica Neue"/>
                <a:ea typeface="Helvetica Neue"/>
                <a:cs typeface="Helvetica Neue"/>
                <a:sym typeface="Helvetica Neue"/>
              </a:rPr>
              <a:t> machine-language instructions are atomic; that is, cannot be interrupted</a:t>
            </a:r>
            <a:endParaRPr b="0" i="0" sz="800" u="none">
              <a:solidFill>
                <a:schemeClr val="dk1"/>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The two processes share two variables:</a:t>
            </a:r>
            <a:endParaRPr/>
          </a:p>
          <a:p>
            <a:pPr indent="-284162" lvl="1" marL="741362" marR="0" rtl="0" algn="l">
              <a:lnSpc>
                <a:spcPct val="90000"/>
              </a:lnSpc>
              <a:spcBef>
                <a:spcPts val="560"/>
              </a:spcBef>
              <a:spcAft>
                <a:spcPts val="0"/>
              </a:spcAft>
              <a:buClr>
                <a:srgbClr val="CC6600"/>
              </a:buClr>
              <a:buSzPts val="1280"/>
              <a:buFont typeface="Arial"/>
              <a:buChar char="●"/>
            </a:pPr>
            <a:r>
              <a:rPr b="1" i="0" lang="en-US" sz="1600" u="none" cap="none" strike="noStrike">
                <a:solidFill>
                  <a:schemeClr val="dk1"/>
                </a:solidFill>
                <a:latin typeface="Courier New"/>
                <a:ea typeface="Courier New"/>
                <a:cs typeface="Courier New"/>
                <a:sym typeface="Courier New"/>
              </a:rPr>
              <a:t>int turn; </a:t>
            </a:r>
            <a:endParaRPr/>
          </a:p>
          <a:p>
            <a:pPr indent="-284162" lvl="1" marL="741362" marR="0" rtl="0" algn="l">
              <a:lnSpc>
                <a:spcPct val="90000"/>
              </a:lnSpc>
              <a:spcBef>
                <a:spcPts val="560"/>
              </a:spcBef>
              <a:spcAft>
                <a:spcPts val="0"/>
              </a:spcAft>
              <a:buClr>
                <a:srgbClr val="CC6600"/>
              </a:buClr>
              <a:buSzPts val="1280"/>
              <a:buFont typeface="Arial"/>
              <a:buChar char="●"/>
            </a:pPr>
            <a:r>
              <a:rPr b="1" i="0" lang="en-US" sz="1600" u="none" cap="none" strike="noStrike">
                <a:solidFill>
                  <a:schemeClr val="dk1"/>
                </a:solidFill>
                <a:latin typeface="Courier New"/>
                <a:ea typeface="Courier New"/>
                <a:cs typeface="Courier New"/>
                <a:sym typeface="Courier New"/>
              </a:rPr>
              <a:t>Boolean flag[2]</a:t>
            </a:r>
            <a:endParaRPr/>
          </a:p>
          <a:p>
            <a:pPr indent="-243522" lvl="1" marL="741362" marR="0" rtl="0" algn="l">
              <a:lnSpc>
                <a:spcPct val="90000"/>
              </a:lnSpc>
              <a:spcBef>
                <a:spcPts val="280"/>
              </a:spcBef>
              <a:spcAft>
                <a:spcPts val="0"/>
              </a:spcAft>
              <a:buClr>
                <a:srgbClr val="CC6600"/>
              </a:buClr>
              <a:buSzPts val="640"/>
              <a:buFont typeface="Arial"/>
              <a:buNone/>
            </a:pPr>
            <a:r>
              <a:t/>
            </a:r>
            <a:endParaRPr b="1" i="0" sz="800" u="none" cap="none" strike="noStrike">
              <a:solidFill>
                <a:srgbClr val="000000"/>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The variable </a:t>
            </a:r>
            <a:r>
              <a:rPr b="1" i="0" lang="en-US" sz="1600" u="none">
                <a:solidFill>
                  <a:schemeClr val="dk1"/>
                </a:solidFill>
                <a:latin typeface="Courier New"/>
                <a:ea typeface="Courier New"/>
                <a:cs typeface="Courier New"/>
                <a:sym typeface="Courier New"/>
              </a:rPr>
              <a:t>turn</a:t>
            </a:r>
            <a:r>
              <a:rPr b="0" i="0" lang="en-US" sz="1800" u="none">
                <a:solidFill>
                  <a:srgbClr val="000000"/>
                </a:solidFill>
                <a:latin typeface="Helvetica Neue"/>
                <a:ea typeface="Helvetica Neue"/>
                <a:cs typeface="Helvetica Neue"/>
                <a:sym typeface="Helvetica Neue"/>
              </a:rPr>
              <a:t> indicates whose turn it is to enter the critical section</a:t>
            </a:r>
            <a:endParaRPr b="0" i="0" sz="800" u="none">
              <a:solidFill>
                <a:srgbClr val="000000"/>
              </a:solidFill>
              <a:latin typeface="Helvetica Neue"/>
              <a:ea typeface="Helvetica Neue"/>
              <a:cs typeface="Helvetica Neue"/>
              <a:sym typeface="Helvetica Neue"/>
            </a:endParaRPr>
          </a:p>
          <a:p>
            <a:pPr indent="-341312" lvl="0" marL="341312" marR="0" rtl="0" algn="l">
              <a:lnSpc>
                <a:spcPct val="90000"/>
              </a:lnSpc>
              <a:spcBef>
                <a:spcPts val="70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The </a:t>
            </a:r>
            <a:r>
              <a:rPr b="1" i="0" lang="en-US" sz="1600" u="none">
                <a:solidFill>
                  <a:schemeClr val="dk1"/>
                </a:solidFill>
                <a:latin typeface="Courier New"/>
                <a:ea typeface="Courier New"/>
                <a:cs typeface="Courier New"/>
                <a:sym typeface="Courier New"/>
              </a:rPr>
              <a:t>flag</a:t>
            </a:r>
            <a:r>
              <a:rPr b="1" i="0" lang="en-US" sz="1800" u="none">
                <a:solidFill>
                  <a:schemeClr val="dk1"/>
                </a:solidFill>
                <a:latin typeface="Courier New"/>
                <a:ea typeface="Courier New"/>
                <a:cs typeface="Courier New"/>
                <a:sym typeface="Courier New"/>
              </a:rPr>
              <a:t> </a:t>
            </a:r>
            <a:r>
              <a:rPr b="0" i="0" lang="en-US" sz="1800" u="none">
                <a:solidFill>
                  <a:srgbClr val="000000"/>
                </a:solidFill>
                <a:latin typeface="Helvetica Neue"/>
                <a:ea typeface="Helvetica Neue"/>
                <a:cs typeface="Helvetica Neue"/>
                <a:sym typeface="Helvetica Neue"/>
              </a:rPr>
              <a:t>array is used to indicate if a process is ready to enter the critical section. </a:t>
            </a:r>
            <a:r>
              <a:rPr b="1" i="0" lang="en-US" sz="1600" u="none">
                <a:solidFill>
                  <a:schemeClr val="dk1"/>
                </a:solidFill>
                <a:latin typeface="Courier New"/>
                <a:ea typeface="Courier New"/>
                <a:cs typeface="Courier New"/>
                <a:sym typeface="Courier New"/>
              </a:rPr>
              <a:t>flag[i] = </a:t>
            </a:r>
            <a:r>
              <a:rPr b="1" i="1" lang="en-US" sz="1600" u="none">
                <a:solidFill>
                  <a:schemeClr val="dk1"/>
                </a:solidFill>
                <a:latin typeface="Courier New"/>
                <a:ea typeface="Courier New"/>
                <a:cs typeface="Courier New"/>
                <a:sym typeface="Courier New"/>
              </a:rPr>
              <a:t>true</a:t>
            </a:r>
            <a:r>
              <a:rPr b="0" i="0" lang="en-US" sz="1600" u="none">
                <a:solidFill>
                  <a:srgbClr val="000000"/>
                </a:solidFill>
                <a:latin typeface="Helvetica Neue"/>
                <a:ea typeface="Helvetica Neue"/>
                <a:cs typeface="Helvetica Neue"/>
                <a:sym typeface="Helvetica Neue"/>
              </a:rPr>
              <a:t>  </a:t>
            </a:r>
            <a:r>
              <a:rPr b="0" i="0" lang="en-US" sz="1800" u="none">
                <a:solidFill>
                  <a:srgbClr val="000000"/>
                </a:solidFill>
                <a:latin typeface="Helvetica Neue"/>
                <a:ea typeface="Helvetica Neue"/>
                <a:cs typeface="Helvetica Neue"/>
                <a:sym typeface="Helvetica Neue"/>
              </a:rPr>
              <a:t>implies that process </a:t>
            </a:r>
            <a:r>
              <a:rPr b="1" i="0" lang="en-US" sz="2000" u="none">
                <a:solidFill>
                  <a:srgbClr val="000000"/>
                </a:solidFill>
                <a:latin typeface="Courier New"/>
                <a:ea typeface="Courier New"/>
                <a:cs typeface="Courier New"/>
                <a:sym typeface="Courier New"/>
              </a:rPr>
              <a:t>P</a:t>
            </a:r>
            <a:r>
              <a:rPr b="1" baseline="-25000" i="0" lang="en-US" sz="2000" u="none">
                <a:solidFill>
                  <a:srgbClr val="000000"/>
                </a:solidFill>
                <a:latin typeface="Courier New"/>
                <a:ea typeface="Courier New"/>
                <a:cs typeface="Courier New"/>
                <a:sym typeface="Courier New"/>
              </a:rPr>
              <a:t>i</a:t>
            </a:r>
            <a:r>
              <a:rPr b="0" i="0" lang="en-US" sz="1800" u="none">
                <a:solidFill>
                  <a:srgbClr val="000000"/>
                </a:solidFill>
                <a:latin typeface="Helvetica Neue"/>
                <a:ea typeface="Helvetica Neue"/>
                <a:cs typeface="Helvetica Neue"/>
                <a:sym typeface="Helvetica Neue"/>
              </a:rPr>
              <a:t> is ready!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57200" y="277812"/>
            <a:ext cx="82915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Algorithm for Process</a:t>
            </a:r>
            <a:r>
              <a:rPr lang="en-US"/>
              <a:t> P</a:t>
            </a:r>
            <a:r>
              <a:rPr baseline="-25000" lang="en-US"/>
              <a:t>i</a:t>
            </a:r>
            <a:r>
              <a:rPr lang="en-US"/>
              <a:t> and P</a:t>
            </a:r>
            <a:r>
              <a:rPr baseline="-25000" lang="en-US"/>
              <a:t>j</a:t>
            </a:r>
            <a:endParaRPr baseline="-25000"/>
          </a:p>
        </p:txBody>
      </p:sp>
      <p:sp>
        <p:nvSpPr>
          <p:cNvPr id="168" name="Google Shape;168;p28"/>
          <p:cNvSpPr txBox="1"/>
          <p:nvPr>
            <p:ph idx="1" type="body"/>
          </p:nvPr>
        </p:nvSpPr>
        <p:spPr>
          <a:xfrm>
            <a:off x="698500" y="1671200"/>
            <a:ext cx="4010400" cy="47703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None/>
            </a:pPr>
            <a:r>
              <a:rPr b="1" i="0" lang="en-US" sz="1800" u="none">
                <a:solidFill>
                  <a:srgbClr val="000000"/>
                </a:solidFill>
                <a:latin typeface="Courier New"/>
                <a:ea typeface="Courier New"/>
                <a:cs typeface="Courier New"/>
                <a:sym typeface="Courier New"/>
              </a:rPr>
              <a:t>	do </a:t>
            </a:r>
            <a:r>
              <a:rPr b="1" i="0" lang="en-US" sz="1600" u="none">
                <a:solidFill>
                  <a:srgbClr val="000000"/>
                </a:solidFill>
                <a:latin typeface="Courier New"/>
                <a:ea typeface="Courier New"/>
                <a:cs typeface="Courier New"/>
                <a:sym typeface="Courier New"/>
              </a:rPr>
              <a: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flag[i] = true;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turn = j;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while (flag[j] &amp;&amp; turn = = j);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critical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flag[i] = false;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remainder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while (true); </a:t>
            </a:r>
            <a:endParaRPr/>
          </a:p>
          <a:p>
            <a:pPr indent="-249873" lvl="0" marL="341313" marR="0" rtl="0" algn="l">
              <a:spcBef>
                <a:spcPts val="560"/>
              </a:spcBef>
              <a:spcAft>
                <a:spcPts val="0"/>
              </a:spcAft>
              <a:buClr>
                <a:srgbClr val="993300"/>
              </a:buClr>
              <a:buSzPts val="1440"/>
              <a:buFont typeface="Arial"/>
              <a:buNone/>
            </a:pPr>
            <a:r>
              <a:t/>
            </a:r>
            <a:endParaRPr b="1" i="0" sz="1600" u="none">
              <a:solidFill>
                <a:srgbClr val="000000"/>
              </a:solidFill>
              <a:latin typeface="Courier New"/>
              <a:ea typeface="Courier New"/>
              <a:cs typeface="Courier New"/>
              <a:sym typeface="Courier New"/>
            </a:endParaRPr>
          </a:p>
        </p:txBody>
      </p:sp>
      <p:sp>
        <p:nvSpPr>
          <p:cNvPr id="169" name="Google Shape;169;p28"/>
          <p:cNvSpPr txBox="1"/>
          <p:nvPr>
            <p:ph idx="1" type="body"/>
          </p:nvPr>
        </p:nvSpPr>
        <p:spPr>
          <a:xfrm>
            <a:off x="4905900" y="1671200"/>
            <a:ext cx="4010400" cy="47703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None/>
            </a:pPr>
            <a:r>
              <a:rPr b="1" i="0" lang="en-US" sz="1800" u="none">
                <a:solidFill>
                  <a:srgbClr val="000000"/>
                </a:solidFill>
                <a:latin typeface="Courier New"/>
                <a:ea typeface="Courier New"/>
                <a:cs typeface="Courier New"/>
                <a:sym typeface="Courier New"/>
              </a:rPr>
              <a:t>	do </a:t>
            </a:r>
            <a:r>
              <a:rPr b="1" i="0" lang="en-US" sz="1600" u="none">
                <a:solidFill>
                  <a:srgbClr val="000000"/>
                </a:solidFill>
                <a:latin typeface="Courier New"/>
                <a:ea typeface="Courier New"/>
                <a:cs typeface="Courier New"/>
                <a:sym typeface="Courier New"/>
              </a:rPr>
              <a: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flag[</a:t>
            </a:r>
            <a:r>
              <a:rPr b="1" lang="en-US" sz="1600">
                <a:solidFill>
                  <a:srgbClr val="000000"/>
                </a:solidFill>
                <a:latin typeface="Courier New"/>
                <a:ea typeface="Courier New"/>
                <a:cs typeface="Courier New"/>
                <a:sym typeface="Courier New"/>
              </a:rPr>
              <a:t>j</a:t>
            </a:r>
            <a:r>
              <a:rPr b="1" i="0" lang="en-US" sz="1600" u="none">
                <a:solidFill>
                  <a:srgbClr val="000000"/>
                </a:solidFill>
                <a:latin typeface="Courier New"/>
                <a:ea typeface="Courier New"/>
                <a:cs typeface="Courier New"/>
                <a:sym typeface="Courier New"/>
              </a:rPr>
              <a:t>] = true;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turn = </a:t>
            </a:r>
            <a:r>
              <a:rPr b="1" lang="en-US" sz="1600">
                <a:solidFill>
                  <a:srgbClr val="000000"/>
                </a:solidFill>
                <a:latin typeface="Courier New"/>
                <a:ea typeface="Courier New"/>
                <a:cs typeface="Courier New"/>
                <a:sym typeface="Courier New"/>
              </a:rPr>
              <a:t>i</a:t>
            </a:r>
            <a:r>
              <a:rPr b="1" i="0" lang="en-US" sz="1600" u="none">
                <a:solidFill>
                  <a:srgbClr val="000000"/>
                </a:solidFill>
                <a:latin typeface="Courier New"/>
                <a:ea typeface="Courier New"/>
                <a:cs typeface="Courier New"/>
                <a:sym typeface="Courier New"/>
              </a:rPr>
              <a: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while (flag[</a:t>
            </a:r>
            <a:r>
              <a:rPr b="1" lang="en-US" sz="1600">
                <a:solidFill>
                  <a:srgbClr val="000000"/>
                </a:solidFill>
                <a:latin typeface="Courier New"/>
                <a:ea typeface="Courier New"/>
                <a:cs typeface="Courier New"/>
                <a:sym typeface="Courier New"/>
              </a:rPr>
              <a:t>i</a:t>
            </a:r>
            <a:r>
              <a:rPr b="1" i="0" lang="en-US" sz="1600" u="none">
                <a:solidFill>
                  <a:srgbClr val="000000"/>
                </a:solidFill>
                <a:latin typeface="Courier New"/>
                <a:ea typeface="Courier New"/>
                <a:cs typeface="Courier New"/>
                <a:sym typeface="Courier New"/>
              </a:rPr>
              <a:t>] &amp;&amp; turn = = </a:t>
            </a:r>
            <a:r>
              <a:rPr b="1" lang="en-US" sz="1600">
                <a:solidFill>
                  <a:srgbClr val="000000"/>
                </a:solidFill>
                <a:latin typeface="Courier New"/>
                <a:ea typeface="Courier New"/>
                <a:cs typeface="Courier New"/>
                <a:sym typeface="Courier New"/>
              </a:rPr>
              <a:t>i</a:t>
            </a:r>
            <a:r>
              <a:rPr b="1" i="0" lang="en-US" sz="1600" u="none">
                <a:solidFill>
                  <a:srgbClr val="000000"/>
                </a:solidFill>
                <a:latin typeface="Courier New"/>
                <a:ea typeface="Courier New"/>
                <a:cs typeface="Courier New"/>
                <a:sym typeface="Courier New"/>
              </a:rPr>
              <a: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critical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flag[</a:t>
            </a:r>
            <a:r>
              <a:rPr b="1" lang="en-US" sz="1600">
                <a:solidFill>
                  <a:srgbClr val="000000"/>
                </a:solidFill>
                <a:latin typeface="Courier New"/>
                <a:ea typeface="Courier New"/>
                <a:cs typeface="Courier New"/>
                <a:sym typeface="Courier New"/>
              </a:rPr>
              <a:t>j</a:t>
            </a:r>
            <a:r>
              <a:rPr b="1" i="0" lang="en-US" sz="1600" u="none">
                <a:solidFill>
                  <a:srgbClr val="000000"/>
                </a:solidFill>
                <a:latin typeface="Courier New"/>
                <a:ea typeface="Courier New"/>
                <a:cs typeface="Courier New"/>
                <a:sym typeface="Courier New"/>
              </a:rPr>
              <a:t>] = false;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remainder section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while (true); </a:t>
            </a:r>
            <a:endParaRPr/>
          </a:p>
          <a:p>
            <a:pPr indent="-249872" lvl="0" marL="341312" marR="0" rtl="0" algn="l">
              <a:spcBef>
                <a:spcPts val="560"/>
              </a:spcBef>
              <a:spcAft>
                <a:spcPts val="0"/>
              </a:spcAft>
              <a:buClr>
                <a:srgbClr val="993300"/>
              </a:buClr>
              <a:buSzPts val="1440"/>
              <a:buFont typeface="Arial"/>
              <a:buNone/>
            </a:pPr>
            <a:r>
              <a:t/>
            </a:r>
            <a:endParaRPr b="1" i="0" sz="1600" u="none">
              <a:solidFill>
                <a:srgbClr val="000000"/>
              </a:solidFill>
              <a:latin typeface="Courier New"/>
              <a:ea typeface="Courier New"/>
              <a:cs typeface="Courier New"/>
              <a:sym typeface="Courier New"/>
            </a:endParaRPr>
          </a:p>
        </p:txBody>
      </p:sp>
      <p:sp>
        <p:nvSpPr>
          <p:cNvPr id="170" name="Google Shape;170;p28"/>
          <p:cNvSpPr txBox="1"/>
          <p:nvPr/>
        </p:nvSpPr>
        <p:spPr>
          <a:xfrm>
            <a:off x="1977750" y="1094900"/>
            <a:ext cx="692400" cy="5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6699"/>
              </a:buClr>
              <a:buSzPts val="3200"/>
              <a:buFont typeface="Arial"/>
              <a:buNone/>
            </a:pPr>
            <a:r>
              <a:rPr b="1" lang="en-US" sz="3200">
                <a:solidFill>
                  <a:srgbClr val="006699"/>
                </a:solidFill>
              </a:rPr>
              <a:t>P</a:t>
            </a:r>
            <a:r>
              <a:rPr b="1" baseline="-25000" lang="en-US" sz="3200">
                <a:solidFill>
                  <a:srgbClr val="006699"/>
                </a:solidFill>
              </a:rPr>
              <a:t>i</a:t>
            </a:r>
            <a:endParaRPr b="1">
              <a:latin typeface="Helvetica Neue"/>
              <a:ea typeface="Helvetica Neue"/>
              <a:cs typeface="Helvetica Neue"/>
              <a:sym typeface="Helvetica Neue"/>
            </a:endParaRPr>
          </a:p>
        </p:txBody>
      </p:sp>
      <p:sp>
        <p:nvSpPr>
          <p:cNvPr id="171" name="Google Shape;171;p28"/>
          <p:cNvSpPr txBox="1"/>
          <p:nvPr/>
        </p:nvSpPr>
        <p:spPr>
          <a:xfrm>
            <a:off x="6207475" y="1094900"/>
            <a:ext cx="692400" cy="5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rgbClr val="006699"/>
                </a:solidFill>
              </a:rPr>
              <a:t>P</a:t>
            </a:r>
            <a:endParaRPr b="1">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1100137" y="277812"/>
            <a:ext cx="758666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Peterson’s Solution (Cont.)</a:t>
            </a:r>
            <a:endParaRPr/>
          </a:p>
        </p:txBody>
      </p:sp>
      <p:sp>
        <p:nvSpPr>
          <p:cNvPr id="178" name="Google Shape;178;p29"/>
          <p:cNvSpPr txBox="1"/>
          <p:nvPr>
            <p:ph idx="1" type="body"/>
          </p:nvPr>
        </p:nvSpPr>
        <p:spPr>
          <a:xfrm>
            <a:off x="806450" y="1233487"/>
            <a:ext cx="7623175" cy="442277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Provable that the three  CS requirement are met:</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1.   Mutual exclusion is preserved</a:t>
            </a:r>
            <a:endParaRPr/>
          </a:p>
          <a:p>
            <a:pPr indent="-341312" lvl="0" marL="341312" marR="0" rtl="0" algn="l">
              <a:lnSpc>
                <a:spcPct val="100000"/>
              </a:lnSpc>
              <a:spcBef>
                <a:spcPts val="70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a:t>
            </a:r>
            <a:r>
              <a:rPr b="1" i="0" lang="en-US" sz="2000" u="none">
                <a:solidFill>
                  <a:srgbClr val="000000"/>
                </a:solidFill>
                <a:latin typeface="Courier New"/>
                <a:ea typeface="Courier New"/>
                <a:cs typeface="Courier New"/>
                <a:sym typeface="Courier New"/>
              </a:rPr>
              <a:t>P</a:t>
            </a:r>
            <a:r>
              <a:rPr b="1" baseline="-25000" i="0" lang="en-US" sz="20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a:t>
            </a:r>
            <a:r>
              <a:rPr b="0" i="0" lang="en-US" sz="1800" u="none">
                <a:solidFill>
                  <a:srgbClr val="000000"/>
                </a:solidFill>
                <a:latin typeface="Helvetica Neue"/>
                <a:ea typeface="Helvetica Neue"/>
                <a:cs typeface="Helvetica Neue"/>
                <a:sym typeface="Helvetica Neue"/>
              </a:rPr>
              <a:t>enters CS only if:</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either </a:t>
            </a:r>
            <a:r>
              <a:rPr b="1" i="0" lang="en-US" sz="1800" u="none">
                <a:solidFill>
                  <a:srgbClr val="000000"/>
                </a:solidFill>
                <a:latin typeface="Courier New"/>
                <a:ea typeface="Courier New"/>
                <a:cs typeface="Courier New"/>
                <a:sym typeface="Courier New"/>
              </a:rPr>
              <a:t>flag[j] = false </a:t>
            </a:r>
            <a:r>
              <a:rPr b="0" i="0" lang="en-US" sz="1800" u="none">
                <a:solidFill>
                  <a:srgbClr val="000000"/>
                </a:solidFill>
                <a:latin typeface="Helvetica Neue"/>
                <a:ea typeface="Helvetica Neue"/>
                <a:cs typeface="Helvetica Neue"/>
                <a:sym typeface="Helvetica Neue"/>
              </a:rPr>
              <a:t>or</a:t>
            </a:r>
            <a:r>
              <a:rPr b="1" i="0" lang="en-US" sz="1800" u="none">
                <a:solidFill>
                  <a:srgbClr val="000000"/>
                </a:solidFill>
                <a:latin typeface="Courier New"/>
                <a:ea typeface="Courier New"/>
                <a:cs typeface="Courier New"/>
                <a:sym typeface="Courier New"/>
              </a:rPr>
              <a:t> turn = i</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2.   Progress requirement is satisfied</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        3.   Bounded-waiting requirement is met</a:t>
            </a:r>
            <a:endParaRPr b="0" i="0" sz="1600" u="none">
              <a:solidFill>
                <a:srgbClr val="000000"/>
              </a:solidFill>
              <a:latin typeface="Helvetica Neue"/>
              <a:ea typeface="Helvetica Neue"/>
              <a:cs typeface="Helvetica Neue"/>
              <a:sym typeface="Helvetica Neue"/>
            </a:endParaRPr>
          </a:p>
          <a:p>
            <a:pPr indent="-249873" lvl="0" marL="341313" marR="0" rtl="0" algn="l">
              <a:spcBef>
                <a:spcPts val="560"/>
              </a:spcBef>
              <a:spcAft>
                <a:spcPts val="0"/>
              </a:spcAft>
              <a:buClr>
                <a:srgbClr val="993300"/>
              </a:buClr>
              <a:buSzPts val="1440"/>
              <a:buFont typeface="Arial"/>
              <a:buNone/>
            </a:pPr>
            <a:r>
              <a:t/>
            </a:r>
            <a:endParaRPr b="0" i="0" sz="1600" u="none">
              <a:solidFill>
                <a:srgbClr val="000000"/>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457200" y="1476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Semaphore</a:t>
            </a:r>
            <a:endParaRPr/>
          </a:p>
        </p:txBody>
      </p:sp>
      <p:sp>
        <p:nvSpPr>
          <p:cNvPr id="185" name="Google Shape;185;p30"/>
          <p:cNvSpPr txBox="1"/>
          <p:nvPr>
            <p:ph idx="1" type="body"/>
          </p:nvPr>
        </p:nvSpPr>
        <p:spPr>
          <a:xfrm>
            <a:off x="827087" y="1163637"/>
            <a:ext cx="7921625" cy="52546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Synchronization tool that provides more sophisticated ways (than Mutex locks)  for process to synchronize their activities.</a:t>
            </a:r>
            <a:endParaRPr b="0" i="1" sz="1600" u="none">
              <a:solidFill>
                <a:schemeClr val="dk2"/>
              </a:solidFill>
              <a:latin typeface="Helvetica Neue"/>
              <a:ea typeface="Helvetica Neue"/>
              <a:cs typeface="Helvetica Neue"/>
              <a:sym typeface="Helvetica Neue"/>
            </a:endParaRPr>
          </a:p>
          <a:p>
            <a:pPr indent="-341312" lvl="0" marL="341312" marR="0" rtl="0" algn="l">
              <a:lnSpc>
                <a:spcPct val="9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Semaphore </a:t>
            </a:r>
            <a:r>
              <a:rPr b="1" i="1" lang="en-US" sz="1600" u="none">
                <a:solidFill>
                  <a:schemeClr val="dk1"/>
                </a:solidFill>
                <a:latin typeface="Helvetica Neue"/>
                <a:ea typeface="Helvetica Neue"/>
                <a:cs typeface="Helvetica Neue"/>
                <a:sym typeface="Helvetica Neue"/>
              </a:rPr>
              <a:t>S</a:t>
            </a:r>
            <a:r>
              <a:rPr b="0" i="0" lang="en-US" sz="1600" u="none">
                <a:solidFill>
                  <a:schemeClr val="dk1"/>
                </a:solidFill>
                <a:latin typeface="Helvetica Neue"/>
                <a:ea typeface="Helvetica Neue"/>
                <a:cs typeface="Helvetica Neue"/>
                <a:sym typeface="Helvetica Neue"/>
              </a:rPr>
              <a:t> – integer variable</a:t>
            </a:r>
            <a:endParaRPr/>
          </a:p>
          <a:p>
            <a:pPr indent="-341312" lvl="0" marL="341312" marR="0" rtl="0" algn="l">
              <a:lnSpc>
                <a:spcPct val="9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Can only be accessed via two indivisible (atomic) operations</a:t>
            </a:r>
            <a:endParaRPr/>
          </a:p>
          <a:p>
            <a:pPr indent="-284162" lvl="1" marL="741362"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000000"/>
                </a:solidFill>
                <a:latin typeface="Courier New"/>
                <a:ea typeface="Courier New"/>
                <a:cs typeface="Courier New"/>
                <a:sym typeface="Courier New"/>
              </a:rPr>
              <a:t>wait()</a:t>
            </a:r>
            <a:r>
              <a:rPr b="0" i="0" lang="en-US" sz="1800" u="none" cap="none" strike="noStrike">
                <a:solidFill>
                  <a:srgbClr val="000000"/>
                </a:solidFill>
                <a:latin typeface="Helvetica Neue"/>
                <a:ea typeface="Helvetica Neue"/>
                <a:cs typeface="Helvetica Neue"/>
                <a:sym typeface="Helvetica Neue"/>
              </a:rPr>
              <a:t> </a:t>
            </a:r>
            <a:r>
              <a:rPr b="0" i="0" lang="en-US" sz="1600" u="none" cap="none" strike="noStrike">
                <a:solidFill>
                  <a:srgbClr val="000000"/>
                </a:solidFill>
                <a:latin typeface="Helvetica Neue"/>
                <a:ea typeface="Helvetica Neue"/>
                <a:cs typeface="Helvetica Neue"/>
                <a:sym typeface="Helvetica Neue"/>
              </a:rPr>
              <a:t>and </a:t>
            </a:r>
            <a:r>
              <a:rPr b="1" i="0" lang="en-US" sz="1800" u="none" cap="none" strike="noStrike">
                <a:solidFill>
                  <a:srgbClr val="000000"/>
                </a:solidFill>
                <a:latin typeface="Courier New"/>
                <a:ea typeface="Courier New"/>
                <a:cs typeface="Courier New"/>
                <a:sym typeface="Courier New"/>
              </a:rPr>
              <a:t>signal()</a:t>
            </a:r>
            <a:endParaRPr/>
          </a:p>
          <a:p>
            <a:pPr indent="-268922" lvl="1" marL="741362" marR="0" rtl="0" algn="l">
              <a:lnSpc>
                <a:spcPct val="90000"/>
              </a:lnSpc>
              <a:spcBef>
                <a:spcPts val="630"/>
              </a:spcBef>
              <a:spcAft>
                <a:spcPts val="0"/>
              </a:spcAft>
              <a:buClr>
                <a:srgbClr val="009900"/>
              </a:buClr>
              <a:buSzPts val="1200"/>
              <a:buFont typeface="Arimo"/>
              <a:buChar char="●"/>
            </a:pPr>
            <a:r>
              <a:rPr b="0" i="0" lang="en-US" sz="1600" u="none" cap="none" strike="noStrike">
                <a:solidFill>
                  <a:schemeClr val="dk1"/>
                </a:solidFill>
                <a:latin typeface="Helvetica Neue"/>
                <a:ea typeface="Helvetica Neue"/>
                <a:cs typeface="Helvetica Neue"/>
                <a:sym typeface="Helvetica Neue"/>
              </a:rPr>
              <a:t>Originally called </a:t>
            </a:r>
            <a:r>
              <a:rPr b="1" i="0" lang="en-US" sz="1800" u="none" cap="none" strike="noStrike">
                <a:solidFill>
                  <a:srgbClr val="000000"/>
                </a:solidFill>
                <a:latin typeface="Courier New"/>
                <a:ea typeface="Courier New"/>
                <a:cs typeface="Courier New"/>
                <a:sym typeface="Courier New"/>
              </a:rPr>
              <a:t>P()</a:t>
            </a:r>
            <a:r>
              <a:rPr b="0" i="0" lang="en-US" sz="1800" u="none" cap="none" strike="noStrike">
                <a:solidFill>
                  <a:schemeClr val="dk1"/>
                </a:solidFill>
                <a:latin typeface="Helvetica Neue"/>
                <a:ea typeface="Helvetica Neue"/>
                <a:cs typeface="Helvetica Neue"/>
                <a:sym typeface="Helvetica Neue"/>
              </a:rPr>
              <a:t> </a:t>
            </a:r>
            <a:r>
              <a:rPr b="0" i="0" lang="en-US" sz="1600" u="none" cap="none" strike="noStrike">
                <a:solidFill>
                  <a:schemeClr val="dk1"/>
                </a:solidFill>
                <a:latin typeface="Helvetica Neue"/>
                <a:ea typeface="Helvetica Neue"/>
                <a:cs typeface="Helvetica Neue"/>
                <a:sym typeface="Helvetica Neue"/>
              </a:rPr>
              <a:t>and </a:t>
            </a:r>
            <a:r>
              <a:rPr b="1" i="0" lang="en-US" sz="1800" u="none" cap="none" strike="noStrike">
                <a:solidFill>
                  <a:srgbClr val="000000"/>
                </a:solidFill>
                <a:latin typeface="Courier New"/>
                <a:ea typeface="Courier New"/>
                <a:cs typeface="Courier New"/>
                <a:sym typeface="Courier New"/>
              </a:rPr>
              <a:t>V()</a:t>
            </a:r>
            <a:endParaRPr/>
          </a:p>
          <a:p>
            <a:pPr indent="-341312" lvl="0" marL="341312" marR="0" rtl="0" algn="l">
              <a:lnSpc>
                <a:spcPct val="90000"/>
              </a:lnSpc>
              <a:spcBef>
                <a:spcPts val="63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Definition of  the </a:t>
            </a:r>
            <a:r>
              <a:rPr b="1" i="0" lang="en-US" sz="1800" u="none">
                <a:solidFill>
                  <a:srgbClr val="000000"/>
                </a:solidFill>
                <a:latin typeface="Courier New"/>
                <a:ea typeface="Courier New"/>
                <a:cs typeface="Courier New"/>
                <a:sym typeface="Courier New"/>
              </a:rPr>
              <a:t>wait() operation</a:t>
            </a:r>
            <a:endParaRPr/>
          </a:p>
          <a:p>
            <a:pPr indent="-284162" lvl="1" marL="741362" marR="0" rtl="0" algn="l">
              <a:lnSpc>
                <a:spcPct val="9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wait(S)</a:t>
            </a:r>
            <a:r>
              <a:rPr b="1" i="0" lang="en-US" sz="1600" u="none" cap="none" strike="noStrike">
                <a:solidFill>
                  <a:schemeClr val="dk1"/>
                </a:solidFill>
                <a:latin typeface="Courier New"/>
                <a:ea typeface="Courier New"/>
                <a:cs typeface="Courier New"/>
                <a:sym typeface="Courier New"/>
              </a:rPr>
              <a:t> { </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    while (S &lt;= 0)</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       ; // busy wait</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    S--;</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a:t>
            </a:r>
            <a:endParaRPr/>
          </a:p>
          <a:p>
            <a:pPr indent="-341312" lvl="0" marL="341312" marR="0" rtl="0" algn="l">
              <a:lnSpc>
                <a:spcPct val="90000"/>
              </a:lnSpc>
              <a:spcBef>
                <a:spcPts val="63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Definition of  the </a:t>
            </a:r>
            <a:r>
              <a:rPr b="1" i="0" lang="en-US" sz="1800" u="none">
                <a:solidFill>
                  <a:srgbClr val="000000"/>
                </a:solidFill>
                <a:latin typeface="Courier New"/>
                <a:ea typeface="Courier New"/>
                <a:cs typeface="Courier New"/>
                <a:sym typeface="Courier New"/>
              </a:rPr>
              <a:t>signal() operation</a:t>
            </a:r>
            <a:endParaRPr b="1" i="0" sz="1600" u="none">
              <a:solidFill>
                <a:schemeClr val="dk1"/>
              </a:solidFill>
              <a:latin typeface="Courier New"/>
              <a:ea typeface="Courier New"/>
              <a:cs typeface="Courier New"/>
              <a:sym typeface="Courier New"/>
            </a:endParaRPr>
          </a:p>
          <a:p>
            <a:pPr indent="-284162" lvl="1" marL="741362" marR="0" rtl="0" algn="l">
              <a:lnSpc>
                <a:spcPct val="90000"/>
              </a:lnSpc>
              <a:spcBef>
                <a:spcPts val="630"/>
              </a:spcBef>
              <a:spcAft>
                <a:spcPts val="0"/>
              </a:spcAft>
              <a:buClr>
                <a:srgbClr val="CC6600"/>
              </a:buClr>
              <a:buSzPts val="1440"/>
              <a:buFont typeface="Arial"/>
              <a:buNone/>
            </a:pPr>
            <a:r>
              <a:rPr b="1" i="0" lang="en-US" sz="1800" u="none" cap="none" strike="noStrike">
                <a:solidFill>
                  <a:schemeClr val="dk1"/>
                </a:solidFill>
                <a:latin typeface="Courier New"/>
                <a:ea typeface="Courier New"/>
                <a:cs typeface="Courier New"/>
                <a:sym typeface="Courier New"/>
              </a:rPr>
              <a:t>signal(S)</a:t>
            </a:r>
            <a:r>
              <a:rPr b="1" i="0" lang="en-US" sz="1600" u="none" cap="none" strike="noStrike">
                <a:solidFill>
                  <a:schemeClr val="dk1"/>
                </a:solidFill>
                <a:latin typeface="Courier New"/>
                <a:ea typeface="Courier New"/>
                <a:cs typeface="Courier New"/>
                <a:sym typeface="Courier New"/>
              </a:rPr>
              <a:t> { </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    S++;</a:t>
            </a:r>
            <a:endParaRPr/>
          </a:p>
          <a:p>
            <a:pPr indent="-284162" lvl="1" marL="741362" marR="0" rtl="0" algn="l">
              <a:lnSpc>
                <a:spcPct val="90000"/>
              </a:lnSpc>
              <a:spcBef>
                <a:spcPts val="560"/>
              </a:spcBef>
              <a:spcAft>
                <a:spcPts val="0"/>
              </a:spcAft>
              <a:buClr>
                <a:srgbClr val="CC6600"/>
              </a:buClr>
              <a:buSzPts val="1280"/>
              <a:buFont typeface="Arial"/>
              <a:buNone/>
            </a:pPr>
            <a:r>
              <a:rPr b="1" i="0" lang="en-US" sz="16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561975" y="288925"/>
            <a:ext cx="8534400"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Semaphore Usage</a:t>
            </a:r>
            <a:endParaRPr/>
          </a:p>
        </p:txBody>
      </p:sp>
      <p:sp>
        <p:nvSpPr>
          <p:cNvPr id="192" name="Google Shape;192;p31"/>
          <p:cNvSpPr txBox="1"/>
          <p:nvPr>
            <p:ph idx="1" type="body"/>
          </p:nvPr>
        </p:nvSpPr>
        <p:spPr>
          <a:xfrm>
            <a:off x="844550" y="1093787"/>
            <a:ext cx="71945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440"/>
              <a:buFont typeface="Arial"/>
              <a:buChar char="●"/>
            </a:pPr>
            <a:r>
              <a:rPr b="1" i="0" lang="en-US" sz="1600" u="none">
                <a:solidFill>
                  <a:srgbClr val="3366FF"/>
                </a:solidFill>
                <a:latin typeface="Helvetica Neue"/>
                <a:ea typeface="Helvetica Neue"/>
                <a:cs typeface="Helvetica Neue"/>
                <a:sym typeface="Helvetica Neue"/>
              </a:rPr>
              <a:t>Counting semaphore </a:t>
            </a:r>
            <a:r>
              <a:rPr b="0" i="0" lang="en-US" sz="1600" u="none">
                <a:solidFill>
                  <a:schemeClr val="dk1"/>
                </a:solidFill>
                <a:latin typeface="Helvetica Neue"/>
                <a:ea typeface="Helvetica Neue"/>
                <a:cs typeface="Helvetica Neue"/>
                <a:sym typeface="Helvetica Neue"/>
              </a:rPr>
              <a:t>– integer value can range over an unrestricted domain</a:t>
            </a:r>
            <a:endParaRPr/>
          </a:p>
          <a:p>
            <a:pPr indent="-341312" lvl="0" marL="341312" marR="0" rtl="0" algn="l">
              <a:lnSpc>
                <a:spcPct val="100000"/>
              </a:lnSpc>
              <a:spcBef>
                <a:spcPts val="560"/>
              </a:spcBef>
              <a:spcAft>
                <a:spcPts val="0"/>
              </a:spcAft>
              <a:buClr>
                <a:srgbClr val="993300"/>
              </a:buClr>
              <a:buSzPts val="1440"/>
              <a:buFont typeface="Arial"/>
              <a:buChar char="●"/>
            </a:pPr>
            <a:r>
              <a:rPr b="1" i="0" lang="en-US" sz="1600" u="none">
                <a:solidFill>
                  <a:srgbClr val="3366FF"/>
                </a:solidFill>
                <a:latin typeface="Helvetica Neue"/>
                <a:ea typeface="Helvetica Neue"/>
                <a:cs typeface="Helvetica Neue"/>
                <a:sym typeface="Helvetica Neue"/>
              </a:rPr>
              <a:t>Binary semaphore </a:t>
            </a:r>
            <a:r>
              <a:rPr b="0" i="0" lang="en-US" sz="1600" u="none">
                <a:solidFill>
                  <a:schemeClr val="dk1"/>
                </a:solidFill>
                <a:latin typeface="Helvetica Neue"/>
                <a:ea typeface="Helvetica Neue"/>
                <a:cs typeface="Helvetica Neue"/>
                <a:sym typeface="Helvetica Neue"/>
              </a:rPr>
              <a:t>– integer value can range only between 0 and 1</a:t>
            </a:r>
            <a:endParaRPr/>
          </a:p>
          <a:p>
            <a:pPr indent="-284162" lvl="1" marL="741362"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Same as a </a:t>
            </a:r>
            <a:r>
              <a:rPr b="1" i="0" lang="en-US" sz="1600" u="none" cap="none" strike="noStrike">
                <a:solidFill>
                  <a:srgbClr val="3366FF"/>
                </a:solidFill>
                <a:latin typeface="Helvetica Neue"/>
                <a:ea typeface="Helvetica Neue"/>
                <a:cs typeface="Helvetica Neue"/>
                <a:sym typeface="Helvetica Neue"/>
              </a:rPr>
              <a:t>mutex lock</a:t>
            </a:r>
            <a:endParaRPr b="1" i="0" sz="1600" u="none" cap="none" strike="noStrike">
              <a:solidFill>
                <a:srgbClr val="3366FF"/>
              </a:solidFill>
              <a:latin typeface="Helvetica Neue"/>
              <a:ea typeface="Helvetica Neue"/>
              <a:cs typeface="Helvetica Neue"/>
              <a:sym typeface="Helvetica Neue"/>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Can solve various synchronization problems</a:t>
            </a:r>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Consider </a:t>
            </a:r>
            <a:r>
              <a:rPr b="1" i="1" lang="en-US" sz="1600" u="none">
                <a:solidFill>
                  <a:schemeClr val="dk1"/>
                </a:solidFill>
                <a:latin typeface="Helvetica Neue"/>
                <a:ea typeface="Helvetica Neue"/>
                <a:cs typeface="Helvetica Neue"/>
                <a:sym typeface="Helvetica Neue"/>
              </a:rPr>
              <a:t>P</a:t>
            </a:r>
            <a:r>
              <a:rPr b="1" baseline="-25000" i="1" lang="en-US" sz="1600" u="none">
                <a:solidFill>
                  <a:schemeClr val="dk1"/>
                </a:solidFill>
                <a:latin typeface="Helvetica Neue"/>
                <a:ea typeface="Helvetica Neue"/>
                <a:cs typeface="Helvetica Neue"/>
                <a:sym typeface="Helvetica Neue"/>
              </a:rPr>
              <a:t>1</a:t>
            </a:r>
            <a:r>
              <a:rPr b="1"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 and </a:t>
            </a:r>
            <a:r>
              <a:rPr b="1" i="1" lang="en-US" sz="1600" u="none">
                <a:solidFill>
                  <a:schemeClr val="dk1"/>
                </a:solidFill>
                <a:latin typeface="Helvetica Neue"/>
                <a:ea typeface="Helvetica Neue"/>
                <a:cs typeface="Helvetica Neue"/>
                <a:sym typeface="Helvetica Neue"/>
              </a:rPr>
              <a:t>P</a:t>
            </a:r>
            <a:r>
              <a:rPr b="1" baseline="-25000" i="1" lang="en-US" sz="1600" u="none">
                <a:solidFill>
                  <a:schemeClr val="dk1"/>
                </a:solidFill>
                <a:latin typeface="Helvetica Neue"/>
                <a:ea typeface="Helvetica Neue"/>
                <a:cs typeface="Helvetica Neue"/>
                <a:sym typeface="Helvetica Neue"/>
              </a:rPr>
              <a:t>2</a:t>
            </a:r>
            <a:r>
              <a:rPr b="0" i="0" lang="en-US" sz="1600" u="none">
                <a:solidFill>
                  <a:schemeClr val="dk1"/>
                </a:solidFill>
                <a:latin typeface="Helvetica Neue"/>
                <a:ea typeface="Helvetica Neue"/>
                <a:cs typeface="Helvetica Neue"/>
                <a:sym typeface="Helvetica Neue"/>
              </a:rPr>
              <a:t> that require</a:t>
            </a:r>
            <a:r>
              <a:rPr b="1" i="1" lang="en-US" sz="1600" u="none">
                <a:solidFill>
                  <a:schemeClr val="dk1"/>
                </a:solidFill>
                <a:latin typeface="Helvetica Neue"/>
                <a:ea typeface="Helvetica Neue"/>
                <a:cs typeface="Helvetica Neue"/>
                <a:sym typeface="Helvetica Neue"/>
              </a:rPr>
              <a:t> S</a:t>
            </a:r>
            <a:r>
              <a:rPr b="1" baseline="-25000" i="1" lang="en-US" sz="1600" u="none">
                <a:solidFill>
                  <a:schemeClr val="dk1"/>
                </a:solidFill>
                <a:latin typeface="Helvetica Neue"/>
                <a:ea typeface="Helvetica Neue"/>
                <a:cs typeface="Helvetica Neue"/>
                <a:sym typeface="Helvetica Neue"/>
              </a:rPr>
              <a:t>1</a:t>
            </a:r>
            <a:r>
              <a:rPr b="1" i="1" lang="en-US" sz="1600" u="none">
                <a:solidFill>
                  <a:schemeClr val="dk1"/>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to happen before </a:t>
            </a:r>
            <a:r>
              <a:rPr b="1" i="1" lang="en-US" sz="1600" u="none">
                <a:solidFill>
                  <a:schemeClr val="dk1"/>
                </a:solidFill>
                <a:latin typeface="Helvetica Neue"/>
                <a:ea typeface="Helvetica Neue"/>
                <a:cs typeface="Helvetica Neue"/>
                <a:sym typeface="Helvetica Neue"/>
              </a:rPr>
              <a:t>S</a:t>
            </a:r>
            <a:r>
              <a:rPr b="1" baseline="-25000" i="1" lang="en-US" sz="1600" u="none">
                <a:solidFill>
                  <a:schemeClr val="dk1"/>
                </a:solidFill>
                <a:latin typeface="Helvetica Neue"/>
                <a:ea typeface="Helvetica Neue"/>
                <a:cs typeface="Helvetica Neue"/>
                <a:sym typeface="Helvetica Neue"/>
              </a:rPr>
              <a:t>2</a:t>
            </a:r>
            <a:endParaRPr/>
          </a:p>
          <a:p>
            <a:pPr indent="-341312" lvl="0" marL="341312" marR="0" rtl="0" algn="l">
              <a:lnSpc>
                <a:spcPct val="100000"/>
              </a:lnSpc>
              <a:spcBef>
                <a:spcPts val="560"/>
              </a:spcBef>
              <a:spcAft>
                <a:spcPts val="0"/>
              </a:spcAft>
              <a:buClr>
                <a:srgbClr val="993300"/>
              </a:buClr>
              <a:buSzPts val="1440"/>
              <a:buFont typeface="Arial"/>
              <a:buNone/>
            </a:pPr>
            <a:r>
              <a:rPr b="0" i="0" lang="en-US" sz="1600" u="none">
                <a:solidFill>
                  <a:schemeClr val="dk1"/>
                </a:solidFill>
                <a:latin typeface="Helvetica Neue"/>
                <a:ea typeface="Helvetica Neue"/>
                <a:cs typeface="Helvetica Neue"/>
                <a:sym typeface="Helvetica Neue"/>
              </a:rPr>
              <a:t>       Create a semaphore “</a:t>
            </a:r>
            <a:r>
              <a:rPr b="1" i="0" lang="en-US" sz="1600" u="none">
                <a:solidFill>
                  <a:srgbClr val="000000"/>
                </a:solidFill>
                <a:latin typeface="Courier New"/>
                <a:ea typeface="Courier New"/>
                <a:cs typeface="Courier New"/>
                <a:sym typeface="Courier New"/>
              </a:rPr>
              <a:t>synch</a:t>
            </a:r>
            <a:r>
              <a:rPr b="0" i="0" lang="en-US" sz="1600" u="none">
                <a:solidFill>
                  <a:schemeClr val="dk1"/>
                </a:solidFill>
                <a:latin typeface="Helvetica Neue"/>
                <a:ea typeface="Helvetica Neue"/>
                <a:cs typeface="Helvetica Neue"/>
                <a:sym typeface="Helvetica Neue"/>
              </a:rPr>
              <a:t>” initialized to 0 </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P1:</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   S</a:t>
            </a:r>
            <a:r>
              <a:rPr b="1" baseline="-25000" i="0" lang="en-US" sz="1600" u="none" cap="none" strike="noStrike">
                <a:solidFill>
                  <a:srgbClr val="000000"/>
                </a:solidFill>
                <a:latin typeface="Courier New"/>
                <a:ea typeface="Courier New"/>
                <a:cs typeface="Courier New"/>
                <a:sym typeface="Courier New"/>
              </a:rPr>
              <a:t>1</a:t>
            </a:r>
            <a:r>
              <a:rPr b="1" i="0" lang="en-US" sz="1600" u="none" cap="none" strike="noStrike">
                <a:solidFill>
                  <a:srgbClr val="000000"/>
                </a:solidFill>
                <a:latin typeface="Courier New"/>
                <a:ea typeface="Courier New"/>
                <a:cs typeface="Courier New"/>
                <a:sym typeface="Courier New"/>
              </a:rPr>
              <a:t>;</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   signal(synch);</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P2:</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   wait(synch)</a:t>
            </a:r>
            <a:r>
              <a:rPr b="0" i="0" lang="en-US" sz="1400" u="none" cap="none" strike="noStrike">
                <a:solidFill>
                  <a:srgbClr val="0000FF"/>
                </a:solidFill>
                <a:latin typeface="Helvetica Neue"/>
                <a:ea typeface="Helvetica Neue"/>
                <a:cs typeface="Helvetica Neue"/>
                <a:sym typeface="Helvetica Neue"/>
              </a:rPr>
              <a:t>;</a:t>
            </a:r>
            <a:endParaRPr/>
          </a:p>
          <a:p>
            <a:pPr indent="-284162" lvl="1" marL="741362" marR="0" rtl="0" algn="l">
              <a:lnSpc>
                <a:spcPct val="100000"/>
              </a:lnSpc>
              <a:spcBef>
                <a:spcPts val="560"/>
              </a:spcBef>
              <a:spcAft>
                <a:spcPts val="0"/>
              </a:spcAft>
              <a:buClr>
                <a:srgbClr val="CC6600"/>
              </a:buClr>
              <a:buSzPts val="1280"/>
              <a:buFont typeface="Arial"/>
              <a:buNone/>
            </a:pPr>
            <a:r>
              <a:rPr b="1" i="0" lang="en-US" sz="1600" u="none" cap="none" strike="noStrike">
                <a:solidFill>
                  <a:srgbClr val="000000"/>
                </a:solidFill>
                <a:latin typeface="Courier New"/>
                <a:ea typeface="Courier New"/>
                <a:cs typeface="Courier New"/>
                <a:sym typeface="Courier New"/>
              </a:rPr>
              <a:t>   S</a:t>
            </a:r>
            <a:r>
              <a:rPr b="1" baseline="-25000" i="0" lang="en-US" sz="1600" u="none" cap="none" strike="noStrike">
                <a:solidFill>
                  <a:srgbClr val="000000"/>
                </a:solidFill>
                <a:latin typeface="Courier New"/>
                <a:ea typeface="Courier New"/>
                <a:cs typeface="Courier New"/>
                <a:sym typeface="Courier New"/>
              </a:rPr>
              <a:t>2</a:t>
            </a:r>
            <a:r>
              <a:rPr b="1" i="0" lang="en-US" sz="1600" u="none" cap="none" strike="noStrike">
                <a:solidFill>
                  <a:srgbClr val="000000"/>
                </a:solidFill>
                <a:latin typeface="Courier New"/>
                <a:ea typeface="Courier New"/>
                <a:cs typeface="Courier New"/>
                <a:sym typeface="Courier New"/>
              </a:rPr>
              <a:t>;</a:t>
            </a:r>
            <a:endParaRPr b="0" i="0" sz="1600" u="none" cap="none" strike="noStrike">
              <a:solidFill>
                <a:schemeClr val="dk1"/>
              </a:solidFill>
              <a:latin typeface="Helvetica Neue"/>
              <a:ea typeface="Helvetica Neue"/>
              <a:cs typeface="Helvetica Neue"/>
              <a:sym typeface="Helvetica Neue"/>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Can implement a counting semaphore </a:t>
            </a:r>
            <a:r>
              <a:rPr b="1" i="1" lang="en-US" sz="1600" u="none">
                <a:solidFill>
                  <a:srgbClr val="000000"/>
                </a:solidFill>
                <a:latin typeface="Helvetica Neue"/>
                <a:ea typeface="Helvetica Neue"/>
                <a:cs typeface="Helvetica Neue"/>
                <a:sym typeface="Helvetica Neue"/>
              </a:rPr>
              <a:t>S</a:t>
            </a:r>
            <a:r>
              <a:rPr b="0" i="0" lang="en-US" sz="1600" u="none">
                <a:solidFill>
                  <a:schemeClr val="dk1"/>
                </a:solidFill>
                <a:latin typeface="Helvetica Neue"/>
                <a:ea typeface="Helvetica Neue"/>
                <a:cs typeface="Helvetica Neue"/>
                <a:sym typeface="Helvetica Neue"/>
              </a:rPr>
              <a:t> as a binary semaphore</a:t>
            </a:r>
            <a:endParaRPr/>
          </a:p>
          <a:p>
            <a:pPr indent="-249873" lvl="0" marL="341313" marR="0" rtl="0" algn="l">
              <a:spcBef>
                <a:spcPts val="560"/>
              </a:spcBef>
              <a:spcAft>
                <a:spcPts val="0"/>
              </a:spcAft>
              <a:buClr>
                <a:srgbClr val="993300"/>
              </a:buClr>
              <a:buSzPts val="1440"/>
              <a:buFont typeface="Arial"/>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19050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Semaphore Implementation</a:t>
            </a:r>
            <a:endParaRPr/>
          </a:p>
        </p:txBody>
      </p:sp>
      <p:sp>
        <p:nvSpPr>
          <p:cNvPr id="199" name="Google Shape;199;p32"/>
          <p:cNvSpPr txBox="1"/>
          <p:nvPr>
            <p:ph idx="1" type="body"/>
          </p:nvPr>
        </p:nvSpPr>
        <p:spPr>
          <a:xfrm>
            <a:off x="869950" y="1157287"/>
            <a:ext cx="71437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Must guarantee that no two processes can execute  the </a:t>
            </a:r>
            <a:r>
              <a:rPr b="1" i="0" lang="en-US" sz="2000" u="none">
                <a:solidFill>
                  <a:schemeClr val="dk1"/>
                </a:solidFill>
                <a:latin typeface="Courier New"/>
                <a:ea typeface="Courier New"/>
                <a:cs typeface="Courier New"/>
                <a:sym typeface="Courier New"/>
              </a:rPr>
              <a:t>wait() </a:t>
            </a:r>
            <a:r>
              <a:rPr b="0" i="0" lang="en-US" sz="1800" u="none">
                <a:solidFill>
                  <a:schemeClr val="dk1"/>
                </a:solidFill>
                <a:latin typeface="Helvetica Neue"/>
                <a:ea typeface="Helvetica Neue"/>
                <a:cs typeface="Helvetica Neue"/>
                <a:sym typeface="Helvetica Neue"/>
              </a:rPr>
              <a:t>and </a:t>
            </a:r>
            <a:r>
              <a:rPr b="1" i="0" lang="en-US" sz="2000" u="none">
                <a:solidFill>
                  <a:schemeClr val="dk1"/>
                </a:solidFill>
                <a:latin typeface="Courier New"/>
                <a:ea typeface="Courier New"/>
                <a:cs typeface="Courier New"/>
                <a:sym typeface="Courier New"/>
              </a:rPr>
              <a:t>signal() </a:t>
            </a:r>
            <a:r>
              <a:rPr b="0" i="0" lang="en-US" sz="1800" u="none">
                <a:solidFill>
                  <a:schemeClr val="dk1"/>
                </a:solidFill>
                <a:latin typeface="Helvetica Neue"/>
                <a:ea typeface="Helvetica Neue"/>
                <a:cs typeface="Helvetica Neue"/>
                <a:sym typeface="Helvetica Neue"/>
              </a:rPr>
              <a:t>on the same semaphore at the same time</a:t>
            </a:r>
            <a:endParaRPr/>
          </a:p>
          <a:p>
            <a:pPr indent="-341312" lvl="0" marL="341312" marR="0" rtl="0" algn="l">
              <a:lnSpc>
                <a:spcPct val="10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Thus, the implementation becomes the critical section problem where the </a:t>
            </a:r>
            <a:r>
              <a:rPr b="1" i="0" lang="en-US" sz="2000" u="none">
                <a:solidFill>
                  <a:schemeClr val="dk1"/>
                </a:solidFill>
                <a:latin typeface="Courier New"/>
                <a:ea typeface="Courier New"/>
                <a:cs typeface="Courier New"/>
                <a:sym typeface="Courier New"/>
              </a:rPr>
              <a:t>wait</a:t>
            </a:r>
            <a:r>
              <a:rPr b="0" i="0" lang="en-US" sz="1800" u="none">
                <a:solidFill>
                  <a:schemeClr val="dk1"/>
                </a:solidFill>
                <a:latin typeface="Helvetica Neue"/>
                <a:ea typeface="Helvetica Neue"/>
                <a:cs typeface="Helvetica Neue"/>
                <a:sym typeface="Helvetica Neue"/>
              </a:rPr>
              <a:t> and </a:t>
            </a:r>
            <a:r>
              <a:rPr b="1" i="0" lang="en-US" sz="2000" u="none">
                <a:solidFill>
                  <a:schemeClr val="dk1"/>
                </a:solidFill>
                <a:latin typeface="Courier New"/>
                <a:ea typeface="Courier New"/>
                <a:cs typeface="Courier New"/>
                <a:sym typeface="Courier New"/>
              </a:rPr>
              <a:t>signal</a:t>
            </a:r>
            <a:r>
              <a:rPr b="0" i="0" lang="en-US" sz="1800" u="none">
                <a:solidFill>
                  <a:schemeClr val="dk1"/>
                </a:solidFill>
                <a:latin typeface="Helvetica Neue"/>
                <a:ea typeface="Helvetica Neue"/>
                <a:cs typeface="Helvetica Neue"/>
                <a:sym typeface="Helvetica Neue"/>
              </a:rPr>
              <a:t> code are placed in the critical section</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Could now have </a:t>
            </a:r>
            <a:r>
              <a:rPr b="1" i="0" lang="en-US" sz="1800" u="none" cap="none" strike="noStrike">
                <a:solidFill>
                  <a:srgbClr val="3366FF"/>
                </a:solidFill>
                <a:latin typeface="Helvetica Neue"/>
                <a:ea typeface="Helvetica Neue"/>
                <a:cs typeface="Helvetica Neue"/>
                <a:sym typeface="Helvetica Neue"/>
              </a:rPr>
              <a:t>busy waiting</a:t>
            </a:r>
            <a:r>
              <a:rPr b="0" i="0" lang="en-US" sz="1800" u="none" cap="none" strike="noStrike">
                <a:solidFill>
                  <a:srgbClr val="3366FF"/>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in critical section implementation</a:t>
            </a:r>
            <a:endParaRPr/>
          </a:p>
          <a:p>
            <a:pPr indent="-278447" lvl="1" marL="741362" marR="0" rtl="0" algn="l">
              <a:lnSpc>
                <a:spcPct val="100000"/>
              </a:lnSpc>
              <a:spcBef>
                <a:spcPts val="630"/>
              </a:spcBef>
              <a:spcAft>
                <a:spcPts val="0"/>
              </a:spcAft>
              <a:buClr>
                <a:srgbClr val="009900"/>
              </a:buClr>
              <a:buSzPts val="1350"/>
              <a:buFont typeface="Arimo"/>
              <a:buChar char="●"/>
            </a:pPr>
            <a:r>
              <a:rPr b="0" i="0" lang="en-US" sz="1800" u="none" cap="none" strike="noStrike">
                <a:solidFill>
                  <a:schemeClr val="dk1"/>
                </a:solidFill>
                <a:latin typeface="Helvetica Neue"/>
                <a:ea typeface="Helvetica Neue"/>
                <a:cs typeface="Helvetica Neue"/>
                <a:sym typeface="Helvetica Neue"/>
              </a:rPr>
              <a:t>But implementation code is short</a:t>
            </a:r>
            <a:endParaRPr/>
          </a:p>
          <a:p>
            <a:pPr indent="-278447" lvl="1" marL="741362" marR="0" rtl="0" algn="l">
              <a:lnSpc>
                <a:spcPct val="100000"/>
              </a:lnSpc>
              <a:spcBef>
                <a:spcPts val="630"/>
              </a:spcBef>
              <a:spcAft>
                <a:spcPts val="0"/>
              </a:spcAft>
              <a:buClr>
                <a:srgbClr val="009900"/>
              </a:buClr>
              <a:buSzPts val="1350"/>
              <a:buFont typeface="Arimo"/>
              <a:buChar char="●"/>
            </a:pPr>
            <a:r>
              <a:rPr b="0" i="0" lang="en-US" sz="1800" u="none" cap="none" strike="noStrike">
                <a:solidFill>
                  <a:schemeClr val="dk1"/>
                </a:solidFill>
                <a:latin typeface="Helvetica Neue"/>
                <a:ea typeface="Helvetica Neue"/>
                <a:cs typeface="Helvetica Neue"/>
                <a:sym typeface="Helvetica Neue"/>
              </a:rPr>
              <a:t>Little busy waiting if critical section rarely occupied</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Note that applications may spend lots of time in critical sections and therefore this is not a good solution</a:t>
            </a:r>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 </a:t>
            </a:r>
            <a:endParaRPr/>
          </a:p>
          <a:p>
            <a:pPr indent="-238443" lvl="0" marL="341313"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922337" y="44450"/>
            <a:ext cx="8467725"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400"/>
              <a:buFont typeface="Arial"/>
              <a:buNone/>
            </a:pPr>
            <a:r>
              <a:rPr b="1" i="0" lang="en-US" sz="2400" u="none">
                <a:solidFill>
                  <a:srgbClr val="006699"/>
                </a:solidFill>
                <a:latin typeface="Arial"/>
                <a:ea typeface="Arial"/>
                <a:cs typeface="Arial"/>
                <a:sym typeface="Arial"/>
              </a:rPr>
              <a:t>Semaphore Implementation with no Busy waiting </a:t>
            </a:r>
            <a:endParaRPr/>
          </a:p>
        </p:txBody>
      </p:sp>
      <p:sp>
        <p:nvSpPr>
          <p:cNvPr id="206" name="Google Shape;206;p33"/>
          <p:cNvSpPr txBox="1"/>
          <p:nvPr>
            <p:ph idx="1" type="body"/>
          </p:nvPr>
        </p:nvSpPr>
        <p:spPr>
          <a:xfrm>
            <a:off x="936625" y="1041400"/>
            <a:ext cx="6962775" cy="4700587"/>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With each semaphore there is an associated waiting queue</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entry in a waiting queue has two data items:</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value (of type integer)</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pointer to next record in the list</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Two operations:</a:t>
            </a:r>
            <a:endParaRPr/>
          </a:p>
          <a:p>
            <a:pPr indent="-284162" lvl="1" marL="741362" marR="0" rtl="0" algn="l">
              <a:lnSpc>
                <a:spcPct val="10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block</a:t>
            </a:r>
            <a:r>
              <a:rPr b="0" i="0" lang="en-US" sz="1800" u="none" cap="none" strike="noStrike">
                <a:solidFill>
                  <a:srgbClr val="3366FF"/>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place the process invoking the operation on the appropriate waiting queue</a:t>
            </a:r>
            <a:endParaRPr/>
          </a:p>
          <a:p>
            <a:pPr indent="-284162" lvl="1" marL="741362" marR="0" rtl="0" algn="l">
              <a:lnSpc>
                <a:spcPct val="10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wakeup</a:t>
            </a:r>
            <a:r>
              <a:rPr b="0" i="0" lang="en-US" sz="1800" u="none" cap="none" strike="noStrike">
                <a:solidFill>
                  <a:srgbClr val="3366FF"/>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remove one of processes in the waiting queue and place it in the ready queue</a:t>
            </a:r>
            <a:endParaRPr/>
          </a:p>
          <a:p>
            <a:pPr indent="-341312" lvl="0" marL="341312" marR="0" rtl="0" algn="l">
              <a:lnSpc>
                <a:spcPct val="100000"/>
              </a:lnSpc>
              <a:spcBef>
                <a:spcPts val="560"/>
              </a:spcBef>
              <a:spcAft>
                <a:spcPts val="0"/>
              </a:spcAft>
              <a:buClr>
                <a:srgbClr val="993300"/>
              </a:buClr>
              <a:buSzPts val="1440"/>
              <a:buFont typeface="Arial"/>
              <a:buChar char="●"/>
            </a:pPr>
            <a:r>
              <a:rPr b="1" i="0" lang="en-US" sz="1600" u="none">
                <a:solidFill>
                  <a:schemeClr val="dk1"/>
                </a:solidFill>
                <a:latin typeface="Courier New"/>
                <a:ea typeface="Courier New"/>
                <a:cs typeface="Courier New"/>
                <a:sym typeface="Courier New"/>
              </a:rPr>
              <a:t>typedef struct{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int value;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struct process *list;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semaphore; </a:t>
            </a:r>
            <a:endParaRPr/>
          </a:p>
          <a:p>
            <a:pPr indent="-238441" lvl="0" marL="341312"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192722" lvl="1" marL="741362"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FF"/>
                </a:solidFill>
                <a:latin typeface="Helvetica Neue"/>
                <a:ea typeface="Helvetica Neue"/>
                <a:cs typeface="Helvetica Neue"/>
                <a:sym typeface="Helvetica Neue"/>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1271587" y="201612"/>
            <a:ext cx="77073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Chapter 5: Process Synchronization</a:t>
            </a:r>
            <a:endParaRPr/>
          </a:p>
        </p:txBody>
      </p:sp>
      <p:sp>
        <p:nvSpPr>
          <p:cNvPr id="83" name="Google Shape;83;p16"/>
          <p:cNvSpPr txBox="1"/>
          <p:nvPr>
            <p:ph idx="1" type="body"/>
          </p:nvPr>
        </p:nvSpPr>
        <p:spPr>
          <a:xfrm>
            <a:off x="847725" y="1165225"/>
            <a:ext cx="6040437" cy="327025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Background</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The Critical-Section Problem</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Peterson’s Solution</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Synchronization Hardware</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Mutex Locks</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Semaphores</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Classic Problems of Synchronization</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Monitors</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Synchronization Examples </a:t>
            </a:r>
            <a:endParaRPr/>
          </a:p>
          <a:p>
            <a:pPr indent="-341312" lvl="0" marL="341312" marR="0" rtl="0" algn="l">
              <a:lnSpc>
                <a:spcPct val="8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Alternative Approaches</a:t>
            </a:r>
            <a:endParaRPr/>
          </a:p>
        </p:txBody>
      </p:sp>
      <p:sp>
        <p:nvSpPr>
          <p:cNvPr id="84" name="Google Shape;84;p16"/>
          <p:cNvSpPr txBox="1"/>
          <p:nvPr/>
        </p:nvSpPr>
        <p:spPr>
          <a:xfrm>
            <a:off x="2286000" y="5116512"/>
            <a:ext cx="4078287"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800"/>
              <a:buFont typeface="Verdana"/>
              <a:buNone/>
            </a:pPr>
            <a:r>
              <a:t/>
            </a:r>
            <a:endParaRPr b="0" i="0" sz="1800" u="non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822325" y="144462"/>
            <a:ext cx="8356600" cy="581025"/>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400"/>
              <a:buFont typeface="Arial"/>
              <a:buNone/>
            </a:pPr>
            <a:r>
              <a:rPr b="1" i="0" lang="en-US" sz="2400" u="none">
                <a:solidFill>
                  <a:srgbClr val="006699"/>
                </a:solidFill>
                <a:latin typeface="Arial"/>
                <a:ea typeface="Arial"/>
                <a:cs typeface="Arial"/>
                <a:sym typeface="Arial"/>
              </a:rPr>
              <a:t>Implementation with no Busy waiting (Cont.)</a:t>
            </a:r>
            <a:endParaRPr/>
          </a:p>
        </p:txBody>
      </p:sp>
      <p:sp>
        <p:nvSpPr>
          <p:cNvPr id="213" name="Google Shape;213;p34"/>
          <p:cNvSpPr txBox="1"/>
          <p:nvPr>
            <p:ph idx="1" type="body"/>
          </p:nvPr>
        </p:nvSpPr>
        <p:spPr>
          <a:xfrm>
            <a:off x="1154112" y="901700"/>
            <a:ext cx="6122987" cy="5029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wait(semaphore *S) {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S-&gt;value--;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if (S-&gt;value &lt; 0)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add this process to S-&gt;list;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block();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560"/>
              </a:spcBef>
              <a:spcAft>
                <a:spcPts val="0"/>
              </a:spcAft>
              <a:buClr>
                <a:srgbClr val="993300"/>
              </a:buClr>
              <a:buSzPts val="1440"/>
              <a:buFont typeface="Arial"/>
              <a:buNone/>
            </a:pPr>
            <a:r>
              <a:t/>
            </a:r>
            <a:endParaRPr b="1" i="0" sz="1600" u="none">
              <a:solidFill>
                <a:schemeClr val="dk1"/>
              </a:solidFill>
              <a:latin typeface="Courier New"/>
              <a:ea typeface="Courier New"/>
              <a:cs typeface="Courier New"/>
              <a:sym typeface="Courier New"/>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signal(semaphore *S) {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S-&gt;value++;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if (S-&gt;value &lt;= 0)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remove a process P from S-&gt;list;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wakeup(P);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0" lvl="0" marL="0"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969962" y="161925"/>
            <a:ext cx="771683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Deadlock and Starvation</a:t>
            </a:r>
            <a:endParaRPr/>
          </a:p>
        </p:txBody>
      </p:sp>
      <p:sp>
        <p:nvSpPr>
          <p:cNvPr id="220" name="Google Shape;220;p35"/>
          <p:cNvSpPr txBox="1"/>
          <p:nvPr>
            <p:ph idx="1" type="body"/>
          </p:nvPr>
        </p:nvSpPr>
        <p:spPr>
          <a:xfrm>
            <a:off x="820737" y="1073150"/>
            <a:ext cx="7640637" cy="49069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Deadlock </a:t>
            </a:r>
            <a:r>
              <a:rPr b="0" i="0" lang="en-US" sz="1800" u="none">
                <a:solidFill>
                  <a:schemeClr val="dk1"/>
                </a:solidFill>
                <a:latin typeface="Helvetica Neue"/>
                <a:ea typeface="Helvetica Neue"/>
                <a:cs typeface="Helvetica Neue"/>
                <a:sym typeface="Helvetica Neue"/>
              </a:rPr>
              <a:t>– two or more processes are waiting indefinitely for an event that can be caused by only one of the waiting processes</a:t>
            </a:r>
            <a:endParaRPr/>
          </a:p>
          <a:p>
            <a:pPr indent="-341312" lvl="0" marL="341312" marR="0" rtl="0" algn="l">
              <a:lnSpc>
                <a:spcPct val="90000"/>
              </a:lnSpc>
              <a:spcBef>
                <a:spcPts val="70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Let </a:t>
            </a:r>
            <a:r>
              <a:rPr b="1" i="1" lang="en-US" sz="2000" u="none">
                <a:solidFill>
                  <a:srgbClr val="000000"/>
                </a:solidFill>
                <a:latin typeface="Courier New"/>
                <a:ea typeface="Courier New"/>
                <a:cs typeface="Courier New"/>
                <a:sym typeface="Courier New"/>
              </a:rPr>
              <a:t>S</a:t>
            </a:r>
            <a:r>
              <a:rPr b="0" i="0" lang="en-US" sz="1800" u="none">
                <a:solidFill>
                  <a:srgbClr val="000000"/>
                </a:solidFill>
                <a:latin typeface="Helvetica Neue"/>
                <a:ea typeface="Helvetica Neue"/>
                <a:cs typeface="Helvetica Neue"/>
                <a:sym typeface="Helvetica Neue"/>
              </a:rPr>
              <a:t> and</a:t>
            </a:r>
            <a:r>
              <a:rPr b="1" i="0" lang="en-US" sz="1600" u="none">
                <a:solidFill>
                  <a:srgbClr val="000000"/>
                </a:solidFill>
                <a:latin typeface="Courier New"/>
                <a:ea typeface="Courier New"/>
                <a:cs typeface="Courier New"/>
                <a:sym typeface="Courier New"/>
              </a:rPr>
              <a:t> </a:t>
            </a:r>
            <a:r>
              <a:rPr b="1" i="1" lang="en-US" sz="2000" u="none">
                <a:solidFill>
                  <a:srgbClr val="000000"/>
                </a:solidFill>
                <a:latin typeface="Courier New"/>
                <a:ea typeface="Courier New"/>
                <a:cs typeface="Courier New"/>
                <a:sym typeface="Courier New"/>
              </a:rPr>
              <a:t>Q</a:t>
            </a:r>
            <a:r>
              <a:rPr b="1" i="0" lang="en-US" sz="1600" u="none">
                <a:solidFill>
                  <a:srgbClr val="000000"/>
                </a:solidFill>
                <a:latin typeface="Courier New"/>
                <a:ea typeface="Courier New"/>
                <a:cs typeface="Courier New"/>
                <a:sym typeface="Courier New"/>
              </a:rPr>
              <a:t> </a:t>
            </a:r>
            <a:r>
              <a:rPr b="0" i="0" lang="en-US" sz="1800" u="none">
                <a:solidFill>
                  <a:srgbClr val="000000"/>
                </a:solidFill>
                <a:latin typeface="Helvetica Neue"/>
                <a:ea typeface="Helvetica Neue"/>
                <a:cs typeface="Helvetica Neue"/>
                <a:sym typeface="Helvetica Neue"/>
              </a:rPr>
              <a:t>be </a:t>
            </a:r>
            <a:r>
              <a:rPr b="0" i="0" lang="en-US" sz="1800" u="none">
                <a:solidFill>
                  <a:schemeClr val="dk1"/>
                </a:solidFill>
                <a:latin typeface="Helvetica Neue"/>
                <a:ea typeface="Helvetica Neue"/>
                <a:cs typeface="Helvetica Neue"/>
                <a:sym typeface="Helvetica Neue"/>
              </a:rPr>
              <a:t>two semaphores initialized to 1</a:t>
            </a:r>
            <a:endParaRPr/>
          </a:p>
          <a:p>
            <a:pPr indent="-341312" lvl="0" marL="341312" marR="0" rtl="0" algn="l">
              <a:lnSpc>
                <a:spcPct val="90000"/>
              </a:lnSpc>
              <a:spcBef>
                <a:spcPts val="630"/>
              </a:spcBef>
              <a:spcAft>
                <a:spcPts val="0"/>
              </a:spcAft>
              <a:buClr>
                <a:srgbClr val="993300"/>
              </a:buClr>
              <a:buSzPts val="1620"/>
              <a:buFont typeface="Arial"/>
              <a:buNone/>
            </a:pPr>
            <a:r>
              <a:rPr b="0" i="1" lang="en-US" sz="1800" u="none">
                <a:solidFill>
                  <a:srgbClr val="000000"/>
                </a:solidFill>
                <a:latin typeface="Helvetica Neue"/>
                <a:ea typeface="Helvetica Neue"/>
                <a:cs typeface="Helvetica Neue"/>
                <a:sym typeface="Helvetica Neue"/>
              </a:rPr>
              <a:t>		        P</a:t>
            </a:r>
            <a:r>
              <a:rPr b="0" baseline="-25000" i="0" lang="en-US" sz="1800" u="none">
                <a:solidFill>
                  <a:srgbClr val="000000"/>
                </a:solidFill>
                <a:latin typeface="Helvetica Neue"/>
                <a:ea typeface="Helvetica Neue"/>
                <a:cs typeface="Helvetica Neue"/>
                <a:sym typeface="Helvetica Neue"/>
              </a:rPr>
              <a:t>0</a:t>
            </a:r>
            <a:r>
              <a:rPr b="0" i="0" lang="en-US" sz="1800" u="none">
                <a:solidFill>
                  <a:srgbClr val="000000"/>
                </a:solidFill>
                <a:latin typeface="Helvetica Neue"/>
                <a:ea typeface="Helvetica Neue"/>
                <a:cs typeface="Helvetica Neue"/>
                <a:sym typeface="Helvetica Neue"/>
              </a:rPr>
              <a:t>	                            </a:t>
            </a:r>
            <a:r>
              <a:rPr b="0" i="1" lang="en-US" sz="1800" u="none">
                <a:solidFill>
                  <a:srgbClr val="000000"/>
                </a:solidFill>
                <a:latin typeface="Helvetica Neue"/>
                <a:ea typeface="Helvetica Neue"/>
                <a:cs typeface="Helvetica Neue"/>
                <a:sym typeface="Helvetica Neue"/>
              </a:rPr>
              <a:t>P</a:t>
            </a:r>
            <a:r>
              <a:rPr b="0" baseline="-25000" i="0" lang="en-US" sz="1800" u="none">
                <a:solidFill>
                  <a:srgbClr val="000000"/>
                </a:solidFill>
                <a:latin typeface="Helvetica Neue"/>
                <a:ea typeface="Helvetica Neue"/>
                <a:cs typeface="Helvetica Neue"/>
                <a:sym typeface="Helvetica Neue"/>
              </a:rPr>
              <a:t>1</a:t>
            </a:r>
            <a:endParaRPr/>
          </a:p>
          <a:p>
            <a:pPr indent="-341312" lvl="0" marL="341312" marR="0" rtl="0" algn="l">
              <a:lnSpc>
                <a:spcPct val="90000"/>
              </a:lnSpc>
              <a:spcBef>
                <a:spcPts val="630"/>
              </a:spcBef>
              <a:spcAft>
                <a:spcPts val="0"/>
              </a:spcAft>
              <a:buClr>
                <a:srgbClr val="993300"/>
              </a:buClr>
              <a:buSzPts val="1620"/>
              <a:buFont typeface="Arial"/>
              <a:buNone/>
            </a:pPr>
            <a:r>
              <a:rPr b="1" i="0" lang="en-US" sz="1800" u="none">
                <a:solidFill>
                  <a:srgbClr val="000000"/>
                </a:solidFill>
                <a:latin typeface="Courier New"/>
                <a:ea typeface="Courier New"/>
                <a:cs typeface="Courier New"/>
                <a:sym typeface="Courier New"/>
              </a:rPr>
              <a:t>	          </a:t>
            </a:r>
            <a:r>
              <a:rPr b="1" i="0" lang="en-US" sz="1600" u="none">
                <a:solidFill>
                  <a:srgbClr val="000000"/>
                </a:solidFill>
                <a:latin typeface="Courier New"/>
                <a:ea typeface="Courier New"/>
                <a:cs typeface="Courier New"/>
                <a:sym typeface="Courier New"/>
              </a:rPr>
              <a:t>wait(S); 	              wait(Q);</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wait(Q); 	              wait(S);</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		     ...</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signal(S);                 signal(Q);</a:t>
            </a:r>
            <a:endParaRPr/>
          </a:p>
          <a:p>
            <a:pPr indent="-341312" lvl="0" marL="341312" marR="0" rtl="0" algn="l">
              <a:lnSpc>
                <a:spcPct val="90000"/>
              </a:lnSpc>
              <a:spcBef>
                <a:spcPts val="560"/>
              </a:spcBef>
              <a:spcAft>
                <a:spcPts val="0"/>
              </a:spcAft>
              <a:buClr>
                <a:srgbClr val="993300"/>
              </a:buClr>
              <a:buSzPts val="1440"/>
              <a:buFont typeface="Arial"/>
              <a:buNone/>
            </a:pPr>
            <a:r>
              <a:rPr b="1" i="0" lang="en-US" sz="1600" u="none">
                <a:solidFill>
                  <a:srgbClr val="000000"/>
                </a:solidFill>
                <a:latin typeface="Courier New"/>
                <a:ea typeface="Courier New"/>
                <a:cs typeface="Courier New"/>
                <a:sym typeface="Courier New"/>
              </a:rPr>
              <a:t>              signal(Q);                 signal(S);</a:t>
            </a:r>
            <a:endParaRPr/>
          </a:p>
          <a:p>
            <a:pPr indent="-341312" lvl="0" marL="341312" marR="0" rtl="0" algn="l">
              <a:lnSpc>
                <a:spcPct val="90000"/>
              </a:lnSpc>
              <a:spcBef>
                <a:spcPts val="560"/>
              </a:spcBef>
              <a:spcAft>
                <a:spcPts val="0"/>
              </a:spcAft>
              <a:buClr>
                <a:srgbClr val="993300"/>
              </a:buClr>
              <a:buSzPts val="1440"/>
              <a:buFont typeface="Arial"/>
              <a:buNone/>
            </a:pPr>
            <a:r>
              <a:t/>
            </a:r>
            <a:endParaRPr b="1" i="0" sz="1600" u="none">
              <a:solidFill>
                <a:srgbClr val="000000"/>
              </a:solidFill>
              <a:latin typeface="Courier New"/>
              <a:ea typeface="Courier New"/>
              <a:cs typeface="Courier New"/>
              <a:sym typeface="Courier New"/>
            </a:endParaRPr>
          </a:p>
          <a:p>
            <a:pPr indent="-341312" lvl="0" marL="341312" marR="0" rtl="0" algn="l">
              <a:lnSpc>
                <a:spcPct val="9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Starvation</a:t>
            </a:r>
            <a:r>
              <a:rPr b="0" i="0" lang="en-US" sz="1800" u="none">
                <a:solidFill>
                  <a:srgbClr val="3366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indefinite blocking  </a:t>
            </a:r>
            <a:endParaRPr/>
          </a:p>
          <a:p>
            <a:pPr indent="-284162" lvl="1" marL="741362" marR="0" rtl="0" algn="l">
              <a:lnSpc>
                <a:spcPct val="9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A process may never be removed from the semaphore queue in which it is suspended</a:t>
            </a:r>
            <a:endParaRPr/>
          </a:p>
          <a:p>
            <a:pPr indent="-341312" lvl="0" marL="341312" marR="0" rtl="0" algn="l">
              <a:lnSpc>
                <a:spcPct val="9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Priority Inversion</a:t>
            </a:r>
            <a:r>
              <a:rPr b="0" i="0" lang="en-US" sz="1800" u="none">
                <a:solidFill>
                  <a:srgbClr val="3366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 Scheduling problem when lower-priority process holds a lock needed by higher-priority process</a:t>
            </a:r>
            <a:endParaRPr/>
          </a:p>
          <a:p>
            <a:pPr indent="-284162" lvl="1" marL="741362" marR="0" rtl="0" algn="l">
              <a:lnSpc>
                <a:spcPct val="9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Solved via </a:t>
            </a:r>
            <a:r>
              <a:rPr b="1" i="0" lang="en-US" sz="1600" u="none" cap="none" strike="noStrike">
                <a:solidFill>
                  <a:srgbClr val="3366FF"/>
                </a:solidFill>
                <a:latin typeface="Helvetica Neue"/>
                <a:ea typeface="Helvetica Neue"/>
                <a:cs typeface="Helvetica Neue"/>
                <a:sym typeface="Helvetica Neue"/>
              </a:rPr>
              <a:t>priority-inheritance protocol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1146175" y="18573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Classical Problems of Synchronization</a:t>
            </a:r>
            <a:endParaRPr/>
          </a:p>
        </p:txBody>
      </p:sp>
      <p:sp>
        <p:nvSpPr>
          <p:cNvPr id="227" name="Google Shape;227;p36"/>
          <p:cNvSpPr txBox="1"/>
          <p:nvPr>
            <p:ph idx="1" type="body"/>
          </p:nvPr>
        </p:nvSpPr>
        <p:spPr>
          <a:xfrm>
            <a:off x="806450" y="1233487"/>
            <a:ext cx="7524900" cy="45306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Classical problems used to test newly-proposed synchronization schemes</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Bounded-Buffer Problem</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Readers and Writers Problem</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Dining-Philosophers Problem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1279525" y="277812"/>
            <a:ext cx="74073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Bounded-Buffer Problem</a:t>
            </a:r>
            <a:endParaRPr/>
          </a:p>
        </p:txBody>
      </p:sp>
      <p:sp>
        <p:nvSpPr>
          <p:cNvPr id="234" name="Google Shape;234;p37"/>
          <p:cNvSpPr txBox="1"/>
          <p:nvPr>
            <p:ph idx="1" type="body"/>
          </p:nvPr>
        </p:nvSpPr>
        <p:spPr>
          <a:xfrm>
            <a:off x="914400" y="1293812"/>
            <a:ext cx="7210500" cy="37260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800"/>
              <a:buFont typeface="Arial"/>
              <a:buChar char="●"/>
            </a:pPr>
            <a:r>
              <a:rPr b="1" i="1" lang="en-US" sz="20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buffers, each can hold one item</a:t>
            </a:r>
            <a:endParaRPr/>
          </a:p>
          <a:p>
            <a:pPr indent="-341312" lvl="0" marL="341312" marR="0" rtl="0" algn="l">
              <a:lnSpc>
                <a:spcPct val="10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Semaphore </a:t>
            </a:r>
            <a:r>
              <a:rPr b="1" i="0" lang="en-US" sz="2000" u="none">
                <a:solidFill>
                  <a:srgbClr val="000000"/>
                </a:solidFill>
                <a:latin typeface="Courier New"/>
                <a:ea typeface="Courier New"/>
                <a:cs typeface="Courier New"/>
                <a:sym typeface="Courier New"/>
              </a:rPr>
              <a:t>mutex</a:t>
            </a:r>
            <a:r>
              <a:rPr b="0" i="0" lang="en-US" sz="1800" u="none">
                <a:solidFill>
                  <a:srgbClr val="000000"/>
                </a:solidFill>
                <a:latin typeface="Helvetica Neue"/>
                <a:ea typeface="Helvetica Neue"/>
                <a:cs typeface="Helvetica Neue"/>
                <a:sym typeface="Helvetica Neue"/>
              </a:rPr>
              <a:t> i</a:t>
            </a:r>
            <a:r>
              <a:rPr b="0" i="0" lang="en-US" sz="1800" u="none">
                <a:solidFill>
                  <a:schemeClr val="dk1"/>
                </a:solidFill>
                <a:latin typeface="Helvetica Neue"/>
                <a:ea typeface="Helvetica Neue"/>
                <a:cs typeface="Helvetica Neue"/>
                <a:sym typeface="Helvetica Neue"/>
              </a:rPr>
              <a:t>nitialized to the value 1</a:t>
            </a:r>
            <a:endParaRPr/>
          </a:p>
          <a:p>
            <a:pPr indent="-341312" lvl="0" marL="341312" marR="0" rtl="0" algn="l">
              <a:lnSpc>
                <a:spcPct val="100000"/>
              </a:lnSpc>
              <a:spcBef>
                <a:spcPts val="70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Semaphore </a:t>
            </a:r>
            <a:r>
              <a:rPr b="1" i="0" lang="en-US" sz="2000" u="none">
                <a:solidFill>
                  <a:srgbClr val="000000"/>
                </a:solidFill>
                <a:latin typeface="Courier New"/>
                <a:ea typeface="Courier New"/>
                <a:cs typeface="Courier New"/>
                <a:sym typeface="Courier New"/>
              </a:rPr>
              <a:t>full</a:t>
            </a:r>
            <a:r>
              <a:rPr b="0" i="0" lang="en-US" sz="1800" u="none">
                <a:solidFill>
                  <a:srgbClr val="000000"/>
                </a:solidFill>
                <a:latin typeface="Helvetica Neue"/>
                <a:ea typeface="Helvetica Neue"/>
                <a:cs typeface="Helvetica Neue"/>
                <a:sym typeface="Helvetica Neue"/>
              </a:rPr>
              <a:t> initialized </a:t>
            </a:r>
            <a:r>
              <a:rPr b="0" i="0" lang="en-US" sz="1800" u="none">
                <a:solidFill>
                  <a:schemeClr val="dk1"/>
                </a:solidFill>
                <a:latin typeface="Helvetica Neue"/>
                <a:ea typeface="Helvetica Neue"/>
                <a:cs typeface="Helvetica Neue"/>
                <a:sym typeface="Helvetica Neue"/>
              </a:rPr>
              <a:t>to the value 0</a:t>
            </a:r>
            <a:endParaRPr/>
          </a:p>
          <a:p>
            <a:pPr indent="-341312" lvl="0" marL="341312" marR="0" rtl="0" algn="l">
              <a:lnSpc>
                <a:spcPct val="10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Semaphore </a:t>
            </a:r>
            <a:r>
              <a:rPr b="1" i="0" lang="en-US" sz="2000" u="none">
                <a:solidFill>
                  <a:srgbClr val="000000"/>
                </a:solidFill>
                <a:latin typeface="Courier New"/>
                <a:ea typeface="Courier New"/>
                <a:cs typeface="Courier New"/>
                <a:sym typeface="Courier New"/>
              </a:rPr>
              <a:t>empty</a:t>
            </a:r>
            <a:r>
              <a:rPr b="1" i="0" lang="en-US" sz="1800" u="none">
                <a:solidFill>
                  <a:srgbClr val="000000"/>
                </a:solidFill>
                <a:latin typeface="Courier New"/>
                <a:ea typeface="Courier New"/>
                <a:cs typeface="Courier New"/>
                <a:sym typeface="Courier New"/>
              </a:rPr>
              <a:t> </a:t>
            </a:r>
            <a:r>
              <a:rPr b="0" i="0" lang="en-US" sz="1800" u="none">
                <a:solidFill>
                  <a:srgbClr val="000000"/>
                </a:solidFill>
                <a:latin typeface="Helvetica Neue"/>
                <a:ea typeface="Helvetica Neue"/>
                <a:cs typeface="Helvetica Neue"/>
                <a:sym typeface="Helvetica Neue"/>
              </a:rPr>
              <a:t>initialized </a:t>
            </a:r>
            <a:r>
              <a:rPr b="0" i="0" lang="en-US" sz="1800" u="none">
                <a:solidFill>
                  <a:schemeClr val="dk1"/>
                </a:solidFill>
                <a:latin typeface="Helvetica Neue"/>
                <a:ea typeface="Helvetica Neue"/>
                <a:cs typeface="Helvetica Neue"/>
                <a:sym typeface="Helvetica Neue"/>
              </a:rPr>
              <a:t>to the value n</a:t>
            </a:r>
            <a:endParaRPr/>
          </a:p>
          <a:p>
            <a:pPr indent="-238442" lvl="0" marL="341312"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
        <p:nvSpPr>
          <p:cNvPr id="235" name="Google Shape;235;p37"/>
          <p:cNvSpPr txBox="1"/>
          <p:nvPr/>
        </p:nvSpPr>
        <p:spPr>
          <a:xfrm>
            <a:off x="2492375" y="3246437"/>
            <a:ext cx="184200" cy="3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1111250" y="176212"/>
            <a:ext cx="75756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Bounded Buffer Problem (Cont.)</a:t>
            </a:r>
            <a:endParaRPr/>
          </a:p>
        </p:txBody>
      </p:sp>
      <p:sp>
        <p:nvSpPr>
          <p:cNvPr id="242" name="Google Shape;242;p38"/>
          <p:cNvSpPr txBox="1"/>
          <p:nvPr>
            <p:ph idx="1" type="body"/>
          </p:nvPr>
        </p:nvSpPr>
        <p:spPr>
          <a:xfrm>
            <a:off x="914400" y="1279525"/>
            <a:ext cx="7848600" cy="4876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The structure of the producer process</a:t>
            </a:r>
            <a:endParaRPr/>
          </a:p>
          <a:p>
            <a:pPr indent="-341312" lvl="0" marL="341312" marR="0" rtl="0" algn="l">
              <a:lnSpc>
                <a:spcPct val="100000"/>
              </a:lnSpc>
              <a:spcBef>
                <a:spcPts val="490"/>
              </a:spcBef>
              <a:spcAft>
                <a:spcPts val="0"/>
              </a:spcAft>
              <a:buClr>
                <a:srgbClr val="993300"/>
              </a:buClr>
              <a:buSzPts val="1260"/>
              <a:buFont typeface="Arial"/>
              <a:buNone/>
            </a:pPr>
            <a:r>
              <a:t/>
            </a:r>
            <a:endParaRPr b="1" i="0" sz="1400" u="none">
              <a:solidFill>
                <a:schemeClr val="dk1"/>
              </a:solidFill>
              <a:latin typeface="Courier New"/>
              <a:ea typeface="Courier New"/>
              <a:cs typeface="Courier New"/>
              <a:sym typeface="Courier New"/>
            </a:endParaRPr>
          </a:p>
          <a:p>
            <a:pPr indent="-341312" lvl="0" marL="341312" marR="0" rtl="0" algn="l">
              <a:lnSpc>
                <a:spcPct val="100000"/>
              </a:lnSpc>
              <a:spcBef>
                <a:spcPts val="56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do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produce an item in next_produced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wait(empty);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wait(mutex);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add next produced to the buffer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signal(mutex);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signal(full);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while (true);</a:t>
            </a:r>
            <a:br>
              <a:rPr b="1" i="0" lang="en-US" sz="1400" u="none">
                <a:solidFill>
                  <a:schemeClr val="dk1"/>
                </a:solidFill>
                <a:latin typeface="Courier New"/>
                <a:ea typeface="Courier New"/>
                <a:cs typeface="Courier New"/>
                <a:sym typeface="Courier New"/>
              </a:rPr>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1306512" y="176212"/>
            <a:ext cx="71565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Bounded Buffer Problem (Cont.)</a:t>
            </a:r>
            <a:endParaRPr/>
          </a:p>
        </p:txBody>
      </p:sp>
      <p:sp>
        <p:nvSpPr>
          <p:cNvPr id="249" name="Google Shape;249;p39"/>
          <p:cNvSpPr txBox="1"/>
          <p:nvPr>
            <p:ph idx="1" type="body"/>
          </p:nvPr>
        </p:nvSpPr>
        <p:spPr>
          <a:xfrm>
            <a:off x="839787" y="1152525"/>
            <a:ext cx="7848600" cy="4876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The structure of the consumer process</a:t>
            </a:r>
            <a:endParaRPr/>
          </a:p>
          <a:p>
            <a:pPr indent="-249872" lvl="0" marL="341312" marR="0" rtl="0" algn="l">
              <a:lnSpc>
                <a:spcPct val="100000"/>
              </a:lnSpc>
              <a:spcBef>
                <a:spcPts val="560"/>
              </a:spcBef>
              <a:spcAft>
                <a:spcPts val="0"/>
              </a:spcAft>
              <a:buClr>
                <a:srgbClr val="993300"/>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1312" lvl="0" marL="341312" marR="0" rtl="0" algn="l">
              <a:lnSpc>
                <a:spcPct val="100000"/>
              </a:lnSpc>
              <a:spcBef>
                <a:spcPts val="560"/>
              </a:spcBef>
              <a:spcAft>
                <a:spcPts val="0"/>
              </a:spcAft>
              <a:buClr>
                <a:srgbClr val="993300"/>
              </a:buClr>
              <a:buSzPts val="1260"/>
              <a:buFont typeface="Arial"/>
              <a:buNone/>
            </a:pPr>
            <a:r>
              <a:rPr b="1" i="0" lang="en-US" sz="14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Do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wait(full);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wait(mutex);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remove an item from buffer to next_consumed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signal(mutex);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signal(empty);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consume the item in next consumed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while (true); </a:t>
            </a:r>
            <a:endParaRPr/>
          </a:p>
          <a:p>
            <a:pPr indent="-249872" lvl="0" marL="341312" marR="0" rtl="0" algn="l">
              <a:spcBef>
                <a:spcPts val="560"/>
              </a:spcBef>
              <a:spcAft>
                <a:spcPts val="0"/>
              </a:spcAft>
              <a:buClr>
                <a:srgbClr val="993300"/>
              </a:buClr>
              <a:buSzPts val="1440"/>
              <a:buFont typeface="Arial"/>
              <a:buNone/>
            </a:pPr>
            <a:r>
              <a:t/>
            </a:r>
            <a:endParaRPr b="1" i="0" sz="1600" u="none">
              <a:solidFill>
                <a:schemeClr val="dk1"/>
              </a:solidFill>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1120775" y="146050"/>
            <a:ext cx="75660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Readers-Writers Problem</a:t>
            </a:r>
            <a:endParaRPr/>
          </a:p>
        </p:txBody>
      </p:sp>
      <p:sp>
        <p:nvSpPr>
          <p:cNvPr id="256" name="Google Shape;256;p40"/>
          <p:cNvSpPr txBox="1"/>
          <p:nvPr>
            <p:ph idx="1" type="body"/>
          </p:nvPr>
        </p:nvSpPr>
        <p:spPr>
          <a:xfrm>
            <a:off x="860425" y="1111250"/>
            <a:ext cx="7866000" cy="50055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 data set is shared among a number of concurrent processes</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Readers – only read the data set; they do </a:t>
            </a:r>
            <a:r>
              <a:rPr b="1" i="1" lang="en-US" sz="1800" u="none" cap="none" strike="noStrike">
                <a:solidFill>
                  <a:schemeClr val="dk1"/>
                </a:solidFill>
                <a:latin typeface="Helvetica Neue"/>
                <a:ea typeface="Helvetica Neue"/>
                <a:cs typeface="Helvetica Neue"/>
                <a:sym typeface="Helvetica Neue"/>
              </a:rPr>
              <a:t>not</a:t>
            </a:r>
            <a:r>
              <a:rPr b="1"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perform any updates</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Writers   – can both read and write</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Problem – allow multiple readers to read at the same time</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Only one single writer can access the shared data at the same time</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Several variations of how readers and writers are considered  – all involve some form of priorities</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Shared Data</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Data set</a:t>
            </a:r>
            <a:endParaRPr/>
          </a:p>
          <a:p>
            <a:pPr indent="-284162" lvl="1" marL="741362" marR="0" rtl="0" algn="l">
              <a:lnSpc>
                <a:spcPct val="100000"/>
              </a:lnSpc>
              <a:spcBef>
                <a:spcPts val="70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Semaphore</a:t>
            </a:r>
            <a:r>
              <a:rPr b="1" i="0" lang="en-US" sz="1800" u="none" cap="none" strike="noStrike">
                <a:solidFill>
                  <a:srgbClr val="000000"/>
                </a:solidFill>
                <a:latin typeface="Courier New"/>
                <a:ea typeface="Courier New"/>
                <a:cs typeface="Courier New"/>
                <a:sym typeface="Courier New"/>
              </a:rPr>
              <a:t> </a:t>
            </a:r>
            <a:r>
              <a:rPr b="1" i="0" lang="en-US" sz="2000" u="none" cap="none" strike="noStrike">
                <a:solidFill>
                  <a:srgbClr val="000000"/>
                </a:solidFill>
                <a:latin typeface="Courier New"/>
                <a:ea typeface="Courier New"/>
                <a:cs typeface="Courier New"/>
                <a:sym typeface="Courier New"/>
              </a:rPr>
              <a:t>rw_mutex</a:t>
            </a:r>
            <a:r>
              <a:rPr b="1" i="0" lang="en-US" sz="1800" u="none" cap="none" strike="noStrike">
                <a:solidFill>
                  <a:srgbClr val="000000"/>
                </a:solidFill>
                <a:latin typeface="Courier New"/>
                <a:ea typeface="Courier New"/>
                <a:cs typeface="Courier New"/>
                <a:sym typeface="Courier New"/>
              </a:rPr>
              <a:t> </a:t>
            </a:r>
            <a:r>
              <a:rPr b="0" i="0" lang="en-US" sz="1800" u="none" cap="none" strike="noStrike">
                <a:solidFill>
                  <a:schemeClr val="dk1"/>
                </a:solidFill>
                <a:latin typeface="Helvetica Neue"/>
                <a:ea typeface="Helvetica Neue"/>
                <a:cs typeface="Helvetica Neue"/>
                <a:sym typeface="Helvetica Neue"/>
              </a:rPr>
              <a:t>initialized to 1</a:t>
            </a:r>
            <a:endParaRPr/>
          </a:p>
          <a:p>
            <a:pPr indent="-284162" lvl="1" marL="741362" marR="0" rtl="0" algn="l">
              <a:lnSpc>
                <a:spcPct val="100000"/>
              </a:lnSpc>
              <a:spcBef>
                <a:spcPts val="70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Semaphore </a:t>
            </a:r>
            <a:r>
              <a:rPr b="1" i="0" lang="en-US" sz="2000" u="none" cap="none" strike="noStrike">
                <a:solidFill>
                  <a:srgbClr val="000000"/>
                </a:solidFill>
                <a:latin typeface="Courier New"/>
                <a:ea typeface="Courier New"/>
                <a:cs typeface="Courier New"/>
                <a:sym typeface="Courier New"/>
              </a:rPr>
              <a:t>mutex</a:t>
            </a:r>
            <a:r>
              <a:rPr b="1" i="0" lang="en-US" sz="1800" u="none" cap="none" strike="noStrike">
                <a:solidFill>
                  <a:srgbClr val="000000"/>
                </a:solidFill>
                <a:latin typeface="Courier New"/>
                <a:ea typeface="Courier New"/>
                <a:cs typeface="Courier New"/>
                <a:sym typeface="Courier New"/>
              </a:rPr>
              <a:t> </a:t>
            </a:r>
            <a:r>
              <a:rPr b="0" i="0" lang="en-US" sz="1800" u="none" cap="none" strike="noStrike">
                <a:solidFill>
                  <a:schemeClr val="dk1"/>
                </a:solidFill>
                <a:latin typeface="Helvetica Neue"/>
                <a:ea typeface="Helvetica Neue"/>
                <a:cs typeface="Helvetica Neue"/>
                <a:sym typeface="Helvetica Neue"/>
              </a:rPr>
              <a:t>initialized to 1</a:t>
            </a:r>
            <a:endParaRPr/>
          </a:p>
          <a:p>
            <a:pPr indent="-284162" lvl="1" marL="741362" marR="0" rtl="0" algn="l">
              <a:lnSpc>
                <a:spcPct val="100000"/>
              </a:lnSpc>
              <a:spcBef>
                <a:spcPts val="70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Integer </a:t>
            </a:r>
            <a:r>
              <a:rPr b="1" i="0" lang="en-US" sz="2000" u="none" cap="none" strike="noStrike">
                <a:solidFill>
                  <a:srgbClr val="000000"/>
                </a:solidFill>
                <a:latin typeface="Courier New"/>
                <a:ea typeface="Courier New"/>
                <a:cs typeface="Courier New"/>
                <a:sym typeface="Courier New"/>
              </a:rPr>
              <a:t>read_count</a:t>
            </a:r>
            <a:r>
              <a:rPr b="0" i="0" lang="en-US" sz="1800" u="none" cap="none" strike="noStrike">
                <a:solidFill>
                  <a:schemeClr val="dk1"/>
                </a:solidFill>
                <a:latin typeface="Helvetica Neue"/>
                <a:ea typeface="Helvetica Neue"/>
                <a:cs typeface="Helvetica Neue"/>
                <a:sym typeface="Helvetica Neue"/>
              </a:rPr>
              <a:t> initialized to 0</a:t>
            </a:r>
            <a:endParaRPr/>
          </a:p>
          <a:p>
            <a:pPr indent="-238442" lvl="0" marL="341312"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1025525" y="190500"/>
            <a:ext cx="76614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Readers-Writers Problem (Cont.)</a:t>
            </a:r>
            <a:endParaRPr/>
          </a:p>
        </p:txBody>
      </p:sp>
      <p:sp>
        <p:nvSpPr>
          <p:cNvPr id="263" name="Google Shape;263;p41"/>
          <p:cNvSpPr txBox="1"/>
          <p:nvPr>
            <p:ph idx="1" type="body"/>
          </p:nvPr>
        </p:nvSpPr>
        <p:spPr>
          <a:xfrm>
            <a:off x="827087" y="1279525"/>
            <a:ext cx="7848600" cy="4876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The structure of a writer process</a:t>
            </a:r>
            <a:endParaRPr/>
          </a:p>
          <a:p>
            <a:pPr indent="-341312" lvl="0" marL="341312" marR="0" rtl="0" algn="l">
              <a:lnSpc>
                <a:spcPct val="100000"/>
              </a:lnSpc>
              <a:spcBef>
                <a:spcPts val="560"/>
              </a:spcBef>
              <a:spcAft>
                <a:spcPts val="0"/>
              </a:spcAft>
              <a:buClr>
                <a:srgbClr val="993300"/>
              </a:buClr>
              <a:buSzPts val="1440"/>
              <a:buFont typeface="Arial"/>
              <a:buNone/>
            </a:pPr>
            <a:r>
              <a:rPr b="0" i="0" lang="en-US" sz="1600" u="none">
                <a:solidFill>
                  <a:srgbClr val="0000FF"/>
                </a:solidFill>
                <a:latin typeface="Helvetica Neue"/>
                <a:ea typeface="Helvetica Neue"/>
                <a:cs typeface="Helvetica Neue"/>
                <a:sym typeface="Helvetica Neue"/>
              </a:rPr>
              <a:t>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do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wait(rw_mutex);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writing is performed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signal(rw_mutex);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while (true);</a:t>
            </a:r>
            <a:br>
              <a:rPr b="1" i="0" lang="en-US" sz="1400" u="none">
                <a:solidFill>
                  <a:schemeClr val="dk1"/>
                </a:solidFill>
                <a:latin typeface="Courier New"/>
                <a:ea typeface="Courier New"/>
                <a:cs typeface="Courier New"/>
                <a:sym typeface="Courier New"/>
              </a:rPr>
            </a:br>
            <a:endParaRPr/>
          </a:p>
          <a:p>
            <a:pPr indent="-341312" lvl="0" marL="341312" marR="0" rtl="0" algn="l">
              <a:lnSpc>
                <a:spcPct val="100000"/>
              </a:lnSpc>
              <a:spcBef>
                <a:spcPts val="630"/>
              </a:spcBef>
              <a:spcAft>
                <a:spcPts val="0"/>
              </a:spcAft>
              <a:buClr>
                <a:srgbClr val="993300"/>
              </a:buClr>
              <a:buSzPts val="1620"/>
              <a:buFont typeface="Arial"/>
              <a:buNone/>
            </a:pPr>
            <a:r>
              <a:t/>
            </a:r>
            <a:endParaRPr b="0" i="0" sz="1800" u="none">
              <a:solidFill>
                <a:srgbClr val="0000FF"/>
              </a:solidFill>
              <a:latin typeface="Helvetica Neue"/>
              <a:ea typeface="Helvetica Neue"/>
              <a:cs typeface="Helvetica Neue"/>
              <a:sym typeface="Helvetica Neue"/>
            </a:endParaRPr>
          </a:p>
          <a:p>
            <a:pPr indent="-341312" lvl="0" marL="341312" marR="0" rtl="0" algn="l">
              <a:lnSpc>
                <a:spcPct val="100000"/>
              </a:lnSpc>
              <a:spcBef>
                <a:spcPts val="630"/>
              </a:spcBef>
              <a:spcAft>
                <a:spcPts val="0"/>
              </a:spcAft>
              <a:buClr>
                <a:srgbClr val="993300"/>
              </a:buClr>
              <a:buSzPts val="1620"/>
              <a:buFont typeface="Arial"/>
              <a:buNone/>
            </a:pPr>
            <a:r>
              <a:t/>
            </a:r>
            <a:endParaRPr b="0" i="0" sz="1800" u="none">
              <a:solidFill>
                <a:srgbClr val="0000FF"/>
              </a:solidFill>
              <a:latin typeface="Helvetica Neue"/>
              <a:ea typeface="Helvetica Neue"/>
              <a:cs typeface="Helvetica Neue"/>
              <a:sym typeface="Helvetica Neue"/>
            </a:endParaRPr>
          </a:p>
          <a:p>
            <a:pPr indent="-341312" lvl="0" marL="341312" marR="0" rtl="0" algn="l">
              <a:lnSpc>
                <a:spcPct val="100000"/>
              </a:lnSpc>
              <a:spcBef>
                <a:spcPts val="630"/>
              </a:spcBef>
              <a:spcAft>
                <a:spcPts val="0"/>
              </a:spcAft>
              <a:buClr>
                <a:srgbClr val="993300"/>
              </a:buClr>
              <a:buSzPts val="1620"/>
              <a:buFont typeface="Arial"/>
              <a:buNone/>
            </a:pPr>
            <a:r>
              <a:rPr b="0" i="0" lang="en-US" sz="1800" u="none">
                <a:solidFill>
                  <a:srgbClr val="0000FF"/>
                </a:solidFill>
                <a:latin typeface="Helvetica Neue"/>
                <a:ea typeface="Helvetica Neue"/>
                <a:cs typeface="Helvetica Neue"/>
                <a:sym typeface="Helvetica Neue"/>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2"/>
          <p:cNvSpPr txBox="1"/>
          <p:nvPr>
            <p:ph type="title"/>
          </p:nvPr>
        </p:nvSpPr>
        <p:spPr>
          <a:xfrm>
            <a:off x="1035050" y="190500"/>
            <a:ext cx="76518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Readers-Writers Problem (Cont.)</a:t>
            </a:r>
            <a:endParaRPr/>
          </a:p>
        </p:txBody>
      </p:sp>
      <p:sp>
        <p:nvSpPr>
          <p:cNvPr id="270" name="Google Shape;270;p42"/>
          <p:cNvSpPr txBox="1"/>
          <p:nvPr>
            <p:ph idx="1" type="body"/>
          </p:nvPr>
        </p:nvSpPr>
        <p:spPr>
          <a:xfrm>
            <a:off x="841375" y="1076325"/>
            <a:ext cx="7746900" cy="50658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8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structure of a reader process</a:t>
            </a:r>
            <a:endParaRPr b="0" i="0" sz="1600" u="none">
              <a:solidFill>
                <a:srgbClr val="0000FF"/>
              </a:solidFill>
              <a:latin typeface="Helvetica Neue"/>
              <a:ea typeface="Helvetica Neue"/>
              <a:cs typeface="Helvetica Neue"/>
              <a:sym typeface="Helvetica Neue"/>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do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wait(mutex);</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read_count++;</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if (read_count == 1)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wait(rw_mutex);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signal(mutex);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 reading is performed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wait(mutex);</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read count--;</a:t>
            </a:r>
            <a:br>
              <a:rPr b="1" i="0" lang="en-US" sz="1600" u="none">
                <a:solidFill>
                  <a:schemeClr val="dk1"/>
                </a:solidFill>
                <a:latin typeface="Courier New"/>
                <a:ea typeface="Courier New"/>
                <a:cs typeface="Courier New"/>
                <a:sym typeface="Courier New"/>
              </a:rPr>
            </a:br>
            <a:r>
              <a:rPr b="1" i="0" lang="en-US" sz="1600" u="none">
                <a:solidFill>
                  <a:schemeClr val="dk1"/>
                </a:solidFill>
                <a:latin typeface="Courier New"/>
                <a:ea typeface="Courier New"/>
                <a:cs typeface="Courier New"/>
                <a:sym typeface="Courier New"/>
              </a:rPr>
              <a:t>           if (read_count == 0)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signal(rw_mutex);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signal(mutex); </a:t>
            </a:r>
            <a:endParaRPr/>
          </a:p>
          <a:p>
            <a:pPr indent="-341312" lvl="0" marL="341312" marR="0" rtl="0" algn="l">
              <a:lnSpc>
                <a:spcPct val="100000"/>
              </a:lnSpc>
              <a:spcBef>
                <a:spcPts val="560"/>
              </a:spcBef>
              <a:spcAft>
                <a:spcPts val="0"/>
              </a:spcAft>
              <a:buClr>
                <a:srgbClr val="993300"/>
              </a:buClr>
              <a:buSzPts val="1440"/>
              <a:buFont typeface="Arial"/>
              <a:buNone/>
            </a:pPr>
            <a:r>
              <a:rPr b="1" i="0" lang="en-US" sz="1600" u="none">
                <a:solidFill>
                  <a:schemeClr val="dk1"/>
                </a:solidFill>
                <a:latin typeface="Courier New"/>
                <a:ea typeface="Courier New"/>
                <a:cs typeface="Courier New"/>
                <a:sym typeface="Courier New"/>
              </a:rPr>
              <a:t>       } while (true);</a:t>
            </a:r>
            <a:br>
              <a:rPr b="1" i="0" lang="en-US" sz="1400" u="none">
                <a:solidFill>
                  <a:schemeClr val="dk1"/>
                </a:solidFill>
                <a:latin typeface="Courier New"/>
                <a:ea typeface="Courier New"/>
                <a:cs typeface="Courier New"/>
                <a:sym typeface="Courier New"/>
              </a:rPr>
            </a:br>
            <a:endParaRPr/>
          </a:p>
          <a:p>
            <a:pPr indent="-341312" lvl="0" marL="341312" marR="0" rtl="0" algn="l">
              <a:lnSpc>
                <a:spcPct val="80000"/>
              </a:lnSpc>
              <a:spcBef>
                <a:spcPts val="560"/>
              </a:spcBef>
              <a:spcAft>
                <a:spcPts val="0"/>
              </a:spcAft>
              <a:buClr>
                <a:srgbClr val="993300"/>
              </a:buClr>
              <a:buSzPts val="1440"/>
              <a:buFont typeface="Arial"/>
              <a:buNone/>
            </a:pPr>
            <a:r>
              <a:t/>
            </a:r>
            <a:endParaRPr b="0" i="0" sz="1600" u="none">
              <a:solidFill>
                <a:srgbClr val="0000FF"/>
              </a:solidFill>
              <a:latin typeface="Helvetica Neue"/>
              <a:ea typeface="Helvetica Neue"/>
              <a:cs typeface="Helvetica Neue"/>
              <a:sym typeface="Helvetica Neue"/>
            </a:endParaRPr>
          </a:p>
          <a:p>
            <a:pPr indent="-341312" lvl="0" marL="341312" marR="0" rtl="0" algn="l">
              <a:lnSpc>
                <a:spcPct val="80000"/>
              </a:lnSpc>
              <a:spcBef>
                <a:spcPts val="560"/>
              </a:spcBef>
              <a:spcAft>
                <a:spcPts val="0"/>
              </a:spcAft>
              <a:buClr>
                <a:srgbClr val="993300"/>
              </a:buClr>
              <a:buSzPts val="1440"/>
              <a:buFont typeface="Arial"/>
              <a:buNone/>
            </a:pPr>
            <a:r>
              <a:t/>
            </a:r>
            <a:endParaRPr b="0" i="0" sz="1600" u="none">
              <a:solidFill>
                <a:srgbClr val="0000FF"/>
              </a:solidFill>
              <a:latin typeface="Helvetica Neue"/>
              <a:ea typeface="Helvetica Neue"/>
              <a:cs typeface="Helvetica Neue"/>
              <a:sym typeface="Helvetica Neue"/>
            </a:endParaRPr>
          </a:p>
          <a:p>
            <a:pPr indent="-341312" lvl="0" marL="341312" marR="0" rtl="0" algn="l">
              <a:lnSpc>
                <a:spcPct val="80000"/>
              </a:lnSpc>
              <a:spcBef>
                <a:spcPts val="560"/>
              </a:spcBef>
              <a:spcAft>
                <a:spcPts val="0"/>
              </a:spcAft>
              <a:buClr>
                <a:srgbClr val="993300"/>
              </a:buClr>
              <a:buSzPts val="1440"/>
              <a:buFont typeface="Arial"/>
              <a:buNone/>
            </a:pPr>
            <a:r>
              <a:rPr b="0" i="0" lang="en-US" sz="1600" u="none">
                <a:solidFill>
                  <a:srgbClr val="0000FF"/>
                </a:solidFill>
                <a:latin typeface="Helvetica Neue"/>
                <a:ea typeface="Helvetica Neue"/>
                <a:cs typeface="Helvetica Neue"/>
                <a:sym typeface="Helvetica Neue"/>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1016000" y="147637"/>
            <a:ext cx="76707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Dining-Philosophers Problem</a:t>
            </a:r>
            <a:endParaRPr/>
          </a:p>
        </p:txBody>
      </p:sp>
      <p:sp>
        <p:nvSpPr>
          <p:cNvPr id="277" name="Google Shape;277;p43"/>
          <p:cNvSpPr txBox="1"/>
          <p:nvPr>
            <p:ph idx="1" type="body"/>
          </p:nvPr>
        </p:nvSpPr>
        <p:spPr>
          <a:xfrm>
            <a:off x="928687" y="3403600"/>
            <a:ext cx="6908700" cy="27654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Philosophers spend their lives alternating thinking and eating</a:t>
            </a:r>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Don’t interact with their neighbors, occasionally try to pick up 2 chopsticks (one at a time) to eat from bowl</a:t>
            </a:r>
            <a:endParaRPr/>
          </a:p>
          <a:p>
            <a:pPr indent="-284162" lvl="1" marL="741362"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Need both to eat, then release both when done</a:t>
            </a:r>
            <a:endParaRPr/>
          </a:p>
          <a:p>
            <a:pPr indent="-341312" lvl="0" marL="341312"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In the case of 5 philosophers</a:t>
            </a:r>
            <a:endParaRPr/>
          </a:p>
          <a:p>
            <a:pPr indent="-284162" lvl="1" marL="741362"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Shared data </a:t>
            </a:r>
            <a:endParaRPr/>
          </a:p>
          <a:p>
            <a:pPr indent="-227012" lvl="2" marL="1084262" marR="0" rtl="0" algn="l">
              <a:lnSpc>
                <a:spcPct val="100000"/>
              </a:lnSpc>
              <a:spcBef>
                <a:spcPts val="560"/>
              </a:spcBef>
              <a:spcAft>
                <a:spcPts val="0"/>
              </a:spcAft>
              <a:buClr>
                <a:srgbClr val="009900"/>
              </a:buClr>
              <a:buSzPts val="1200"/>
              <a:buFont typeface="Arimo"/>
              <a:buChar char="4"/>
            </a:pPr>
            <a:r>
              <a:rPr b="0" i="0" lang="en-US" sz="1600" u="none" cap="none" strike="noStrike">
                <a:solidFill>
                  <a:schemeClr val="dk1"/>
                </a:solidFill>
                <a:latin typeface="Helvetica Neue"/>
                <a:ea typeface="Helvetica Neue"/>
                <a:cs typeface="Helvetica Neue"/>
                <a:sym typeface="Helvetica Neue"/>
              </a:rPr>
              <a:t>Bowl of rice (data set)</a:t>
            </a:r>
            <a:endParaRPr/>
          </a:p>
          <a:p>
            <a:pPr indent="-227012" lvl="2" marL="1084262" marR="0" rtl="0" algn="l">
              <a:lnSpc>
                <a:spcPct val="100000"/>
              </a:lnSpc>
              <a:spcBef>
                <a:spcPts val="560"/>
              </a:spcBef>
              <a:spcAft>
                <a:spcPts val="0"/>
              </a:spcAft>
              <a:buClr>
                <a:srgbClr val="009900"/>
              </a:buClr>
              <a:buSzPts val="1200"/>
              <a:buFont typeface="Arimo"/>
              <a:buChar char="4"/>
            </a:pPr>
            <a:r>
              <a:rPr b="0" i="0" lang="en-US" sz="1600" u="none" cap="none" strike="noStrike">
                <a:solidFill>
                  <a:schemeClr val="dk1"/>
                </a:solidFill>
                <a:latin typeface="Helvetica Neue"/>
                <a:ea typeface="Helvetica Neue"/>
                <a:cs typeface="Helvetica Neue"/>
                <a:sym typeface="Helvetica Neue"/>
              </a:rPr>
              <a:t>Semaphore </a:t>
            </a:r>
            <a:r>
              <a:rPr b="0" i="0" lang="en-US" sz="1600" u="none" cap="none" strike="noStrike">
                <a:solidFill>
                  <a:srgbClr val="FF0000"/>
                </a:solidFill>
                <a:latin typeface="Helvetica Neue"/>
                <a:ea typeface="Helvetica Neue"/>
                <a:cs typeface="Helvetica Neue"/>
                <a:sym typeface="Helvetica Neue"/>
              </a:rPr>
              <a:t>chopstick [5]</a:t>
            </a:r>
            <a:r>
              <a:rPr b="0" i="0" lang="en-US" sz="1600" u="none" cap="none" strike="noStrike">
                <a:solidFill>
                  <a:schemeClr val="dk1"/>
                </a:solidFill>
                <a:latin typeface="Helvetica Neue"/>
                <a:ea typeface="Helvetica Neue"/>
                <a:cs typeface="Helvetica Neue"/>
                <a:sym typeface="Helvetica Neue"/>
              </a:rPr>
              <a:t> initialized to 1</a:t>
            </a:r>
            <a:endParaRPr/>
          </a:p>
        </p:txBody>
      </p:sp>
      <p:pic>
        <p:nvPicPr>
          <p:cNvPr descr="6" id="278" name="Google Shape;278;p43"/>
          <p:cNvPicPr preferRelativeResize="0"/>
          <p:nvPr/>
        </p:nvPicPr>
        <p:blipFill rotWithShape="1">
          <a:blip r:embed="rId3">
            <a:alphaModFix/>
          </a:blip>
          <a:srcRect b="0" l="0" r="0" t="0"/>
          <a:stretch/>
        </p:blipFill>
        <p:spPr>
          <a:xfrm>
            <a:off x="3395662" y="1079500"/>
            <a:ext cx="2208212" cy="212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457200" y="13970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Objectives</a:t>
            </a:r>
            <a:endParaRPr/>
          </a:p>
        </p:txBody>
      </p:sp>
      <p:sp>
        <p:nvSpPr>
          <p:cNvPr id="90" name="Google Shape;90;p17"/>
          <p:cNvSpPr txBox="1"/>
          <p:nvPr>
            <p:ph idx="1" type="body"/>
          </p:nvPr>
        </p:nvSpPr>
        <p:spPr>
          <a:xfrm>
            <a:off x="895350" y="1144587"/>
            <a:ext cx="67373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To present the concept of process synchronization.</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To introduce the critical-section problem, whose solutions can be used to ensure the consistency of shared data</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To present both software and hardware solutions of the critical-section problem</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To examine several classical process-synchronization problems</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To explore several tools that are used to solve process synchronization problems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1038225" y="161925"/>
            <a:ext cx="78660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000"/>
              <a:buFont typeface="Arial"/>
              <a:buNone/>
            </a:pPr>
            <a:r>
              <a:rPr b="1" i="0" lang="en-US" sz="3000" u="none">
                <a:solidFill>
                  <a:srgbClr val="006699"/>
                </a:solidFill>
                <a:latin typeface="Arial"/>
                <a:ea typeface="Arial"/>
                <a:cs typeface="Arial"/>
                <a:sym typeface="Arial"/>
              </a:rPr>
              <a:t>  Dining-Philosophers Problem Algorithm</a:t>
            </a:r>
            <a:endParaRPr/>
          </a:p>
        </p:txBody>
      </p:sp>
      <p:sp>
        <p:nvSpPr>
          <p:cNvPr id="285" name="Google Shape;285;p44"/>
          <p:cNvSpPr txBox="1"/>
          <p:nvPr>
            <p:ph idx="1" type="body"/>
          </p:nvPr>
        </p:nvSpPr>
        <p:spPr>
          <a:xfrm>
            <a:off x="827087" y="1119187"/>
            <a:ext cx="7107300" cy="4784700"/>
          </a:xfrm>
          <a:prstGeom prst="rect">
            <a:avLst/>
          </a:prstGeom>
          <a:noFill/>
          <a:ln>
            <a:noFill/>
          </a:ln>
        </p:spPr>
        <p:txBody>
          <a:bodyPr anchorCtr="0" anchor="t" bIns="45700" lIns="91425" spcFirstLastPara="1" rIns="91425" wrap="square" tIns="45700">
            <a:noAutofit/>
          </a:bodyPr>
          <a:lstStyle/>
          <a:p>
            <a:pPr indent="-376237" lvl="0" marL="376237"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structure of Philosopher</a:t>
            </a:r>
            <a:r>
              <a:rPr b="0" i="1" lang="en-US" sz="1800" u="none">
                <a:solidFill>
                  <a:srgbClr val="0000FF"/>
                </a:solidFill>
                <a:latin typeface="Helvetica Neue"/>
                <a:ea typeface="Helvetica Neue"/>
                <a:cs typeface="Helvetica Neue"/>
                <a:sym typeface="Helvetica Neue"/>
              </a:rPr>
              <a:t> i</a:t>
            </a:r>
            <a:r>
              <a:rPr b="0" i="0" lang="en-US" sz="1800" u="none">
                <a:solidFill>
                  <a:schemeClr val="dk1"/>
                </a:solidFill>
                <a:latin typeface="Helvetica Neue"/>
                <a:ea typeface="Helvetica Neue"/>
                <a:cs typeface="Helvetica Neue"/>
                <a:sym typeface="Helvetica Neue"/>
              </a:rPr>
              <a:t>:</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do {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wait (chopstick[i]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wait (chopStick[ (i + 1) % 5]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  eat</a:t>
            </a:r>
            <a:endParaRPr/>
          </a:p>
          <a:p>
            <a:pPr indent="-338137" lvl="2" marL="1195387" marR="0" rtl="0" algn="l">
              <a:lnSpc>
                <a:spcPct val="90000"/>
              </a:lnSpc>
              <a:spcBef>
                <a:spcPts val="560"/>
              </a:spcBef>
              <a:spcAft>
                <a:spcPts val="0"/>
              </a:spcAft>
              <a:buClr>
                <a:srgbClr val="009900"/>
              </a:buClr>
              <a:buSzPts val="1200"/>
              <a:buFont typeface="Arimo"/>
              <a:buNone/>
            </a:pPr>
            <a:r>
              <a:t/>
            </a:r>
            <a:endParaRPr b="1" i="0" sz="1600" u="none" cap="none" strike="noStrike">
              <a:solidFill>
                <a:srgbClr val="000000"/>
              </a:solidFill>
              <a:latin typeface="Courier New"/>
              <a:ea typeface="Courier New"/>
              <a:cs typeface="Courier New"/>
              <a:sym typeface="Courier New"/>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signal (chopstick[i]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signal (chopstick[ (i + 1) % 5]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a:t>
            </a:r>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  think</a:t>
            </a:r>
            <a:endParaRPr/>
          </a:p>
          <a:p>
            <a:pPr indent="-338137" lvl="2" marL="1195387" marR="0" rtl="0" algn="l">
              <a:lnSpc>
                <a:spcPct val="90000"/>
              </a:lnSpc>
              <a:spcBef>
                <a:spcPts val="630"/>
              </a:spcBef>
              <a:spcAft>
                <a:spcPts val="0"/>
              </a:spcAft>
              <a:buClr>
                <a:srgbClr val="009900"/>
              </a:buClr>
              <a:buSzPts val="1350"/>
              <a:buFont typeface="Arimo"/>
              <a:buNone/>
            </a:pPr>
            <a:r>
              <a:t/>
            </a:r>
            <a:endParaRPr b="1" i="0" sz="1800" u="none" cap="none" strike="noStrike">
              <a:solidFill>
                <a:srgbClr val="000000"/>
              </a:solidFill>
              <a:latin typeface="Courier New"/>
              <a:ea typeface="Courier New"/>
              <a:cs typeface="Courier New"/>
              <a:sym typeface="Courier New"/>
            </a:endParaRPr>
          </a:p>
          <a:p>
            <a:pPr indent="-338137" lvl="2" marL="1195387" marR="0" rtl="0" algn="l">
              <a:lnSpc>
                <a:spcPct val="90000"/>
              </a:lnSpc>
              <a:spcBef>
                <a:spcPts val="560"/>
              </a:spcBef>
              <a:spcAft>
                <a:spcPts val="0"/>
              </a:spcAft>
              <a:buClr>
                <a:srgbClr val="009900"/>
              </a:buClr>
              <a:buSzPts val="1200"/>
              <a:buFont typeface="Arimo"/>
              <a:buNone/>
            </a:pPr>
            <a:r>
              <a:rPr b="1" i="0" lang="en-US" sz="1600" u="none" cap="none" strike="noStrike">
                <a:solidFill>
                  <a:srgbClr val="000000"/>
                </a:solidFill>
                <a:latin typeface="Courier New"/>
                <a:ea typeface="Courier New"/>
                <a:cs typeface="Courier New"/>
                <a:sym typeface="Courier New"/>
              </a:rPr>
              <a:t>} while (TRUE);</a:t>
            </a:r>
            <a:endParaRPr b="0" i="0" sz="1600" u="none" cap="none" strike="noStrike">
              <a:solidFill>
                <a:srgbClr val="0000FF"/>
              </a:solidFill>
              <a:latin typeface="Helvetica Neue"/>
              <a:ea typeface="Helvetica Neue"/>
              <a:cs typeface="Helvetica Neue"/>
              <a:sym typeface="Helvetica Neue"/>
            </a:endParaRPr>
          </a:p>
          <a:p>
            <a:pPr indent="-376237" lvl="0" marL="376237"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  What is the problem with this algorithm?</a:t>
            </a:r>
            <a:endParaRPr/>
          </a:p>
          <a:p>
            <a:pPr indent="-238442" lvl="0" marL="341312"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1025525" y="142875"/>
            <a:ext cx="80025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400"/>
              <a:buFont typeface="Arial"/>
              <a:buNone/>
            </a:pPr>
            <a:r>
              <a:rPr b="1" i="0" lang="en-US" sz="2400" u="none">
                <a:solidFill>
                  <a:srgbClr val="006699"/>
                </a:solidFill>
                <a:latin typeface="Arial"/>
                <a:ea typeface="Arial"/>
                <a:cs typeface="Arial"/>
                <a:sym typeface="Arial"/>
              </a:rPr>
              <a:t>Dining-Philosophers Problem Algorithm (Cont.)</a:t>
            </a:r>
            <a:endParaRPr/>
          </a:p>
        </p:txBody>
      </p:sp>
      <p:sp>
        <p:nvSpPr>
          <p:cNvPr id="292" name="Google Shape;292;p45"/>
          <p:cNvSpPr txBox="1"/>
          <p:nvPr>
            <p:ph idx="1" type="body"/>
          </p:nvPr>
        </p:nvSpPr>
        <p:spPr>
          <a:xfrm>
            <a:off x="885825" y="1223962"/>
            <a:ext cx="6442200" cy="4860900"/>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Deadlock handling</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Allow at most 4 philosophers to be sitting simultaneously at  the table.</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Allow a philosopher to pick up  the forks only if both are available (picking must be done in a critical section.</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Use an asymmetric solution  -- an odd-numbered  philosopher picks  up first the left chopstick and then the right chopstick. Even-numbered  philosopher picks  up first the right chopstick and then the left chopstick. </a:t>
            </a:r>
            <a:endParaRPr/>
          </a:p>
          <a:p>
            <a:pPr indent="-192722" lvl="1" marL="741362"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1312" lvl="0" marL="341312"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38442" lvl="0" marL="341312"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38442" lvl="0" marL="341312"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txBox="1"/>
          <p:nvPr>
            <p:ph type="ctrTitle"/>
          </p:nvPr>
        </p:nvSpPr>
        <p:spPr>
          <a:xfrm>
            <a:off x="685800" y="685800"/>
            <a:ext cx="7772400" cy="2127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End of Chapter 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784225" y="187325"/>
            <a:ext cx="79025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Background</a:t>
            </a:r>
            <a:endParaRPr/>
          </a:p>
        </p:txBody>
      </p:sp>
      <p:sp>
        <p:nvSpPr>
          <p:cNvPr id="97" name="Google Shape;97;p18"/>
          <p:cNvSpPr txBox="1"/>
          <p:nvPr>
            <p:ph idx="1" type="body"/>
          </p:nvPr>
        </p:nvSpPr>
        <p:spPr>
          <a:xfrm>
            <a:off x="857250" y="1125537"/>
            <a:ext cx="6892925" cy="4860925"/>
          </a:xfrm>
          <a:prstGeom prst="rect">
            <a:avLst/>
          </a:prstGeom>
          <a:noFill/>
          <a:ln>
            <a:noFill/>
          </a:ln>
        </p:spPr>
        <p:txBody>
          <a:bodyPr anchorCtr="0" anchor="t" bIns="45700" lIns="91425" spcFirstLastPara="1" rIns="91425" wrap="square" tIns="45700">
            <a:noAutofit/>
          </a:bodyPr>
          <a:lstStyle/>
          <a:p>
            <a:pPr indent="-341312" lvl="0" marL="341312"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Processes can execute concurrently</a:t>
            </a:r>
            <a:endParaRPr/>
          </a:p>
          <a:p>
            <a:pPr indent="-284162" lvl="1" marL="741362"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May be interrupted at any time, partially completing execution</a:t>
            </a:r>
            <a:endParaRPr/>
          </a:p>
          <a:p>
            <a:pPr indent="-341312" lvl="0" marL="341312"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Concurrent access to shared data may result in data inconsistency</a:t>
            </a:r>
            <a:endParaRPr/>
          </a:p>
          <a:p>
            <a:pPr indent="-341312" lvl="0" marL="341312"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Maintaining data consistency requires mechanisms to ensure the orderly execution of cooperating processes</a:t>
            </a:r>
            <a:endParaRPr/>
          </a:p>
          <a:p>
            <a:pPr indent="-341312" lvl="0" marL="341312"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Illustration of the problem:</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Suppose that we wanted to provide a solution to the consumer-producer problem that fills </a:t>
            </a:r>
            <a:r>
              <a:rPr b="1" i="1" lang="en-US" sz="1800" u="none">
                <a:solidFill>
                  <a:srgbClr val="000000"/>
                </a:solidFill>
                <a:latin typeface="Helvetica Neue"/>
                <a:ea typeface="Helvetica Neue"/>
                <a:cs typeface="Helvetica Neue"/>
                <a:sym typeface="Helvetica Neue"/>
              </a:rPr>
              <a:t>all</a:t>
            </a:r>
            <a:r>
              <a:rPr b="0" i="0" lang="en-US" sz="1800" u="none">
                <a:solidFill>
                  <a:srgbClr val="000000"/>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the buffers. We can do so by having an integer </a:t>
            </a:r>
            <a:r>
              <a:rPr b="1" i="0" lang="en-US" sz="1800" u="none">
                <a:solidFill>
                  <a:schemeClr val="dk1"/>
                </a:solidFill>
                <a:latin typeface="Courier"/>
                <a:ea typeface="Courier"/>
                <a:cs typeface="Courier"/>
                <a:sym typeface="Courier"/>
              </a:rPr>
              <a:t>counter</a:t>
            </a:r>
            <a:r>
              <a:rPr b="1" i="0" lang="en-US" sz="1800" u="none">
                <a:solidFill>
                  <a:srgbClr val="0000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that keeps track of the number of full buffers.  Initially, </a:t>
            </a:r>
            <a:r>
              <a:rPr b="1" i="0" lang="en-US" sz="1800" u="none">
                <a:solidFill>
                  <a:schemeClr val="dk1"/>
                </a:solidFill>
                <a:latin typeface="Courier"/>
                <a:ea typeface="Courier"/>
                <a:cs typeface="Courier"/>
                <a:sym typeface="Courier"/>
              </a:rPr>
              <a:t>counter</a:t>
            </a:r>
            <a:r>
              <a:rPr b="0" i="0" lang="en-US" sz="1800" u="none">
                <a:solidFill>
                  <a:schemeClr val="dk1"/>
                </a:solidFill>
                <a:latin typeface="Courier"/>
                <a:ea typeface="Courier"/>
                <a:cs typeface="Courier"/>
                <a:sym typeface="Courier"/>
              </a:rPr>
              <a:t> </a:t>
            </a:r>
            <a:r>
              <a:rPr b="0" i="0" lang="en-US" sz="1800" u="none">
                <a:solidFill>
                  <a:schemeClr val="dk1"/>
                </a:solidFill>
                <a:latin typeface="Helvetica Neue"/>
                <a:ea typeface="Helvetica Neue"/>
                <a:cs typeface="Helvetica Neue"/>
                <a:sym typeface="Helvetica Neue"/>
              </a:rPr>
              <a:t>is set to 0. It is incremented by the producer after it produces a new buffer and is decremented by the consumer after it consumes a buffer.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18732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Producer </a:t>
            </a:r>
            <a:endParaRPr/>
          </a:p>
        </p:txBody>
      </p:sp>
      <p:sp>
        <p:nvSpPr>
          <p:cNvPr id="104" name="Google Shape;104;p19"/>
          <p:cNvSpPr txBox="1"/>
          <p:nvPr>
            <p:ph idx="1" type="body"/>
          </p:nvPr>
        </p:nvSpPr>
        <p:spPr>
          <a:xfrm>
            <a:off x="1181100" y="1258887"/>
            <a:ext cx="6732587" cy="455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530"/>
              <a:buNone/>
            </a:pPr>
            <a:r>
              <a:rPr b="0" i="0" lang="en-US" sz="1700" u="none">
                <a:solidFill>
                  <a:schemeClr val="dk1"/>
                </a:solidFill>
                <a:latin typeface="Courier New"/>
                <a:ea typeface="Courier New"/>
                <a:cs typeface="Courier New"/>
                <a:sym typeface="Courier New"/>
              </a:rPr>
              <a:t>while (true) {</a:t>
            </a:r>
            <a:br>
              <a:rPr b="0" i="0" lang="en-US" sz="1700" u="none">
                <a:solidFill>
                  <a:schemeClr val="dk1"/>
                </a:solidFill>
                <a:latin typeface="Courier New"/>
                <a:ea typeface="Courier New"/>
                <a:cs typeface="Courier New"/>
                <a:sym typeface="Courier New"/>
              </a:rPr>
            </a:br>
            <a:r>
              <a:rPr b="0" i="0" lang="en-US" sz="1700" u="none">
                <a:solidFill>
                  <a:schemeClr val="dk1"/>
                </a:solidFill>
                <a:latin typeface="Courier New"/>
                <a:ea typeface="Courier New"/>
                <a:cs typeface="Courier New"/>
                <a:sym typeface="Courier New"/>
              </a:rPr>
              <a:t>	/* produce an item in next produced */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while (counter == BUFFER_SIZE) ;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 do nothing */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buffer[in] = next_produced;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in = (in + 1) % BUFFER_SIZE;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counter++; </a:t>
            </a:r>
            <a:endParaRPr/>
          </a:p>
          <a:p>
            <a:pPr indent="0" lvl="0" marL="0" rtl="0" algn="l">
              <a:lnSpc>
                <a:spcPct val="100000"/>
              </a:lnSpc>
              <a:spcBef>
                <a:spcPts val="595"/>
              </a:spcBef>
              <a:spcAft>
                <a:spcPts val="0"/>
              </a:spcAft>
              <a:buSzPts val="1530"/>
              <a:buNone/>
            </a:pPr>
            <a:r>
              <a:rPr b="0" i="0" lang="en-US" sz="1700" u="none">
                <a:solidFill>
                  <a:schemeClr val="dk1"/>
                </a:solidFill>
                <a:latin typeface="Courier New"/>
                <a:ea typeface="Courier New"/>
                <a:cs typeface="Courier New"/>
                <a:sym typeface="Courier New"/>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87362" y="14287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Consumer</a:t>
            </a:r>
            <a:endParaRPr/>
          </a:p>
        </p:txBody>
      </p:sp>
      <p:sp>
        <p:nvSpPr>
          <p:cNvPr id="111" name="Google Shape;111;p20"/>
          <p:cNvSpPr txBox="1"/>
          <p:nvPr>
            <p:ph idx="1" type="body"/>
          </p:nvPr>
        </p:nvSpPr>
        <p:spPr>
          <a:xfrm>
            <a:off x="977900" y="1262062"/>
            <a:ext cx="6877050" cy="48609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40"/>
              <a:buNone/>
            </a:pPr>
            <a:r>
              <a:rPr b="0" i="0" lang="en-US" sz="1600" u="none">
                <a:solidFill>
                  <a:schemeClr val="dk1"/>
                </a:solidFill>
                <a:latin typeface="Courier New"/>
                <a:ea typeface="Courier New"/>
                <a:cs typeface="Courier New"/>
                <a:sym typeface="Courier New"/>
              </a:rPr>
              <a:t>while (true)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while (counter == 0)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 /* do nothing */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next_consumed = buffer[out];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out = (out + 1) % BUFFER_SIZE;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counter--;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 consume the item in next consumed */ </a:t>
            </a:r>
            <a:endParaRPr/>
          </a:p>
          <a:p>
            <a:pPr indent="0" lvl="0" marL="0" rtl="0" algn="l">
              <a:lnSpc>
                <a:spcPct val="100000"/>
              </a:lnSpc>
              <a:spcBef>
                <a:spcPts val="560"/>
              </a:spcBef>
              <a:spcAft>
                <a:spcPts val="0"/>
              </a:spcAft>
              <a:buSzPts val="1440"/>
              <a:buNone/>
            </a:pPr>
            <a:r>
              <a:rPr b="0"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57200" y="14128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Race Condition</a:t>
            </a:r>
            <a:endParaRPr/>
          </a:p>
        </p:txBody>
      </p:sp>
      <p:sp>
        <p:nvSpPr>
          <p:cNvPr id="118" name="Google Shape;118;p21"/>
          <p:cNvSpPr txBox="1"/>
          <p:nvPr>
            <p:ph idx="1" type="body"/>
          </p:nvPr>
        </p:nvSpPr>
        <p:spPr>
          <a:xfrm>
            <a:off x="1004887" y="1177925"/>
            <a:ext cx="8067675" cy="5173662"/>
          </a:xfrm>
          <a:prstGeom prst="rect">
            <a:avLst/>
          </a:prstGeom>
          <a:noFill/>
          <a:ln>
            <a:noFill/>
          </a:ln>
        </p:spPr>
        <p:txBody>
          <a:bodyPr anchorCtr="0" anchor="t" bIns="45700" lIns="91425" spcFirstLastPara="1" rIns="91425" wrap="square" tIns="45700">
            <a:noAutofit/>
          </a:bodyPr>
          <a:lstStyle/>
          <a:p>
            <a:pPr indent="-341312" lvl="0" marL="341312" marR="0" rtl="0" algn="l">
              <a:lnSpc>
                <a:spcPct val="90000"/>
              </a:lnSpc>
              <a:spcBef>
                <a:spcPts val="0"/>
              </a:spcBef>
              <a:spcAft>
                <a:spcPts val="0"/>
              </a:spcAft>
              <a:buClr>
                <a:srgbClr val="993300"/>
              </a:buClr>
              <a:buSzPts val="1620"/>
              <a:buFont typeface="Arial"/>
              <a:buChar char="●"/>
            </a:pPr>
            <a:r>
              <a:rPr b="1" i="0" lang="en-US" sz="1800" u="none" cap="none" strike="noStrike">
                <a:solidFill>
                  <a:srgbClr val="000000"/>
                </a:solidFill>
                <a:latin typeface="Courier New"/>
                <a:ea typeface="Courier New"/>
                <a:cs typeface="Courier New"/>
                <a:sym typeface="Courier New"/>
              </a:rPr>
              <a:t>counter++ </a:t>
            </a:r>
            <a:r>
              <a:rPr b="0" i="0" lang="en-US" sz="1600" u="none" cap="none" strike="noStrike">
                <a:solidFill>
                  <a:schemeClr val="dk1"/>
                </a:solidFill>
                <a:latin typeface="Helvetica Neue"/>
                <a:ea typeface="Helvetica Neue"/>
                <a:cs typeface="Helvetica Neue"/>
                <a:sym typeface="Helvetica Neue"/>
              </a:rPr>
              <a:t>could be implemented as</a:t>
            </a:r>
            <a:br>
              <a:rPr b="0" i="0" lang="en-US" sz="1600" u="none" cap="none" strike="noStrike">
                <a:solidFill>
                  <a:schemeClr val="dk1"/>
                </a:solidFill>
                <a:latin typeface="Helvetica Neue"/>
                <a:ea typeface="Helvetica Neue"/>
                <a:cs typeface="Helvetica Neue"/>
                <a:sym typeface="Helvetica Neue"/>
              </a:rPr>
            </a:br>
            <a:br>
              <a:rPr b="0" i="0" lang="en-US" sz="1600" u="none" cap="none" strike="noStrike">
                <a:solidFill>
                  <a:schemeClr val="dk1"/>
                </a:solidFill>
                <a:latin typeface="Helvetica Neue"/>
                <a:ea typeface="Helvetica Neue"/>
                <a:cs typeface="Helvetica Neue"/>
                <a:sym typeface="Helvetica Neue"/>
              </a:rPr>
            </a:b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0000FF"/>
                </a:solidFill>
                <a:latin typeface="Courier New"/>
                <a:ea typeface="Courier New"/>
                <a:cs typeface="Courier New"/>
                <a:sym typeface="Courier New"/>
              </a:rPr>
              <a:t>register1 = counter</a:t>
            </a:r>
            <a:br>
              <a:rPr b="1" i="0" lang="en-US" sz="1600" u="none" cap="none" strike="noStrike">
                <a:solidFill>
                  <a:srgbClr val="0000FF"/>
                </a:solidFill>
                <a:latin typeface="Courier New"/>
                <a:ea typeface="Courier New"/>
                <a:cs typeface="Courier New"/>
                <a:sym typeface="Courier New"/>
              </a:rPr>
            </a:br>
            <a:r>
              <a:rPr b="1" i="0" lang="en-US" sz="1600" u="none" cap="none" strike="noStrike">
                <a:solidFill>
                  <a:srgbClr val="0000FF"/>
                </a:solidFill>
                <a:latin typeface="Courier New"/>
                <a:ea typeface="Courier New"/>
                <a:cs typeface="Courier New"/>
                <a:sym typeface="Courier New"/>
              </a:rPr>
              <a:t>     register1 = register1 + 1</a:t>
            </a:r>
            <a:br>
              <a:rPr b="1" i="0" lang="en-US" sz="1600" u="none" cap="none" strike="noStrike">
                <a:solidFill>
                  <a:srgbClr val="0000FF"/>
                </a:solidFill>
                <a:latin typeface="Courier New"/>
                <a:ea typeface="Courier New"/>
                <a:cs typeface="Courier New"/>
                <a:sym typeface="Courier New"/>
              </a:rPr>
            </a:br>
            <a:r>
              <a:rPr b="1" i="0" lang="en-US" sz="1600" u="none" cap="none" strike="noStrike">
                <a:solidFill>
                  <a:srgbClr val="0000FF"/>
                </a:solidFill>
                <a:latin typeface="Courier New"/>
                <a:ea typeface="Courier New"/>
                <a:cs typeface="Courier New"/>
                <a:sym typeface="Courier New"/>
              </a:rPr>
              <a:t>     counter = register1</a:t>
            </a:r>
            <a:endParaRPr b="0" i="0" sz="800" u="none" cap="none" strike="noStrike">
              <a:solidFill>
                <a:srgbClr val="0000FF"/>
              </a:solidFill>
              <a:latin typeface="Helvetica Neue"/>
              <a:ea typeface="Helvetica Neue"/>
              <a:cs typeface="Helvetica Neue"/>
              <a:sym typeface="Helvetica Neue"/>
            </a:endParaRPr>
          </a:p>
          <a:p>
            <a:pPr indent="-341312" lvl="0" marL="341312" marR="0" rtl="0" algn="l">
              <a:lnSpc>
                <a:spcPct val="90000"/>
              </a:lnSpc>
              <a:spcBef>
                <a:spcPts val="630"/>
              </a:spcBef>
              <a:spcAft>
                <a:spcPts val="0"/>
              </a:spcAft>
              <a:buClr>
                <a:srgbClr val="993300"/>
              </a:buClr>
              <a:buSzPts val="1620"/>
              <a:buFont typeface="Arial"/>
              <a:buChar char="●"/>
            </a:pPr>
            <a:r>
              <a:rPr b="1" i="0" lang="en-US" sz="1800" u="none" cap="none" strike="noStrike">
                <a:solidFill>
                  <a:srgbClr val="000000"/>
                </a:solidFill>
                <a:latin typeface="Courier New"/>
                <a:ea typeface="Courier New"/>
                <a:cs typeface="Courier New"/>
                <a:sym typeface="Courier New"/>
              </a:rPr>
              <a:t>counter--</a:t>
            </a:r>
            <a:r>
              <a:rPr b="1" i="0" lang="en-US" sz="1600" u="none" cap="none" strike="noStrike">
                <a:solidFill>
                  <a:schemeClr val="dk2"/>
                </a:solidFill>
                <a:latin typeface="Courier New"/>
                <a:ea typeface="Courier New"/>
                <a:cs typeface="Courier New"/>
                <a:sym typeface="Courier New"/>
              </a:rPr>
              <a:t> </a:t>
            </a:r>
            <a:r>
              <a:rPr b="0" i="0" lang="en-US" sz="1600" u="none" cap="none" strike="noStrike">
                <a:solidFill>
                  <a:schemeClr val="dk1"/>
                </a:solidFill>
                <a:latin typeface="Helvetica Neue"/>
                <a:ea typeface="Helvetica Neue"/>
                <a:cs typeface="Helvetica Neue"/>
                <a:sym typeface="Helvetica Neue"/>
              </a:rPr>
              <a:t>could be implemented as</a:t>
            </a:r>
            <a:br>
              <a:rPr b="0" i="0" lang="en-US" sz="1600" u="none" cap="none" strike="noStrike">
                <a:solidFill>
                  <a:schemeClr val="dk1"/>
                </a:solidFill>
                <a:latin typeface="Helvetica Neue"/>
                <a:ea typeface="Helvetica Neue"/>
                <a:cs typeface="Helvetica Neue"/>
                <a:sym typeface="Helvetica Neue"/>
              </a:rPr>
            </a:br>
            <a:br>
              <a:rPr b="0" i="0" lang="en-US" sz="1600" u="none" cap="none" strike="noStrike">
                <a:solidFill>
                  <a:schemeClr val="dk1"/>
                </a:solidFill>
                <a:latin typeface="Helvetica Neue"/>
                <a:ea typeface="Helvetica Neue"/>
                <a:cs typeface="Helvetica Neue"/>
                <a:sym typeface="Helvetica Neue"/>
              </a:rPr>
            </a:b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chemeClr val="dk2"/>
                </a:solidFill>
                <a:latin typeface="Courier New"/>
                <a:ea typeface="Courier New"/>
                <a:cs typeface="Courier New"/>
                <a:sym typeface="Courier New"/>
              </a:rPr>
              <a:t>register2 = counter</a:t>
            </a:r>
            <a:br>
              <a:rPr b="1" i="0" lang="en-US" sz="1600" u="none" cap="none" strike="noStrike">
                <a:solidFill>
                  <a:schemeClr val="dk2"/>
                </a:solidFill>
                <a:latin typeface="Courier New"/>
                <a:ea typeface="Courier New"/>
                <a:cs typeface="Courier New"/>
                <a:sym typeface="Courier New"/>
              </a:rPr>
            </a:br>
            <a:r>
              <a:rPr b="1" i="0" lang="en-US" sz="1600" u="none" cap="none" strike="noStrike">
                <a:solidFill>
                  <a:schemeClr val="dk2"/>
                </a:solidFill>
                <a:latin typeface="Courier New"/>
                <a:ea typeface="Courier New"/>
                <a:cs typeface="Courier New"/>
                <a:sym typeface="Courier New"/>
              </a:rPr>
              <a:t>     register2 = register2 - 1</a:t>
            </a:r>
            <a:br>
              <a:rPr b="1" i="0" lang="en-US" sz="1600" u="none" cap="none" strike="noStrike">
                <a:solidFill>
                  <a:schemeClr val="dk2"/>
                </a:solidFill>
                <a:latin typeface="Courier New"/>
                <a:ea typeface="Courier New"/>
                <a:cs typeface="Courier New"/>
                <a:sym typeface="Courier New"/>
              </a:rPr>
            </a:br>
            <a:r>
              <a:rPr b="1" i="0" lang="en-US" sz="1600" u="none" cap="none" strike="noStrike">
                <a:solidFill>
                  <a:schemeClr val="dk2"/>
                </a:solidFill>
                <a:latin typeface="Courier New"/>
                <a:ea typeface="Courier New"/>
                <a:cs typeface="Courier New"/>
                <a:sym typeface="Courier New"/>
              </a:rPr>
              <a:t>     counter = register2</a:t>
            </a:r>
            <a:endParaRPr/>
          </a:p>
          <a:p>
            <a:pPr indent="-341312" lvl="0" marL="341312" marR="0" rtl="0" algn="l">
              <a:lnSpc>
                <a:spcPct val="90000"/>
              </a:lnSpc>
              <a:spcBef>
                <a:spcPts val="280"/>
              </a:spcBef>
              <a:spcAft>
                <a:spcPts val="0"/>
              </a:spcAft>
              <a:buClr>
                <a:srgbClr val="993300"/>
              </a:buClr>
              <a:buSzPts val="720"/>
              <a:buFont typeface="Arial"/>
              <a:buNone/>
            </a:pPr>
            <a:r>
              <a:t/>
            </a:r>
            <a:endParaRPr b="0" i="0" sz="800" u="none" cap="none" strike="noStrike">
              <a:solidFill>
                <a:schemeClr val="dk2"/>
              </a:solidFill>
              <a:latin typeface="Helvetica Neue"/>
              <a:ea typeface="Helvetica Neue"/>
              <a:cs typeface="Helvetica Neue"/>
              <a:sym typeface="Helvetica Neue"/>
            </a:endParaRPr>
          </a:p>
          <a:p>
            <a:pPr indent="-341312" lvl="0" marL="341312" marR="0" rtl="0" algn="l">
              <a:lnSpc>
                <a:spcPct val="90000"/>
              </a:lnSpc>
              <a:spcBef>
                <a:spcPts val="56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Consider this execution interleaving with “count = 5” initially:</a:t>
            </a:r>
            <a:endParaRPr/>
          </a:p>
          <a:p>
            <a:pPr indent="-284162" lvl="1" marL="741362" marR="0" rtl="0" algn="l">
              <a:lnSpc>
                <a:spcPct val="90000"/>
              </a:lnSpc>
              <a:spcBef>
                <a:spcPts val="560"/>
              </a:spcBef>
              <a:spcAft>
                <a:spcPts val="0"/>
              </a:spcAft>
              <a:buClr>
                <a:srgbClr val="CC6600"/>
              </a:buClr>
              <a:buSzPts val="1280"/>
              <a:buFont typeface="Arial"/>
              <a:buNone/>
            </a:pPr>
            <a:r>
              <a:rPr b="0" i="0" lang="en-US" sz="1600" u="none" cap="none" strike="noStrike">
                <a:solidFill>
                  <a:schemeClr val="dk1"/>
                </a:solidFill>
                <a:latin typeface="Helvetica Neue"/>
                <a:ea typeface="Helvetica Neue"/>
                <a:cs typeface="Helvetica Neue"/>
                <a:sym typeface="Helvetica Neue"/>
              </a:rPr>
              <a:t>	S0: producer execute </a:t>
            </a:r>
            <a:r>
              <a:rPr b="1" i="0" lang="en-US" sz="1600" u="none" cap="none" strike="noStrike">
                <a:solidFill>
                  <a:srgbClr val="0000FF"/>
                </a:solidFill>
                <a:latin typeface="Courier New"/>
                <a:ea typeface="Courier New"/>
                <a:cs typeface="Courier New"/>
                <a:sym typeface="Courier New"/>
              </a:rPr>
              <a:t>register1 = counter</a:t>
            </a: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Helvetica Neue"/>
                <a:ea typeface="Helvetica Neue"/>
                <a:cs typeface="Helvetica Neue"/>
                <a:sym typeface="Helvetica Neue"/>
              </a:rPr>
              <a:t>{register1 = 5}</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S1: producer execute </a:t>
            </a:r>
            <a:r>
              <a:rPr b="1" i="0" lang="en-US" sz="1600" u="none" cap="none" strike="noStrike">
                <a:solidFill>
                  <a:srgbClr val="0000FF"/>
                </a:solidFill>
                <a:latin typeface="Courier New"/>
                <a:ea typeface="Courier New"/>
                <a:cs typeface="Courier New"/>
                <a:sym typeface="Courier New"/>
              </a:rPr>
              <a:t>register1 = register1 + 1   </a:t>
            </a:r>
            <a:r>
              <a:rPr b="0" i="0" lang="en-US" sz="1600" u="none" cap="none" strike="noStrike">
                <a:solidFill>
                  <a:schemeClr val="dk1"/>
                </a:solidFill>
                <a:latin typeface="Helvetica Neue"/>
                <a:ea typeface="Helvetica Neue"/>
                <a:cs typeface="Helvetica Neue"/>
                <a:sym typeface="Helvetica Neue"/>
              </a:rPr>
              <a:t>{register1 = 6}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S2: consumer execute </a:t>
            </a:r>
            <a:r>
              <a:rPr b="1" i="0" lang="en-US" sz="1600" u="none" cap="none" strike="noStrike">
                <a:solidFill>
                  <a:schemeClr val="dk2"/>
                </a:solidFill>
                <a:latin typeface="Courier New"/>
                <a:ea typeface="Courier New"/>
                <a:cs typeface="Courier New"/>
                <a:sym typeface="Courier New"/>
              </a:rPr>
              <a:t>register2 = counter</a:t>
            </a:r>
            <a:r>
              <a:rPr b="1" i="0" lang="en-US" sz="1600" u="none" cap="none" strike="noStrike">
                <a:solidFill>
                  <a:schemeClr val="dk1"/>
                </a:solidFill>
                <a:latin typeface="Courier New"/>
                <a:ea typeface="Courier New"/>
                <a:cs typeface="Courier New"/>
                <a:sym typeface="Courier New"/>
              </a:rPr>
              <a:t>        </a:t>
            </a:r>
            <a:r>
              <a:rPr b="0" i="0" lang="en-US" sz="1600" u="none" cap="none" strike="noStrike">
                <a:solidFill>
                  <a:schemeClr val="dk1"/>
                </a:solidFill>
                <a:latin typeface="Helvetica Neue"/>
                <a:ea typeface="Helvetica Neue"/>
                <a:cs typeface="Helvetica Neue"/>
                <a:sym typeface="Helvetica Neue"/>
              </a:rPr>
              <a:t>{register2 = 5}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S3: consumer execute </a:t>
            </a:r>
            <a:r>
              <a:rPr b="1" i="0" lang="en-US" sz="1600" u="none" cap="none" strike="noStrike">
                <a:solidFill>
                  <a:schemeClr val="dk2"/>
                </a:solidFill>
                <a:latin typeface="Courier New"/>
                <a:ea typeface="Courier New"/>
                <a:cs typeface="Courier New"/>
                <a:sym typeface="Courier New"/>
              </a:rPr>
              <a:t>register2 = register2 – 1  </a:t>
            </a:r>
            <a:r>
              <a:rPr b="0" i="0" lang="en-US" sz="1600" u="none" cap="none" strike="noStrike">
                <a:solidFill>
                  <a:schemeClr val="dk1"/>
                </a:solidFill>
                <a:latin typeface="Helvetica Neue"/>
                <a:ea typeface="Helvetica Neue"/>
                <a:cs typeface="Helvetica Neue"/>
                <a:sym typeface="Helvetica Neue"/>
              </a:rPr>
              <a:t>{register2 = 4}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S4: producer execute </a:t>
            </a:r>
            <a:r>
              <a:rPr b="1" i="0" lang="en-US" sz="1600" u="none" cap="none" strike="noStrike">
                <a:solidFill>
                  <a:srgbClr val="0000FF"/>
                </a:solidFill>
                <a:latin typeface="Courier New"/>
                <a:ea typeface="Courier New"/>
                <a:cs typeface="Courier New"/>
                <a:sym typeface="Courier New"/>
              </a:rPr>
              <a:t>counter = register1         </a:t>
            </a:r>
            <a:r>
              <a:rPr b="0" i="0" lang="en-US" sz="1600" u="none" cap="none" strike="noStrike">
                <a:solidFill>
                  <a:schemeClr val="dk1"/>
                </a:solidFill>
                <a:latin typeface="Helvetica Neue"/>
                <a:ea typeface="Helvetica Neue"/>
                <a:cs typeface="Helvetica Neue"/>
                <a:sym typeface="Helvetica Neue"/>
              </a:rPr>
              <a:t>{counter = 6 }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S5: consumer execute </a:t>
            </a:r>
            <a:r>
              <a:rPr b="1" i="0" lang="en-US" sz="1600" u="none" cap="none" strike="noStrike">
                <a:solidFill>
                  <a:schemeClr val="dk2"/>
                </a:solidFill>
                <a:latin typeface="Courier New"/>
                <a:ea typeface="Courier New"/>
                <a:cs typeface="Courier New"/>
                <a:sym typeface="Courier New"/>
              </a:rPr>
              <a:t>counter = register2        </a:t>
            </a:r>
            <a:r>
              <a:rPr b="0" i="0" lang="en-US" sz="1600" u="none" cap="none" strike="noStrike">
                <a:solidFill>
                  <a:schemeClr val="dk1"/>
                </a:solidFill>
                <a:latin typeface="Helvetica Neue"/>
                <a:ea typeface="Helvetica Neue"/>
                <a:cs typeface="Helvetica Neue"/>
                <a:sym typeface="Helvetica Neue"/>
              </a:rPr>
              <a:t>{counter = 4}</a:t>
            </a:r>
            <a:endParaRPr/>
          </a:p>
          <a:p>
            <a:pPr indent="-249873" lvl="0" marL="341313" marR="0" rtl="0" algn="l">
              <a:spcBef>
                <a:spcPts val="560"/>
              </a:spcBef>
              <a:spcAft>
                <a:spcPts val="0"/>
              </a:spcAft>
              <a:buClr>
                <a:srgbClr val="993300"/>
              </a:buClr>
              <a:buSzPts val="144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57200" y="2016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Critical Section Problem</a:t>
            </a:r>
            <a:endParaRPr/>
          </a:p>
        </p:txBody>
      </p:sp>
      <p:sp>
        <p:nvSpPr>
          <p:cNvPr id="124" name="Google Shape;124;p22"/>
          <p:cNvSpPr txBox="1"/>
          <p:nvPr>
            <p:ph idx="1" type="body"/>
          </p:nvPr>
        </p:nvSpPr>
        <p:spPr>
          <a:xfrm>
            <a:off x="908050" y="1131887"/>
            <a:ext cx="694055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Consider system of </a:t>
            </a:r>
            <a:r>
              <a:rPr b="1" i="1" lang="en-US" sz="1800" u="none">
                <a:solidFill>
                  <a:schemeClr val="dk1"/>
                </a:solidFill>
                <a:latin typeface="Helvetica Neue"/>
                <a:ea typeface="Helvetica Neue"/>
                <a:cs typeface="Helvetica Neue"/>
                <a:sym typeface="Helvetica Neue"/>
              </a:rPr>
              <a:t>n</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processes {</a:t>
            </a:r>
            <a:r>
              <a:rPr b="1" i="1" lang="en-US" sz="1800" u="none">
                <a:solidFill>
                  <a:schemeClr val="dk1"/>
                </a:solidFill>
                <a:latin typeface="Helvetica Neue"/>
                <a:ea typeface="Helvetica Neue"/>
                <a:cs typeface="Helvetica Neue"/>
                <a:sym typeface="Helvetica Neue"/>
              </a:rPr>
              <a:t>p</a:t>
            </a:r>
            <a:r>
              <a:rPr b="1" baseline="-25000" i="1" lang="en-US" sz="1800" u="none">
                <a:solidFill>
                  <a:schemeClr val="dk1"/>
                </a:solidFill>
                <a:latin typeface="Helvetica Neue"/>
                <a:ea typeface="Helvetica Neue"/>
                <a:cs typeface="Helvetica Neue"/>
                <a:sym typeface="Helvetica Neue"/>
              </a:rPr>
              <a:t>0</a:t>
            </a:r>
            <a:r>
              <a:rPr b="1" i="1" lang="en-US" sz="1800" u="none">
                <a:solidFill>
                  <a:schemeClr val="dk1"/>
                </a:solidFill>
                <a:latin typeface="Helvetica Neue"/>
                <a:ea typeface="Helvetica Neue"/>
                <a:cs typeface="Helvetica Neue"/>
                <a:sym typeface="Helvetica Neue"/>
              </a:rPr>
              <a:t>, p</a:t>
            </a:r>
            <a:r>
              <a:rPr b="1" baseline="-25000" i="1" lang="en-US" sz="1800" u="none">
                <a:solidFill>
                  <a:schemeClr val="dk1"/>
                </a:solidFill>
                <a:latin typeface="Helvetica Neue"/>
                <a:ea typeface="Helvetica Neue"/>
                <a:cs typeface="Helvetica Neue"/>
                <a:sym typeface="Helvetica Neue"/>
              </a:rPr>
              <a:t>1</a:t>
            </a:r>
            <a:r>
              <a:rPr b="1" i="1" lang="en-US" sz="1800" u="none">
                <a:solidFill>
                  <a:schemeClr val="dk1"/>
                </a:solidFill>
                <a:latin typeface="Helvetica Neue"/>
                <a:ea typeface="Helvetica Neue"/>
                <a:cs typeface="Helvetica Neue"/>
                <a:sym typeface="Helvetica Neue"/>
              </a:rPr>
              <a:t>, … p</a:t>
            </a:r>
            <a:r>
              <a:rPr b="1" baseline="-25000" i="1" lang="en-US" sz="1800" u="none">
                <a:solidFill>
                  <a:schemeClr val="dk1"/>
                </a:solidFill>
                <a:latin typeface="Helvetica Neue"/>
                <a:ea typeface="Helvetica Neue"/>
                <a:cs typeface="Helvetica Neue"/>
                <a:sym typeface="Helvetica Neue"/>
              </a:rPr>
              <a:t>n-1</a:t>
            </a:r>
            <a:r>
              <a:rPr b="0" i="0" lang="en-US" sz="1800" u="none">
                <a:solidFill>
                  <a:schemeClr val="dk1"/>
                </a:solidFill>
                <a:latin typeface="Helvetica Neue"/>
                <a:ea typeface="Helvetica Neue"/>
                <a:cs typeface="Helvetica Neue"/>
                <a:sym typeface="Helvetica Neue"/>
              </a:rPr>
              <a:t>}</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process has </a:t>
            </a:r>
            <a:r>
              <a:rPr b="1" i="0" lang="en-US" sz="1800" u="none">
                <a:solidFill>
                  <a:srgbClr val="3366FF"/>
                </a:solidFill>
                <a:latin typeface="Helvetica Neue"/>
                <a:ea typeface="Helvetica Neue"/>
                <a:cs typeface="Helvetica Neue"/>
                <a:sym typeface="Helvetica Neue"/>
              </a:rPr>
              <a:t>critical section </a:t>
            </a:r>
            <a:r>
              <a:rPr b="0" i="0" lang="en-US" sz="1800" u="none">
                <a:solidFill>
                  <a:schemeClr val="dk1"/>
                </a:solidFill>
                <a:latin typeface="Helvetica Neue"/>
                <a:ea typeface="Helvetica Neue"/>
                <a:cs typeface="Helvetica Neue"/>
                <a:sym typeface="Helvetica Neue"/>
              </a:rPr>
              <a:t>segment of code</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Process may be changing common variables, updating table, writing file, etc</a:t>
            </a:r>
            <a:endParaRPr/>
          </a:p>
          <a:p>
            <a:pPr indent="-284162" lvl="1" marL="741362"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one process in critical section, no other may be in its critical section</a:t>
            </a:r>
            <a:endParaRPr/>
          </a:p>
          <a:p>
            <a:pPr indent="-341312" lvl="0" marL="341312" marR="0" rtl="0" algn="l">
              <a:lnSpc>
                <a:spcPct val="100000"/>
              </a:lnSpc>
              <a:spcBef>
                <a:spcPts val="630"/>
              </a:spcBef>
              <a:spcAft>
                <a:spcPts val="0"/>
              </a:spcAft>
              <a:buClr>
                <a:srgbClr val="993300"/>
              </a:buClr>
              <a:buSzPts val="1620"/>
              <a:buFont typeface="Arial"/>
              <a:buChar char="●"/>
            </a:pPr>
            <a:r>
              <a:rPr b="1" i="1" lang="en-US" sz="1800" u="none">
                <a:solidFill>
                  <a:schemeClr val="dk1"/>
                </a:solidFill>
                <a:latin typeface="Helvetica Neue"/>
                <a:ea typeface="Helvetica Neue"/>
                <a:cs typeface="Helvetica Neue"/>
                <a:sym typeface="Helvetica Neue"/>
              </a:rPr>
              <a:t>Critical section problem </a:t>
            </a:r>
            <a:r>
              <a:rPr b="0" i="0" lang="en-US" sz="1800" u="none">
                <a:solidFill>
                  <a:schemeClr val="dk1"/>
                </a:solidFill>
                <a:latin typeface="Helvetica Neue"/>
                <a:ea typeface="Helvetica Neue"/>
                <a:cs typeface="Helvetica Neue"/>
                <a:sym typeface="Helvetica Neue"/>
              </a:rPr>
              <a:t>is to design protocol to solve this</a:t>
            </a:r>
            <a:endParaRPr/>
          </a:p>
          <a:p>
            <a:pPr indent="-341312" lvl="0" marL="341312"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process must ask permission to enter critical section in </a:t>
            </a:r>
            <a:r>
              <a:rPr b="1" i="0" lang="en-US" sz="1800" u="none">
                <a:solidFill>
                  <a:srgbClr val="3366FF"/>
                </a:solidFill>
                <a:latin typeface="Helvetica Neue"/>
                <a:ea typeface="Helvetica Neue"/>
                <a:cs typeface="Helvetica Neue"/>
                <a:sym typeface="Helvetica Neue"/>
              </a:rPr>
              <a:t>entry section</a:t>
            </a:r>
            <a:r>
              <a:rPr b="0" i="0" lang="en-US" sz="1800" u="none">
                <a:solidFill>
                  <a:schemeClr val="dk1"/>
                </a:solidFill>
                <a:latin typeface="Helvetica Neue"/>
                <a:ea typeface="Helvetica Neue"/>
                <a:cs typeface="Helvetica Neue"/>
                <a:sym typeface="Helvetica Neue"/>
              </a:rPr>
              <a:t>, may follow critical section with </a:t>
            </a:r>
            <a:r>
              <a:rPr b="1" i="0" lang="en-US" sz="1800" u="none">
                <a:solidFill>
                  <a:srgbClr val="3366FF"/>
                </a:solidFill>
                <a:latin typeface="Helvetica Neue"/>
                <a:ea typeface="Helvetica Neue"/>
                <a:cs typeface="Helvetica Neue"/>
                <a:sym typeface="Helvetica Neue"/>
              </a:rPr>
              <a:t>exit section</a:t>
            </a:r>
            <a:r>
              <a:rPr b="0" i="0" lang="en-US" sz="1800" u="none">
                <a:solidFill>
                  <a:schemeClr val="dk1"/>
                </a:solidFill>
                <a:latin typeface="Helvetica Neue"/>
                <a:ea typeface="Helvetica Neue"/>
                <a:cs typeface="Helvetica Neue"/>
                <a:sym typeface="Helvetica Neue"/>
              </a:rPr>
              <a:t>, then </a:t>
            </a:r>
            <a:r>
              <a:rPr b="1" i="0" lang="en-US" sz="1800" u="none">
                <a:solidFill>
                  <a:srgbClr val="3366FF"/>
                </a:solidFill>
                <a:latin typeface="Helvetica Neue"/>
                <a:ea typeface="Helvetica Neue"/>
                <a:cs typeface="Helvetica Neue"/>
                <a:sym typeface="Helvetica Neue"/>
              </a:rPr>
              <a:t>remainder section</a:t>
            </a:r>
            <a:endParaRPr/>
          </a:p>
          <a:p>
            <a:pPr indent="-238441" lvl="0" marL="341312" marR="0" rtl="0" algn="l">
              <a:lnSpc>
                <a:spcPct val="100000"/>
              </a:lnSpc>
              <a:spcBef>
                <a:spcPts val="630"/>
              </a:spcBef>
              <a:spcAft>
                <a:spcPts val="0"/>
              </a:spcAft>
              <a:buClr>
                <a:srgbClr val="993300"/>
              </a:buClr>
              <a:buSzPts val="1620"/>
              <a:buFont typeface="Arial"/>
              <a:buNone/>
            </a:pPr>
            <a:r>
              <a:t/>
            </a:r>
            <a:endParaRPr b="1" i="0" sz="1800" u="none">
              <a:solidFill>
                <a:srgbClr val="3366FF"/>
              </a:solidFill>
              <a:latin typeface="Helvetica Neue"/>
              <a:ea typeface="Helvetica Neue"/>
              <a:cs typeface="Helvetica Neue"/>
              <a:sym typeface="Helvetica Neue"/>
            </a:endParaRPr>
          </a:p>
          <a:p>
            <a:pPr indent="-238443" lvl="0" marL="341313" marR="0" rtl="0" algn="l">
              <a:spcBef>
                <a:spcPts val="630"/>
              </a:spcBef>
              <a:spcAft>
                <a:spcPts val="0"/>
              </a:spcAft>
              <a:buClr>
                <a:srgbClr val="993300"/>
              </a:buClr>
              <a:buSzPts val="1620"/>
              <a:buFont typeface="Arial"/>
              <a:buNone/>
            </a:pPr>
            <a:r>
              <a:t/>
            </a:r>
            <a:endParaRPr b="1" i="0" sz="1800" u="none">
              <a:solidFill>
                <a:srgbClr val="3366FF"/>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57200" y="1889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Critical Section</a:t>
            </a:r>
            <a:endParaRPr/>
          </a:p>
        </p:txBody>
      </p:sp>
      <p:sp>
        <p:nvSpPr>
          <p:cNvPr id="130" name="Google Shape;130;p23"/>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p>
            <a:pPr indent="-341312" lvl="0" marL="341312"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General structure of process </a:t>
            </a:r>
            <a:r>
              <a:rPr b="1" i="1" lang="en-US" sz="1800" u="none">
                <a:solidFill>
                  <a:schemeClr val="dk1"/>
                </a:solidFill>
                <a:latin typeface="Helvetica Neue"/>
                <a:ea typeface="Helvetica Neue"/>
                <a:cs typeface="Helvetica Neue"/>
                <a:sym typeface="Helvetica Neue"/>
              </a:rPr>
              <a:t>P</a:t>
            </a:r>
            <a:r>
              <a:rPr b="1" baseline="-25000" i="1" lang="en-US" sz="1800" u="none">
                <a:solidFill>
                  <a:schemeClr val="dk1"/>
                </a:solidFill>
                <a:latin typeface="Helvetica Neue"/>
                <a:ea typeface="Helvetica Neue"/>
                <a:cs typeface="Helvetica Neue"/>
                <a:sym typeface="Helvetica Neue"/>
              </a:rPr>
              <a:t>i  </a:t>
            </a:r>
            <a:endParaRPr b="0" i="0" sz="1800" u="none">
              <a:solidFill>
                <a:schemeClr val="dk1"/>
              </a:solidFill>
              <a:latin typeface="Helvetica Neue"/>
              <a:ea typeface="Helvetica Neue"/>
              <a:cs typeface="Helvetica Neue"/>
              <a:sym typeface="Helvetica Neue"/>
            </a:endParaRPr>
          </a:p>
          <a:p>
            <a:pPr indent="-238443" lvl="0" marL="341313"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pic>
        <p:nvPicPr>
          <p:cNvPr id="131" name="Google Shape;131;p23"/>
          <p:cNvPicPr preferRelativeResize="0"/>
          <p:nvPr/>
        </p:nvPicPr>
        <p:blipFill rotWithShape="1">
          <a:blip r:embed="rId3">
            <a:alphaModFix/>
          </a:blip>
          <a:srcRect b="0" l="0" r="0" t="0"/>
          <a:stretch/>
        </p:blipFill>
        <p:spPr>
          <a:xfrm>
            <a:off x="2474912" y="1751012"/>
            <a:ext cx="3894137" cy="269081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