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9144000"/>
  <p:notesSz cx="6858000" cy="9144000"/>
  <p:embeddedFontLst>
    <p:embeddedFont>
      <p:font typeface="Tahoma"/>
      <p:regular r:id="rId76"/>
      <p:bold r:id="rId77"/>
    </p:embeddedFont>
    <p:embeddedFont>
      <p:font typeface="Helvetica Neue"/>
      <p:regular r:id="rId78"/>
      <p:bold r:id="rId79"/>
      <p:italic r:id="rId80"/>
      <p:boldItalic r:id="rId81"/>
    </p:embeddedFont>
    <p:embeddedFont>
      <p:font typeface="Arial Black"/>
      <p:regular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3" roundtripDataSignature="AMtx7mhdfdeFj50Rhgw8Raz/EJNLmiPO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customschemas.google.com/relationships/presentationmetadata" Target="meta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italic.fntdata"/><Relationship Id="rId82" Type="http://schemas.openxmlformats.org/officeDocument/2006/relationships/font" Target="fonts/ArialBlack-regular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Tahoma-bold.fntdata"/><Relationship Id="rId32" Type="http://schemas.openxmlformats.org/officeDocument/2006/relationships/slide" Target="slides/slide27.xml"/><Relationship Id="rId76" Type="http://schemas.openxmlformats.org/officeDocument/2006/relationships/font" Target="fonts/Tahoma-regular.fntdata"/><Relationship Id="rId35" Type="http://schemas.openxmlformats.org/officeDocument/2006/relationships/slide" Target="slides/slide30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4588" y="687388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4588" y="687388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4588" y="687388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4588" y="687388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4588" y="687388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4588" y="687388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4588" y="687388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4588" y="687388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4588" y="687388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7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sz="1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java.sun.com/j2se/1.5.0/download.jsp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533400" y="2015621"/>
            <a:ext cx="7848600" cy="2251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OOP concepts</a:t>
            </a:r>
            <a:endParaRPr sz="5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066800" y="3657600"/>
            <a:ext cx="678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			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– An Example of OOP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Developed by Sun Microsystems (James Gosling)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called </a:t>
            </a:r>
            <a:r>
              <a:rPr b="1" i="1" lang="en-US" sz="2400">
                <a:solidFill>
                  <a:schemeClr val="accent1"/>
                </a:solidFill>
              </a:rPr>
              <a:t>“Oak”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Java, May 20, 1995, Sun World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general-purpose object-oriented language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C/C++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Designed for easy Web/Internet applications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Widespread acceptance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Java?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228600" y="1752600"/>
            <a:ext cx="8686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</a:pPr>
            <a:r>
              <a:rPr lang="en-US" sz="2800"/>
              <a:t>solve a number of problems in modern programming practice.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</a:pPr>
            <a:r>
              <a:rPr lang="en-US" sz="2800"/>
              <a:t>develop advanced software for </a:t>
            </a:r>
            <a:r>
              <a:rPr lang="en-US" sz="2800">
                <a:solidFill>
                  <a:schemeClr val="accent1"/>
                </a:solidFill>
              </a:rPr>
              <a:t>consumer electronics</a:t>
            </a:r>
            <a:r>
              <a:rPr lang="en-US" sz="2800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</a:pPr>
            <a:r>
              <a:rPr lang="en-US"/>
              <a:t>embedded processors need small, reliable, portable, distributed, real-time codes.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</a:pPr>
            <a:r>
              <a:rPr lang="en-US" sz="2800"/>
              <a:t>Intended to use C++, but encountered a number of problems. Initially these were just </a:t>
            </a:r>
            <a:r>
              <a:rPr lang="en-US" sz="2800">
                <a:solidFill>
                  <a:schemeClr val="accent1"/>
                </a:solidFill>
              </a:rPr>
              <a:t>compiler technology problems</a:t>
            </a:r>
            <a:r>
              <a:rPr lang="en-US" sz="2800"/>
              <a:t>, but as time passed more problems emerged that were best solved by changing the language.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Java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685800" y="17526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simple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object-oriented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distributed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interpreted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robust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secure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architecture-neutral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portable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Java’s performance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multithreaded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Java is dynamic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is Simple?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Java has automatic memory management</a:t>
            </a:r>
            <a:endParaRPr/>
          </a:p>
          <a:p>
            <a:pPr indent="-228600" lvl="2" marL="11430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 Does Windows and takes out the garbage</a:t>
            </a:r>
            <a:endParaRPr/>
          </a:p>
          <a:p>
            <a:pPr indent="-228600" lvl="2" marL="11430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 No dangling pointers. No memory leaks.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Java simplifies pointer handling</a:t>
            </a:r>
            <a:endParaRPr/>
          </a:p>
          <a:p>
            <a:pPr indent="-228600" lvl="2" marL="11430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 No explicit reference/dereference operations</a:t>
            </a:r>
            <a:endParaRPr/>
          </a:p>
          <a:p>
            <a:pPr indent="-228600" lvl="2" marL="11430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Everything is a pointer (like Lisp)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Syntax is just like C++.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Object-Oriented</a:t>
            </a:r>
            <a:br>
              <a:rPr lang="en-US"/>
            </a:br>
            <a:r>
              <a:rPr lang="en-US" sz="2500"/>
              <a:t>(more pure than C++)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0" y="1752600"/>
            <a:ext cx="914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•"/>
            </a:pPr>
            <a:r>
              <a:rPr lang="en-US" sz="2600"/>
              <a:t>Everything is an object!  All methods are virtual.</a:t>
            </a:r>
            <a:endParaRPr/>
          </a:p>
          <a:p>
            <a:pPr indent="-222884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</a:pPr>
            <a:r>
              <a:t/>
            </a:r>
            <a:endParaRPr i="1"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Network-Savvy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304800" y="1752600"/>
            <a:ext cx="8458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</a:pPr>
            <a:r>
              <a:rPr lang="en-US"/>
              <a:t>Can access networks as easily as files.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</a:pPr>
            <a:r>
              <a:rPr lang="en-US"/>
              <a:t>Many tools/libraries, run inside browsers.</a:t>
            </a:r>
            <a:endParaRPr/>
          </a:p>
          <a:p>
            <a:pPr indent="-160019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</a:pPr>
            <a:r>
              <a:t/>
            </a:r>
            <a:endParaRPr i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Interpreted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3200"/>
              <a:buChar char="•"/>
            </a:pPr>
            <a:r>
              <a:rPr lang="en-US">
                <a:solidFill>
                  <a:srgbClr val="00CC99"/>
                </a:solidFill>
              </a:rPr>
              <a:t>Compile</a:t>
            </a:r>
            <a:r>
              <a:rPr lang="en-US"/>
              <a:t> for a “Virtual Machine” (VM) based on </a:t>
            </a:r>
            <a:r>
              <a:rPr lang="en-US">
                <a:solidFill>
                  <a:schemeClr val="accent1"/>
                </a:solidFill>
              </a:rPr>
              <a:t>bytecodes</a:t>
            </a:r>
            <a:r>
              <a:rPr lang="en-US"/>
              <a:t> (.class file)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Have an </a:t>
            </a:r>
            <a:r>
              <a:rPr lang="en-US">
                <a:solidFill>
                  <a:srgbClr val="00CC99"/>
                </a:solidFill>
              </a:rPr>
              <a:t>interpreter</a:t>
            </a:r>
            <a:r>
              <a:rPr lang="en-US"/>
              <a:t> (a simulator for the virtual machine).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“Just-in-time” compiler</a:t>
            </a:r>
            <a:r>
              <a:rPr lang="en-US"/>
              <a:t>: translate bytecodes into machine code just before execution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7"/>
          <p:cNvGrpSpPr/>
          <p:nvPr/>
        </p:nvGrpSpPr>
        <p:grpSpPr>
          <a:xfrm>
            <a:off x="1030288" y="2649538"/>
            <a:ext cx="7150100" cy="2074862"/>
            <a:chOff x="649" y="1761"/>
            <a:chExt cx="4504" cy="1307"/>
          </a:xfrm>
        </p:grpSpPr>
        <p:grpSp>
          <p:nvGrpSpPr>
            <p:cNvPr id="193" name="Google Shape;193;p17"/>
            <p:cNvGrpSpPr/>
            <p:nvPr/>
          </p:nvGrpSpPr>
          <p:grpSpPr>
            <a:xfrm>
              <a:off x="683" y="1761"/>
              <a:ext cx="4206" cy="1220"/>
              <a:chOff x="683" y="1761"/>
              <a:chExt cx="4206" cy="1220"/>
            </a:xfrm>
          </p:grpSpPr>
          <p:pic>
            <p:nvPicPr>
              <p:cNvPr id="194" name="Google Shape;194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81" y="1883"/>
                <a:ext cx="791" cy="10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" name="Google Shape;195;p17"/>
              <p:cNvSpPr/>
              <p:nvPr/>
            </p:nvSpPr>
            <p:spPr>
              <a:xfrm>
                <a:off x="731" y="1761"/>
                <a:ext cx="95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1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Java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 Code</a:t>
                </a:r>
                <a:endParaRPr/>
              </a:p>
            </p:txBody>
          </p:sp>
          <p:cxnSp>
            <p:nvCxnSpPr>
              <p:cNvPr id="196" name="Google Shape;196;p17"/>
              <p:cNvCxnSpPr/>
              <p:nvPr/>
            </p:nvCxnSpPr>
            <p:spPr>
              <a:xfrm>
                <a:off x="1221" y="2211"/>
                <a:ext cx="0" cy="4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97" name="Google Shape;197;p17"/>
              <p:cNvSpPr/>
              <p:nvPr/>
            </p:nvSpPr>
            <p:spPr>
              <a:xfrm>
                <a:off x="683" y="2622"/>
                <a:ext cx="106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Java Bytecode</a:t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1227" y="2228"/>
                <a:ext cx="563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Compiler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javac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/>
              </a:p>
            </p:txBody>
          </p:sp>
          <p:grpSp>
            <p:nvGrpSpPr>
              <p:cNvPr id="199" name="Google Shape;199;p17"/>
              <p:cNvGrpSpPr/>
              <p:nvPr/>
            </p:nvGrpSpPr>
            <p:grpSpPr>
              <a:xfrm>
                <a:off x="2891" y="1823"/>
                <a:ext cx="1998" cy="1158"/>
                <a:chOff x="2891" y="1823"/>
                <a:chExt cx="1998" cy="1158"/>
              </a:xfrm>
            </p:grpSpPr>
            <p:pic>
              <p:nvPicPr>
                <p:cNvPr id="200" name="Google Shape;200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80" y="1922"/>
                  <a:ext cx="1009" cy="105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1" name="Google Shape;201;p17"/>
                <p:cNvSpPr/>
                <p:nvPr/>
              </p:nvSpPr>
              <p:spPr>
                <a:xfrm>
                  <a:off x="2891" y="1823"/>
                  <a:ext cx="1060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Java Bytecode</a:t>
                  </a:r>
                  <a:endParaRPr/>
                </a:p>
              </p:txBody>
            </p:sp>
            <p:cxnSp>
              <p:nvCxnSpPr>
                <p:cNvPr id="202" name="Google Shape;202;p17"/>
                <p:cNvCxnSpPr/>
                <p:nvPr/>
              </p:nvCxnSpPr>
              <p:spPr>
                <a:xfrm>
                  <a:off x="3477" y="2088"/>
                  <a:ext cx="0" cy="4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03" name="Google Shape;203;p17"/>
                <p:cNvSpPr/>
                <p:nvPr/>
              </p:nvSpPr>
              <p:spPr>
                <a:xfrm>
                  <a:off x="3131" y="2561"/>
                  <a:ext cx="74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Execution</a:t>
                  </a:r>
                  <a:endParaRPr/>
                </a:p>
              </p:txBody>
            </p:sp>
            <p:sp>
              <p:nvSpPr>
                <p:cNvPr id="204" name="Google Shape;204;p17"/>
                <p:cNvSpPr/>
                <p:nvPr/>
              </p:nvSpPr>
              <p:spPr>
                <a:xfrm>
                  <a:off x="3482" y="2105"/>
                  <a:ext cx="760" cy="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JIT Compiler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or Interpreter</a:t>
                  </a:r>
                  <a:endParaRPr/>
                </a:p>
              </p:txBody>
            </p:sp>
          </p:grpSp>
        </p:grpSp>
        <p:sp>
          <p:nvSpPr>
            <p:cNvPr id="205" name="Google Shape;205;p17"/>
            <p:cNvSpPr/>
            <p:nvPr/>
          </p:nvSpPr>
          <p:spPr>
            <a:xfrm>
              <a:off x="649" y="1784"/>
              <a:ext cx="4504" cy="128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1447800" y="413861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Compile Time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181600" y="4138613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Run Time</a:t>
            </a:r>
            <a:endParaRPr/>
          </a:p>
        </p:txBody>
      </p:sp>
      <p:sp>
        <p:nvSpPr>
          <p:cNvPr id="208" name="Google Shape;2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is Cross-Platform?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000"/>
              <a:buChar char="•"/>
            </a:pPr>
            <a:r>
              <a:rPr lang="en-US" sz="2000">
                <a:solidFill>
                  <a:srgbClr val="FF0033"/>
                </a:solidFill>
              </a:rPr>
              <a:t>Truth:</a:t>
            </a:r>
            <a:r>
              <a:rPr lang="en-US" sz="2000"/>
              <a:t> Java programs can compile to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		     </a:t>
            </a:r>
            <a:r>
              <a:rPr lang="en-US" sz="2000">
                <a:solidFill>
                  <a:schemeClr val="accent1"/>
                </a:solidFill>
              </a:rPr>
              <a:t>machine-independent</a:t>
            </a:r>
            <a:r>
              <a:rPr lang="en-US" sz="2000"/>
              <a:t> bytecode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33"/>
              </a:buClr>
              <a:buSzPts val="2000"/>
              <a:buChar char="•"/>
            </a:pPr>
            <a:r>
              <a:rPr lang="en-US" sz="2000">
                <a:solidFill>
                  <a:srgbClr val="FF0033"/>
                </a:solidFill>
              </a:rPr>
              <a:t>Truth:</a:t>
            </a:r>
            <a:r>
              <a:rPr lang="en-US" sz="2000"/>
              <a:t> All major operating systems have Java runtime environments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 Most bundle it (Solaris, MacOS, Windows 2000, OS/2)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Robust</a:t>
            </a:r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152400" y="17526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•"/>
            </a:pPr>
            <a:r>
              <a:rPr lang="en-US" sz="2600"/>
              <a:t>A lot more compiler and runtime checks than C++.</a:t>
            </a:r>
            <a:endParaRPr i="1"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/>
              <a:t>    (eg. impossible to overwrite memory and corrupt data, exception handling, runtime checks of casts, …)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Architecture-Neutral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•"/>
            </a:pPr>
            <a:r>
              <a:rPr lang="en-US" sz="2600"/>
              <a:t>Java executables will run on any machine!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/>
              <a:t>     (provided it has a Java bytecode interpreter)</a:t>
            </a:r>
            <a:endParaRPr i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Agenda</a:t>
            </a:r>
            <a:endParaRPr sz="48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Programming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Procedural programming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Object oriented programming.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Features of OOP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OOP concepts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Object oriented programming design principles</a:t>
            </a:r>
            <a:endParaRPr sz="3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Portable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566738" y="1752600"/>
            <a:ext cx="7780337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</a:pPr>
            <a:r>
              <a:rPr lang="en-US"/>
              <a:t>Standard (fixed) data sizes: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byte  = 8 bits   float = 32 bits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short = 16 bits  double = 64 bits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   = 32 bit   unicode characters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long  = 64 bits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</a:pPr>
            <a:r>
              <a:rPr lang="en-US"/>
              <a:t>Libraries:</a:t>
            </a:r>
            <a:r>
              <a:rPr lang="en-US" sz="2600"/>
              <a:t> Java includes libraries for graphics, sound, etc., and these are implemented on all machines (UNIX, Windows 95, Mac…)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340"/>
              <a:buChar char="•"/>
            </a:pPr>
            <a:r>
              <a:rPr lang="en-US" sz="2600"/>
              <a:t>This means all Java programs are portable!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High Performance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•"/>
            </a:pPr>
            <a:r>
              <a:rPr lang="en-US" sz="2600"/>
              <a:t>Java runtimes interpret programs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rgbClr val="FFCC66"/>
              </a:buClr>
              <a:buSzPts val="2600"/>
              <a:buFont typeface="Noto Sans Symbols"/>
              <a:buNone/>
            </a:pPr>
            <a:r>
              <a:rPr lang="en-US" sz="2600">
                <a:solidFill>
                  <a:srgbClr val="FFCC66"/>
                </a:solidFill>
              </a:rPr>
              <a:t>         s   l   o    w     l       y    .      .        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340"/>
              <a:buChar char="•"/>
            </a:pPr>
            <a:r>
              <a:rPr lang="en-US" sz="2600"/>
              <a:t>However, it is possible to translate the Java bytecodes into native machine code just before a program is run.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340"/>
              <a:buChar char="•"/>
            </a:pPr>
            <a:r>
              <a:rPr lang="en-US" sz="2600"/>
              <a:t>These "just-in-time compilation" runtimes can make Java nearly as fast as C++.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Multi-Threaded</a:t>
            </a:r>
            <a:endParaRPr/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</a:pPr>
            <a:r>
              <a:rPr lang="en-US"/>
              <a:t>Several "threads" can run in parallel. Direct standard language support for multitasking.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•"/>
            </a:pPr>
            <a:r>
              <a:rPr lang="en-US" sz="2600"/>
              <a:t>Libraries are </a:t>
            </a:r>
            <a:r>
              <a:rPr lang="en-US" sz="2600">
                <a:solidFill>
                  <a:schemeClr val="accent1"/>
                </a:solidFill>
              </a:rPr>
              <a:t>linked in later</a:t>
            </a:r>
            <a:r>
              <a:rPr lang="en-US" sz="2600"/>
              <a:t> than in C++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    (Java: at runtime,  C++: at compiletime)</a:t>
            </a:r>
            <a:endParaRPr i="1" sz="2600"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340"/>
              <a:buChar char="•"/>
            </a:pPr>
            <a:r>
              <a:rPr lang="en-US" sz="2600"/>
              <a:t>Installing a </a:t>
            </a:r>
            <a:r>
              <a:rPr lang="en-US" sz="2600">
                <a:solidFill>
                  <a:schemeClr val="accent1"/>
                </a:solidFill>
              </a:rPr>
              <a:t>new version</a:t>
            </a:r>
            <a:r>
              <a:rPr lang="en-US" sz="2600"/>
              <a:t> of a library automatically updates all programs!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</a:pPr>
            <a:r>
              <a:rPr lang="en-US"/>
              <a:t>Even </a:t>
            </a:r>
            <a:r>
              <a:rPr lang="en-US">
                <a:solidFill>
                  <a:schemeClr val="accent1"/>
                </a:solidFill>
              </a:rPr>
              <a:t>load classes</a:t>
            </a:r>
            <a:r>
              <a:rPr lang="en-US"/>
              <a:t> (=code) while running!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4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Java Class Libraries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685800" y="1752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Java contains class libraries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Known as </a:t>
            </a:r>
            <a:r>
              <a:rPr lang="en-US">
                <a:solidFill>
                  <a:schemeClr val="accent1"/>
                </a:solidFill>
              </a:rPr>
              <a:t>Java APIs</a:t>
            </a:r>
            <a:r>
              <a:rPr lang="en-US">
                <a:solidFill>
                  <a:srgbClr val="3399FF"/>
                </a:solidFill>
              </a:rPr>
              <a:t> (Application Programming Interfaces)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3399FF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Include </a:t>
            </a:r>
            <a:r>
              <a:rPr i="1" lang="en-US">
                <a:solidFill>
                  <a:srgbClr val="3399FF"/>
                </a:solidFill>
              </a:rPr>
              <a:t>methods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/>
              <a:t>that perform tasks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3399FF"/>
              </a:buClr>
              <a:buSzPts val="2400"/>
              <a:buChar char="•"/>
            </a:pPr>
            <a:r>
              <a:rPr lang="en-US">
                <a:solidFill>
                  <a:srgbClr val="3399FF"/>
                </a:solidFill>
              </a:rPr>
              <a:t>Return information after task completion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build Java programs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Java APIs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Sun are constantly adding new features and APIs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The Core Java API is now very large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Separate set of extension APIs for specific purposes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Telephony, Web applications, Game programming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Versions of Java</a:t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7620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2100"/>
              <a:buChar char="•"/>
            </a:pPr>
            <a:r>
              <a:rPr lang="en-US" sz="2100">
                <a:solidFill>
                  <a:srgbClr val="00CC99"/>
                </a:solidFill>
                <a:latin typeface="Tahoma"/>
                <a:ea typeface="Tahoma"/>
                <a:cs typeface="Tahoma"/>
                <a:sym typeface="Tahoma"/>
              </a:rPr>
              <a:t>Three versions</a:t>
            </a:r>
            <a:r>
              <a:rPr lang="en-US" sz="2100">
                <a:latin typeface="Tahoma"/>
                <a:ea typeface="Tahoma"/>
                <a:cs typeface="Tahoma"/>
                <a:sym typeface="Tahoma"/>
              </a:rPr>
              <a:t> of the Java 2 Platform, targetted at different uses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Java 2 Micro Edition (J2ME)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latin typeface="Tahoma"/>
                <a:ea typeface="Tahoma"/>
                <a:cs typeface="Tahoma"/>
                <a:sym typeface="Tahoma"/>
              </a:rPr>
              <a:t>Very small Java environment for smart cards, pages, phones, and set-top boxes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latin typeface="Tahoma"/>
                <a:ea typeface="Tahoma"/>
                <a:cs typeface="Tahoma"/>
                <a:sym typeface="Tahoma"/>
              </a:rPr>
              <a:t>Subset of the standard Java libraries aimed at limited size and processing power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Java 2 Standard Edition (J2SE)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The basic platform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J2SE can be used to develop client-side standalone applications or applets.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Java 2 Enterprise Edition (J2EE)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For business applications, web services, mission-critical systems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Transaction processing, databases, distribution, replication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J2SE 5.0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j2se5" id="280" name="Google Shape;2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315200" cy="448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JRE and JDK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566738" y="1752600"/>
            <a:ext cx="415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JRE: J2SE Runtime Environment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provides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libraries,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Java virtual machine,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other components necessary for you to</a:t>
            </a:r>
            <a:r>
              <a:rPr lang="en-US" sz="1300">
                <a:solidFill>
                  <a:srgbClr val="3399FF"/>
                </a:solidFill>
              </a:rPr>
              <a:t> </a:t>
            </a:r>
            <a:r>
              <a:rPr i="1" lang="en-US" sz="1300">
                <a:solidFill>
                  <a:srgbClr val="3399FF"/>
                </a:solidFill>
              </a:rPr>
              <a:t>run</a:t>
            </a:r>
            <a:r>
              <a:rPr lang="en-US" sz="1300"/>
              <a:t> applets and applications</a:t>
            </a:r>
            <a:endParaRPr b="1" sz="1300"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JDK: J2SE Development Kit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includes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3399FF"/>
              </a:buClr>
              <a:buSzPts val="1300"/>
              <a:buChar char="•"/>
            </a:pPr>
            <a:r>
              <a:rPr lang="en-US" sz="1300">
                <a:solidFill>
                  <a:srgbClr val="3399FF"/>
                </a:solidFill>
              </a:rPr>
              <a:t>JRE</a:t>
            </a:r>
            <a:r>
              <a:rPr lang="en-US" sz="1300"/>
              <a:t>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command-line development tools such as </a:t>
            </a:r>
            <a:r>
              <a:rPr lang="en-US" sz="1300">
                <a:solidFill>
                  <a:srgbClr val="3399FF"/>
                </a:solidFill>
              </a:rPr>
              <a:t>compilers</a:t>
            </a:r>
            <a:r>
              <a:rPr lang="en-US" sz="1300"/>
              <a:t> and debuggers</a:t>
            </a:r>
            <a:endParaRPr/>
          </a:p>
        </p:txBody>
      </p:sp>
      <p:pic>
        <p:nvPicPr>
          <p:cNvPr id="288" name="Google Shape;2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575" y="1087438"/>
            <a:ext cx="4543425" cy="577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JVM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JVM: Java Virtual Machines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Java virtual machine is an </a:t>
            </a:r>
            <a:r>
              <a:rPr lang="en-US">
                <a:solidFill>
                  <a:schemeClr val="accent1"/>
                </a:solidFill>
              </a:rPr>
              <a:t>abstract computing machine</a:t>
            </a:r>
            <a:r>
              <a:rPr lang="en-US"/>
              <a:t> that has an instruction set and manipulates memory at run time.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Java virtual machine is ported to different platforms to provide hardware- and operating </a:t>
            </a:r>
            <a:r>
              <a:rPr lang="en-US">
                <a:solidFill>
                  <a:schemeClr val="accent1"/>
                </a:solidFill>
              </a:rPr>
              <a:t>system-independence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Programming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Programming</a:t>
            </a:r>
            <a:r>
              <a:rPr lang="en-US"/>
              <a:t> is the craft of transforming </a:t>
            </a:r>
            <a:r>
              <a:rPr lang="en-US">
                <a:solidFill>
                  <a:srgbClr val="FF0000"/>
                </a:solidFill>
              </a:rPr>
              <a:t>requirements</a:t>
            </a:r>
            <a:r>
              <a:rPr lang="en-US"/>
              <a:t> into something that computer can </a:t>
            </a:r>
            <a:r>
              <a:rPr lang="en-US">
                <a:solidFill>
                  <a:srgbClr val="00B050"/>
                </a:solidFill>
              </a:rPr>
              <a:t>execute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required: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566738" y="1752600"/>
            <a:ext cx="796766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Java Compiler: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CC66"/>
              </a:buClr>
              <a:buSzPts val="1400"/>
              <a:buChar char="–"/>
            </a:pPr>
            <a:r>
              <a:rPr lang="en-US" sz="1400">
                <a:solidFill>
                  <a:srgbClr val="FFCC66"/>
                </a:solidFill>
              </a:rPr>
              <a:t>JDK (Java Development Kit):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J2SE 5.0 (JDK 1.5.0)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Download from: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http://java.sun.com/j2se/1.5.0/download.jsp</a:t>
            </a:r>
            <a:endParaRPr sz="1500"/>
          </a:p>
          <a:p>
            <a:pPr indent="-23495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303" name="Google Shape;303;p30"/>
          <p:cNvSpPr txBox="1"/>
          <p:nvPr>
            <p:ph idx="2" type="body"/>
          </p:nvPr>
        </p:nvSpPr>
        <p:spPr>
          <a:xfrm>
            <a:off x="685800" y="3581400"/>
            <a:ext cx="7881938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Java Editor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Char char="–"/>
            </a:pPr>
            <a:r>
              <a:rPr lang="en-US" sz="1500">
                <a:solidFill>
                  <a:srgbClr val="FFCC66"/>
                </a:solidFill>
              </a:rPr>
              <a:t>JCreator 3.00 or JCreator 3.50 </a:t>
            </a:r>
            <a:r>
              <a:rPr lang="en-US" sz="1500"/>
              <a:t>(simple)</a:t>
            </a:r>
            <a:endParaRPr sz="1500">
              <a:solidFill>
                <a:srgbClr val="FFCC66"/>
              </a:solidFill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NetBeans (little bit slow, good for software development)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JBuilder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J#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IntelliJ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Eclipse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TextPad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BlueJ</a:t>
            </a:r>
            <a:endParaRPr/>
          </a:p>
          <a:p>
            <a:pPr indent="-23495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 txBox="1"/>
          <p:nvPr>
            <p:ph type="title"/>
          </p:nvPr>
        </p:nvSpPr>
        <p:spPr>
          <a:xfrm>
            <a:off x="609600" y="533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/>
              <a:t>Getting Started with Java Programming</a:t>
            </a:r>
            <a:endParaRPr/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685800" y="2209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Simple Java Application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Compiling Programs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Executing Applications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6477000" y="1981200"/>
            <a:ext cx="1828800" cy="3352800"/>
          </a:xfrm>
          <a:prstGeom prst="rect">
            <a:avLst/>
          </a:prstGeom>
          <a:solidFill>
            <a:srgbClr val="CE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0" y="258763"/>
            <a:ext cx="9144000" cy="671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edit-compile-execute cycle</a:t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1066800" y="1828800"/>
            <a:ext cx="1571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file</a:t>
            </a:r>
            <a:endParaRPr/>
          </a:p>
        </p:txBody>
      </p:sp>
      <p:grpSp>
        <p:nvGrpSpPr>
          <p:cNvPr id="319" name="Google Shape;319;p32"/>
          <p:cNvGrpSpPr/>
          <p:nvPr/>
        </p:nvGrpSpPr>
        <p:grpSpPr>
          <a:xfrm>
            <a:off x="1371600" y="2514600"/>
            <a:ext cx="1066800" cy="1219200"/>
            <a:chOff x="672" y="1872"/>
            <a:chExt cx="672" cy="768"/>
          </a:xfrm>
        </p:grpSpPr>
        <p:sp>
          <p:nvSpPr>
            <p:cNvPr id="320" name="Google Shape;320;p32"/>
            <p:cNvSpPr/>
            <p:nvPr/>
          </p:nvSpPr>
          <p:spPr>
            <a:xfrm>
              <a:off x="672" y="1872"/>
              <a:ext cx="672" cy="76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1" name="Google Shape;321;p32"/>
            <p:cNvCxnSpPr/>
            <p:nvPr/>
          </p:nvCxnSpPr>
          <p:spPr>
            <a:xfrm>
              <a:off x="768" y="2016"/>
              <a:ext cx="4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32"/>
            <p:cNvCxnSpPr/>
            <p:nvPr/>
          </p:nvCxnSpPr>
          <p:spPr>
            <a:xfrm>
              <a:off x="768" y="2112"/>
              <a:ext cx="4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32"/>
            <p:cNvCxnSpPr/>
            <p:nvPr/>
          </p:nvCxnSpPr>
          <p:spPr>
            <a:xfrm>
              <a:off x="768" y="2208"/>
              <a:ext cx="4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32"/>
            <p:cNvCxnSpPr/>
            <p:nvPr/>
          </p:nvCxnSpPr>
          <p:spPr>
            <a:xfrm>
              <a:off x="768" y="2304"/>
              <a:ext cx="4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32"/>
            <p:cNvCxnSpPr/>
            <p:nvPr/>
          </p:nvCxnSpPr>
          <p:spPr>
            <a:xfrm>
              <a:off x="768" y="2400"/>
              <a:ext cx="4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32"/>
            <p:cNvCxnSpPr/>
            <p:nvPr/>
          </p:nvCxnSpPr>
          <p:spPr>
            <a:xfrm>
              <a:off x="768" y="2496"/>
              <a:ext cx="4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7" name="Google Shape;327;p32"/>
          <p:cNvSpPr/>
          <p:nvPr/>
        </p:nvSpPr>
        <p:spPr>
          <a:xfrm>
            <a:off x="3810000" y="2667000"/>
            <a:ext cx="955675" cy="10366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011010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110101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010001</a:t>
            </a:r>
            <a:endParaRPr/>
          </a:p>
        </p:txBody>
      </p:sp>
      <p:sp>
        <p:nvSpPr>
          <p:cNvPr id="328" name="Google Shape;328;p32"/>
          <p:cNvSpPr txBox="1"/>
          <p:nvPr/>
        </p:nvSpPr>
        <p:spPr>
          <a:xfrm>
            <a:off x="3581400" y="1828800"/>
            <a:ext cx="1350963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file</a:t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6934200" y="2209800"/>
            <a:ext cx="955675" cy="136683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011010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110101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1001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7010400" y="3657600"/>
            <a:ext cx="838200" cy="381000"/>
          </a:xfrm>
          <a:prstGeom prst="flowChartManualOperation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6877050" y="4210050"/>
            <a:ext cx="1069975" cy="102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0111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0110110</a:t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 rot="1325674">
            <a:off x="7239000" y="3962400"/>
            <a:ext cx="3079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 rot="-833150">
            <a:off x="7315200" y="3429000"/>
            <a:ext cx="3079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34" name="Google Shape;334;p32"/>
          <p:cNvSpPr txBox="1"/>
          <p:nvPr/>
        </p:nvSpPr>
        <p:spPr>
          <a:xfrm>
            <a:off x="6248400" y="1524000"/>
            <a:ext cx="2233613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machine</a:t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58788" y="4724400"/>
            <a:ext cx="989012" cy="498475"/>
          </a:xfrm>
          <a:prstGeom prst="flowChartAlternateProcess">
            <a:avLst/>
          </a:prstGeom>
          <a:solidFill>
            <a:srgbClr val="CE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editor</a:t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2459038" y="4565650"/>
            <a:ext cx="1411287" cy="968375"/>
          </a:xfrm>
          <a:prstGeom prst="flowChartAlternateProcess">
            <a:avLst/>
          </a:prstGeom>
          <a:solidFill>
            <a:srgbClr val="CE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compiler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(javac)</a:t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5332413" y="4724400"/>
            <a:ext cx="989012" cy="498475"/>
          </a:xfrm>
          <a:prstGeom prst="flowChartAlternateProcess">
            <a:avLst/>
          </a:prstGeom>
          <a:solidFill>
            <a:srgbClr val="CE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(java)</a:t>
            </a:r>
            <a:endParaRPr/>
          </a:p>
        </p:txBody>
      </p:sp>
      <p:cxnSp>
        <p:nvCxnSpPr>
          <p:cNvPr id="338" name="Google Shape;338;p32"/>
          <p:cNvCxnSpPr/>
          <p:nvPr/>
        </p:nvCxnSpPr>
        <p:spPr>
          <a:xfrm flipH="1" rot="10800000">
            <a:off x="914400" y="3733800"/>
            <a:ext cx="685800" cy="99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2"/>
          <p:cNvCxnSpPr/>
          <p:nvPr/>
        </p:nvCxnSpPr>
        <p:spPr>
          <a:xfrm>
            <a:off x="2057400" y="3733800"/>
            <a:ext cx="762000" cy="83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2"/>
          <p:cNvCxnSpPr/>
          <p:nvPr/>
        </p:nvCxnSpPr>
        <p:spPr>
          <a:xfrm flipH="1" rot="10800000">
            <a:off x="3352800" y="3733800"/>
            <a:ext cx="609600" cy="83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2"/>
          <p:cNvCxnSpPr/>
          <p:nvPr/>
        </p:nvCxnSpPr>
        <p:spPr>
          <a:xfrm flipH="1" rot="10800000">
            <a:off x="4800600" y="3124200"/>
            <a:ext cx="1676400" cy="7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3"/>
          <p:cNvSpPr txBox="1"/>
          <p:nvPr>
            <p:ph type="title"/>
          </p:nvPr>
        </p:nvSpPr>
        <p:spPr>
          <a:xfrm>
            <a:off x="0" y="228600"/>
            <a:ext cx="8763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Standard Java files</a:t>
            </a:r>
            <a:endParaRPr/>
          </a:p>
        </p:txBody>
      </p:sp>
      <p:sp>
        <p:nvSpPr>
          <p:cNvPr id="348" name="Google Shape;348;p33"/>
          <p:cNvSpPr txBox="1"/>
          <p:nvPr>
            <p:ph idx="4294967295" type="body"/>
          </p:nvPr>
        </p:nvSpPr>
        <p:spPr>
          <a:xfrm>
            <a:off x="457200" y="1905000"/>
            <a:ext cx="8001000" cy="19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source files: </a:t>
            </a: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*.java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600">
                <a:latin typeface="Arial"/>
                <a:ea typeface="Arial"/>
                <a:cs typeface="Arial"/>
                <a:sym typeface="Arial"/>
              </a:rPr>
              <a:t>Java source files contain the source code in readable form, as typed in by the programmer.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/>
          <p:nvPr/>
        </p:nvSpPr>
        <p:spPr>
          <a:xfrm>
            <a:off x="457200" y="3886200"/>
            <a:ext cx="8001000" cy="20574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files: </a:t>
            </a: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*.class</a:t>
            </a:r>
            <a:b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class files contain </a:t>
            </a:r>
            <a:r>
              <a:rPr lang="en-US" sz="2800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byte code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 machine readable version of the class). They are generated by the compiler from the source file.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4"/>
          <p:cNvSpPr txBox="1"/>
          <p:nvPr>
            <p:ph type="title"/>
          </p:nvPr>
        </p:nvSpPr>
        <p:spPr>
          <a:xfrm>
            <a:off x="152400" y="228600"/>
            <a:ext cx="8763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Command line invocation</a:t>
            </a:r>
            <a:endParaRPr/>
          </a:p>
        </p:txBody>
      </p:sp>
      <p:sp>
        <p:nvSpPr>
          <p:cNvPr id="356" name="Google Shape;356;p34"/>
          <p:cNvSpPr txBox="1"/>
          <p:nvPr>
            <p:ph idx="4294967295" type="body"/>
          </p:nvPr>
        </p:nvSpPr>
        <p:spPr>
          <a:xfrm>
            <a:off x="304800" y="1752600"/>
            <a:ext cx="8178800" cy="382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compilation and execution of Java in JDK are done from a command line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Microsoft systems: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DOS shell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Unix: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Unix shell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 Java Program</a:t>
            </a:r>
            <a:endParaRPr/>
          </a:p>
        </p:txBody>
      </p:sp>
      <p:sp>
        <p:nvSpPr>
          <p:cNvPr id="363" name="Google Shape;363;p35"/>
          <p:cNvSpPr txBox="1"/>
          <p:nvPr/>
        </p:nvSpPr>
        <p:spPr>
          <a:xfrm>
            <a:off x="914400" y="2286000"/>
            <a:ext cx="7696200" cy="35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My first simple Java program */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 (String[]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 ("Hello World");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4" name="Google Shape;364;p35"/>
          <p:cNvGrpSpPr/>
          <p:nvPr/>
        </p:nvGrpSpPr>
        <p:grpSpPr>
          <a:xfrm>
            <a:off x="2362200" y="1600200"/>
            <a:ext cx="1981200" cy="762000"/>
            <a:chOff x="1488" y="1008"/>
            <a:chExt cx="1248" cy="480"/>
          </a:xfrm>
        </p:grpSpPr>
        <p:sp>
          <p:nvSpPr>
            <p:cNvPr id="365" name="Google Shape;365;p35"/>
            <p:cNvSpPr txBox="1"/>
            <p:nvPr/>
          </p:nvSpPr>
          <p:spPr>
            <a:xfrm>
              <a:off x="1488" y="1008"/>
              <a:ext cx="955" cy="296"/>
            </a:xfrm>
            <a:prstGeom prst="rect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Comments</a:t>
              </a:r>
              <a:endParaRPr/>
            </a:p>
          </p:txBody>
        </p:sp>
        <p:cxnSp>
          <p:nvCxnSpPr>
            <p:cNvPr id="366" name="Google Shape;366;p35"/>
            <p:cNvCxnSpPr/>
            <p:nvPr/>
          </p:nvCxnSpPr>
          <p:spPr>
            <a:xfrm>
              <a:off x="2208" y="1296"/>
              <a:ext cx="528" cy="192"/>
            </a:xfrm>
            <a:prstGeom prst="straightConnector1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367" name="Google Shape;367;p35"/>
          <p:cNvGrpSpPr/>
          <p:nvPr/>
        </p:nvGrpSpPr>
        <p:grpSpPr>
          <a:xfrm>
            <a:off x="2057400" y="4495800"/>
            <a:ext cx="3425825" cy="2130425"/>
            <a:chOff x="1296" y="2832"/>
            <a:chExt cx="2158" cy="1342"/>
          </a:xfrm>
        </p:grpSpPr>
        <p:sp>
          <p:nvSpPr>
            <p:cNvPr id="368" name="Google Shape;368;p35"/>
            <p:cNvSpPr txBox="1"/>
            <p:nvPr/>
          </p:nvSpPr>
          <p:spPr>
            <a:xfrm>
              <a:off x="1728" y="3648"/>
              <a:ext cx="1726" cy="526"/>
            </a:xfrm>
            <a:prstGeom prst="rect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Braces indicate start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end of main</a:t>
              </a:r>
              <a:endParaRPr/>
            </a:p>
          </p:txBody>
        </p:sp>
        <p:cxnSp>
          <p:nvCxnSpPr>
            <p:cNvPr id="369" name="Google Shape;369;p35"/>
            <p:cNvCxnSpPr/>
            <p:nvPr/>
          </p:nvCxnSpPr>
          <p:spPr>
            <a:xfrm rot="10800000">
              <a:off x="1440" y="2832"/>
              <a:ext cx="528" cy="864"/>
            </a:xfrm>
            <a:prstGeom prst="straightConnector1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>
              <a:off x="1296" y="3360"/>
              <a:ext cx="672" cy="336"/>
            </a:xfrm>
            <a:prstGeom prst="straightConnector1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371" name="Google Shape;371;p35"/>
          <p:cNvGrpSpPr/>
          <p:nvPr/>
        </p:nvGrpSpPr>
        <p:grpSpPr>
          <a:xfrm>
            <a:off x="4343400" y="4343400"/>
            <a:ext cx="4613275" cy="469900"/>
            <a:chOff x="2736" y="2736"/>
            <a:chExt cx="2906" cy="296"/>
          </a:xfrm>
        </p:grpSpPr>
        <p:sp>
          <p:nvSpPr>
            <p:cNvPr id="372" name="Google Shape;372;p35"/>
            <p:cNvSpPr txBox="1"/>
            <p:nvPr/>
          </p:nvSpPr>
          <p:spPr>
            <a:xfrm>
              <a:off x="3494" y="2736"/>
              <a:ext cx="2148" cy="296"/>
            </a:xfrm>
            <a:prstGeom prst="rect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 to print to screen</a:t>
              </a:r>
              <a:endParaRPr/>
            </a:p>
          </p:txBody>
        </p:sp>
        <p:cxnSp>
          <p:nvCxnSpPr>
            <p:cNvPr id="373" name="Google Shape;373;p35"/>
            <p:cNvCxnSpPr/>
            <p:nvPr/>
          </p:nvCxnSpPr>
          <p:spPr>
            <a:xfrm flipH="1">
              <a:off x="2736" y="2902"/>
              <a:ext cx="816" cy="74"/>
            </a:xfrm>
            <a:prstGeom prst="straightConnector1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374" name="Google Shape;374;p35"/>
          <p:cNvGrpSpPr/>
          <p:nvPr/>
        </p:nvGrpSpPr>
        <p:grpSpPr>
          <a:xfrm>
            <a:off x="5486400" y="5029200"/>
            <a:ext cx="1819275" cy="927100"/>
            <a:chOff x="3456" y="3168"/>
            <a:chExt cx="1146" cy="584"/>
          </a:xfrm>
        </p:grpSpPr>
        <p:sp>
          <p:nvSpPr>
            <p:cNvPr id="375" name="Google Shape;375;p35"/>
            <p:cNvSpPr txBox="1"/>
            <p:nvPr/>
          </p:nvSpPr>
          <p:spPr>
            <a:xfrm>
              <a:off x="3456" y="3456"/>
              <a:ext cx="1146" cy="296"/>
            </a:xfrm>
            <a:prstGeom prst="rect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to print</a:t>
              </a:r>
              <a:endParaRPr/>
            </a:p>
          </p:txBody>
        </p:sp>
        <p:cxnSp>
          <p:nvCxnSpPr>
            <p:cNvPr id="376" name="Google Shape;376;p35"/>
            <p:cNvCxnSpPr/>
            <p:nvPr/>
          </p:nvCxnSpPr>
          <p:spPr>
            <a:xfrm rot="10800000">
              <a:off x="3792" y="3168"/>
              <a:ext cx="240" cy="336"/>
            </a:xfrm>
            <a:prstGeom prst="straightConnector1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377" name="Google Shape;377;p35"/>
          <p:cNvGrpSpPr/>
          <p:nvPr/>
        </p:nvGrpSpPr>
        <p:grpSpPr>
          <a:xfrm>
            <a:off x="7315200" y="5105400"/>
            <a:ext cx="1828800" cy="1520825"/>
            <a:chOff x="4608" y="3216"/>
            <a:chExt cx="1152" cy="958"/>
          </a:xfrm>
        </p:grpSpPr>
        <p:sp>
          <p:nvSpPr>
            <p:cNvPr id="378" name="Google Shape;378;p35"/>
            <p:cNvSpPr txBox="1"/>
            <p:nvPr/>
          </p:nvSpPr>
          <p:spPr>
            <a:xfrm>
              <a:off x="4902" y="3648"/>
              <a:ext cx="858" cy="526"/>
            </a:xfrm>
            <a:prstGeom prst="rect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End of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statement</a:t>
              </a:r>
              <a:endParaRPr/>
            </a:p>
          </p:txBody>
        </p:sp>
        <p:cxnSp>
          <p:nvCxnSpPr>
            <p:cNvPr id="379" name="Google Shape;379;p35"/>
            <p:cNvCxnSpPr/>
            <p:nvPr/>
          </p:nvCxnSpPr>
          <p:spPr>
            <a:xfrm rot="10800000">
              <a:off x="4608" y="3216"/>
              <a:ext cx="582" cy="528"/>
            </a:xfrm>
            <a:prstGeom prst="straightConnector1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380" name="Google Shape;380;p35"/>
          <p:cNvGrpSpPr/>
          <p:nvPr/>
        </p:nvGrpSpPr>
        <p:grpSpPr>
          <a:xfrm>
            <a:off x="3429000" y="2743200"/>
            <a:ext cx="5227638" cy="1295400"/>
            <a:chOff x="2160" y="1728"/>
            <a:chExt cx="3293" cy="816"/>
          </a:xfrm>
        </p:grpSpPr>
        <p:sp>
          <p:nvSpPr>
            <p:cNvPr id="381" name="Google Shape;381;p35"/>
            <p:cNvSpPr txBox="1"/>
            <p:nvPr/>
          </p:nvSpPr>
          <p:spPr>
            <a:xfrm>
              <a:off x="2160" y="1728"/>
              <a:ext cx="3293" cy="526"/>
            </a:xfrm>
            <a:prstGeom prst="rect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Java programs have a main function;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CC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they also start at main</a:t>
              </a:r>
              <a:endParaRPr/>
            </a:p>
          </p:txBody>
        </p:sp>
        <p:cxnSp>
          <p:nvCxnSpPr>
            <p:cNvPr id="382" name="Google Shape;382;p35"/>
            <p:cNvCxnSpPr/>
            <p:nvPr/>
          </p:nvCxnSpPr>
          <p:spPr>
            <a:xfrm>
              <a:off x="2880" y="2256"/>
              <a:ext cx="0" cy="288"/>
            </a:xfrm>
            <a:prstGeom prst="straightConnector1">
              <a:avLst/>
            </a:prstGeom>
            <a:noFill/>
            <a:ln cap="flat" cmpd="sng" w="12700">
              <a:solidFill>
                <a:srgbClr val="99FF33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6"/>
          <p:cNvSpPr txBox="1"/>
          <p:nvPr>
            <p:ph type="title"/>
          </p:nvPr>
        </p:nvSpPr>
        <p:spPr>
          <a:xfrm>
            <a:off x="381000" y="228600"/>
            <a:ext cx="7315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Compiling</a:t>
            </a:r>
            <a:endParaRPr/>
          </a:p>
        </p:txBody>
      </p:sp>
      <p:sp>
        <p:nvSpPr>
          <p:cNvPr id="389" name="Google Shape;389;p36"/>
          <p:cNvSpPr txBox="1"/>
          <p:nvPr>
            <p:ph idx="4294967295" type="body"/>
          </p:nvPr>
        </p:nvSpPr>
        <p:spPr>
          <a:xfrm>
            <a:off x="304800" y="1828800"/>
            <a:ext cx="8178800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Name of the JDK compiler:</a:t>
            </a:r>
            <a:r>
              <a:rPr lang="en-US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endParaRPr>
              <a:solidFill>
                <a:srgbClr val="FF99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invoke: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javac &lt;source name&gt;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compiles &lt;source name&gt; and all classes it depends 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cd C:\example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javac Hello.java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7"/>
          <p:cNvSpPr txBox="1"/>
          <p:nvPr>
            <p:ph type="title"/>
          </p:nvPr>
        </p:nvSpPr>
        <p:spPr>
          <a:xfrm>
            <a:off x="152400" y="228600"/>
            <a:ext cx="8763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Execution</a:t>
            </a:r>
            <a:endParaRPr/>
          </a:p>
        </p:txBody>
      </p:sp>
      <p:sp>
        <p:nvSpPr>
          <p:cNvPr id="396" name="Google Shape;396;p37"/>
          <p:cNvSpPr txBox="1"/>
          <p:nvPr>
            <p:ph idx="4294967295" type="body"/>
          </p:nvPr>
        </p:nvSpPr>
        <p:spPr>
          <a:xfrm>
            <a:off x="304800" y="1828800"/>
            <a:ext cx="8178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C:\example&gt; </a:t>
            </a:r>
            <a:r>
              <a:rPr b="1" lang="en-US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rPr>
              <a:t>java Hello</a:t>
            </a:r>
            <a:endParaRPr>
              <a:solidFill>
                <a:srgbClr val="FF9933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“java” starts the Java virtual machine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FF00"/>
              </a:buClr>
              <a:buSzPts val="3200"/>
              <a:buChar char="•"/>
            </a:pPr>
            <a:r>
              <a:rPr lang="en-US">
                <a:solidFill>
                  <a:srgbClr val="00FF00"/>
                </a:solidFill>
              </a:rPr>
              <a:t>Wrong!</a:t>
            </a:r>
            <a:r>
              <a:rPr b="1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java Hello.class</a:t>
            </a:r>
            <a:endParaRPr>
              <a:solidFill>
                <a:srgbClr val="00FF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named class is loaded and execution is started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Other classes are loaded as needed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Only possible if class has been compiled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/>
          <p:cNvSpPr txBox="1"/>
          <p:nvPr>
            <p:ph type="title"/>
          </p:nvPr>
        </p:nvSpPr>
        <p:spPr>
          <a:xfrm>
            <a:off x="457200" y="228600"/>
            <a:ext cx="8001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Java/Jdk1.5.0_07/bin</a:t>
            </a:r>
            <a:endParaRPr/>
          </a:p>
        </p:txBody>
      </p:sp>
      <p:pic>
        <p:nvPicPr>
          <p:cNvPr id="403" name="Google Shape;40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76350"/>
            <a:ext cx="541020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9"/>
          <p:cNvSpPr txBox="1"/>
          <p:nvPr>
            <p:ph type="title"/>
          </p:nvPr>
        </p:nvSpPr>
        <p:spPr>
          <a:xfrm>
            <a:off x="574675" y="611188"/>
            <a:ext cx="8001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Problems on compiling:</a:t>
            </a:r>
            <a:endParaRPr/>
          </a:p>
        </p:txBody>
      </p:sp>
      <p:sp>
        <p:nvSpPr>
          <p:cNvPr id="410" name="Google Shape;410;p39"/>
          <p:cNvSpPr txBox="1"/>
          <p:nvPr>
            <p:ph idx="1" type="body"/>
          </p:nvPr>
        </p:nvSpPr>
        <p:spPr>
          <a:xfrm>
            <a:off x="381000" y="1828800"/>
            <a:ext cx="8458200" cy="477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 sz="2100"/>
              <a:t>Compile the program: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</a:pPr>
            <a:r>
              <a:rPr lang="en-US" sz="1900"/>
              <a:t> compile </a:t>
            </a:r>
            <a:r>
              <a:rPr lang="en-US" sz="1900">
                <a:solidFill>
                  <a:srgbClr val="FF0000"/>
                </a:solidFill>
              </a:rPr>
              <a:t>Hello.java </a:t>
            </a:r>
            <a:r>
              <a:rPr lang="en-US" sz="1900"/>
              <a:t>by using the following command: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Noto Sans Symbols"/>
              <a:buNone/>
            </a:pPr>
            <a:r>
              <a:rPr lang="en-US" sz="3600">
                <a:solidFill>
                  <a:srgbClr val="FF0000"/>
                </a:solidFill>
              </a:rPr>
              <a:t>			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javac Hello.java</a:t>
            </a:r>
            <a:endParaRPr/>
          </a:p>
          <a:p>
            <a:pPr indent="-285750" lvl="1" marL="74295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rPr lang="en-US" sz="1900"/>
              <a:t>	 it generates a file named </a:t>
            </a:r>
            <a:r>
              <a:rPr lang="en-US" sz="1900">
                <a:solidFill>
                  <a:srgbClr val="FF0000"/>
                </a:solidFill>
              </a:rPr>
              <a:t>Hello.class</a:t>
            </a:r>
            <a:endParaRPr/>
          </a:p>
          <a:p>
            <a:pPr indent="-342900" lvl="0" marL="342900" rtl="0" algn="l">
              <a:spcBef>
                <a:spcPts val="950"/>
              </a:spcBef>
              <a:spcAft>
                <a:spcPts val="0"/>
              </a:spcAft>
              <a:buClr>
                <a:srgbClr val="6699FF"/>
              </a:buClr>
              <a:buSzPts val="3800"/>
              <a:buFont typeface="Noto Sans Symbols"/>
              <a:buChar char="☹"/>
            </a:pPr>
            <a:r>
              <a:rPr b="1" lang="en-US" sz="19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‘javac’ is not recognized as an internal or  external command, operable program or hatch file.</a:t>
            </a:r>
            <a:endParaRPr/>
          </a:p>
          <a:p>
            <a:pPr indent="-342900" lvl="0" marL="342900" rtl="0" algn="l"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Noto Sans Symbols"/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en-US" sz="1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javac:</a:t>
            </a:r>
            <a:r>
              <a:rPr b="1" lang="en-US" sz="1900">
                <a:solidFill>
                  <a:schemeClr val="accent1"/>
                </a:solidFill>
              </a:rPr>
              <a:t> </a:t>
            </a:r>
            <a:r>
              <a:rPr b="1" lang="en-US" sz="1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900">
                <a:solidFill>
                  <a:schemeClr val="accent1"/>
                </a:solidFill>
              </a:rPr>
              <a:t> </a:t>
            </a:r>
            <a:r>
              <a:rPr b="1" lang="en-US" sz="1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-US" sz="1900">
                <a:solidFill>
                  <a:schemeClr val="accent1"/>
                </a:solidFill>
              </a:rPr>
              <a:t> </a:t>
            </a:r>
            <a:r>
              <a:rPr b="1" lang="en-US" sz="1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endParaRPr/>
          </a:p>
          <a:p>
            <a:pPr indent="-342900" lvl="0" marL="342900" rtl="0" algn="l"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Noto Sans Symbols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/>
              <a:t>if you see one of these errors, you have two choices: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Noto Sans Symbols"/>
              <a:buNone/>
            </a:pPr>
            <a:r>
              <a:rPr lang="en-US" sz="1900"/>
              <a:t>	1) specify the full path in which the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javac</a:t>
            </a:r>
            <a:r>
              <a:rPr lang="en-US" sz="1900"/>
              <a:t> program locates every time. For example: </a:t>
            </a:r>
            <a:endParaRPr/>
          </a:p>
          <a:p>
            <a:pPr indent="-342900" lvl="0" marL="342900" rtl="0" algn="ctr"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oto Sans Symbols"/>
              <a:buNone/>
            </a:pPr>
            <a:r>
              <a:rPr lang="en-US" sz="17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C:\program files\java\jdk1.5.0_07\bin\javac</a:t>
            </a:r>
            <a:r>
              <a:rPr lang="en-US" sz="1700"/>
              <a:t> </a:t>
            </a:r>
            <a:r>
              <a:rPr lang="en-US" sz="17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Hello.java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Noto Sans Symbols"/>
              <a:buNone/>
            </a:pPr>
            <a:r>
              <a:rPr lang="en-US" sz="1900"/>
              <a:t>	2) set the PATH environment variable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Procedural programming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Programmer implements requirement by breaking down them to small steps (functional decomposition).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Programmer creates the “recipe” that computer can understand and execute.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/>
              <a:t>Windows XP Procedure to Set Path</a:t>
            </a:r>
            <a:endParaRPr/>
          </a:p>
        </p:txBody>
      </p:sp>
      <p:sp>
        <p:nvSpPr>
          <p:cNvPr id="417" name="Google Shape;417;p40"/>
          <p:cNvSpPr txBox="1"/>
          <p:nvPr>
            <p:ph idx="1" type="body"/>
          </p:nvPr>
        </p:nvSpPr>
        <p:spPr>
          <a:xfrm>
            <a:off x="457200" y="1752600"/>
            <a:ext cx="396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XP-step 1</a:t>
            </a:r>
            <a:endParaRPr/>
          </a:p>
          <a:p>
            <a:pPr indent="-304800" lvl="1" marL="762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Choose Control Panel-&gt; System. </a:t>
            </a:r>
            <a:endParaRPr/>
          </a:p>
          <a:p>
            <a:pPr indent="-304800" lvl="1" marL="762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Choose ADVANCED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pic>
        <p:nvPicPr>
          <p:cNvPr descr="screen_Shot" id="418" name="Google Shape;4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1524000"/>
            <a:ext cx="4397375" cy="49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0"/>
          <p:cNvSpPr/>
          <p:nvPr/>
        </p:nvSpPr>
        <p:spPr>
          <a:xfrm>
            <a:off x="7543800" y="1905000"/>
            <a:ext cx="1295400" cy="331788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/>
              <a:t>Windows XP Procedure to Set Path</a:t>
            </a:r>
            <a:endParaRPr/>
          </a:p>
        </p:txBody>
      </p:sp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566738" y="1752600"/>
            <a:ext cx="309562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XP-step 2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/>
              <a:t>Choose </a:t>
            </a:r>
            <a:br>
              <a:rPr lang="en-US" sz="1600"/>
            </a:br>
            <a:r>
              <a:rPr lang="en-US" sz="1600"/>
              <a:t>Environment Variables.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pic>
        <p:nvPicPr>
          <p:cNvPr descr="screen_Shot" id="427" name="Google Shape;4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524000"/>
            <a:ext cx="4540250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1"/>
          <p:cNvSpPr/>
          <p:nvPr/>
        </p:nvSpPr>
        <p:spPr>
          <a:xfrm>
            <a:off x="5692775" y="5546725"/>
            <a:ext cx="1546225" cy="473075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2"/>
          <p:cNvSpPr txBox="1"/>
          <p:nvPr>
            <p:ph type="title"/>
          </p:nvPr>
        </p:nvSpPr>
        <p:spPr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/>
              <a:t>Windows XP Procedure to Set Path</a:t>
            </a:r>
            <a:endParaRPr/>
          </a:p>
        </p:txBody>
      </p:sp>
      <p:sp>
        <p:nvSpPr>
          <p:cNvPr id="435" name="Google Shape;435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36" name="Google Shape;43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85875"/>
            <a:ext cx="7659688" cy="55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2"/>
          <p:cNvSpPr/>
          <p:nvPr/>
        </p:nvSpPr>
        <p:spPr>
          <a:xfrm>
            <a:off x="1752600" y="5851525"/>
            <a:ext cx="1546225" cy="473075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5867400" y="4419600"/>
            <a:ext cx="860425" cy="304800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2"/>
          <p:cNvSpPr/>
          <p:nvPr/>
        </p:nvSpPr>
        <p:spPr>
          <a:xfrm>
            <a:off x="5943600" y="1752600"/>
            <a:ext cx="2209800" cy="228600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5943600" y="2057400"/>
            <a:ext cx="2209800" cy="228600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6448425" y="2362200"/>
            <a:ext cx="914400" cy="304800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3"/>
          <p:cNvSpPr txBox="1"/>
          <p:nvPr>
            <p:ph type="title"/>
          </p:nvPr>
        </p:nvSpPr>
        <p:spPr>
          <a:xfrm>
            <a:off x="574675" y="3048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Windows XP Procedure</a:t>
            </a:r>
            <a:endParaRPr/>
          </a:p>
        </p:txBody>
      </p:sp>
      <p:sp>
        <p:nvSpPr>
          <p:cNvPr id="448" name="Google Shape;448;p43"/>
          <p:cNvSpPr txBox="1"/>
          <p:nvPr>
            <p:ph idx="1" type="body"/>
          </p:nvPr>
        </p:nvSpPr>
        <p:spPr>
          <a:xfrm>
            <a:off x="566738" y="1752600"/>
            <a:ext cx="35480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XP-step 3</a:t>
            </a:r>
            <a:endParaRPr/>
          </a:p>
          <a:p>
            <a:pPr indent="-304800" lvl="1" marL="762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Choose </a:t>
            </a:r>
            <a:br>
              <a:rPr lang="en-US" sz="1400"/>
            </a:br>
            <a:r>
              <a:rPr lang="en-US" sz="1400"/>
              <a:t>New and enter the path(which one??)</a:t>
            </a:r>
            <a:endParaRPr/>
          </a:p>
          <a:p>
            <a:pPr indent="-304800" lvl="1" marL="762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Variable: </a:t>
            </a:r>
            <a:br>
              <a:rPr lang="en-US" sz="1500"/>
            </a:br>
            <a:r>
              <a:rPr lang="en-US" sz="1500"/>
              <a:t>	PATH</a:t>
            </a:r>
            <a:endParaRPr/>
          </a:p>
          <a:p>
            <a:pPr indent="-304800" lvl="1" marL="762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Value:</a:t>
            </a:r>
            <a:endParaRPr/>
          </a:p>
          <a:p>
            <a:pPr indent="-304800" lvl="1" marL="762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c:\program files\java\ jdk1.5.0_07\bin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/>
              <a:t>(or wherever is the above </a:t>
            </a:r>
            <a:r>
              <a:rPr lang="en-US" sz="1600">
                <a:solidFill>
                  <a:srgbClr val="FF3300"/>
                </a:solidFill>
              </a:rPr>
              <a:t>bin</a:t>
            </a:r>
            <a:r>
              <a:rPr lang="en-US" sz="1600"/>
              <a:t> folder)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pic>
        <p:nvPicPr>
          <p:cNvPr id="449" name="Google Shape;44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676400"/>
            <a:ext cx="4354513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3"/>
          <p:cNvSpPr/>
          <p:nvPr/>
        </p:nvSpPr>
        <p:spPr>
          <a:xfrm>
            <a:off x="4572000" y="2514600"/>
            <a:ext cx="3611563" cy="379413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6553200" y="6019800"/>
            <a:ext cx="1168400" cy="393700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OOPS Concepts</a:t>
            </a:r>
            <a:endParaRPr/>
          </a:p>
        </p:txBody>
      </p:sp>
      <p:sp>
        <p:nvSpPr>
          <p:cNvPr id="457" name="Google Shape;457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Classes and Objects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Message and Methods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Encapsulation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Association, Aggregation and Composition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Inheritance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Polymorphism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Abstraction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Modularity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Coupling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Cohesion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Interfaces, Implementation?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Classes and Objects</a:t>
            </a:r>
            <a:endParaRPr/>
          </a:p>
        </p:txBody>
      </p:sp>
      <p:sp>
        <p:nvSpPr>
          <p:cNvPr id="463" name="Google Shape;463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 oriented programming uses objects.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object</a:t>
            </a:r>
            <a:r>
              <a:rPr lang="en-US"/>
              <a:t> is a thing, both tangible and intangible. Account, Vehicle, Employee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create an object inside a compute program we must provide a definition for objects – how they behave and what kinds of information they maintain – called a </a:t>
            </a:r>
            <a:r>
              <a:rPr lang="en-US">
                <a:solidFill>
                  <a:srgbClr val="00B050"/>
                </a:solidFill>
              </a:rPr>
              <a:t>class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object is called an </a:t>
            </a:r>
            <a:r>
              <a:rPr lang="en-US">
                <a:solidFill>
                  <a:srgbClr val="FF0000"/>
                </a:solidFill>
              </a:rPr>
              <a:t>instance</a:t>
            </a:r>
            <a:r>
              <a:rPr lang="en-US"/>
              <a:t> of a class.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 interacts with each other via message.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Message and Methods</a:t>
            </a:r>
            <a:endParaRPr/>
          </a:p>
        </p:txBody>
      </p:sp>
      <p:sp>
        <p:nvSpPr>
          <p:cNvPr id="469" name="Google Shape;469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instruct a class or an object to perform a task, we send </a:t>
            </a:r>
            <a:r>
              <a:rPr lang="en-US">
                <a:solidFill>
                  <a:srgbClr val="FF0000"/>
                </a:solidFill>
              </a:rPr>
              <a:t>message</a:t>
            </a:r>
            <a:r>
              <a:rPr lang="en-US"/>
              <a:t> to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send message only to classes and objects that understand the message you sent  to them.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class or an object  must posses a matching </a:t>
            </a:r>
            <a:r>
              <a:rPr lang="en-US">
                <a:solidFill>
                  <a:srgbClr val="00B050"/>
                </a:solidFill>
              </a:rPr>
              <a:t>method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to be handle the received message.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method defined for a class is called </a:t>
            </a:r>
            <a:r>
              <a:rPr lang="en-US">
                <a:solidFill>
                  <a:srgbClr val="FF0000"/>
                </a:solidFill>
              </a:rPr>
              <a:t>class method</a:t>
            </a:r>
            <a:r>
              <a:rPr lang="en-US"/>
              <a:t>, and a method defined for an object is called an </a:t>
            </a:r>
            <a:r>
              <a:rPr lang="en-US">
                <a:solidFill>
                  <a:srgbClr val="00B050"/>
                </a:solidFill>
              </a:rPr>
              <a:t>instance method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value we pass to an object when sending a message is called an </a:t>
            </a:r>
            <a:r>
              <a:rPr lang="en-US">
                <a:solidFill>
                  <a:srgbClr val="FF0000"/>
                </a:solidFill>
              </a:rPr>
              <a:t>argument</a:t>
            </a:r>
            <a:r>
              <a:rPr lang="en-US"/>
              <a:t> of the message.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Message Passing</a:t>
            </a:r>
            <a:endParaRPr/>
          </a:p>
        </p:txBody>
      </p:sp>
      <p:sp>
        <p:nvSpPr>
          <p:cNvPr id="475" name="Google Shape;475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process</a:t>
            </a:r>
            <a:r>
              <a:rPr lang="en-US"/>
              <a:t> by which an object: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Sends </a:t>
            </a:r>
            <a:r>
              <a:rPr lang="en-US">
                <a:solidFill>
                  <a:srgbClr val="00B050"/>
                </a:solidFill>
              </a:rPr>
              <a:t>data</a:t>
            </a:r>
            <a:r>
              <a:rPr lang="en-US"/>
              <a:t> to other objects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Asks the other object to invoke the method.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other words, object talks to each other via </a:t>
            </a:r>
            <a:r>
              <a:rPr lang="en-US">
                <a:solidFill>
                  <a:srgbClr val="00B050"/>
                </a:solidFill>
              </a:rPr>
              <a:t>messages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481" name="Google Shape;481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Encapsulation is the integration of data and operations into a class.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Encapsulation is hiding the functional details from the object calling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Can you drive the car?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Yes, I can!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So, how does acceleration work?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Char char="–"/>
            </a:pPr>
            <a:r>
              <a:rPr lang="en-US">
                <a:solidFill>
                  <a:srgbClr val="00B050"/>
                </a:solidFill>
              </a:rPr>
              <a:t>Huh?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Details encapsulated (hidden) from the driver.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Association, Aggregation and Composition</a:t>
            </a:r>
            <a:endParaRPr/>
          </a:p>
        </p:txBody>
      </p:sp>
      <p:sp>
        <p:nvSpPr>
          <p:cNvPr id="487" name="Google Shape;487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31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5100"/>
              <a:t>Association → </a:t>
            </a:r>
            <a:r>
              <a:rPr lang="en-US" sz="5100"/>
              <a:t>Whenever two object are related with each other the relationship is called </a:t>
            </a:r>
            <a:r>
              <a:rPr b="1" i="1" lang="en-US" sz="5100"/>
              <a:t>association</a:t>
            </a:r>
            <a:r>
              <a:rPr lang="en-US" sz="5100"/>
              <a:t> between objects.</a:t>
            </a:r>
            <a:endParaRPr/>
          </a:p>
          <a:p>
            <a:pPr indent="-342931" lvl="0" marL="342900" rtl="0" algn="l"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5100"/>
              <a:t>Aggregation → </a:t>
            </a:r>
            <a:r>
              <a:rPr b="1" i="1" lang="en-US" sz="5100"/>
              <a:t>Aggregation</a:t>
            </a:r>
            <a:r>
              <a:rPr lang="en-US" sz="5100"/>
              <a:t> is specialized form of </a:t>
            </a:r>
            <a:r>
              <a:rPr b="1" i="1" lang="en-US" sz="5100"/>
              <a:t>association.</a:t>
            </a:r>
            <a:r>
              <a:rPr lang="en-US" sz="5100"/>
              <a:t> In </a:t>
            </a:r>
            <a:r>
              <a:rPr b="1" i="1" lang="en-US" sz="5100"/>
              <a:t>aggregation objects</a:t>
            </a:r>
            <a:r>
              <a:rPr lang="en-US" sz="5100"/>
              <a:t> have their own life-cycle but there is ownership and child object can not belongs to another parent object. But this is only an ownership not the life-cycle control of child control through parent object. </a:t>
            </a:r>
            <a:r>
              <a:rPr b="1" lang="en-US" sz="5100"/>
              <a:t>Ex:</a:t>
            </a:r>
            <a:r>
              <a:rPr lang="en-US" sz="5100"/>
              <a:t> Student  and teacher, Person and address etc.</a:t>
            </a:r>
            <a:endParaRPr/>
          </a:p>
          <a:p>
            <a:pPr indent="-342931" lvl="0" marL="342900" rtl="0" algn="l"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5100"/>
              <a:t>Composition → </a:t>
            </a:r>
            <a:r>
              <a:rPr b="1" i="1" lang="en-US" sz="5100"/>
              <a:t>Composition</a:t>
            </a:r>
            <a:r>
              <a:rPr lang="en-US" sz="5100"/>
              <a:t> is again </a:t>
            </a:r>
            <a:r>
              <a:rPr b="1" i="1" lang="en-US" sz="5100"/>
              <a:t>specialize</a:t>
            </a:r>
            <a:r>
              <a:rPr lang="en-US" sz="5100"/>
              <a:t> form of </a:t>
            </a:r>
            <a:r>
              <a:rPr b="1" i="1" lang="en-US" sz="5100"/>
              <a:t>aggregation</a:t>
            </a:r>
            <a:r>
              <a:rPr lang="en-US" sz="5100"/>
              <a:t> and we can call this as a “</a:t>
            </a:r>
            <a:r>
              <a:rPr b="1" i="1" lang="en-US" sz="5100"/>
              <a:t>life and death</a:t>
            </a:r>
            <a:r>
              <a:rPr lang="en-US" sz="5100"/>
              <a:t>” relationship. It is a strong type of </a:t>
            </a:r>
            <a:r>
              <a:rPr b="1" i="1" lang="en-US" sz="5100"/>
              <a:t>aggregation</a:t>
            </a:r>
            <a:r>
              <a:rPr lang="en-US" sz="5100"/>
              <a:t>. Child object dose not have their life-cycle and if parent object deletes all child object will also be deleted. </a:t>
            </a:r>
            <a:r>
              <a:rPr b="1" lang="en-US" sz="5100"/>
              <a:t>Ex: </a:t>
            </a:r>
            <a:r>
              <a:rPr lang="en-US" sz="5100"/>
              <a:t>House and room</a:t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Procedural programming …..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What’s wrong with procedural programming language?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requirements change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hard to implement new feature that were not planned in the beginning.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Code blocks gets bigger and bigger.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Changes in code introduce many bugs.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Code gets hard to maintain.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493" name="Google Shape;493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Inheritance </a:t>
            </a:r>
            <a:r>
              <a:rPr lang="en-US"/>
              <a:t>is a mechanism in OOP to design two or more entities that are different but share many common features.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Feature common to all classes are defined in  the </a:t>
            </a:r>
            <a:r>
              <a:rPr lang="en-US">
                <a:solidFill>
                  <a:srgbClr val="FF0000"/>
                </a:solidFill>
              </a:rPr>
              <a:t>superclass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classes that inherit common features from the superclass are called </a:t>
            </a:r>
            <a:r>
              <a:rPr lang="en-US">
                <a:solidFill>
                  <a:srgbClr val="FF0000"/>
                </a:solidFill>
              </a:rPr>
              <a:t>subclasses</a:t>
            </a:r>
            <a:r>
              <a:rPr lang="en-US"/>
              <a:t>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 Example</a:t>
            </a:r>
            <a:endParaRPr/>
          </a:p>
        </p:txBody>
      </p:sp>
      <p:pic>
        <p:nvPicPr>
          <p:cNvPr descr="Inheritance.jpg" id="499" name="Google Shape;499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850" y="1911500"/>
            <a:ext cx="3486300" cy="25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inheritance?</a:t>
            </a:r>
            <a:endParaRPr/>
          </a:p>
        </p:txBody>
      </p:sp>
      <p:sp>
        <p:nvSpPr>
          <p:cNvPr id="505" name="Google Shape;505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Classes often share capabilities.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want to avoid re-coding these capabilities.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Reuse of these would be best to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Improve </a:t>
            </a:r>
            <a:r>
              <a:rPr lang="en-US">
                <a:solidFill>
                  <a:srgbClr val="FF0000"/>
                </a:solidFill>
              </a:rPr>
              <a:t>maintainability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 cost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Improve “real world” </a:t>
            </a:r>
            <a:r>
              <a:rPr lang="en-US">
                <a:solidFill>
                  <a:srgbClr val="00B050"/>
                </a:solidFill>
              </a:rPr>
              <a:t>modeling</a:t>
            </a:r>
            <a:r>
              <a:rPr lang="en-US"/>
              <a:t>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Inheritance? Benefits</a:t>
            </a:r>
            <a:endParaRPr/>
          </a:p>
        </p:txBody>
      </p:sp>
      <p:sp>
        <p:nvSpPr>
          <p:cNvPr id="511" name="Google Shape;5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need to re-invent the wheel.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 us to build on existing codes without having to copy it, paste it or rewrite it again,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create the subclass, we need to program only the differences between the superclass and subclass that inherits from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Make class more flexible.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Composition(has-a)/Inheritance(is-a)</a:t>
            </a:r>
            <a:endParaRPr/>
          </a:p>
        </p:txBody>
      </p:sp>
      <p:sp>
        <p:nvSpPr>
          <p:cNvPr id="517" name="Google Shape;517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Prefer </a:t>
            </a:r>
            <a:r>
              <a:rPr lang="en-US">
                <a:solidFill>
                  <a:srgbClr val="FF0000"/>
                </a:solidFill>
              </a:rPr>
              <a:t>composition</a:t>
            </a:r>
            <a:r>
              <a:rPr lang="en-US"/>
              <a:t> when not sure about inheritance.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Prefer composition when not all the superclass functions were re-used by subclass.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lang="en-US">
                <a:solidFill>
                  <a:srgbClr val="00B050"/>
                </a:solidFill>
              </a:rPr>
              <a:t>Inheritance</a:t>
            </a:r>
            <a:r>
              <a:rPr lang="en-US"/>
              <a:t> leads to tight coupling b/w subclass with superclass. Harder to maintain.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Inheritance hides some of compilation error which must be exposed.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Inheritance is easier to use than composition.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Composition make the code maintainable in future, especially when your assumption breaks (Using inheritance).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Discussion is incomplete without discussion of </a:t>
            </a:r>
            <a:r>
              <a:rPr lang="en-US">
                <a:solidFill>
                  <a:srgbClr val="FF0000"/>
                </a:solidFill>
              </a:rPr>
              <a:t>Liskov substitution principle</a:t>
            </a:r>
            <a:r>
              <a:rPr lang="en-US"/>
              <a:t>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Composition/Inheritance…..</a:t>
            </a:r>
            <a:endParaRPr/>
          </a:p>
        </p:txBody>
      </p:sp>
      <p:sp>
        <p:nvSpPr>
          <p:cNvPr id="523" name="Google Shape;523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Idea is to think twice while making decision.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has to have proper reason while choosing composition/inheritance.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car has “engine”.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car is a “vechicle”.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Discussion?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529" name="Google Shape;529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Polymorphism indicates the meaning of “</a:t>
            </a:r>
            <a:r>
              <a:rPr lang="en-US">
                <a:solidFill>
                  <a:srgbClr val="FF0000"/>
                </a:solidFill>
              </a:rPr>
              <a:t>many forms</a:t>
            </a:r>
            <a:r>
              <a:rPr lang="en-US"/>
              <a:t>”.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Polymorphism present a method that can have many definitions. Polymorphism is related to “</a:t>
            </a:r>
            <a:r>
              <a:rPr lang="en-US">
                <a:solidFill>
                  <a:srgbClr val="FF0000"/>
                </a:solidFill>
              </a:rPr>
              <a:t>overloading</a:t>
            </a:r>
            <a:r>
              <a:rPr lang="en-US"/>
              <a:t>” and “</a:t>
            </a:r>
            <a:r>
              <a:rPr lang="en-US">
                <a:solidFill>
                  <a:srgbClr val="00B050"/>
                </a:solidFill>
              </a:rPr>
              <a:t>overriding</a:t>
            </a:r>
            <a:r>
              <a:rPr lang="en-US"/>
              <a:t>”.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Overloading indicates a method can have different definitions by defining different type of parameters.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getPrice() : void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getPrice(string  name) : void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Polymorphism….</a:t>
            </a:r>
            <a:endParaRPr/>
          </a:p>
        </p:txBody>
      </p:sp>
      <p:sp>
        <p:nvSpPr>
          <p:cNvPr id="535" name="Google Shape;535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Overriding indicates subclass and the parent class has the same methods, parameters and return type(namely to redefine the methods in parent class).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Overriding.jpg" id="536" name="Google Shape;53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1" y="3914775"/>
            <a:ext cx="54864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542" name="Google Shape;542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Abstraction is the process of modeling only relevant features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Hide unnecessary details which are irrelevant for current for current purpose (and/or user).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Reduces complexity and aids understanding.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Abstraction provides the freedom to defer implementation decisions by avoiding commitments to details.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 example</a:t>
            </a:r>
            <a:endParaRPr/>
          </a:p>
        </p:txBody>
      </p:sp>
      <p:sp>
        <p:nvSpPr>
          <p:cNvPr id="548" name="Google Shape;548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49" name="Google Shape;549;p59"/>
          <p:cNvSpPr/>
          <p:nvPr/>
        </p:nvSpPr>
        <p:spPr>
          <a:xfrm>
            <a:off x="609600" y="1600200"/>
            <a:ext cx="3886200" cy="510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Adder{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// constructor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Adder(int i 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total = 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 interface to outside world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void addNum(int number)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total += number;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interface to outside world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getTotal()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return total;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 hidden data from outside world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total;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 </a:t>
            </a:r>
            <a:endParaRPr/>
          </a:p>
        </p:txBody>
      </p:sp>
      <p:sp>
        <p:nvSpPr>
          <p:cNvPr id="550" name="Google Shape;550;p59"/>
          <p:cNvSpPr/>
          <p:nvPr/>
        </p:nvSpPr>
        <p:spPr>
          <a:xfrm>
            <a:off x="4953000" y="1676400"/>
            <a:ext cx="3581400" cy="449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Adder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a.addNum(10);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a.addNum(20);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a.addNum(30);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cout &lt;&lt; "Total " &lt;&lt; a.getTotal() 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Worst thing is that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  </a:t>
            </a:r>
            <a:r>
              <a:rPr lang="en-US" sz="9600">
                <a:solidFill>
                  <a:srgbClr val="FF0000"/>
                </a:solidFill>
              </a:rPr>
              <a:t>Requirement </a:t>
            </a:r>
            <a:r>
              <a:rPr b="1" lang="en-US" sz="9600">
                <a:solidFill>
                  <a:srgbClr val="FF0000"/>
                </a:solidFill>
              </a:rPr>
              <a:t>always change</a:t>
            </a:r>
            <a:endParaRPr b="1"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</a:t>
            </a:r>
            <a:endParaRPr/>
          </a:p>
        </p:txBody>
      </p:sp>
      <p:sp>
        <p:nvSpPr>
          <p:cNvPr id="556" name="Google Shape;556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modularity</a:t>
            </a:r>
            <a:r>
              <a:rPr lang="en-US"/>
              <a:t> means that the logical components of a large program can each be implemented separately. Different people can work on different classes. Each implementation task is isolated from the others.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has benefits, not just for organizing the implementation, but for fixing problems later.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Coupling</a:t>
            </a:r>
            <a:endParaRPr/>
          </a:p>
        </p:txBody>
      </p:sp>
      <p:sp>
        <p:nvSpPr>
          <p:cNvPr id="562" name="Google Shape;562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Coupling</a:t>
            </a:r>
            <a:r>
              <a:rPr lang="en-US"/>
              <a:t> defines how dependent one object on another object (that is uses).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Coupling is a measure of strength of connection between any two system </a:t>
            </a:r>
            <a:r>
              <a:rPr lang="en-US">
                <a:solidFill>
                  <a:srgbClr val="00B050"/>
                </a:solidFill>
              </a:rPr>
              <a:t>components</a:t>
            </a:r>
            <a:r>
              <a:rPr lang="en-US"/>
              <a:t>. The more any one components knows about other components, the tighter</a:t>
            </a:r>
            <a:r>
              <a:rPr lang="en-US">
                <a:solidFill>
                  <a:srgbClr val="FF0000"/>
                </a:solidFill>
              </a:rPr>
              <a:t>(worse)</a:t>
            </a:r>
            <a:r>
              <a:rPr lang="en-US"/>
              <a:t> the coupling is between those components.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Tight coupling</a:t>
            </a:r>
            <a:endParaRPr/>
          </a:p>
        </p:txBody>
      </p:sp>
      <p:sp>
        <p:nvSpPr>
          <p:cNvPr id="568" name="Google Shape;568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69" name="Google Shape;569;p62"/>
          <p:cNvSpPr/>
          <p:nvPr/>
        </p:nvSpPr>
        <p:spPr>
          <a:xfrm>
            <a:off x="533400" y="1676400"/>
            <a:ext cx="3429000" cy="411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Traveler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Car c=new Car();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void startJourney()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c.move();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2"/>
          <p:cNvSpPr/>
          <p:nvPr/>
        </p:nvSpPr>
        <p:spPr>
          <a:xfrm>
            <a:off x="4876800" y="1676400"/>
            <a:ext cx="3581400" cy="411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void move()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// logic...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Loose coupling</a:t>
            </a:r>
            <a:endParaRPr/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77" name="Google Shape;577;p63"/>
          <p:cNvSpPr/>
          <p:nvPr/>
        </p:nvSpPr>
        <p:spPr>
          <a:xfrm>
            <a:off x="533400" y="1676400"/>
            <a:ext cx="3200400" cy="434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Traveler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Vehicle v;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void setV(Vehicle 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this.v = v;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    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void startJourney()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v.move();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Vehicle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void move();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63"/>
          <p:cNvSpPr/>
          <p:nvPr/>
        </p:nvSpPr>
        <p:spPr>
          <a:xfrm>
            <a:off x="5334000" y="1676400"/>
            <a:ext cx="3200400" cy="434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Car implements Vehicle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void move()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// logic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Bike implements Vehicle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void move()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// logic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Cohesion</a:t>
            </a:r>
            <a:endParaRPr/>
          </a:p>
        </p:txBody>
      </p:sp>
      <p:sp>
        <p:nvSpPr>
          <p:cNvPr id="584" name="Google Shape;584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Cohesion</a:t>
            </a:r>
            <a:r>
              <a:rPr lang="en-US"/>
              <a:t> defines how narrowly defined an object is. Functional cohesion refers measures how strongly objects are related.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Cohesion is a measure of how </a:t>
            </a:r>
            <a:r>
              <a:rPr lang="en-US">
                <a:solidFill>
                  <a:srgbClr val="00B050"/>
                </a:solidFill>
              </a:rPr>
              <a:t>logically</a:t>
            </a:r>
            <a:r>
              <a:rPr lang="en-US"/>
              <a:t> related the parts of an individual components are to each other, and to the overall components. The more logically related the parts of components are to each other higher </a:t>
            </a:r>
            <a:r>
              <a:rPr lang="en-US">
                <a:solidFill>
                  <a:srgbClr val="FF0000"/>
                </a:solidFill>
              </a:rPr>
              <a:t>(better) </a:t>
            </a:r>
            <a:r>
              <a:rPr lang="en-US"/>
              <a:t>the cohesion of that component.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lang="en-US">
                <a:solidFill>
                  <a:srgbClr val="00B050"/>
                </a:solidFill>
              </a:rPr>
              <a:t>Low coupling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tight cohesion </a:t>
            </a:r>
            <a:r>
              <a:rPr lang="en-US"/>
              <a:t>is good object oriented design (OOD).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590" name="Google Shape;590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interface</a:t>
            </a:r>
            <a:r>
              <a:rPr lang="en-US"/>
              <a:t> is a contract consisting of group of related function </a:t>
            </a:r>
            <a:r>
              <a:rPr lang="en-US">
                <a:solidFill>
                  <a:srgbClr val="00B050"/>
                </a:solidFill>
              </a:rPr>
              <a:t>prototypes</a:t>
            </a:r>
            <a:r>
              <a:rPr lang="en-US"/>
              <a:t> whose usage is defined but whose implementation is not: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 interface definition specifies the interface’s member functions, called methods, their return types, the number and types of parameters and what they must do.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These is no implementation associated with an interface.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Interface Example</a:t>
            </a:r>
            <a:endParaRPr/>
          </a:p>
        </p:txBody>
      </p:sp>
      <p:sp>
        <p:nvSpPr>
          <p:cNvPr id="596" name="Google Shape;596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97" name="Google Shape;597;p66"/>
          <p:cNvSpPr/>
          <p:nvPr/>
        </p:nvSpPr>
        <p:spPr>
          <a:xfrm>
            <a:off x="2057400" y="1752600"/>
            <a:ext cx="3810000" cy="411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virtual ~shape();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virtual void move_x(distance x) = 0;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virtual void move_y(distance y) = 0;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virtual void rotate(angle rotation) =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Interface implementation</a:t>
            </a:r>
            <a:endParaRPr/>
          </a:p>
        </p:txBody>
      </p:sp>
      <p:sp>
        <p:nvSpPr>
          <p:cNvPr id="603" name="Google Shape;603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interface implementation is the code a programmer supplies to carry out the actions specified in an interface definition.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Example</a:t>
            </a:r>
            <a:endParaRPr/>
          </a:p>
        </p:txBody>
      </p:sp>
      <p:sp>
        <p:nvSpPr>
          <p:cNvPr id="609" name="Google Shape;609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10" name="Google Shape;610;p68"/>
          <p:cNvSpPr/>
          <p:nvPr/>
        </p:nvSpPr>
        <p:spPr>
          <a:xfrm>
            <a:off x="2133600" y="1676400"/>
            <a:ext cx="3810000" cy="434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line : public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virtual ~line();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virtual void move_x(distance x);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virtual void move_y(distance y);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virtual void rotate(angle rotation);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point end_point_1, end_point_2;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Interface vs. Implementation</a:t>
            </a:r>
            <a:endParaRPr/>
          </a:p>
        </p:txBody>
      </p:sp>
      <p:sp>
        <p:nvSpPr>
          <p:cNvPr id="616" name="Google Shape;616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the services the end user needs are represented.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 hiding with use of encapsulation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Change in the class implementation should not require change in the class user’s code.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Interface is still the same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Always provide the minimal interface.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abstract thinking in designing interfaces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unnecessary steps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Implement the steps in the class 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oriented programming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Break down requirements into </a:t>
            </a:r>
            <a:r>
              <a:rPr lang="en-US">
                <a:solidFill>
                  <a:srgbClr val="00B050"/>
                </a:solidFill>
              </a:rPr>
              <a:t>objects</a:t>
            </a:r>
            <a:r>
              <a:rPr lang="en-US"/>
              <a:t> with </a:t>
            </a:r>
            <a:r>
              <a:rPr lang="en-US">
                <a:solidFill>
                  <a:srgbClr val="00B050"/>
                </a:solidFill>
              </a:rPr>
              <a:t>responsibilities</a:t>
            </a:r>
            <a:r>
              <a:rPr lang="en-US"/>
              <a:t>, not into </a:t>
            </a:r>
            <a:r>
              <a:rPr lang="en-US">
                <a:solidFill>
                  <a:srgbClr val="FF0000"/>
                </a:solidFill>
              </a:rPr>
              <a:t>functional steps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Embraces </a:t>
            </a:r>
            <a:r>
              <a:rPr lang="en-US">
                <a:solidFill>
                  <a:srgbClr val="00B050"/>
                </a:solidFill>
              </a:rPr>
              <a:t>change</a:t>
            </a:r>
            <a:r>
              <a:rPr lang="en-US"/>
              <a:t> of requirements.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By minimizing changes in code.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Lets you think about </a:t>
            </a:r>
            <a:r>
              <a:rPr lang="en-US">
                <a:solidFill>
                  <a:srgbClr val="00B050"/>
                </a:solidFill>
              </a:rPr>
              <a:t>object hierarchies </a:t>
            </a:r>
            <a:r>
              <a:rPr lang="en-US"/>
              <a:t>and </a:t>
            </a:r>
            <a:r>
              <a:rPr lang="en-US">
                <a:solidFill>
                  <a:srgbClr val="00B050"/>
                </a:solidFill>
              </a:rPr>
              <a:t>interactions </a:t>
            </a:r>
            <a:r>
              <a:rPr lang="en-US"/>
              <a:t>instead of program </a:t>
            </a:r>
            <a:r>
              <a:rPr lang="en-US">
                <a:solidFill>
                  <a:srgbClr val="FF0000"/>
                </a:solidFill>
              </a:rPr>
              <a:t>control flow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completely different programming paradigm.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to determine minimum possible interface?</a:t>
            </a:r>
            <a:endParaRPr/>
          </a:p>
        </p:txBody>
      </p:sp>
      <p:sp>
        <p:nvSpPr>
          <p:cNvPr id="622" name="Google Shape;622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Only what user absolutely needs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interfaces are possible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polymorphism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Starts with hiding everything (private)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Only use public interfaces (try not to use public attributes, instead get/set).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 your class from users perspective and what they need (meet the requirements)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OOPS?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</a:t>
            </a:r>
            <a:r>
              <a:rPr lang="en-US">
                <a:solidFill>
                  <a:srgbClr val="FF0000"/>
                </a:solidFill>
              </a:rPr>
              <a:t>modularize software</a:t>
            </a:r>
            <a:r>
              <a:rPr lang="en-US"/>
              <a:t> development, just like any other engineering discipline.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make software projects more </a:t>
            </a:r>
            <a:r>
              <a:rPr lang="en-US">
                <a:solidFill>
                  <a:srgbClr val="00B050"/>
                </a:solidFill>
              </a:rPr>
              <a:t>manageable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predictable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better </a:t>
            </a:r>
            <a:r>
              <a:rPr lang="en-US">
                <a:solidFill>
                  <a:srgbClr val="00B050"/>
                </a:solidFill>
              </a:rPr>
              <a:t>maintainability</a:t>
            </a:r>
            <a:r>
              <a:rPr lang="en-US"/>
              <a:t>, since software </a:t>
            </a:r>
            <a:r>
              <a:rPr lang="en-US">
                <a:solidFill>
                  <a:srgbClr val="FF0000"/>
                </a:solidFill>
              </a:rPr>
              <a:t>maintenance costs </a:t>
            </a:r>
            <a:r>
              <a:rPr lang="en-US"/>
              <a:t>were more than the development costs.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more </a:t>
            </a:r>
            <a:r>
              <a:rPr lang="en-US">
                <a:solidFill>
                  <a:srgbClr val="00B050"/>
                </a:solidFill>
              </a:rPr>
              <a:t>re-use code </a:t>
            </a:r>
            <a:r>
              <a:rPr lang="en-US"/>
              <a:t>and prevent ‘reinvention of wheel’** every time.</a:t>
            </a:r>
            <a:endParaRPr/>
          </a:p>
          <a:p>
            <a:pPr indent="-342900" lvl="0" marL="342900" rtl="0" algn="l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/>
              <a:t>**r</a:t>
            </a:r>
            <a:r>
              <a:rPr b="1" lang="en-US" sz="1900"/>
              <a:t>einventing the wheel</a:t>
            </a:r>
            <a:r>
              <a:rPr lang="en-US" sz="1900"/>
              <a:t> is a phrase that means to duplicate a basic method that has already previously been created or optimized by others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Features of OOP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Emphasis on </a:t>
            </a:r>
            <a:r>
              <a:rPr lang="en-US">
                <a:solidFill>
                  <a:srgbClr val="00B050"/>
                </a:solidFill>
              </a:rPr>
              <a:t>data</a:t>
            </a:r>
            <a:r>
              <a:rPr lang="en-US"/>
              <a:t> rather on </a:t>
            </a:r>
            <a:r>
              <a:rPr lang="en-US">
                <a:solidFill>
                  <a:srgbClr val="FF0000"/>
                </a:solidFill>
              </a:rPr>
              <a:t>procedure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Programs are divided into what are known as </a:t>
            </a:r>
            <a:r>
              <a:rPr lang="en-US">
                <a:solidFill>
                  <a:srgbClr val="00B050"/>
                </a:solidFill>
              </a:rPr>
              <a:t>“objects”</a:t>
            </a:r>
            <a:r>
              <a:rPr lang="en-US">
                <a:solidFill>
                  <a:srgbClr val="0C0C0C"/>
                </a:solidFill>
              </a:rPr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Functions that operate on data of an object are tied together in a data structure.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 may communicate with each other through </a:t>
            </a:r>
            <a:r>
              <a:rPr lang="en-US">
                <a:solidFill>
                  <a:srgbClr val="00B050"/>
                </a:solidFill>
              </a:rPr>
              <a:t>functions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New data and functions can be added easily whenever necessary.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2011-04-07T08:49:47Z</dcterms:created>
  <dc:creator>rohit.gupta</dc:creator>
</cp:coreProperties>
</file>