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21def0fa95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21def0fa9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21def0fa95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21def0fa9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1def0fa95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1def0fa9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1def0fa9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1def0fa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1def0fa95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1def0fa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1def0fa95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1def0fa9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1def0fa95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1def0fa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1def0fa95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1def0fa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Microcomputer Systems</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Book: Assembly Language Programming and Organization of the IBM PC - Ytha Yu, Charles Marut</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Execution Unit (Eu)</a:t>
            </a:r>
            <a:endParaRPr/>
          </a:p>
        </p:txBody>
      </p:sp>
      <p:sp>
        <p:nvSpPr>
          <p:cNvPr id="123" name="Google Shape;123;p22"/>
          <p:cNvSpPr txBox="1"/>
          <p:nvPr>
            <p:ph idx="1" type="body"/>
          </p:nvPr>
        </p:nvSpPr>
        <p:spPr>
          <a:xfrm>
            <a:off x="471900" y="17933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lang="en"/>
              <a:t>As the name implies, the purpose of the execution unit (EU} is to execute Instructions. It contains a circuit called the arithmetic and logic unit (ALU). The ALU can-perform·arithmetic (+, - , x ,I) and logic (AND, OR, NOT} operations. The data for the operations are stored in circuits called registers.. A register is like a memory location except that we normally refer to it by a name rather than a number. The EU has eight registers for storing data; their names arc AX, BX, CX, DX, SI, DI, BP, and SP. In addition, the EU contains temporary ' registers for holding operands for the ALU, and the FLAGS register whose individual bits reflect the result of a computation.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 Interface Unit (BIU)</a:t>
            </a:r>
            <a:endParaRPr/>
          </a:p>
        </p:txBody>
      </p:sp>
      <p:sp>
        <p:nvSpPr>
          <p:cNvPr id="129" name="Google Shape;129;p23"/>
          <p:cNvSpPr txBox="1"/>
          <p:nvPr>
            <p:ph idx="1" type="body"/>
          </p:nvPr>
        </p:nvSpPr>
        <p:spPr>
          <a:xfrm>
            <a:off x="471900" y="1793325"/>
            <a:ext cx="8222100" cy="27102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The bus Interface unit (BIU) facilitates communication between the EU and the memory or I/O circuits. It is responsible for transmitting addresses, data and control signals on the buses. Its registers are named CS, DS, ES, SS and IP; they hold addresses of memory locations. The IP (instruction pointer) contains the address of the next instruction to be executed by the EU.</a:t>
            </a:r>
            <a:endParaRPr/>
          </a:p>
          <a:p>
            <a:pPr indent="0" lvl="0" marL="45720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Instruction Execution</a:t>
            </a:r>
            <a:endParaRPr/>
          </a:p>
        </p:txBody>
      </p:sp>
      <p:sp>
        <p:nvSpPr>
          <p:cNvPr id="135" name="Google Shape;135;p24"/>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First of all, a machine instruction has two parts: an </a:t>
            </a:r>
            <a:r>
              <a:rPr b="1" lang="en"/>
              <a:t>opcode </a:t>
            </a:r>
            <a:r>
              <a:rPr lang="en"/>
              <a:t>and </a:t>
            </a:r>
            <a:r>
              <a:rPr b="1" lang="en"/>
              <a:t>operands</a:t>
            </a:r>
            <a:r>
              <a:rPr lang="en"/>
              <a:t>. The opcode specifies the type of operation, and the operands are often given as memory addresses to the data to be operated on. The CPU goes through the following steps to execute a machine instruction (the fetch and execute cycle): </a:t>
            </a:r>
            <a:endParaRPr/>
          </a:p>
        </p:txBody>
      </p:sp>
      <p:sp>
        <p:nvSpPr>
          <p:cNvPr id="136" name="Google Shape;136;p24"/>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Fetch </a:t>
            </a:r>
            <a:endParaRPr b="1" u="sng"/>
          </a:p>
          <a:p>
            <a:pPr indent="0" lvl="0" marL="0" rtl="0" algn="l">
              <a:spcBef>
                <a:spcPts val="1600"/>
              </a:spcBef>
              <a:spcAft>
                <a:spcPts val="0"/>
              </a:spcAft>
              <a:buNone/>
            </a:pPr>
            <a:r>
              <a:rPr lang="en"/>
              <a:t>1. Fetch an instruction from memory. 2. Decode the Instruction to determine the operation. 3.  Fetch data from memory if necessary. </a:t>
            </a:r>
            <a:endParaRPr/>
          </a:p>
          <a:p>
            <a:pPr indent="0" lvl="0" marL="0" rtl="0" algn="l">
              <a:spcBef>
                <a:spcPts val="1600"/>
              </a:spcBef>
              <a:spcAft>
                <a:spcPts val="0"/>
              </a:spcAft>
              <a:buNone/>
            </a:pPr>
            <a:r>
              <a:rPr b="1" lang="en" u="sng"/>
              <a:t>Execute </a:t>
            </a:r>
            <a:endParaRPr b="1" u="sng"/>
          </a:p>
          <a:p>
            <a:pPr indent="0" lvl="0" marL="0" rtl="0" algn="l">
              <a:spcBef>
                <a:spcPts val="1600"/>
              </a:spcBef>
              <a:spcAft>
                <a:spcPts val="1600"/>
              </a:spcAft>
              <a:buNone/>
            </a:pPr>
            <a:r>
              <a:rPr lang="en"/>
              <a:t>4. Perform the operation on the data. 5. Store the result in memory if needed.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Components of a Microcomputer System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Integrated-circuit (IC) chips are used in the construction of computer circuits. · each IC chip may consist hundreds or even thousands of transistors. These IC circuits are known as digital circuits as they operate on  discrete voltage signal levels, </a:t>
            </a:r>
            <a:r>
              <a:rPr lang="en"/>
              <a:t>typically</a:t>
            </a:r>
            <a:r>
              <a:rPr lang="en"/>
              <a:t>, a high voltage and a low voltage. We use the symbols 0 and 1to represent the low- and high-voltage signals, respectively. These symbols are called binary digits or bits. All information processed by the computer ls represented by strings of 0's and 1's; that is, by bit strings.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Components of a Microcomputer System </a:t>
            </a:r>
            <a:endParaRPr/>
          </a:p>
        </p:txBody>
      </p:sp>
      <p:sp>
        <p:nvSpPr>
          <p:cNvPr id="80" name="Google Shape;80;p15"/>
          <p:cNvSpPr txBox="1"/>
          <p:nvPr>
            <p:ph idx="1" type="body"/>
          </p:nvPr>
        </p:nvSpPr>
        <p:spPr>
          <a:xfrm>
            <a:off x="471900" y="1780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Functionally, the computer circuits consist of three parts:</a:t>
            </a:r>
            <a:endParaRPr/>
          </a:p>
          <a:p>
            <a:pPr indent="-342900" lvl="0" marL="457200" rtl="0" algn="l">
              <a:spcBef>
                <a:spcPts val="1600"/>
              </a:spcBef>
              <a:spcAft>
                <a:spcPts val="0"/>
              </a:spcAft>
              <a:buSzPts val="1800"/>
              <a:buChar char="●"/>
            </a:pPr>
            <a:r>
              <a:rPr lang="en"/>
              <a:t>The central processing unit (CPU)</a:t>
            </a:r>
            <a:endParaRPr/>
          </a:p>
          <a:p>
            <a:pPr indent="-342900" lvl="0" marL="457200" rtl="0" algn="l">
              <a:spcBef>
                <a:spcPts val="0"/>
              </a:spcBef>
              <a:spcAft>
                <a:spcPts val="0"/>
              </a:spcAft>
              <a:buSzPts val="1800"/>
              <a:buChar char="●"/>
            </a:pPr>
            <a:r>
              <a:rPr lang="en"/>
              <a:t>The memory circuits</a:t>
            </a:r>
            <a:endParaRPr/>
          </a:p>
          <a:p>
            <a:pPr indent="-342900" lvl="0" marL="457200" rtl="0" algn="l">
              <a:spcBef>
                <a:spcPts val="0"/>
              </a:spcBef>
              <a:spcAft>
                <a:spcPts val="0"/>
              </a:spcAft>
              <a:buSzPts val="1800"/>
              <a:buChar char="●"/>
            </a:pPr>
            <a:r>
              <a:rPr lang="en"/>
              <a:t>The I/O circuits</a:t>
            </a:r>
            <a:endParaRPr/>
          </a:p>
          <a:p>
            <a:pPr indent="0" lvl="0" marL="457200" rtl="0" algn="l">
              <a:spcBef>
                <a:spcPts val="1600"/>
              </a:spcBef>
              <a:spcAft>
                <a:spcPts val="0"/>
              </a:spcAft>
              <a:buNone/>
            </a:pPr>
            <a:r>
              <a:rPr lang="en"/>
              <a:t>In a microcomputer, the CPU is a single chip processor called a microprocessor. The CPU is the brain of the computer, and it controls all operations. It uses the memory circuits to store Information, and the I/O circuits to communicate with I/O devices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System Board</a:t>
            </a:r>
            <a:endParaRPr/>
          </a:p>
        </p:txBody>
      </p:sp>
      <p:sp>
        <p:nvSpPr>
          <p:cNvPr id="86" name="Google Shape;86;p16"/>
          <p:cNvSpPr txBox="1"/>
          <p:nvPr>
            <p:ph idx="1" type="body"/>
          </p:nvPr>
        </p:nvSpPr>
        <p:spPr>
          <a:xfrm>
            <a:off x="471900" y="178072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Inside the system unit is a main circuit board called the system board, which contains the microprocessor and memory circuits. The system board is also called a motherboard because· it contains expansion slots. which are connectors for additional circuit boards called add-in boards or add-in cards. 1/0 circuits are usually located on add-In cards.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Each memory byte </a:t>
            </a:r>
            <a:r>
              <a:rPr lang="en"/>
              <a:t>is identified by a  number that Is called its </a:t>
            </a:r>
            <a:r>
              <a:rPr b="1" lang="en"/>
              <a:t>address</a:t>
            </a:r>
            <a:r>
              <a:rPr lang="en"/>
              <a:t>. like the street address of a house. The first memory byte has address 0.</a:t>
            </a:r>
            <a:endParaRPr/>
          </a:p>
          <a:p>
            <a:pPr indent="-342900" lvl="0" marL="457200" rtl="0" algn="l">
              <a:spcBef>
                <a:spcPts val="0"/>
              </a:spcBef>
              <a:spcAft>
                <a:spcPts val="0"/>
              </a:spcAft>
              <a:buSzPts val="1800"/>
              <a:buChar char="●"/>
            </a:pPr>
            <a:r>
              <a:rPr lang="en"/>
              <a:t>The data stored in a memory location is called </a:t>
            </a:r>
            <a:r>
              <a:rPr b="1" lang="en"/>
              <a:t>content </a:t>
            </a:r>
            <a:r>
              <a:rPr lang="en"/>
              <a:t>or also called </a:t>
            </a:r>
            <a:r>
              <a:rPr b="1" lang="en"/>
              <a:t>value</a:t>
            </a:r>
            <a:r>
              <a:rPr lang="en"/>
              <a:t>.</a:t>
            </a:r>
            <a:endParaRPr/>
          </a:p>
          <a:p>
            <a:pPr indent="-342900" lvl="0" marL="457200" rtl="0" algn="l">
              <a:spcBef>
                <a:spcPts val="0"/>
              </a:spcBef>
              <a:spcAft>
                <a:spcPts val="0"/>
              </a:spcAft>
              <a:buSzPts val="1800"/>
              <a:buChar char="●"/>
            </a:pPr>
            <a:r>
              <a:rPr lang="en"/>
              <a:t>the difference between address and contents is that the address of a memory byte is fixed and is different from the address of any other memory byte in the computer. Yet the contents of a memory byte are not unique and are subject to change, because they denote the data currently being stored.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a:t>
            </a:r>
            <a:endParaRPr/>
          </a:p>
        </p:txBody>
      </p:sp>
      <p:pic>
        <p:nvPicPr>
          <p:cNvPr id="98" name="Google Shape;98;p18"/>
          <p:cNvPicPr preferRelativeResize="0"/>
          <p:nvPr/>
        </p:nvPicPr>
        <p:blipFill>
          <a:blip r:embed="rId3">
            <a:alphaModFix/>
          </a:blip>
          <a:stretch>
            <a:fillRect/>
          </a:stretch>
        </p:blipFill>
        <p:spPr>
          <a:xfrm>
            <a:off x="3377138" y="1716775"/>
            <a:ext cx="2389717" cy="3332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Memory</a:t>
            </a:r>
            <a:endParaRPr/>
          </a:p>
        </p:txBody>
      </p:sp>
      <p:sp>
        <p:nvSpPr>
          <p:cNvPr id="104" name="Google Shape;104;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number of bits used In the address determines the number of bytes that can be accessed by the processor.</a:t>
            </a:r>
            <a:endParaRPr/>
          </a:p>
          <a:p>
            <a:pPr indent="-342900" lvl="0" marL="457200" rtl="0" algn="l">
              <a:spcBef>
                <a:spcPts val="0"/>
              </a:spcBef>
              <a:spcAft>
                <a:spcPts val="0"/>
              </a:spcAft>
              <a:buSzPts val="1800"/>
              <a:buChar char="●"/>
            </a:pPr>
            <a:r>
              <a:rPr lang="en"/>
              <a:t>Suppose a processor uses 20 bits for an address. How many memory bytes can be accessed?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Bus connection of a microcomputer</a:t>
            </a:r>
            <a:endParaRPr/>
          </a:p>
        </p:txBody>
      </p:sp>
      <p:pic>
        <p:nvPicPr>
          <p:cNvPr id="110" name="Google Shape;110;p20"/>
          <p:cNvPicPr preferRelativeResize="0"/>
          <p:nvPr/>
        </p:nvPicPr>
        <p:blipFill>
          <a:blip r:embed="rId3">
            <a:alphaModFix/>
          </a:blip>
          <a:stretch>
            <a:fillRect/>
          </a:stretch>
        </p:blipFill>
        <p:spPr>
          <a:xfrm>
            <a:off x="1909750" y="1714500"/>
            <a:ext cx="5324475"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Intel 8086 Microprocessor Organization</a:t>
            </a:r>
            <a:endParaRPr/>
          </a:p>
        </p:txBody>
      </p:sp>
      <p:sp>
        <p:nvSpPr>
          <p:cNvPr id="116" name="Google Shape;116;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There are two main components: the execution unit and the bus interface unit.</a:t>
            </a:r>
            <a:endParaRPr/>
          </a:p>
        </p:txBody>
      </p:sp>
      <p:pic>
        <p:nvPicPr>
          <p:cNvPr id="117" name="Google Shape;117;p21"/>
          <p:cNvPicPr preferRelativeResize="0"/>
          <p:nvPr/>
        </p:nvPicPr>
        <p:blipFill>
          <a:blip r:embed="rId3">
            <a:alphaModFix/>
          </a:blip>
          <a:stretch>
            <a:fillRect/>
          </a:stretch>
        </p:blipFill>
        <p:spPr>
          <a:xfrm>
            <a:off x="3494274" y="0"/>
            <a:ext cx="531565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