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61" r:id="rId4"/>
    <p:sldId id="262" r:id="rId5"/>
    <p:sldId id="263" r:id="rId6"/>
    <p:sldId id="264" r:id="rId7"/>
    <p:sldId id="265" r:id="rId8"/>
    <p:sldId id="312" r:id="rId9"/>
    <p:sldId id="266" r:id="rId10"/>
    <p:sldId id="269" r:id="rId11"/>
    <p:sldId id="270" r:id="rId12"/>
    <p:sldId id="271" r:id="rId13"/>
    <p:sldId id="272" r:id="rId14"/>
    <p:sldId id="292" r:id="rId15"/>
    <p:sldId id="308" r:id="rId16"/>
    <p:sldId id="309" r:id="rId17"/>
    <p:sldId id="311" r:id="rId18"/>
    <p:sldId id="310" r:id="rId19"/>
    <p:sldId id="304" r:id="rId20"/>
    <p:sldId id="293" r:id="rId21"/>
    <p:sldId id="294" r:id="rId22"/>
    <p:sldId id="296" r:id="rId23"/>
    <p:sldId id="297" r:id="rId24"/>
    <p:sldId id="300" r:id="rId25"/>
    <p:sldId id="301" r:id="rId26"/>
    <p:sldId id="303" r:id="rId27"/>
    <p:sldId id="30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B7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5505C-0D82-4C91-B543-138E54569714}" type="datetimeFigureOut">
              <a:rPr lang="en-US" smtClean="0"/>
              <a:pPr/>
              <a:t>5/6/2021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48044-EA56-447E-BDEC-142B465B65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F3EC004-B136-4915-809E-66A79ADCF1F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3EC004-B136-4915-809E-66A79ADCF1F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F3EC004-B136-4915-809E-66A79ADCF1F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F71A028-1B90-44F7-8B52-67C1547A5285}" type="datetimeFigureOut">
              <a:rPr lang="en-US" smtClean="0"/>
              <a:pPr/>
              <a:t>5/6/2021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3EC004-B136-4915-809E-66A79ADCF1F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F71A028-1B90-44F7-8B52-67C1547A5285}" type="datetimeFigureOut">
              <a:rPr lang="en-US" smtClean="0"/>
              <a:pPr/>
              <a:t>5/6/2021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F3EC004-B136-4915-809E-66A79ADCF1F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8" r:id="rId14"/>
    <p:sldLayoutId id="2147483689" r:id="rId15"/>
    <p:sldLayoutId id="2147483690" r:id="rId16"/>
    <p:sldLayoutId id="2147483691" r:id="rId17"/>
    <p:sldLayoutId id="2147483694" r:id="rId18"/>
    <p:sldLayoutId id="2147483695" r:id="rId19"/>
    <p:sldLayoutId id="2147483696" r:id="rId20"/>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0.xml"/><Relationship Id="rId5" Type="http://schemas.openxmlformats.org/officeDocument/2006/relationships/image" Target="../media/image21.jpeg"/><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0291" y="1447800"/>
            <a:ext cx="7271286" cy="3416320"/>
          </a:xfrm>
          <a:prstGeom prst="rect">
            <a:avLst/>
          </a:prstGeom>
          <a:noFill/>
        </p:spPr>
        <p:txBody>
          <a:bodyPr wrap="none" rtlCol="0">
            <a:spAutoFit/>
          </a:bodyPr>
          <a:lstStyle/>
          <a:p>
            <a:pPr algn="ctr">
              <a:lnSpc>
                <a:spcPct val="150000"/>
              </a:lnSpc>
            </a:pPr>
            <a:r>
              <a:rPr lang="en-US" sz="4800" b="1" dirty="0" smtClean="0"/>
              <a:t>CSE 452</a:t>
            </a:r>
          </a:p>
          <a:p>
            <a:pPr algn="ctr">
              <a:lnSpc>
                <a:spcPct val="150000"/>
              </a:lnSpc>
            </a:pPr>
            <a:r>
              <a:rPr lang="en-US" sz="4800" b="1" dirty="0" smtClean="0"/>
              <a:t>Digital Image Processing</a:t>
            </a:r>
          </a:p>
          <a:p>
            <a:pPr>
              <a:lnSpc>
                <a:spcPct val="150000"/>
              </a:lnSpc>
            </a:pPr>
            <a:endParaRPr lang="en-US" sz="4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267200" y="122238"/>
            <a:ext cx="4648200" cy="639762"/>
          </a:xfrm>
        </p:spPr>
        <p:txBody>
          <a:bodyPr>
            <a:noAutofit/>
          </a:bodyPr>
          <a:lstStyle/>
          <a:p>
            <a:pPr eaLnBrk="1" hangingPunct="1">
              <a:defRPr/>
            </a:pPr>
            <a:r>
              <a:rPr lang="en-US" sz="4000" b="1" dirty="0" smtClean="0">
                <a:solidFill>
                  <a:schemeClr val="tx1">
                    <a:lumMod val="95000"/>
                    <a:lumOff val="5000"/>
                  </a:schemeClr>
                </a:solidFill>
                <a:effectLst/>
              </a:rPr>
              <a:t>Why we need DIP</a:t>
            </a:r>
          </a:p>
        </p:txBody>
      </p:sp>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1295400" y="1752600"/>
            <a:ext cx="6781800" cy="2667000"/>
          </a:xfrm>
          <a:prstGeom prst="rect">
            <a:avLst/>
          </a:prstGeom>
        </p:spPr>
        <p:txBody>
          <a:bodyPr>
            <a:noAutofit/>
          </a:bodyPr>
          <a:lstStyle/>
          <a:p>
            <a:pPr marL="914400" marR="0" lvl="1" indent="-449263" algn="l" defTabSz="914400" rtl="0" eaLnBrk="1" fontAlgn="auto" latinLnBrk="0" hangingPunct="1">
              <a:lnSpc>
                <a:spcPct val="150000"/>
              </a:lnSpc>
              <a:spcBef>
                <a:spcPts val="550"/>
              </a:spcBef>
              <a:spcAft>
                <a:spcPts val="0"/>
              </a:spcAft>
              <a:buClr>
                <a:schemeClr val="tx1">
                  <a:lumMod val="95000"/>
                  <a:lumOff val="5000"/>
                </a:schemeClr>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Core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area</a:t>
            </a:r>
          </a:p>
          <a:p>
            <a:pPr marL="914400" marR="0" lvl="1" indent="-449263" algn="l" defTabSz="914400" rtl="0" eaLnBrk="1" fontAlgn="auto" latinLnBrk="0" hangingPunct="1">
              <a:lnSpc>
                <a:spcPct val="150000"/>
              </a:lnSpc>
              <a:spcBef>
                <a:spcPts val="550"/>
              </a:spcBef>
              <a:spcAft>
                <a:spcPts val="0"/>
              </a:spcAft>
              <a:buClr>
                <a:schemeClr val="tx1">
                  <a:lumMod val="95000"/>
                  <a:lumOff val="5000"/>
                </a:schemeClr>
              </a:buClr>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Application area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914400" y="1295400"/>
            <a:ext cx="8229600" cy="3657600"/>
          </a:xfrm>
        </p:spPr>
        <p:txBody>
          <a:bodyPr>
            <a:noAutofit/>
          </a:bodyPr>
          <a:lstStyle/>
          <a:p>
            <a:pPr marL="509588" indent="-509588" eaLnBrk="1" hangingPunct="1">
              <a:lnSpc>
                <a:spcPct val="130000"/>
              </a:lnSpc>
              <a:buClr>
                <a:schemeClr val="tx1">
                  <a:lumMod val="95000"/>
                  <a:lumOff val="5000"/>
                </a:schemeClr>
              </a:buClr>
              <a:buFont typeface="Wingdings" pitchFamily="2" charset="2"/>
              <a:buChar char="Ø"/>
            </a:pPr>
            <a:r>
              <a:rPr lang="en-US" sz="2800" dirty="0" smtClean="0"/>
              <a:t>Core area</a:t>
            </a:r>
          </a:p>
          <a:p>
            <a:pPr marL="974725" lvl="1" indent="-465138" eaLnBrk="1" hangingPunct="1">
              <a:lnSpc>
                <a:spcPct val="130000"/>
              </a:lnSpc>
              <a:buClr>
                <a:schemeClr val="tx1">
                  <a:lumMod val="95000"/>
                  <a:lumOff val="5000"/>
                </a:schemeClr>
              </a:buClr>
              <a:buFont typeface="Arial" pitchFamily="34" charset="0"/>
              <a:buChar char="•"/>
            </a:pPr>
            <a:r>
              <a:rPr lang="en-US" dirty="0" smtClean="0"/>
              <a:t>Image enhancement</a:t>
            </a:r>
          </a:p>
          <a:p>
            <a:pPr marL="974725" lvl="1" indent="-465138" eaLnBrk="1" hangingPunct="1">
              <a:lnSpc>
                <a:spcPct val="130000"/>
              </a:lnSpc>
              <a:buClr>
                <a:schemeClr val="tx1">
                  <a:lumMod val="95000"/>
                  <a:lumOff val="5000"/>
                </a:schemeClr>
              </a:buClr>
              <a:buFont typeface="Arial" pitchFamily="34" charset="0"/>
              <a:buChar char="•"/>
            </a:pPr>
            <a:r>
              <a:rPr lang="en-US" dirty="0" smtClean="0"/>
              <a:t>Image de-noising</a:t>
            </a:r>
          </a:p>
          <a:p>
            <a:pPr marL="974725" lvl="1" indent="-465138" eaLnBrk="1" hangingPunct="1">
              <a:lnSpc>
                <a:spcPct val="130000"/>
              </a:lnSpc>
              <a:buClr>
                <a:schemeClr val="tx1">
                  <a:lumMod val="95000"/>
                  <a:lumOff val="5000"/>
                </a:schemeClr>
              </a:buClr>
              <a:buFont typeface="Arial" pitchFamily="34" charset="0"/>
              <a:buChar char="•"/>
            </a:pPr>
            <a:r>
              <a:rPr lang="en-US" dirty="0" smtClean="0"/>
              <a:t>Image segmentation</a:t>
            </a:r>
          </a:p>
          <a:p>
            <a:pPr marL="974725" lvl="1" indent="-465138" eaLnBrk="1" hangingPunct="1">
              <a:lnSpc>
                <a:spcPct val="130000"/>
              </a:lnSpc>
              <a:buClr>
                <a:schemeClr val="tx1">
                  <a:lumMod val="95000"/>
                  <a:lumOff val="5000"/>
                </a:schemeClr>
              </a:buClr>
              <a:buFont typeface="Arial" pitchFamily="34" charset="0"/>
              <a:buChar char="•"/>
            </a:pPr>
            <a:r>
              <a:rPr lang="en-US" dirty="0" smtClean="0"/>
              <a:t>Image &amp; video retrieval</a:t>
            </a:r>
          </a:p>
          <a:p>
            <a:pPr marL="974725" lvl="1" indent="-465138" eaLnBrk="1" hangingPunct="1">
              <a:lnSpc>
                <a:spcPct val="130000"/>
              </a:lnSpc>
              <a:buClr>
                <a:schemeClr val="tx1">
                  <a:lumMod val="95000"/>
                  <a:lumOff val="5000"/>
                </a:schemeClr>
              </a:buClr>
              <a:buFont typeface="Arial" pitchFamily="34" charset="0"/>
              <a:buChar char="•"/>
            </a:pPr>
            <a:r>
              <a:rPr lang="en-US" dirty="0" smtClean="0"/>
              <a:t>Image </a:t>
            </a:r>
            <a:r>
              <a:rPr lang="en-US" dirty="0" smtClean="0"/>
              <a:t>compression</a:t>
            </a:r>
          </a:p>
        </p:txBody>
      </p:sp>
      <p:sp>
        <p:nvSpPr>
          <p:cNvPr id="4" name="Title 1"/>
          <p:cNvSpPr txBox="1">
            <a:spLocks/>
          </p:cNvSpPr>
          <p:nvPr/>
        </p:nvSpPr>
        <p:spPr>
          <a:xfrm>
            <a:off x="4267200" y="228600"/>
            <a:ext cx="46482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Why we need DIP</a:t>
            </a:r>
          </a:p>
        </p:txBody>
      </p:sp>
      <p:sp>
        <p:nvSpPr>
          <p:cNvPr id="5" name="Rectangle 4"/>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4294967295"/>
          </p:nvPr>
        </p:nvSpPr>
        <p:spPr>
          <a:xfrm>
            <a:off x="1066800" y="1447800"/>
            <a:ext cx="7848600" cy="5029200"/>
          </a:xfrm>
        </p:spPr>
        <p:txBody>
          <a:bodyPr>
            <a:noAutofit/>
          </a:bodyPr>
          <a:lstStyle/>
          <a:p>
            <a:pPr marL="465138" indent="-465138" algn="just" eaLnBrk="1" hangingPunct="1">
              <a:lnSpc>
                <a:spcPct val="150000"/>
              </a:lnSpc>
              <a:buClr>
                <a:schemeClr val="tx1">
                  <a:lumMod val="95000"/>
                  <a:lumOff val="5000"/>
                </a:schemeClr>
              </a:buClr>
              <a:buFont typeface="Wingdings" pitchFamily="2" charset="2"/>
              <a:buChar char="Ø"/>
            </a:pPr>
            <a:r>
              <a:rPr lang="en-US" sz="2800" dirty="0" smtClean="0"/>
              <a:t>Application area</a:t>
            </a:r>
          </a:p>
          <a:p>
            <a:pPr marL="914400" lvl="1" indent="-449263" algn="just" eaLnBrk="1" hangingPunct="1">
              <a:lnSpc>
                <a:spcPct val="150000"/>
              </a:lnSpc>
              <a:buClr>
                <a:schemeClr val="tx1">
                  <a:lumMod val="95000"/>
                  <a:lumOff val="5000"/>
                </a:schemeClr>
              </a:buClr>
              <a:buFont typeface="Arial" pitchFamily="34" charset="0"/>
              <a:buChar char="•"/>
            </a:pPr>
            <a:r>
              <a:rPr lang="en-US" dirty="0" smtClean="0"/>
              <a:t>Security and surveillance</a:t>
            </a:r>
          </a:p>
          <a:p>
            <a:pPr marL="1258888" lvl="2" indent="-344488" algn="just" eaLnBrk="1" hangingPunct="1">
              <a:lnSpc>
                <a:spcPct val="150000"/>
              </a:lnSpc>
              <a:buClr>
                <a:schemeClr val="tx1">
                  <a:lumMod val="95000"/>
                  <a:lumOff val="5000"/>
                </a:schemeClr>
              </a:buClr>
              <a:buFont typeface="Courier New" pitchFamily="49" charset="0"/>
              <a:buChar char="o"/>
            </a:pPr>
            <a:r>
              <a:rPr lang="en-US" dirty="0" smtClean="0"/>
              <a:t>Biometric application: face, iris, finger print, palm print recognition . . </a:t>
            </a:r>
          </a:p>
          <a:p>
            <a:pPr marL="914400" lvl="1" indent="-449263" algn="just" eaLnBrk="1" hangingPunct="1">
              <a:lnSpc>
                <a:spcPct val="150000"/>
              </a:lnSpc>
              <a:buClr>
                <a:schemeClr val="tx1">
                  <a:lumMod val="95000"/>
                  <a:lumOff val="5000"/>
                </a:schemeClr>
              </a:buClr>
              <a:buFont typeface="Arial" pitchFamily="34" charset="0"/>
              <a:buChar char="•"/>
            </a:pPr>
            <a:r>
              <a:rPr lang="en-US" dirty="0" smtClean="0"/>
              <a:t>Medical imaging</a:t>
            </a:r>
          </a:p>
          <a:p>
            <a:pPr marL="1258888" lvl="2" indent="-344488" algn="just" eaLnBrk="1" hangingPunct="1">
              <a:lnSpc>
                <a:spcPct val="150000"/>
              </a:lnSpc>
              <a:buClr>
                <a:schemeClr val="tx1">
                  <a:lumMod val="95000"/>
                  <a:lumOff val="5000"/>
                </a:schemeClr>
              </a:buClr>
            </a:pPr>
            <a:r>
              <a:rPr lang="en-US" dirty="0" smtClean="0"/>
              <a:t>Automatic scanning and detection: X-ray, CT, MRI, PET, angiogram, ECG, echo, endoscopy, ….</a:t>
            </a:r>
          </a:p>
        </p:txBody>
      </p:sp>
      <p:sp>
        <p:nvSpPr>
          <p:cNvPr id="5" name="Title 1"/>
          <p:cNvSpPr txBox="1">
            <a:spLocks/>
          </p:cNvSpPr>
          <p:nvPr/>
        </p:nvSpPr>
        <p:spPr>
          <a:xfrm>
            <a:off x="4267200" y="228600"/>
            <a:ext cx="46482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Why we need DIP</a:t>
            </a:r>
          </a:p>
        </p:txBody>
      </p:sp>
      <p:sp>
        <p:nvSpPr>
          <p:cNvPr id="6" name="Rectangle 5"/>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4294967295"/>
          </p:nvPr>
        </p:nvSpPr>
        <p:spPr>
          <a:xfrm>
            <a:off x="1066800" y="1447800"/>
            <a:ext cx="8077200" cy="5029200"/>
          </a:xfrm>
        </p:spPr>
        <p:txBody>
          <a:bodyPr>
            <a:noAutofit/>
          </a:bodyPr>
          <a:lstStyle/>
          <a:p>
            <a:pPr marL="465138" indent="-465138" algn="just" eaLnBrk="1" hangingPunct="1">
              <a:lnSpc>
                <a:spcPct val="150000"/>
              </a:lnSpc>
              <a:buClr>
                <a:schemeClr val="tx1">
                  <a:lumMod val="95000"/>
                  <a:lumOff val="5000"/>
                </a:schemeClr>
              </a:buClr>
              <a:buFont typeface="Wingdings" pitchFamily="2" charset="2"/>
              <a:buChar char="Ø"/>
            </a:pPr>
            <a:r>
              <a:rPr lang="en-US" sz="2800" dirty="0" smtClean="0"/>
              <a:t>Application area</a:t>
            </a:r>
            <a:endParaRPr lang="en-US" dirty="0" smtClean="0"/>
          </a:p>
          <a:p>
            <a:pPr marL="914400" lvl="1" indent="-449263" algn="just" eaLnBrk="1" hangingPunct="1">
              <a:lnSpc>
                <a:spcPct val="150000"/>
              </a:lnSpc>
              <a:buClr>
                <a:schemeClr val="tx1">
                  <a:lumMod val="95000"/>
                  <a:lumOff val="5000"/>
                </a:schemeClr>
              </a:buClr>
              <a:buFont typeface="Arial" pitchFamily="34" charset="0"/>
              <a:buChar char="•"/>
            </a:pPr>
            <a:r>
              <a:rPr lang="en-US" dirty="0" smtClean="0"/>
              <a:t>Document Classification</a:t>
            </a:r>
          </a:p>
          <a:p>
            <a:pPr marL="1258888" lvl="2" indent="-344488" algn="just" eaLnBrk="1" hangingPunct="1">
              <a:lnSpc>
                <a:spcPct val="150000"/>
              </a:lnSpc>
              <a:buClr>
                <a:schemeClr val="tx1">
                  <a:lumMod val="95000"/>
                  <a:lumOff val="5000"/>
                </a:schemeClr>
              </a:buClr>
            </a:pPr>
            <a:r>
              <a:rPr lang="en-US" dirty="0" smtClean="0"/>
              <a:t>character </a:t>
            </a:r>
            <a:r>
              <a:rPr lang="en-US" dirty="0" smtClean="0"/>
              <a:t>recognition</a:t>
            </a:r>
          </a:p>
          <a:p>
            <a:pPr marL="914400" lvl="1" indent="-449263" algn="just" eaLnBrk="1" hangingPunct="1">
              <a:lnSpc>
                <a:spcPct val="150000"/>
              </a:lnSpc>
              <a:buClr>
                <a:schemeClr val="tx1">
                  <a:lumMod val="95000"/>
                  <a:lumOff val="5000"/>
                </a:schemeClr>
              </a:buClr>
              <a:buFont typeface="Arial" pitchFamily="34" charset="0"/>
              <a:buChar char="•"/>
            </a:pPr>
            <a:r>
              <a:rPr lang="en-US" dirty="0" smtClean="0"/>
              <a:t>Object and shape recognition</a:t>
            </a:r>
          </a:p>
          <a:p>
            <a:pPr marL="914400" lvl="1" indent="-449263" algn="just" eaLnBrk="1" hangingPunct="1">
              <a:lnSpc>
                <a:spcPct val="150000"/>
              </a:lnSpc>
              <a:buClr>
                <a:schemeClr val="tx1">
                  <a:lumMod val="95000"/>
                  <a:lumOff val="5000"/>
                </a:schemeClr>
              </a:buClr>
              <a:buFont typeface="Arial" pitchFamily="34" charset="0"/>
              <a:buChar char="•"/>
            </a:pPr>
            <a:r>
              <a:rPr lang="en-US" dirty="0" smtClean="0"/>
              <a:t>Intelligent transport system</a:t>
            </a:r>
          </a:p>
          <a:p>
            <a:pPr marL="914400" lvl="1" indent="-449263" algn="just" eaLnBrk="1" hangingPunct="1">
              <a:lnSpc>
                <a:spcPct val="150000"/>
              </a:lnSpc>
              <a:buClr>
                <a:schemeClr val="tx1">
                  <a:lumMod val="95000"/>
                  <a:lumOff val="5000"/>
                </a:schemeClr>
              </a:buClr>
              <a:buFont typeface="Arial" pitchFamily="34" charset="0"/>
              <a:buChar char="•"/>
            </a:pPr>
            <a:r>
              <a:rPr lang="en-US" dirty="0" smtClean="0"/>
              <a:t>Environmental </a:t>
            </a:r>
            <a:r>
              <a:rPr lang="en-US" dirty="0" smtClean="0"/>
              <a:t>monitoring</a:t>
            </a:r>
            <a:endParaRPr lang="en-US" dirty="0" smtClean="0"/>
          </a:p>
          <a:p>
            <a:pPr marL="914400" lvl="1" indent="-449263" algn="just" eaLnBrk="1" hangingPunct="1">
              <a:lnSpc>
                <a:spcPct val="150000"/>
              </a:lnSpc>
              <a:buClr>
                <a:schemeClr val="tx1">
                  <a:lumMod val="95000"/>
                  <a:lumOff val="5000"/>
                </a:schemeClr>
              </a:buClr>
              <a:buFont typeface="Arial" pitchFamily="34" charset="0"/>
              <a:buChar char="•"/>
            </a:pPr>
            <a:r>
              <a:rPr lang="en-US" dirty="0" smtClean="0"/>
              <a:t>and so on,  . . .</a:t>
            </a:r>
          </a:p>
        </p:txBody>
      </p:sp>
      <p:sp>
        <p:nvSpPr>
          <p:cNvPr id="5" name="Title 1"/>
          <p:cNvSpPr txBox="1">
            <a:spLocks/>
          </p:cNvSpPr>
          <p:nvPr/>
        </p:nvSpPr>
        <p:spPr>
          <a:xfrm>
            <a:off x="4267200" y="228600"/>
            <a:ext cx="46482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Why we need DIP</a:t>
            </a:r>
          </a:p>
        </p:txBody>
      </p:sp>
      <p:sp>
        <p:nvSpPr>
          <p:cNvPr id="6" name="Rectangle 5"/>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514600" y="152400"/>
            <a:ext cx="64770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Fundamental Steps </a:t>
            </a:r>
            <a:r>
              <a:rPr lang="en-US" sz="4000" b="1" dirty="0" smtClean="0">
                <a:solidFill>
                  <a:schemeClr val="tx1">
                    <a:lumMod val="95000"/>
                    <a:lumOff val="5000"/>
                  </a:schemeClr>
                </a:solidFill>
                <a:latin typeface="+mj-lt"/>
                <a:ea typeface="+mj-ea"/>
                <a:cs typeface="+mj-cs"/>
              </a:rPr>
              <a:t>in DIP</a:t>
            </a:r>
            <a:endPar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endParaRPr>
          </a:p>
        </p:txBody>
      </p:sp>
      <p:sp>
        <p:nvSpPr>
          <p:cNvPr id="9" name="Rectangle 8"/>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C:\Users\user\Desktop\DIP\1.PNG"/>
          <p:cNvPicPr>
            <a:picLocks noChangeAspect="1" noChangeArrowheads="1"/>
          </p:cNvPicPr>
          <p:nvPr/>
        </p:nvPicPr>
        <p:blipFill>
          <a:blip r:embed="rId2" cstate="print"/>
          <a:srcRect/>
          <a:stretch>
            <a:fillRect/>
          </a:stretch>
        </p:blipFill>
        <p:spPr bwMode="auto">
          <a:xfrm>
            <a:off x="0" y="1371600"/>
            <a:ext cx="9148001" cy="5638800"/>
          </a:xfrm>
          <a:prstGeom prst="rect">
            <a:avLst/>
          </a:prstGeom>
          <a:noFill/>
        </p:spPr>
      </p:pic>
      <p:sp>
        <p:nvSpPr>
          <p:cNvPr id="10" name="Oval 9"/>
          <p:cNvSpPr/>
          <p:nvPr/>
        </p:nvSpPr>
        <p:spPr>
          <a:xfrm>
            <a:off x="2209800" y="4038600"/>
            <a:ext cx="2133600" cy="14478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86000" y="5334000"/>
            <a:ext cx="19812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68380" y="1905000"/>
            <a:ext cx="149402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57800" y="1676400"/>
            <a:ext cx="19812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9400" y="2895600"/>
            <a:ext cx="19812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58000" y="5410200"/>
            <a:ext cx="13716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b="1" dirty="0" smtClean="0">
                <a:solidFill>
                  <a:schemeClr val="tx1">
                    <a:lumMod val="95000"/>
                    <a:lumOff val="5000"/>
                  </a:schemeClr>
                </a:solidFill>
                <a:effectLst/>
              </a:rPr>
              <a:t>Fundamental Steps </a:t>
            </a:r>
            <a:r>
              <a:rPr lang="en-US" sz="4400" b="1" dirty="0" smtClean="0">
                <a:solidFill>
                  <a:schemeClr val="tx1">
                    <a:lumMod val="95000"/>
                    <a:lumOff val="5000"/>
                  </a:schemeClr>
                </a:solidFill>
              </a:rPr>
              <a:t>in DIP</a:t>
            </a:r>
            <a:r>
              <a:rPr lang="en-US" sz="4400" b="1" dirty="0" smtClean="0">
                <a:solidFill>
                  <a:schemeClr val="tx1">
                    <a:lumMod val="95000"/>
                    <a:lumOff val="5000"/>
                  </a:schemeClr>
                </a:solidFill>
                <a:effectLst/>
              </a:rPr>
              <a:t/>
            </a:r>
            <a:br>
              <a:rPr lang="en-US" sz="4400" b="1" dirty="0" smtClean="0">
                <a:solidFill>
                  <a:schemeClr val="tx1">
                    <a:lumMod val="95000"/>
                    <a:lumOff val="5000"/>
                  </a:schemeClr>
                </a:solidFill>
                <a:effectLst/>
              </a:rPr>
            </a:br>
            <a:endParaRPr lang="en-US" dirty="0"/>
          </a:p>
        </p:txBody>
      </p:sp>
      <p:sp>
        <p:nvSpPr>
          <p:cNvPr id="3" name="Content Placeholder 2"/>
          <p:cNvSpPr>
            <a:spLocks noGrp="1"/>
          </p:cNvSpPr>
          <p:nvPr>
            <p:ph idx="1"/>
          </p:nvPr>
        </p:nvSpPr>
        <p:spPr/>
        <p:txBody>
          <a:bodyPr>
            <a:noAutofit/>
          </a:bodyPr>
          <a:lstStyle/>
          <a:p>
            <a:pPr>
              <a:buNone/>
            </a:pPr>
            <a:r>
              <a:rPr lang="en-US" sz="1800" b="1" dirty="0" smtClean="0"/>
              <a:t>1. Image Acquisition</a:t>
            </a:r>
            <a:endParaRPr lang="en-US" sz="1800" dirty="0" smtClean="0"/>
          </a:p>
          <a:p>
            <a:pPr>
              <a:buNone/>
            </a:pPr>
            <a:r>
              <a:rPr lang="en-US" sz="1800" dirty="0" smtClean="0"/>
              <a:t>   This is the first step or process of the fundamental steps of digital image processing. Image acquisition could be as simple as being given an image that is already in digital form. Generally, the image acquisition stage involves preprocessing, such as scaling etc.</a:t>
            </a:r>
          </a:p>
          <a:p>
            <a:pPr>
              <a:buNone/>
            </a:pPr>
            <a:r>
              <a:rPr lang="en-US" sz="1800" b="1" dirty="0" smtClean="0"/>
              <a:t>2. Image Enhancement</a:t>
            </a:r>
            <a:endParaRPr lang="en-US" sz="1800" dirty="0" smtClean="0"/>
          </a:p>
          <a:p>
            <a:pPr>
              <a:buNone/>
            </a:pPr>
            <a:r>
              <a:rPr lang="en-US" sz="1800" dirty="0" smtClean="0"/>
              <a:t>    Image </a:t>
            </a:r>
            <a:r>
              <a:rPr lang="en-US" sz="1800" dirty="0" smtClean="0"/>
              <a:t>enhancement is among the simplest and most appealing areas of digital image processing. Basically, the idea behind enhancement techniques is to bring out detail that is obscured, or simply to highlight certain features of interest in an image. Such as, changing brightness &amp; contrast etc.</a:t>
            </a:r>
          </a:p>
          <a:p>
            <a:r>
              <a:rPr lang="en-US" sz="1800" b="1" dirty="0" smtClean="0"/>
              <a:t>3. Image Restoration</a:t>
            </a:r>
            <a:endParaRPr lang="en-US" sz="1800" dirty="0" smtClean="0"/>
          </a:p>
          <a:p>
            <a:r>
              <a:rPr lang="en-US" sz="1800" b="1" dirty="0" smtClean="0"/>
              <a:t>Image Restoration</a:t>
            </a:r>
            <a:r>
              <a:rPr lang="en-US" sz="1800" dirty="0" smtClean="0"/>
              <a:t> is the operation of taking a corrupt/noisy </a:t>
            </a:r>
            <a:r>
              <a:rPr lang="en-US" sz="1800" b="1" dirty="0" smtClean="0"/>
              <a:t>image</a:t>
            </a:r>
            <a:r>
              <a:rPr lang="en-US" sz="1800" dirty="0" smtClean="0"/>
              <a:t> and estimating the clean, original </a:t>
            </a:r>
            <a:r>
              <a:rPr lang="en-US" sz="1800" b="1" dirty="0" smtClean="0"/>
              <a:t>image</a:t>
            </a:r>
            <a:r>
              <a:rPr lang="en-US" sz="1800" dirty="0" smtClean="0"/>
              <a:t>. Corruption may come in many forms such as motion blur, noise and camera </a:t>
            </a:r>
            <a:r>
              <a:rPr lang="en-US" sz="1800" dirty="0" err="1" smtClean="0"/>
              <a:t>mis</a:t>
            </a:r>
            <a:r>
              <a:rPr lang="en-US" sz="1800" dirty="0" smtClean="0"/>
              <a:t>-focus. ... </a:t>
            </a:r>
            <a:r>
              <a:rPr lang="en-US" sz="1800" dirty="0" smtClean="0"/>
              <a:t>More advanced</a:t>
            </a:r>
            <a:r>
              <a:rPr lang="en-US" sz="1800" dirty="0" smtClean="0"/>
              <a:t> </a:t>
            </a:r>
            <a:r>
              <a:rPr lang="en-US" sz="1800" b="1" dirty="0" smtClean="0"/>
              <a:t>image</a:t>
            </a:r>
            <a:r>
              <a:rPr lang="en-US" sz="1800" dirty="0" smtClean="0"/>
              <a:t> processing techniques must be applied to recover the object.</a:t>
            </a:r>
            <a:endParaRPr lang="en-US" sz="20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b="1" dirty="0" smtClean="0">
                <a:solidFill>
                  <a:schemeClr val="tx1">
                    <a:lumMod val="95000"/>
                    <a:lumOff val="5000"/>
                  </a:schemeClr>
                </a:solidFill>
                <a:effectLst/>
              </a:rPr>
              <a:t>Fundamental Steps </a:t>
            </a:r>
            <a:r>
              <a:rPr lang="en-US" sz="4400" b="1" dirty="0" smtClean="0">
                <a:solidFill>
                  <a:schemeClr val="tx1">
                    <a:lumMod val="95000"/>
                    <a:lumOff val="5000"/>
                  </a:schemeClr>
                </a:solidFill>
              </a:rPr>
              <a:t>in DIP</a:t>
            </a:r>
            <a:r>
              <a:rPr lang="en-US" sz="4400" b="1" dirty="0" smtClean="0">
                <a:solidFill>
                  <a:schemeClr val="tx1">
                    <a:lumMod val="95000"/>
                    <a:lumOff val="5000"/>
                  </a:schemeClr>
                </a:solidFill>
                <a:effectLst/>
              </a:rPr>
              <a:t/>
            </a:r>
            <a:br>
              <a:rPr lang="en-US" sz="4400" b="1" dirty="0" smtClean="0">
                <a:solidFill>
                  <a:schemeClr val="tx1">
                    <a:lumMod val="95000"/>
                    <a:lumOff val="5000"/>
                  </a:schemeClr>
                </a:solidFill>
                <a:effectLst/>
              </a:rPr>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4. Color Image Processing</a:t>
            </a:r>
            <a:endParaRPr lang="en-US" dirty="0" smtClean="0"/>
          </a:p>
          <a:p>
            <a:r>
              <a:rPr lang="en-US" dirty="0" smtClean="0"/>
              <a:t>Color image processing is an area that has been gaining its importance because of the significant increase in the use of digital images over the Internet. This may include color modeling and processing in a digital domain etc.</a:t>
            </a:r>
          </a:p>
          <a:p>
            <a:r>
              <a:rPr lang="en-US" b="1" dirty="0" smtClean="0"/>
              <a:t>5. Wavelets and </a:t>
            </a:r>
            <a:r>
              <a:rPr lang="en-US" b="1" dirty="0" err="1" smtClean="0"/>
              <a:t>Multiresolution</a:t>
            </a:r>
            <a:r>
              <a:rPr lang="en-US" b="1" dirty="0" smtClean="0"/>
              <a:t> Processing</a:t>
            </a:r>
            <a:endParaRPr lang="en-US" dirty="0" smtClean="0"/>
          </a:p>
          <a:p>
            <a:r>
              <a:rPr lang="en-US" dirty="0" smtClean="0"/>
              <a:t>Wavelets are the foundation for representing images in various degrees of resolution. Images subdivision successively into smaller regions for data compression and for pyramidal representation.</a:t>
            </a:r>
          </a:p>
          <a:p>
            <a:r>
              <a:rPr lang="en-US" b="1" dirty="0" smtClean="0"/>
              <a:t>6. Compression</a:t>
            </a:r>
            <a:endParaRPr lang="en-US" dirty="0" smtClean="0"/>
          </a:p>
          <a:p>
            <a:r>
              <a:rPr lang="en-US" dirty="0" smtClean="0"/>
              <a:t>Compression deals with techniques for reducing the storage required to save an image or the bandwidth to transmit it. Particularly in the uses of internet it is very much necessary to compress data.</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b="1" dirty="0" smtClean="0">
                <a:solidFill>
                  <a:schemeClr val="tx1">
                    <a:lumMod val="95000"/>
                    <a:lumOff val="5000"/>
                  </a:schemeClr>
                </a:solidFill>
                <a:effectLst/>
              </a:rPr>
              <a:t>Fundamental Steps </a:t>
            </a:r>
            <a:r>
              <a:rPr lang="en-US" sz="4400" b="1" dirty="0" smtClean="0">
                <a:solidFill>
                  <a:schemeClr val="tx1">
                    <a:lumMod val="95000"/>
                    <a:lumOff val="5000"/>
                  </a:schemeClr>
                </a:solidFill>
              </a:rPr>
              <a:t>in DIP</a:t>
            </a:r>
            <a:r>
              <a:rPr lang="en-US" sz="4400" b="1" dirty="0" smtClean="0">
                <a:solidFill>
                  <a:schemeClr val="tx1">
                    <a:lumMod val="95000"/>
                    <a:lumOff val="5000"/>
                  </a:schemeClr>
                </a:solidFill>
                <a:effectLst/>
              </a:rPr>
              <a:t/>
            </a:r>
            <a:br>
              <a:rPr lang="en-US" sz="4400" b="1" dirty="0" smtClean="0">
                <a:solidFill>
                  <a:schemeClr val="tx1">
                    <a:lumMod val="95000"/>
                    <a:lumOff val="5000"/>
                  </a:schemeClr>
                </a:solidFill>
                <a:effectLst/>
              </a:rPr>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7. Morphological Processing</a:t>
            </a:r>
            <a:endParaRPr lang="en-US" dirty="0" smtClean="0"/>
          </a:p>
          <a:p>
            <a:r>
              <a:rPr lang="en-US" dirty="0" smtClean="0"/>
              <a:t>Morphological processing deals with tools for extracting image components that are useful in the representation and description of shape.</a:t>
            </a:r>
          </a:p>
          <a:p>
            <a:r>
              <a:rPr lang="en-US" b="1" dirty="0" smtClean="0"/>
              <a:t>8. Segmentation</a:t>
            </a:r>
            <a:endParaRPr lang="en-US" dirty="0" smtClean="0"/>
          </a:p>
          <a:p>
            <a:r>
              <a:rPr lang="en-US" dirty="0" smtClean="0"/>
              <a:t>Segmentation procedures partition an image into its constituent parts or objects. In general, autonomous segmentation is one of the most difficult tasks in digital image processing. A rugged segmentation procedure brings the process a long way toward successful solution of imaging problems that require objects to be identified individually.</a:t>
            </a:r>
          </a:p>
          <a:p>
            <a:r>
              <a:rPr lang="en-US" b="1" dirty="0" smtClean="0"/>
              <a:t>9. Representation and Description</a:t>
            </a:r>
            <a:endParaRPr lang="en-US" dirty="0" smtClean="0"/>
          </a:p>
          <a:p>
            <a:r>
              <a:rPr lang="en-US" dirty="0" smtClean="0"/>
              <a:t>Representation and description almost always follow the output of a segmentation stage, which usually is raw pixel data, constituting either the boundary of a region or all the points in the region itself. Choosing a representation is only part of the solution for transforming raw data into a form suitable for subsequent computer processing. Description deals with extracting attributes that result in some quantitative information of interest or are basic for differentiating one class of objects from another.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b="1" dirty="0" smtClean="0">
                <a:solidFill>
                  <a:schemeClr val="tx1">
                    <a:lumMod val="95000"/>
                    <a:lumOff val="5000"/>
                  </a:schemeClr>
                </a:solidFill>
                <a:effectLst/>
              </a:rPr>
              <a:t>Fundamental Steps </a:t>
            </a:r>
            <a:r>
              <a:rPr lang="en-US" sz="4400" b="1" dirty="0" smtClean="0">
                <a:solidFill>
                  <a:schemeClr val="tx1">
                    <a:lumMod val="95000"/>
                    <a:lumOff val="5000"/>
                  </a:schemeClr>
                </a:solidFill>
              </a:rPr>
              <a:t>in DIP</a:t>
            </a:r>
            <a:r>
              <a:rPr lang="en-US" sz="4400" b="1" dirty="0" smtClean="0">
                <a:solidFill>
                  <a:schemeClr val="tx1">
                    <a:lumMod val="95000"/>
                    <a:lumOff val="5000"/>
                  </a:schemeClr>
                </a:solidFill>
                <a:effectLst/>
              </a:rPr>
              <a:t/>
            </a:r>
            <a:br>
              <a:rPr lang="en-US" sz="4400" b="1" dirty="0" smtClean="0">
                <a:solidFill>
                  <a:schemeClr val="tx1">
                    <a:lumMod val="95000"/>
                    <a:lumOff val="5000"/>
                  </a:schemeClr>
                </a:solidFill>
                <a:effectLst/>
              </a:rPr>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10. Object recognition</a:t>
            </a:r>
            <a:endParaRPr lang="en-US" dirty="0" smtClean="0"/>
          </a:p>
          <a:p>
            <a:r>
              <a:rPr lang="en-US" dirty="0" smtClean="0"/>
              <a:t>Recognition is the process that assigns a label, such as, “vehicle” to an object based on its descriptors.</a:t>
            </a:r>
          </a:p>
          <a:p>
            <a:r>
              <a:rPr lang="en-US" b="1" dirty="0" smtClean="0"/>
              <a:t>11. Knowledge Base:</a:t>
            </a:r>
            <a:endParaRPr lang="en-US" dirty="0" smtClean="0"/>
          </a:p>
          <a:p>
            <a:r>
              <a:rPr lang="en-US" dirty="0" smtClean="0"/>
              <a:t>Knowledge may be as simple as detailing regions of an image where the information of interest is known to be located, thus limiting the search that has to be conducted in seeking that information. The knowledge base also can be quite complex, such as an interrelated list of all major possible defects in a materials inspection problem or an image database containing high-resolution satellite images of a region in connection with change-detection applications.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7" name="Picture 3" descr="C:\Users\user\Desktop\DIP\Components.jpg"/>
          <p:cNvPicPr>
            <a:picLocks noChangeAspect="1" noChangeArrowheads="1"/>
          </p:cNvPicPr>
          <p:nvPr/>
        </p:nvPicPr>
        <p:blipFill>
          <a:blip r:embed="rId2" cstate="print"/>
          <a:srcRect/>
          <a:stretch>
            <a:fillRect/>
          </a:stretch>
        </p:blipFill>
        <p:spPr bwMode="auto">
          <a:xfrm>
            <a:off x="2113231" y="1219200"/>
            <a:ext cx="5887769" cy="5638800"/>
          </a:xfrm>
          <a:prstGeom prst="rect">
            <a:avLst/>
          </a:prstGeom>
          <a:noFill/>
        </p:spPr>
      </p:pic>
      <p:sp>
        <p:nvSpPr>
          <p:cNvPr id="10" name="Title 1"/>
          <p:cNvSpPr txBox="1">
            <a:spLocks/>
          </p:cNvSpPr>
          <p:nvPr/>
        </p:nvSpPr>
        <p:spPr>
          <a:xfrm>
            <a:off x="1447800" y="152400"/>
            <a:ext cx="76962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Components of an Image</a:t>
            </a:r>
            <a:r>
              <a:rPr kumimoji="0" lang="en-US" sz="2800" b="1" i="0" u="none" strike="noStrike" kern="1200" cap="none" spc="0" normalizeH="0" noProof="0" dirty="0" smtClean="0">
                <a:ln>
                  <a:noFill/>
                </a:ln>
                <a:solidFill>
                  <a:schemeClr val="tx1">
                    <a:lumMod val="95000"/>
                    <a:lumOff val="5000"/>
                  </a:schemeClr>
                </a:solidFill>
                <a:effectLst/>
                <a:uLnTx/>
                <a:uFillTx/>
                <a:latin typeface="+mj-lt"/>
                <a:ea typeface="+mj-ea"/>
                <a:cs typeface="+mj-cs"/>
              </a:rPr>
              <a:t> Processing System</a:t>
            </a:r>
            <a:endParaRPr kumimoji="0" lang="en-US" sz="28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88626" y="152400"/>
            <a:ext cx="3602974" cy="646331"/>
          </a:xfrm>
          <a:prstGeom prst="rect">
            <a:avLst/>
          </a:prstGeom>
          <a:noFill/>
        </p:spPr>
        <p:txBody>
          <a:bodyPr wrap="none" rtlCol="0">
            <a:spAutoFit/>
          </a:bodyPr>
          <a:lstStyle/>
          <a:p>
            <a:r>
              <a:rPr lang="en-US" sz="3600" b="1" dirty="0" smtClean="0"/>
              <a:t>Reference Book</a:t>
            </a:r>
            <a:endParaRPr lang="en-US" sz="3600" b="1" dirty="0"/>
          </a:p>
        </p:txBody>
      </p:sp>
      <p:sp>
        <p:nvSpPr>
          <p:cNvPr id="5" name="Rectangle 4"/>
          <p:cNvSpPr/>
          <p:nvPr/>
        </p:nvSpPr>
        <p:spPr>
          <a:xfrm>
            <a:off x="1143000" y="1295400"/>
            <a:ext cx="6858000" cy="1309076"/>
          </a:xfrm>
          <a:prstGeom prst="rect">
            <a:avLst/>
          </a:prstGeom>
        </p:spPr>
        <p:txBody>
          <a:bodyPr wrap="square">
            <a:spAutoFit/>
          </a:bodyPr>
          <a:lstStyle/>
          <a:p>
            <a:pPr marL="465138" indent="-465138">
              <a:lnSpc>
                <a:spcPct val="150000"/>
              </a:lnSpc>
              <a:buFont typeface="Wingdings" pitchFamily="2" charset="2"/>
              <a:buChar char="Ø"/>
            </a:pPr>
            <a:r>
              <a:rPr lang="en-US" sz="2800" dirty="0" smtClean="0"/>
              <a:t>Digital Image Processing (</a:t>
            </a:r>
            <a:r>
              <a:rPr lang="en-US" sz="2800" i="1" dirty="0" smtClean="0"/>
              <a:t>3</a:t>
            </a:r>
            <a:r>
              <a:rPr lang="en-US" sz="2800" i="1" baseline="30000" dirty="0" smtClean="0"/>
              <a:t>rd</a:t>
            </a:r>
            <a:r>
              <a:rPr lang="en-US" sz="2800" i="1" dirty="0" smtClean="0"/>
              <a:t> Edition)</a:t>
            </a:r>
          </a:p>
          <a:p>
            <a:pPr lvl="1">
              <a:lnSpc>
                <a:spcPct val="150000"/>
              </a:lnSpc>
            </a:pPr>
            <a:r>
              <a:rPr lang="en-US" sz="2800" dirty="0" smtClean="0"/>
              <a:t>	</a:t>
            </a:r>
            <a:r>
              <a:rPr lang="en-US" sz="2800" i="1" dirty="0" smtClean="0"/>
              <a:t>Gonzalez and Woods</a:t>
            </a:r>
            <a:endParaRPr lang="en-US" sz="2800" i="1" dirty="0"/>
          </a:p>
        </p:txBody>
      </p:sp>
      <p:pic>
        <p:nvPicPr>
          <p:cNvPr id="1026" name="Picture 2" descr="C:\Users\user\Desktop\DIP\book.jpg"/>
          <p:cNvPicPr>
            <a:picLocks noChangeAspect="1" noChangeArrowheads="1"/>
          </p:cNvPicPr>
          <p:nvPr/>
        </p:nvPicPr>
        <p:blipFill>
          <a:blip r:embed="rId2" cstate="print"/>
          <a:srcRect/>
          <a:stretch>
            <a:fillRect/>
          </a:stretch>
        </p:blipFill>
        <p:spPr bwMode="auto">
          <a:xfrm>
            <a:off x="3505200" y="2743200"/>
            <a:ext cx="2743200" cy="3791847"/>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86200" y="0"/>
            <a:ext cx="51816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Image Enhancement</a:t>
            </a:r>
          </a:p>
        </p:txBody>
      </p:sp>
      <p:sp>
        <p:nvSpPr>
          <p:cNvPr id="5" name="Rectangle 4"/>
          <p:cNvSpPr/>
          <p:nvPr/>
        </p:nvSpPr>
        <p:spPr>
          <a:xfrm>
            <a:off x="1035570" y="7162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2" cstate="print"/>
          <a:srcRect/>
          <a:stretch>
            <a:fillRect/>
          </a:stretch>
        </p:blipFill>
        <p:spPr bwMode="auto">
          <a:xfrm>
            <a:off x="2057400" y="1066800"/>
            <a:ext cx="2781300" cy="279225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5029199" y="1066800"/>
            <a:ext cx="2800351" cy="2800351"/>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1905000" y="3962400"/>
            <a:ext cx="2868750" cy="2902500"/>
          </a:xfrm>
          <a:prstGeom prst="rect">
            <a:avLst/>
          </a:prstGeom>
          <a:noFill/>
          <a:ln w="9525">
            <a:noFill/>
            <a:miter lim="800000"/>
            <a:headEnd/>
            <a:tailEnd/>
          </a:ln>
        </p:spPr>
      </p:pic>
      <p:pic>
        <p:nvPicPr>
          <p:cNvPr id="9" name="Picture 5"/>
          <p:cNvPicPr>
            <a:picLocks noChangeAspect="1" noChangeArrowheads="1"/>
          </p:cNvPicPr>
          <p:nvPr/>
        </p:nvPicPr>
        <p:blipFill>
          <a:blip r:embed="rId5" cstate="print"/>
          <a:srcRect/>
          <a:stretch>
            <a:fillRect/>
          </a:stretch>
        </p:blipFill>
        <p:spPr bwMode="auto">
          <a:xfrm>
            <a:off x="4946100" y="3992380"/>
            <a:ext cx="2902500" cy="28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86200" y="0"/>
            <a:ext cx="51816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Image Enhancement</a:t>
            </a:r>
          </a:p>
        </p:txBody>
      </p:sp>
      <p:sp>
        <p:nvSpPr>
          <p:cNvPr id="5" name="Rectangle 4"/>
          <p:cNvSpPr/>
          <p:nvPr/>
        </p:nvSpPr>
        <p:spPr>
          <a:xfrm>
            <a:off x="1035570" y="7162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8"/>
          <p:cNvPicPr>
            <a:picLocks noChangeAspect="1" noChangeArrowheads="1"/>
          </p:cNvPicPr>
          <p:nvPr/>
        </p:nvPicPr>
        <p:blipFill>
          <a:blip r:embed="rId2" cstate="print"/>
          <a:srcRect r="67116" b="33363"/>
          <a:stretch>
            <a:fillRect/>
          </a:stretch>
        </p:blipFill>
        <p:spPr bwMode="auto">
          <a:xfrm>
            <a:off x="1066800" y="1981200"/>
            <a:ext cx="2286000" cy="2582815"/>
          </a:xfrm>
          <a:prstGeom prst="rect">
            <a:avLst/>
          </a:prstGeom>
          <a:noFill/>
          <a:ln w="9525">
            <a:noFill/>
            <a:miter lim="800000"/>
            <a:headEnd/>
            <a:tailEnd/>
          </a:ln>
        </p:spPr>
      </p:pic>
      <p:pic>
        <p:nvPicPr>
          <p:cNvPr id="11" name="Picture 10"/>
          <p:cNvPicPr>
            <a:picLocks noChangeAspect="1" noChangeArrowheads="1"/>
          </p:cNvPicPr>
          <p:nvPr/>
        </p:nvPicPr>
        <p:blipFill>
          <a:blip r:embed="rId3" cstate="print"/>
          <a:srcRect l="20467" r="38992"/>
          <a:stretch>
            <a:fillRect/>
          </a:stretch>
        </p:blipFill>
        <p:spPr bwMode="auto">
          <a:xfrm>
            <a:off x="3429000" y="2025650"/>
            <a:ext cx="2960688" cy="2502816"/>
          </a:xfrm>
          <a:prstGeom prst="rect">
            <a:avLst/>
          </a:prstGeom>
          <a:noFill/>
          <a:ln w="9525">
            <a:noFill/>
            <a:miter lim="800000"/>
            <a:headEnd/>
            <a:tailEnd/>
          </a:ln>
        </p:spPr>
      </p:pic>
      <p:pic>
        <p:nvPicPr>
          <p:cNvPr id="12" name="Picture 8"/>
          <p:cNvPicPr>
            <a:picLocks noChangeAspect="1" noChangeArrowheads="1"/>
          </p:cNvPicPr>
          <p:nvPr/>
        </p:nvPicPr>
        <p:blipFill>
          <a:blip r:embed="rId2" cstate="print"/>
          <a:srcRect l="32884" r="33559" b="33363"/>
          <a:stretch>
            <a:fillRect/>
          </a:stretch>
        </p:blipFill>
        <p:spPr bwMode="auto">
          <a:xfrm>
            <a:off x="6615471" y="2025650"/>
            <a:ext cx="2299929" cy="254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19600" y="0"/>
            <a:ext cx="51816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Image De-noising</a:t>
            </a:r>
          </a:p>
        </p:txBody>
      </p:sp>
      <p:sp>
        <p:nvSpPr>
          <p:cNvPr id="5" name="Rectangle 4"/>
          <p:cNvSpPr/>
          <p:nvPr/>
        </p:nvSpPr>
        <p:spPr>
          <a:xfrm>
            <a:off x="1035570" y="7162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a:spLocks noChangeArrowheads="1"/>
          </p:cNvSpPr>
          <p:nvPr/>
        </p:nvSpPr>
        <p:spPr bwMode="auto">
          <a:xfrm>
            <a:off x="2133600" y="4793192"/>
            <a:ext cx="1752600" cy="396875"/>
          </a:xfrm>
          <a:prstGeom prst="rect">
            <a:avLst/>
          </a:prstGeom>
          <a:noFill/>
          <a:ln w="9525">
            <a:noFill/>
            <a:miter lim="800000"/>
            <a:headEnd/>
            <a:tailEnd/>
          </a:ln>
        </p:spPr>
        <p:txBody>
          <a:bodyPr>
            <a:spAutoFit/>
          </a:bodyPr>
          <a:lstStyle/>
          <a:p>
            <a:pPr algn="ctr"/>
            <a:r>
              <a:rPr lang="en-US" sz="2000" dirty="0"/>
              <a:t>Noisy image</a:t>
            </a:r>
          </a:p>
        </p:txBody>
      </p:sp>
      <p:sp>
        <p:nvSpPr>
          <p:cNvPr id="8" name="Rectangle 6"/>
          <p:cNvSpPr>
            <a:spLocks noChangeArrowheads="1"/>
          </p:cNvSpPr>
          <p:nvPr/>
        </p:nvSpPr>
        <p:spPr bwMode="auto">
          <a:xfrm>
            <a:off x="5257800" y="4866157"/>
            <a:ext cx="3657600" cy="400110"/>
          </a:xfrm>
          <a:prstGeom prst="rect">
            <a:avLst/>
          </a:prstGeom>
          <a:noFill/>
          <a:ln w="9525">
            <a:noFill/>
            <a:miter lim="800000"/>
            <a:headEnd/>
            <a:tailEnd/>
          </a:ln>
        </p:spPr>
        <p:txBody>
          <a:bodyPr wrap="square">
            <a:spAutoFit/>
          </a:bodyPr>
          <a:lstStyle/>
          <a:p>
            <a:pPr algn="ctr"/>
            <a:r>
              <a:rPr lang="en-US" sz="2000" dirty="0"/>
              <a:t>Noise reduction by median filter</a:t>
            </a:r>
          </a:p>
        </p:txBody>
      </p:sp>
      <p:pic>
        <p:nvPicPr>
          <p:cNvPr id="9" name="Picture 3"/>
          <p:cNvPicPr>
            <a:picLocks noChangeAspect="1" noChangeArrowheads="1"/>
          </p:cNvPicPr>
          <p:nvPr/>
        </p:nvPicPr>
        <p:blipFill>
          <a:blip r:embed="rId2" cstate="print"/>
          <a:srcRect l="66800" t="2617" r="824" b="31952"/>
          <a:stretch>
            <a:fillRect/>
          </a:stretch>
        </p:blipFill>
        <p:spPr bwMode="auto">
          <a:xfrm>
            <a:off x="5562600" y="1905000"/>
            <a:ext cx="2971800" cy="2751667"/>
          </a:xfrm>
          <a:prstGeom prst="rect">
            <a:avLst/>
          </a:prstGeom>
          <a:noFill/>
          <a:ln w="9525">
            <a:noFill/>
            <a:miter lim="800000"/>
            <a:headEnd/>
            <a:tailEnd/>
          </a:ln>
        </p:spPr>
      </p:pic>
      <p:pic>
        <p:nvPicPr>
          <p:cNvPr id="10" name="Picture 3"/>
          <p:cNvPicPr>
            <a:picLocks noChangeAspect="1" noChangeArrowheads="1"/>
          </p:cNvPicPr>
          <p:nvPr/>
        </p:nvPicPr>
        <p:blipFill>
          <a:blip r:embed="rId2" cstate="print"/>
          <a:srcRect l="848" t="2617" r="66776" b="31952"/>
          <a:stretch>
            <a:fillRect/>
          </a:stretch>
        </p:blipFill>
        <p:spPr bwMode="auto">
          <a:xfrm>
            <a:off x="1447800" y="1912773"/>
            <a:ext cx="2971800" cy="27516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12"/>
          <p:cNvPicPr>
            <a:picLocks noChangeAspect="1" noChangeArrowheads="1"/>
          </p:cNvPicPr>
          <p:nvPr/>
        </p:nvPicPr>
        <p:blipFill>
          <a:blip r:embed="rId2" cstate="print"/>
          <a:srcRect r="1253" b="29089"/>
          <a:stretch>
            <a:fillRect/>
          </a:stretch>
        </p:blipFill>
        <p:spPr bwMode="auto">
          <a:xfrm>
            <a:off x="1179513" y="2163763"/>
            <a:ext cx="7888287" cy="3413125"/>
          </a:xfrm>
          <a:prstGeom prst="rect">
            <a:avLst/>
          </a:prstGeom>
          <a:noFill/>
          <a:ln w="9525">
            <a:noFill/>
            <a:miter lim="800000"/>
            <a:headEnd/>
            <a:tailEnd/>
          </a:ln>
        </p:spPr>
      </p:pic>
      <p:sp>
        <p:nvSpPr>
          <p:cNvPr id="65540" name="Text Box 13"/>
          <p:cNvSpPr txBox="1">
            <a:spLocks noChangeArrowheads="1"/>
          </p:cNvSpPr>
          <p:nvPr/>
        </p:nvSpPr>
        <p:spPr bwMode="auto">
          <a:xfrm>
            <a:off x="5972175" y="2133600"/>
            <a:ext cx="3810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rPr>
              <a:t>0</a:t>
            </a:r>
          </a:p>
        </p:txBody>
      </p:sp>
      <p:sp>
        <p:nvSpPr>
          <p:cNvPr id="65541" name="Text Box 14"/>
          <p:cNvSpPr txBox="1">
            <a:spLocks noChangeArrowheads="1"/>
          </p:cNvSpPr>
          <p:nvPr/>
        </p:nvSpPr>
        <p:spPr bwMode="auto">
          <a:xfrm>
            <a:off x="8610600" y="2147888"/>
            <a:ext cx="3810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rPr>
              <a:t>1</a:t>
            </a:r>
          </a:p>
        </p:txBody>
      </p:sp>
      <p:sp>
        <p:nvSpPr>
          <p:cNvPr id="65542" name="Text Box 15"/>
          <p:cNvSpPr txBox="1">
            <a:spLocks noChangeArrowheads="1"/>
          </p:cNvSpPr>
          <p:nvPr/>
        </p:nvSpPr>
        <p:spPr bwMode="auto">
          <a:xfrm>
            <a:off x="3276600" y="3290888"/>
            <a:ext cx="381000" cy="457200"/>
          </a:xfrm>
          <a:prstGeom prst="rect">
            <a:avLst/>
          </a:prstGeom>
          <a:noFill/>
          <a:ln w="9525">
            <a:noFill/>
            <a:miter lim="800000"/>
            <a:headEnd/>
            <a:tailEnd/>
          </a:ln>
        </p:spPr>
        <p:txBody>
          <a:bodyPr>
            <a:spAutoFit/>
          </a:bodyPr>
          <a:lstStyle/>
          <a:p>
            <a:pPr>
              <a:spcBef>
                <a:spcPct val="50000"/>
              </a:spcBef>
            </a:pPr>
            <a:r>
              <a:rPr lang="en-US" sz="2400" dirty="0">
                <a:solidFill>
                  <a:srgbClr val="FF0000"/>
                </a:solidFill>
              </a:rPr>
              <a:t>2</a:t>
            </a:r>
          </a:p>
        </p:txBody>
      </p:sp>
      <p:sp>
        <p:nvSpPr>
          <p:cNvPr id="65543" name="Text Box 16"/>
          <p:cNvSpPr txBox="1">
            <a:spLocks noChangeArrowheads="1"/>
          </p:cNvSpPr>
          <p:nvPr/>
        </p:nvSpPr>
        <p:spPr bwMode="auto">
          <a:xfrm>
            <a:off x="6005513" y="3305175"/>
            <a:ext cx="3810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rPr>
              <a:t>3</a:t>
            </a:r>
          </a:p>
        </p:txBody>
      </p:sp>
      <p:sp>
        <p:nvSpPr>
          <p:cNvPr id="65544" name="Text Box 17"/>
          <p:cNvSpPr txBox="1">
            <a:spLocks noChangeArrowheads="1"/>
          </p:cNvSpPr>
          <p:nvPr/>
        </p:nvSpPr>
        <p:spPr bwMode="auto">
          <a:xfrm>
            <a:off x="8639175" y="3290888"/>
            <a:ext cx="3810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rPr>
              <a:t>4</a:t>
            </a:r>
          </a:p>
        </p:txBody>
      </p:sp>
      <p:sp>
        <p:nvSpPr>
          <p:cNvPr id="65545" name="Text Box 18"/>
          <p:cNvSpPr txBox="1">
            <a:spLocks noChangeArrowheads="1"/>
          </p:cNvSpPr>
          <p:nvPr/>
        </p:nvSpPr>
        <p:spPr bwMode="auto">
          <a:xfrm>
            <a:off x="3381375" y="4432300"/>
            <a:ext cx="3810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rPr>
              <a:t>5</a:t>
            </a:r>
          </a:p>
        </p:txBody>
      </p:sp>
      <p:sp>
        <p:nvSpPr>
          <p:cNvPr id="65546" name="Text Box 19"/>
          <p:cNvSpPr txBox="1">
            <a:spLocks noChangeArrowheads="1"/>
          </p:cNvSpPr>
          <p:nvPr/>
        </p:nvSpPr>
        <p:spPr bwMode="auto">
          <a:xfrm>
            <a:off x="5991225" y="4446588"/>
            <a:ext cx="3810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rPr>
              <a:t>6</a:t>
            </a:r>
          </a:p>
        </p:txBody>
      </p:sp>
      <p:sp>
        <p:nvSpPr>
          <p:cNvPr id="65547" name="Text Box 20"/>
          <p:cNvSpPr txBox="1">
            <a:spLocks noChangeArrowheads="1"/>
          </p:cNvSpPr>
          <p:nvPr/>
        </p:nvSpPr>
        <p:spPr bwMode="auto">
          <a:xfrm>
            <a:off x="8610600" y="4476750"/>
            <a:ext cx="3810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rPr>
              <a:t>7</a:t>
            </a:r>
          </a:p>
        </p:txBody>
      </p:sp>
      <p:sp>
        <p:nvSpPr>
          <p:cNvPr id="14" name="Title 1"/>
          <p:cNvSpPr txBox="1">
            <a:spLocks/>
          </p:cNvSpPr>
          <p:nvPr/>
        </p:nvSpPr>
        <p:spPr>
          <a:xfrm>
            <a:off x="4038600" y="122238"/>
            <a:ext cx="51816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Image Compression</a:t>
            </a:r>
          </a:p>
        </p:txBody>
      </p:sp>
      <p:sp>
        <p:nvSpPr>
          <p:cNvPr id="15" name="Rectangle 14"/>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7"/>
          <p:cNvSpPr txBox="1">
            <a:spLocks noChangeArrowheads="1"/>
          </p:cNvSpPr>
          <p:nvPr/>
        </p:nvSpPr>
        <p:spPr bwMode="auto">
          <a:xfrm>
            <a:off x="1447800" y="1752600"/>
            <a:ext cx="6248400" cy="523875"/>
          </a:xfrm>
          <a:prstGeom prst="rect">
            <a:avLst/>
          </a:prstGeom>
          <a:noFill/>
          <a:ln w="9525">
            <a:noFill/>
            <a:miter lim="800000"/>
            <a:headEnd/>
            <a:tailEnd/>
          </a:ln>
        </p:spPr>
        <p:txBody>
          <a:bodyPr>
            <a:spAutoFit/>
          </a:bodyPr>
          <a:lstStyle/>
          <a:p>
            <a:pPr algn="ctr">
              <a:spcBef>
                <a:spcPct val="50000"/>
              </a:spcBef>
            </a:pPr>
            <a:r>
              <a:rPr lang="en-US" sz="2800">
                <a:solidFill>
                  <a:schemeClr val="tx1">
                    <a:lumMod val="95000"/>
                    <a:lumOff val="5000"/>
                  </a:schemeClr>
                </a:solidFill>
              </a:rPr>
              <a:t>Image Reconstruction from fewer bits</a:t>
            </a:r>
          </a:p>
        </p:txBody>
      </p:sp>
      <p:pic>
        <p:nvPicPr>
          <p:cNvPr id="68612" name="Picture 2" descr="http://upload.wikimedia.org/wikipedia/commons/4/4e/StenographyOriginal.png"/>
          <p:cNvPicPr>
            <a:picLocks noChangeAspect="1" noChangeArrowheads="1"/>
          </p:cNvPicPr>
          <p:nvPr/>
        </p:nvPicPr>
        <p:blipFill>
          <a:blip r:embed="rId2" cstate="print"/>
          <a:srcRect/>
          <a:stretch>
            <a:fillRect/>
          </a:stretch>
        </p:blipFill>
        <p:spPr bwMode="auto">
          <a:xfrm>
            <a:off x="1600200" y="3048000"/>
            <a:ext cx="1905000" cy="1905000"/>
          </a:xfrm>
          <a:prstGeom prst="rect">
            <a:avLst/>
          </a:prstGeom>
          <a:noFill/>
          <a:ln w="9525">
            <a:noFill/>
            <a:miter lim="800000"/>
            <a:headEnd/>
            <a:tailEnd/>
          </a:ln>
        </p:spPr>
      </p:pic>
      <p:sp>
        <p:nvSpPr>
          <p:cNvPr id="68613" name="Text Box 7"/>
          <p:cNvSpPr txBox="1">
            <a:spLocks noChangeArrowheads="1"/>
          </p:cNvSpPr>
          <p:nvPr/>
        </p:nvSpPr>
        <p:spPr bwMode="auto">
          <a:xfrm rot="-2177092">
            <a:off x="1990725" y="4489450"/>
            <a:ext cx="2286000" cy="523875"/>
          </a:xfrm>
          <a:prstGeom prst="rect">
            <a:avLst/>
          </a:prstGeom>
          <a:noFill/>
          <a:ln w="9525">
            <a:noFill/>
            <a:miter lim="800000"/>
            <a:headEnd/>
            <a:tailEnd/>
          </a:ln>
        </p:spPr>
        <p:txBody>
          <a:bodyPr>
            <a:spAutoFit/>
          </a:bodyPr>
          <a:lstStyle/>
          <a:p>
            <a:pPr algn="ctr">
              <a:spcBef>
                <a:spcPct val="50000"/>
              </a:spcBef>
            </a:pPr>
            <a:r>
              <a:rPr lang="en-US" sz="2800">
                <a:solidFill>
                  <a:srgbClr val="FF0000"/>
                </a:solidFill>
              </a:rPr>
              <a:t>Be careful</a:t>
            </a:r>
          </a:p>
        </p:txBody>
      </p:sp>
      <p:sp>
        <p:nvSpPr>
          <p:cNvPr id="6" name="Title 1"/>
          <p:cNvSpPr txBox="1">
            <a:spLocks/>
          </p:cNvSpPr>
          <p:nvPr/>
        </p:nvSpPr>
        <p:spPr>
          <a:xfrm>
            <a:off x="4038600" y="122238"/>
            <a:ext cx="51816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Image Compression</a:t>
            </a:r>
          </a:p>
        </p:txBody>
      </p:sp>
      <p:sp>
        <p:nvSpPr>
          <p:cNvPr id="7" name="Rectangle 6"/>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6" name="Picture 2" descr="http://upload.wikimedia.org/wikipedia/commons/4/4e/StenographyOriginal.png"/>
          <p:cNvPicPr>
            <a:picLocks noChangeAspect="1" noChangeArrowheads="1"/>
          </p:cNvPicPr>
          <p:nvPr/>
        </p:nvPicPr>
        <p:blipFill>
          <a:blip r:embed="rId2" cstate="print"/>
          <a:srcRect/>
          <a:stretch>
            <a:fillRect/>
          </a:stretch>
        </p:blipFill>
        <p:spPr bwMode="auto">
          <a:xfrm>
            <a:off x="1524000" y="2971800"/>
            <a:ext cx="2667000" cy="2667000"/>
          </a:xfrm>
          <a:prstGeom prst="rect">
            <a:avLst/>
          </a:prstGeom>
          <a:noFill/>
          <a:ln w="9525">
            <a:noFill/>
            <a:miter lim="800000"/>
            <a:headEnd/>
            <a:tailEnd/>
          </a:ln>
        </p:spPr>
      </p:pic>
      <p:pic>
        <p:nvPicPr>
          <p:cNvPr id="69637" name="Picture 4" descr="http://upload.wikimedia.org/wikipedia/commons/1/1b/StenographyRecovered.png"/>
          <p:cNvPicPr>
            <a:picLocks noChangeAspect="1" noChangeArrowheads="1"/>
          </p:cNvPicPr>
          <p:nvPr/>
        </p:nvPicPr>
        <p:blipFill>
          <a:blip r:embed="rId3" cstate="print"/>
          <a:srcRect/>
          <a:stretch>
            <a:fillRect/>
          </a:stretch>
        </p:blipFill>
        <p:spPr bwMode="auto">
          <a:xfrm>
            <a:off x="6019800" y="3048000"/>
            <a:ext cx="2590800" cy="2590800"/>
          </a:xfrm>
          <a:prstGeom prst="rect">
            <a:avLst/>
          </a:prstGeom>
          <a:noFill/>
          <a:ln w="9525">
            <a:noFill/>
            <a:miter lim="800000"/>
            <a:headEnd/>
            <a:tailEnd/>
          </a:ln>
        </p:spPr>
      </p:pic>
      <p:sp>
        <p:nvSpPr>
          <p:cNvPr id="7" name="Text Box 7"/>
          <p:cNvSpPr txBox="1">
            <a:spLocks noChangeArrowheads="1"/>
          </p:cNvSpPr>
          <p:nvPr/>
        </p:nvSpPr>
        <p:spPr bwMode="auto">
          <a:xfrm>
            <a:off x="1447800" y="1752600"/>
            <a:ext cx="6248400" cy="523875"/>
          </a:xfrm>
          <a:prstGeom prst="rect">
            <a:avLst/>
          </a:prstGeom>
          <a:noFill/>
          <a:ln w="9525">
            <a:noFill/>
            <a:miter lim="800000"/>
            <a:headEnd/>
            <a:tailEnd/>
          </a:ln>
        </p:spPr>
        <p:txBody>
          <a:bodyPr>
            <a:spAutoFit/>
          </a:bodyPr>
          <a:lstStyle/>
          <a:p>
            <a:pPr algn="ctr">
              <a:spcBef>
                <a:spcPct val="50000"/>
              </a:spcBef>
            </a:pPr>
            <a:r>
              <a:rPr lang="en-US" sz="2800">
                <a:solidFill>
                  <a:schemeClr val="tx1">
                    <a:lumMod val="95000"/>
                    <a:lumOff val="5000"/>
                  </a:schemeClr>
                </a:solidFill>
              </a:rPr>
              <a:t>Image Reconstruction from fewer bits</a:t>
            </a:r>
          </a:p>
        </p:txBody>
      </p:sp>
      <p:sp>
        <p:nvSpPr>
          <p:cNvPr id="8" name="Title 1"/>
          <p:cNvSpPr txBox="1">
            <a:spLocks/>
          </p:cNvSpPr>
          <p:nvPr/>
        </p:nvSpPr>
        <p:spPr>
          <a:xfrm>
            <a:off x="4038600" y="122238"/>
            <a:ext cx="518160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Image Compression</a:t>
            </a:r>
          </a:p>
        </p:txBody>
      </p:sp>
      <p:sp>
        <p:nvSpPr>
          <p:cNvPr id="10" name="Rectangle 9"/>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81" name="Rectangle 8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1" name="Title 1"/>
          <p:cNvSpPr txBox="1">
            <a:spLocks/>
          </p:cNvSpPr>
          <p:nvPr/>
        </p:nvSpPr>
        <p:spPr>
          <a:xfrm>
            <a:off x="3657600" y="122238"/>
            <a:ext cx="5181600" cy="639762"/>
          </a:xfrm>
          <a:prstGeom prst="rect">
            <a:avLst/>
          </a:prstGeom>
        </p:spPr>
        <p:txBody>
          <a:bodyPr anchor="ctr">
            <a:noAutofit/>
          </a:bodyPr>
          <a:lstStyle/>
          <a:p>
            <a:pPr lvl="0">
              <a:spcBef>
                <a:spcPct val="0"/>
              </a:spcBef>
              <a:defRPr/>
            </a:pPr>
            <a:r>
              <a:rPr lang="en-US" sz="4000" b="1" dirty="0" smtClean="0">
                <a:solidFill>
                  <a:schemeClr val="tx1">
                    <a:lumMod val="95000"/>
                    <a:lumOff val="5000"/>
                  </a:schemeClr>
                </a:solidFill>
              </a:rPr>
              <a:t>Image Segmentation</a:t>
            </a:r>
            <a:endParaRPr kumimoji="0" lang="en-US" sz="4000" b="1" i="0" u="none" strike="noStrike" kern="1200" cap="none" spc="0" normalizeH="0" baseline="0" noProof="0" dirty="0" smtClean="0">
              <a:ln>
                <a:noFill/>
              </a:ln>
              <a:solidFill>
                <a:schemeClr val="tx1">
                  <a:lumMod val="95000"/>
                  <a:lumOff val="5000"/>
                </a:schemeClr>
              </a:solidFill>
              <a:uLnTx/>
              <a:uFillTx/>
              <a:latin typeface="+mj-lt"/>
              <a:ea typeface="+mj-ea"/>
              <a:cs typeface="+mj-cs"/>
            </a:endParaRPr>
          </a:p>
        </p:txBody>
      </p:sp>
      <p:sp>
        <p:nvSpPr>
          <p:cNvPr id="102" name="Rectangle 101"/>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6" descr="F:\allImageCollection\OtherImages\5\5.seg.jpg"/>
          <p:cNvPicPr>
            <a:picLocks noChangeAspect="1" noChangeArrowheads="1"/>
          </p:cNvPicPr>
          <p:nvPr/>
        </p:nvPicPr>
        <p:blipFill>
          <a:blip r:embed="rId2" cstate="print"/>
          <a:srcRect/>
          <a:stretch>
            <a:fillRect/>
          </a:stretch>
        </p:blipFill>
        <p:spPr bwMode="auto">
          <a:xfrm>
            <a:off x="1371600" y="1295400"/>
            <a:ext cx="3505200" cy="2628900"/>
          </a:xfrm>
          <a:prstGeom prst="rect">
            <a:avLst/>
          </a:prstGeom>
          <a:noFill/>
          <a:ln w="9525">
            <a:noFill/>
            <a:miter lim="800000"/>
            <a:headEnd/>
            <a:tailEnd/>
          </a:ln>
        </p:spPr>
      </p:pic>
      <p:pic>
        <p:nvPicPr>
          <p:cNvPr id="104" name="Picture 12" descr="F:\allImageCollection\OtherImages\28\28.seg.jpg"/>
          <p:cNvPicPr>
            <a:picLocks noChangeAspect="1" noChangeArrowheads="1"/>
          </p:cNvPicPr>
          <p:nvPr/>
        </p:nvPicPr>
        <p:blipFill>
          <a:blip r:embed="rId3" cstate="print"/>
          <a:srcRect/>
          <a:stretch>
            <a:fillRect/>
          </a:stretch>
        </p:blipFill>
        <p:spPr bwMode="auto">
          <a:xfrm>
            <a:off x="5257800" y="1371600"/>
            <a:ext cx="3657600" cy="2438400"/>
          </a:xfrm>
          <a:prstGeom prst="rect">
            <a:avLst/>
          </a:prstGeom>
          <a:noFill/>
          <a:ln w="9525">
            <a:noFill/>
            <a:miter lim="800000"/>
            <a:headEnd/>
            <a:tailEnd/>
          </a:ln>
        </p:spPr>
      </p:pic>
      <p:pic>
        <p:nvPicPr>
          <p:cNvPr id="105" name="Picture 3" descr="F:\allImageCollection\FirstHalf\3\3.seg.jpg"/>
          <p:cNvPicPr>
            <a:picLocks noChangeAspect="1" noChangeArrowheads="1"/>
          </p:cNvPicPr>
          <p:nvPr/>
        </p:nvPicPr>
        <p:blipFill>
          <a:blip r:embed="rId4" cstate="print"/>
          <a:srcRect/>
          <a:stretch>
            <a:fillRect/>
          </a:stretch>
        </p:blipFill>
        <p:spPr bwMode="auto">
          <a:xfrm>
            <a:off x="6019800" y="3886200"/>
            <a:ext cx="1981200" cy="2971800"/>
          </a:xfrm>
          <a:prstGeom prst="rect">
            <a:avLst/>
          </a:prstGeom>
          <a:noFill/>
          <a:ln w="9525">
            <a:noFill/>
            <a:miter lim="800000"/>
            <a:headEnd/>
            <a:tailEnd/>
          </a:ln>
        </p:spPr>
      </p:pic>
      <p:pic>
        <p:nvPicPr>
          <p:cNvPr id="106" name="Picture 12" descr="F:\allImageCollection\FirstHalf\4\4.seg.jpg"/>
          <p:cNvPicPr>
            <a:picLocks noChangeAspect="1" noChangeArrowheads="1"/>
          </p:cNvPicPr>
          <p:nvPr/>
        </p:nvPicPr>
        <p:blipFill>
          <a:blip r:embed="rId5" cstate="print"/>
          <a:srcRect/>
          <a:stretch>
            <a:fillRect/>
          </a:stretch>
        </p:blipFill>
        <p:spPr bwMode="auto">
          <a:xfrm>
            <a:off x="2133600" y="4114800"/>
            <a:ext cx="18288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362200"/>
            <a:ext cx="5675977" cy="1015663"/>
          </a:xfrm>
          <a:prstGeom prst="rect">
            <a:avLst/>
          </a:prstGeom>
          <a:noFill/>
        </p:spPr>
        <p:txBody>
          <a:bodyPr wrap="none" rtlCol="0">
            <a:spAutoFit/>
          </a:bodyPr>
          <a:lstStyle/>
          <a:p>
            <a:r>
              <a:rPr lang="en-US" sz="6000" b="1" dirty="0" smtClean="0"/>
              <a:t>THANK YOU!!!</a:t>
            </a:r>
            <a:endParaRPr lang="en-US" sz="6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52600" y="152400"/>
            <a:ext cx="7171450" cy="646331"/>
          </a:xfrm>
          <a:prstGeom prst="rect">
            <a:avLst/>
          </a:prstGeom>
          <a:noFill/>
        </p:spPr>
        <p:txBody>
          <a:bodyPr wrap="none" rtlCol="0">
            <a:spAutoFit/>
          </a:bodyPr>
          <a:lstStyle/>
          <a:p>
            <a:r>
              <a:rPr lang="en-US" sz="3600" b="1" dirty="0" smtClean="0">
                <a:solidFill>
                  <a:schemeClr val="tx1">
                    <a:lumMod val="95000"/>
                    <a:lumOff val="5000"/>
                  </a:schemeClr>
                </a:solidFill>
              </a:rPr>
              <a:t>What is an Image/Digital Image?</a:t>
            </a:r>
            <a:endParaRPr lang="en-US" sz="3600" b="1" dirty="0">
              <a:solidFill>
                <a:schemeClr val="tx1">
                  <a:lumMod val="95000"/>
                  <a:lumOff val="5000"/>
                </a:schemeClr>
              </a:solidFill>
            </a:endParaRPr>
          </a:p>
        </p:txBody>
      </p:sp>
      <p:pic>
        <p:nvPicPr>
          <p:cNvPr id="8" name="Picture 2"/>
          <p:cNvPicPr>
            <a:picLocks noChangeAspect="1" noChangeArrowheads="1"/>
          </p:cNvPicPr>
          <p:nvPr/>
        </p:nvPicPr>
        <p:blipFill>
          <a:blip r:embed="rId2" cstate="print"/>
          <a:srcRect/>
          <a:stretch>
            <a:fillRect/>
          </a:stretch>
        </p:blipFill>
        <p:spPr>
          <a:xfrm>
            <a:off x="2790825" y="1961255"/>
            <a:ext cx="4219575" cy="322034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52600" y="152400"/>
            <a:ext cx="7171450" cy="646331"/>
          </a:xfrm>
          <a:prstGeom prst="rect">
            <a:avLst/>
          </a:prstGeom>
          <a:noFill/>
        </p:spPr>
        <p:txBody>
          <a:bodyPr wrap="none" rtlCol="0">
            <a:spAutoFit/>
          </a:bodyPr>
          <a:lstStyle/>
          <a:p>
            <a:r>
              <a:rPr lang="en-US" sz="3600" b="1" dirty="0" smtClean="0">
                <a:solidFill>
                  <a:schemeClr val="tx1">
                    <a:lumMod val="95000"/>
                    <a:lumOff val="5000"/>
                  </a:schemeClr>
                </a:solidFill>
              </a:rPr>
              <a:t>What is an Image/Digital Image?</a:t>
            </a:r>
            <a:endParaRPr lang="en-US" sz="3600" b="1" dirty="0">
              <a:solidFill>
                <a:schemeClr val="tx1">
                  <a:lumMod val="95000"/>
                  <a:lumOff val="5000"/>
                </a:schemeClr>
              </a:solidFill>
            </a:endParaRPr>
          </a:p>
        </p:txBody>
      </p:sp>
      <p:pic>
        <p:nvPicPr>
          <p:cNvPr id="5" name="Picture 2"/>
          <p:cNvPicPr>
            <a:picLocks noChangeAspect="1" noChangeArrowheads="1"/>
          </p:cNvPicPr>
          <p:nvPr/>
        </p:nvPicPr>
        <p:blipFill>
          <a:blip r:embed="rId2" cstate="print"/>
          <a:srcRect/>
          <a:stretch>
            <a:fillRect/>
          </a:stretch>
        </p:blipFill>
        <p:spPr bwMode="auto">
          <a:xfrm>
            <a:off x="2819400" y="2552700"/>
            <a:ext cx="4221834" cy="3162300"/>
          </a:xfrm>
          <a:prstGeom prst="rect">
            <a:avLst/>
          </a:prstGeom>
          <a:noFill/>
          <a:ln w="9525">
            <a:noFill/>
            <a:miter lim="800000"/>
            <a:headEnd/>
            <a:tailEnd/>
          </a:ln>
        </p:spPr>
      </p:pic>
      <p:sp>
        <p:nvSpPr>
          <p:cNvPr id="6" name="TextBox 5"/>
          <p:cNvSpPr txBox="1"/>
          <p:nvPr/>
        </p:nvSpPr>
        <p:spPr>
          <a:xfrm>
            <a:off x="1399390" y="1524000"/>
            <a:ext cx="5458610" cy="523220"/>
          </a:xfrm>
          <a:prstGeom prst="rect">
            <a:avLst/>
          </a:prstGeom>
          <a:noFill/>
        </p:spPr>
        <p:txBody>
          <a:bodyPr wrap="none" rtlCol="0">
            <a:spAutoFit/>
          </a:bodyPr>
          <a:lstStyle/>
          <a:p>
            <a:r>
              <a:rPr lang="en-US" sz="2800" dirty="0" smtClean="0"/>
              <a:t>Let us consider this gray scale image</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p:cNvPicPr>
            <a:picLocks noChangeAspect="1" noChangeArrowheads="1"/>
          </p:cNvPicPr>
          <p:nvPr/>
        </p:nvPicPr>
        <p:blipFill>
          <a:blip r:embed="rId2" cstate="print"/>
          <a:srcRect/>
          <a:stretch>
            <a:fillRect/>
          </a:stretch>
        </p:blipFill>
        <p:spPr bwMode="auto">
          <a:xfrm>
            <a:off x="3248025" y="2154238"/>
            <a:ext cx="2466975" cy="1847850"/>
          </a:xfrm>
          <a:prstGeom prst="rect">
            <a:avLst/>
          </a:prstGeom>
          <a:noFill/>
          <a:ln w="9525">
            <a:noFill/>
            <a:miter lim="800000"/>
            <a:headEnd/>
            <a:tailEnd/>
          </a:ln>
        </p:spPr>
      </p:pic>
      <p:sp>
        <p:nvSpPr>
          <p:cNvPr id="30724" name="TextBox 4"/>
          <p:cNvSpPr txBox="1">
            <a:spLocks noChangeArrowheads="1"/>
          </p:cNvSpPr>
          <p:nvPr/>
        </p:nvSpPr>
        <p:spPr bwMode="auto">
          <a:xfrm>
            <a:off x="1066800" y="1447800"/>
            <a:ext cx="6477000" cy="457200"/>
          </a:xfrm>
          <a:prstGeom prst="rect">
            <a:avLst/>
          </a:prstGeom>
          <a:noFill/>
          <a:ln w="9525">
            <a:noFill/>
            <a:miter lim="800000"/>
            <a:headEnd/>
            <a:tailEnd/>
          </a:ln>
        </p:spPr>
        <p:txBody>
          <a:bodyPr>
            <a:spAutoFit/>
          </a:bodyPr>
          <a:lstStyle/>
          <a:p>
            <a:r>
              <a:rPr lang="en-US" sz="2400" b="1" dirty="0">
                <a:solidFill>
                  <a:schemeClr val="tx1">
                    <a:lumMod val="95000"/>
                    <a:lumOff val="5000"/>
                  </a:schemeClr>
                </a:solidFill>
              </a:rPr>
              <a:t>A gray scale image</a:t>
            </a:r>
          </a:p>
        </p:txBody>
      </p:sp>
      <p:sp>
        <p:nvSpPr>
          <p:cNvPr id="30725" name="TextBox 9"/>
          <p:cNvSpPr txBox="1">
            <a:spLocks noChangeArrowheads="1"/>
          </p:cNvSpPr>
          <p:nvPr/>
        </p:nvSpPr>
        <p:spPr bwMode="auto">
          <a:xfrm>
            <a:off x="6477000" y="1905000"/>
            <a:ext cx="533400" cy="457200"/>
          </a:xfrm>
          <a:prstGeom prst="rect">
            <a:avLst/>
          </a:prstGeom>
          <a:noFill/>
          <a:ln w="9525">
            <a:noFill/>
            <a:miter lim="800000"/>
            <a:headEnd/>
            <a:tailEnd/>
          </a:ln>
        </p:spPr>
        <p:txBody>
          <a:bodyPr>
            <a:spAutoFit/>
          </a:bodyPr>
          <a:lstStyle/>
          <a:p>
            <a:r>
              <a:rPr lang="en-US" sz="2400" b="1" i="1">
                <a:latin typeface="Times New Roman" pitchFamily="18" charset="0"/>
              </a:rPr>
              <a:t>y</a:t>
            </a:r>
            <a:endParaRPr lang="en-US" sz="2400" b="1">
              <a:latin typeface="Times New Roman" pitchFamily="18" charset="0"/>
            </a:endParaRPr>
          </a:p>
        </p:txBody>
      </p:sp>
      <p:sp>
        <p:nvSpPr>
          <p:cNvPr id="30726" name="TextBox 10"/>
          <p:cNvSpPr txBox="1">
            <a:spLocks noChangeArrowheads="1"/>
          </p:cNvSpPr>
          <p:nvPr/>
        </p:nvSpPr>
        <p:spPr bwMode="auto">
          <a:xfrm>
            <a:off x="3124200" y="4373563"/>
            <a:ext cx="533400" cy="457200"/>
          </a:xfrm>
          <a:prstGeom prst="rect">
            <a:avLst/>
          </a:prstGeom>
          <a:noFill/>
          <a:ln w="9525">
            <a:noFill/>
            <a:miter lim="800000"/>
            <a:headEnd/>
            <a:tailEnd/>
          </a:ln>
        </p:spPr>
        <p:txBody>
          <a:bodyPr>
            <a:spAutoFit/>
          </a:bodyPr>
          <a:lstStyle/>
          <a:p>
            <a:r>
              <a:rPr lang="en-US" sz="2400" b="1" i="1">
                <a:latin typeface="Times New Roman" pitchFamily="18" charset="0"/>
              </a:rPr>
              <a:t>x</a:t>
            </a:r>
            <a:endParaRPr lang="en-US" sz="2400" b="1">
              <a:latin typeface="Times New Roman" pitchFamily="18" charset="0"/>
            </a:endParaRPr>
          </a:p>
        </p:txBody>
      </p:sp>
      <p:sp>
        <p:nvSpPr>
          <p:cNvPr id="12" name="Rectangle 11"/>
          <p:cNvSpPr/>
          <p:nvPr/>
        </p:nvSpPr>
        <p:spPr>
          <a:xfrm>
            <a:off x="3276600" y="2163763"/>
            <a:ext cx="2438400" cy="1828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30728" name="TextBox 12"/>
          <p:cNvSpPr txBox="1">
            <a:spLocks noChangeArrowheads="1"/>
          </p:cNvSpPr>
          <p:nvPr/>
        </p:nvSpPr>
        <p:spPr bwMode="auto">
          <a:xfrm>
            <a:off x="6172200" y="3382963"/>
            <a:ext cx="1371600" cy="396875"/>
          </a:xfrm>
          <a:prstGeom prst="rect">
            <a:avLst/>
          </a:prstGeom>
          <a:noFill/>
          <a:ln w="9525">
            <a:noFill/>
            <a:miter lim="800000"/>
            <a:headEnd/>
            <a:tailEnd/>
          </a:ln>
        </p:spPr>
        <p:txBody>
          <a:bodyPr>
            <a:spAutoFit/>
          </a:bodyPr>
          <a:lstStyle/>
          <a:p>
            <a:r>
              <a:rPr lang="en-US" sz="2000" b="1" i="1">
                <a:latin typeface="Times New Roman" pitchFamily="18" charset="0"/>
              </a:rPr>
              <a:t>f</a:t>
            </a:r>
            <a:r>
              <a:rPr lang="en-US" sz="2000" b="1">
                <a:latin typeface="Times New Roman" pitchFamily="18" charset="0"/>
              </a:rPr>
              <a:t>(</a:t>
            </a:r>
            <a:r>
              <a:rPr lang="en-US" sz="2000" b="1" i="1">
                <a:latin typeface="Times New Roman" pitchFamily="18" charset="0"/>
              </a:rPr>
              <a:t>x, y</a:t>
            </a:r>
            <a:r>
              <a:rPr lang="en-US" sz="2000" b="1">
                <a:latin typeface="Times New Roman" pitchFamily="18" charset="0"/>
              </a:rPr>
              <a:t>)</a:t>
            </a:r>
          </a:p>
        </p:txBody>
      </p:sp>
      <p:sp>
        <p:nvSpPr>
          <p:cNvPr id="14" name="Oval 13"/>
          <p:cNvSpPr/>
          <p:nvPr/>
        </p:nvSpPr>
        <p:spPr>
          <a:xfrm>
            <a:off x="4953000" y="3230563"/>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cxnSp>
        <p:nvCxnSpPr>
          <p:cNvPr id="30730" name="Straight Arrow Connector 15"/>
          <p:cNvCxnSpPr>
            <a:cxnSpLocks noChangeShapeType="1"/>
            <a:stCxn id="30728" idx="1"/>
            <a:endCxn id="14" idx="5"/>
          </p:cNvCxnSpPr>
          <p:nvPr/>
        </p:nvCxnSpPr>
        <p:spPr bwMode="auto">
          <a:xfrm flipH="1" flipV="1">
            <a:off x="5083175" y="3360738"/>
            <a:ext cx="1089025" cy="220662"/>
          </a:xfrm>
          <a:prstGeom prst="straightConnector1">
            <a:avLst/>
          </a:prstGeom>
          <a:noFill/>
          <a:ln w="28575" algn="ctr">
            <a:solidFill>
              <a:schemeClr val="tx1"/>
            </a:solidFill>
            <a:round/>
            <a:headEnd/>
            <a:tailEnd type="arrow" w="med" len="med"/>
          </a:ln>
        </p:spPr>
      </p:cxnSp>
      <p:sp>
        <p:nvSpPr>
          <p:cNvPr id="30731" name="Content Placeholder 2"/>
          <p:cNvSpPr>
            <a:spLocks noGrp="1"/>
          </p:cNvSpPr>
          <p:nvPr>
            <p:ph idx="4294967295"/>
          </p:nvPr>
        </p:nvSpPr>
        <p:spPr>
          <a:xfrm>
            <a:off x="1066800" y="4876800"/>
            <a:ext cx="7848600" cy="1630362"/>
          </a:xfrm>
        </p:spPr>
        <p:txBody>
          <a:bodyPr>
            <a:noAutofit/>
          </a:bodyPr>
          <a:lstStyle/>
          <a:p>
            <a:pPr marL="465138" indent="-465138" eaLnBrk="1" hangingPunct="1">
              <a:buClr>
                <a:schemeClr val="tx1">
                  <a:lumMod val="95000"/>
                  <a:lumOff val="5000"/>
                </a:schemeClr>
              </a:buClr>
              <a:buFont typeface="Wingdings" pitchFamily="2" charset="2"/>
              <a:buChar char="Ø"/>
            </a:pPr>
            <a:r>
              <a:rPr lang="en-US" sz="2600" dirty="0" smtClean="0">
                <a:solidFill>
                  <a:schemeClr val="tx1">
                    <a:lumMod val="95000"/>
                    <a:lumOff val="5000"/>
                  </a:schemeClr>
                </a:solidFill>
              </a:rPr>
              <a:t>2 attribu</a:t>
            </a:r>
            <a:r>
              <a:rPr lang="en-US" sz="2600" dirty="0" smtClean="0"/>
              <a:t>tes:</a:t>
            </a:r>
          </a:p>
          <a:p>
            <a:pPr marL="914400" lvl="1" indent="-449263" eaLnBrk="1" hangingPunct="1">
              <a:buClr>
                <a:schemeClr val="tx1">
                  <a:lumMod val="95000"/>
                  <a:lumOff val="5000"/>
                </a:schemeClr>
              </a:buClr>
            </a:pPr>
            <a:r>
              <a:rPr lang="en-US" sz="2600" dirty="0" smtClean="0"/>
              <a:t>A location </a:t>
            </a:r>
            <a:r>
              <a:rPr lang="en-US" sz="2600" dirty="0" smtClean="0">
                <a:latin typeface="Times New Roman" pitchFamily="18" charset="0"/>
              </a:rPr>
              <a:t>(</a:t>
            </a:r>
            <a:r>
              <a:rPr lang="en-US" sz="2600" i="1" dirty="0" smtClean="0">
                <a:latin typeface="Times New Roman" pitchFamily="18" charset="0"/>
              </a:rPr>
              <a:t>x</a:t>
            </a:r>
            <a:r>
              <a:rPr lang="en-US" sz="2600" dirty="0" smtClean="0">
                <a:latin typeface="Times New Roman" pitchFamily="18" charset="0"/>
              </a:rPr>
              <a:t>, </a:t>
            </a:r>
            <a:r>
              <a:rPr lang="en-US" sz="2600" i="1" dirty="0" smtClean="0">
                <a:latin typeface="Times New Roman" pitchFamily="18" charset="0"/>
              </a:rPr>
              <a:t>y</a:t>
            </a:r>
            <a:r>
              <a:rPr lang="en-US" sz="2600" dirty="0" smtClean="0">
                <a:latin typeface="Times New Roman" pitchFamily="18" charset="0"/>
              </a:rPr>
              <a:t>)</a:t>
            </a:r>
            <a:r>
              <a:rPr lang="en-US" sz="2600" dirty="0" smtClean="0"/>
              <a:t>: picture element, </a:t>
            </a:r>
            <a:r>
              <a:rPr lang="en-US" sz="2600" b="1" dirty="0" smtClean="0">
                <a:solidFill>
                  <a:srgbClr val="0070C0"/>
                </a:solidFill>
              </a:rPr>
              <a:t>pixel</a:t>
            </a:r>
            <a:r>
              <a:rPr lang="en-US" sz="2600" dirty="0" smtClean="0"/>
              <a:t>, </a:t>
            </a:r>
            <a:endParaRPr lang="en-US" sz="2600" dirty="0" smtClean="0"/>
          </a:p>
          <a:p>
            <a:pPr marL="914400" lvl="1" indent="-449263" eaLnBrk="1" hangingPunct="1">
              <a:buClr>
                <a:schemeClr val="tx1">
                  <a:lumMod val="95000"/>
                  <a:lumOff val="5000"/>
                </a:schemeClr>
              </a:buClr>
            </a:pPr>
            <a:r>
              <a:rPr lang="en-US" sz="2600" dirty="0" smtClean="0"/>
              <a:t>A </a:t>
            </a:r>
            <a:r>
              <a:rPr lang="en-US" sz="2600" dirty="0" smtClean="0"/>
              <a:t>value </a:t>
            </a:r>
            <a:r>
              <a:rPr lang="en-US" sz="2600" i="1" dirty="0" smtClean="0">
                <a:latin typeface="Times New Roman" pitchFamily="18" charset="0"/>
              </a:rPr>
              <a:t>f</a:t>
            </a:r>
            <a:r>
              <a:rPr lang="en-US" sz="2600" dirty="0" smtClean="0">
                <a:latin typeface="Times New Roman" pitchFamily="18" charset="0"/>
              </a:rPr>
              <a:t>(</a:t>
            </a:r>
            <a:r>
              <a:rPr lang="en-US" sz="2600" i="1" dirty="0" smtClean="0">
                <a:latin typeface="Times New Roman" pitchFamily="18" charset="0"/>
              </a:rPr>
              <a:t>x, y</a:t>
            </a:r>
            <a:r>
              <a:rPr lang="en-US" sz="2600" dirty="0" smtClean="0">
                <a:latin typeface="Times New Roman" pitchFamily="18" charset="0"/>
              </a:rPr>
              <a:t>)</a:t>
            </a:r>
            <a:r>
              <a:rPr lang="en-US" sz="2600" i="1" dirty="0" smtClean="0"/>
              <a:t> </a:t>
            </a:r>
            <a:r>
              <a:rPr lang="en-US" sz="2600" dirty="0" smtClean="0"/>
              <a:t>at pixel </a:t>
            </a:r>
            <a:r>
              <a:rPr lang="en-US" sz="2600" dirty="0" smtClean="0">
                <a:latin typeface="Times New Roman" pitchFamily="18" charset="0"/>
              </a:rPr>
              <a:t>(</a:t>
            </a:r>
            <a:r>
              <a:rPr lang="en-US" sz="2600" i="1" dirty="0" smtClean="0">
                <a:latin typeface="Times New Roman" pitchFamily="18" charset="0"/>
              </a:rPr>
              <a:t>x, y</a:t>
            </a:r>
            <a:r>
              <a:rPr lang="en-US" sz="2600" dirty="0" smtClean="0">
                <a:latin typeface="Times New Roman" pitchFamily="18" charset="0"/>
              </a:rPr>
              <a:t>):</a:t>
            </a:r>
            <a:r>
              <a:rPr lang="en-US" sz="2600" dirty="0" smtClean="0"/>
              <a:t> gray scale value</a:t>
            </a:r>
          </a:p>
          <a:p>
            <a:pPr marL="465138" lvl="1" indent="-465138">
              <a:buClr>
                <a:schemeClr val="tx1">
                  <a:lumMod val="95000"/>
                  <a:lumOff val="5000"/>
                </a:schemeClr>
              </a:buClr>
              <a:buFont typeface="Wingdings" pitchFamily="2" charset="2"/>
              <a:buChar char="Ø"/>
            </a:pPr>
            <a:r>
              <a:rPr lang="en-US" sz="2600" i="1" dirty="0" smtClean="0">
                <a:latin typeface="Times New Roman" pitchFamily="18" charset="0"/>
              </a:rPr>
              <a:t>f</a:t>
            </a:r>
            <a:r>
              <a:rPr lang="en-US" sz="2600" dirty="0" smtClean="0">
                <a:latin typeface="Times New Roman" pitchFamily="18" charset="0"/>
              </a:rPr>
              <a:t>(</a:t>
            </a:r>
            <a:r>
              <a:rPr lang="en-US" sz="2600" i="1" dirty="0" smtClean="0">
                <a:latin typeface="Times New Roman" pitchFamily="18" charset="0"/>
              </a:rPr>
              <a:t>x, y</a:t>
            </a:r>
            <a:r>
              <a:rPr lang="en-US" sz="2600" dirty="0" smtClean="0">
                <a:latin typeface="Times New Roman" pitchFamily="18" charset="0"/>
              </a:rPr>
              <a:t>) </a:t>
            </a:r>
            <a:r>
              <a:rPr lang="en-US" sz="2600" dirty="0" smtClean="0"/>
              <a:t>is known as the intensity of the image at </a:t>
            </a:r>
            <a:r>
              <a:rPr lang="en-US" sz="2600" i="1" dirty="0" smtClean="0">
                <a:latin typeface="Times New Roman" pitchFamily="18" charset="0"/>
                <a:cs typeface="Times New Roman" pitchFamily="18" charset="0"/>
              </a:rPr>
              <a:t>(</a:t>
            </a:r>
            <a:r>
              <a:rPr lang="en-US" sz="2600" i="1" dirty="0" err="1" smtClean="0">
                <a:latin typeface="Times New Roman" pitchFamily="18" charset="0"/>
                <a:cs typeface="Times New Roman" pitchFamily="18" charset="0"/>
              </a:rPr>
              <a:t>x,y</a:t>
            </a:r>
            <a:r>
              <a:rPr lang="en-US" sz="2600" i="1" dirty="0" smtClean="0">
                <a:latin typeface="Times New Roman" pitchFamily="18" charset="0"/>
                <a:cs typeface="Times New Roman" pitchFamily="18" charset="0"/>
              </a:rPr>
              <a:t>)</a:t>
            </a:r>
            <a:r>
              <a:rPr lang="en-US" sz="2600" dirty="0" smtClean="0">
                <a:latin typeface="Times New Roman" pitchFamily="18" charset="0"/>
              </a:rPr>
              <a:t> </a:t>
            </a:r>
            <a:endParaRPr lang="en-US" sz="2600" i="1" dirty="0" smtClean="0"/>
          </a:p>
        </p:txBody>
      </p:sp>
      <p:cxnSp>
        <p:nvCxnSpPr>
          <p:cNvPr id="15" name="Straight Arrow Connector 14"/>
          <p:cNvCxnSpPr/>
          <p:nvPr/>
        </p:nvCxnSpPr>
        <p:spPr>
          <a:xfrm>
            <a:off x="3276600" y="2163763"/>
            <a:ext cx="32004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107407" y="3305969"/>
            <a:ext cx="2286000" cy="1587"/>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52600" y="152400"/>
            <a:ext cx="7171450" cy="646331"/>
          </a:xfrm>
          <a:prstGeom prst="rect">
            <a:avLst/>
          </a:prstGeom>
          <a:noFill/>
        </p:spPr>
        <p:txBody>
          <a:bodyPr wrap="none" rtlCol="0">
            <a:spAutoFit/>
          </a:bodyPr>
          <a:lstStyle/>
          <a:p>
            <a:r>
              <a:rPr lang="en-US" sz="3600" b="1" dirty="0" smtClean="0">
                <a:solidFill>
                  <a:schemeClr val="tx1">
                    <a:lumMod val="95000"/>
                    <a:lumOff val="5000"/>
                  </a:schemeClr>
                </a:solidFill>
              </a:rPr>
              <a:t>What is an Image/Digital Image?</a:t>
            </a:r>
            <a:endParaRPr lang="en-US" sz="3600"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p:cNvPicPr>
            <a:picLocks noChangeAspect="1" noChangeArrowheads="1"/>
          </p:cNvPicPr>
          <p:nvPr/>
        </p:nvPicPr>
        <p:blipFill>
          <a:blip r:embed="rId2" cstate="print"/>
          <a:srcRect/>
          <a:stretch>
            <a:fillRect/>
          </a:stretch>
        </p:blipFill>
        <p:spPr bwMode="auto">
          <a:xfrm>
            <a:off x="3248025" y="2154238"/>
            <a:ext cx="2466975" cy="1847850"/>
          </a:xfrm>
          <a:prstGeom prst="rect">
            <a:avLst/>
          </a:prstGeom>
          <a:noFill/>
          <a:ln w="9525">
            <a:noFill/>
            <a:miter lim="800000"/>
            <a:headEnd/>
            <a:tailEnd/>
          </a:ln>
        </p:spPr>
      </p:pic>
      <p:sp>
        <p:nvSpPr>
          <p:cNvPr id="30724" name="TextBox 4"/>
          <p:cNvSpPr txBox="1">
            <a:spLocks noChangeArrowheads="1"/>
          </p:cNvSpPr>
          <p:nvPr/>
        </p:nvSpPr>
        <p:spPr bwMode="auto">
          <a:xfrm>
            <a:off x="1066800" y="1447800"/>
            <a:ext cx="6477000" cy="457200"/>
          </a:xfrm>
          <a:prstGeom prst="rect">
            <a:avLst/>
          </a:prstGeom>
          <a:noFill/>
          <a:ln w="9525">
            <a:noFill/>
            <a:miter lim="800000"/>
            <a:headEnd/>
            <a:tailEnd/>
          </a:ln>
        </p:spPr>
        <p:txBody>
          <a:bodyPr>
            <a:spAutoFit/>
          </a:bodyPr>
          <a:lstStyle/>
          <a:p>
            <a:r>
              <a:rPr lang="en-US" sz="2400" b="1" dirty="0">
                <a:solidFill>
                  <a:schemeClr val="tx1">
                    <a:lumMod val="95000"/>
                    <a:lumOff val="5000"/>
                  </a:schemeClr>
                </a:solidFill>
              </a:rPr>
              <a:t>A gray scale image</a:t>
            </a:r>
          </a:p>
        </p:txBody>
      </p:sp>
      <p:sp>
        <p:nvSpPr>
          <p:cNvPr id="30725" name="TextBox 9"/>
          <p:cNvSpPr txBox="1">
            <a:spLocks noChangeArrowheads="1"/>
          </p:cNvSpPr>
          <p:nvPr/>
        </p:nvSpPr>
        <p:spPr bwMode="auto">
          <a:xfrm>
            <a:off x="6477000" y="1905000"/>
            <a:ext cx="533400" cy="457200"/>
          </a:xfrm>
          <a:prstGeom prst="rect">
            <a:avLst/>
          </a:prstGeom>
          <a:noFill/>
          <a:ln w="9525">
            <a:noFill/>
            <a:miter lim="800000"/>
            <a:headEnd/>
            <a:tailEnd/>
          </a:ln>
        </p:spPr>
        <p:txBody>
          <a:bodyPr>
            <a:spAutoFit/>
          </a:bodyPr>
          <a:lstStyle/>
          <a:p>
            <a:r>
              <a:rPr lang="en-US" sz="2400" b="1" i="1">
                <a:latin typeface="Times New Roman" pitchFamily="18" charset="0"/>
              </a:rPr>
              <a:t>y</a:t>
            </a:r>
            <a:endParaRPr lang="en-US" sz="2400" b="1">
              <a:latin typeface="Times New Roman" pitchFamily="18" charset="0"/>
            </a:endParaRPr>
          </a:p>
        </p:txBody>
      </p:sp>
      <p:sp>
        <p:nvSpPr>
          <p:cNvPr id="30726" name="TextBox 10"/>
          <p:cNvSpPr txBox="1">
            <a:spLocks noChangeArrowheads="1"/>
          </p:cNvSpPr>
          <p:nvPr/>
        </p:nvSpPr>
        <p:spPr bwMode="auto">
          <a:xfrm>
            <a:off x="3124200" y="4373563"/>
            <a:ext cx="533400" cy="457200"/>
          </a:xfrm>
          <a:prstGeom prst="rect">
            <a:avLst/>
          </a:prstGeom>
          <a:noFill/>
          <a:ln w="9525">
            <a:noFill/>
            <a:miter lim="800000"/>
            <a:headEnd/>
            <a:tailEnd/>
          </a:ln>
        </p:spPr>
        <p:txBody>
          <a:bodyPr>
            <a:spAutoFit/>
          </a:bodyPr>
          <a:lstStyle/>
          <a:p>
            <a:r>
              <a:rPr lang="en-US" sz="2400" b="1" i="1">
                <a:latin typeface="Times New Roman" pitchFamily="18" charset="0"/>
              </a:rPr>
              <a:t>x</a:t>
            </a:r>
            <a:endParaRPr lang="en-US" sz="2400" b="1">
              <a:latin typeface="Times New Roman" pitchFamily="18" charset="0"/>
            </a:endParaRPr>
          </a:p>
        </p:txBody>
      </p:sp>
      <p:sp>
        <p:nvSpPr>
          <p:cNvPr id="12" name="Rectangle 11"/>
          <p:cNvSpPr/>
          <p:nvPr/>
        </p:nvSpPr>
        <p:spPr>
          <a:xfrm>
            <a:off x="3276600" y="2163763"/>
            <a:ext cx="2438400" cy="1828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30728" name="TextBox 12"/>
          <p:cNvSpPr txBox="1">
            <a:spLocks noChangeArrowheads="1"/>
          </p:cNvSpPr>
          <p:nvPr/>
        </p:nvSpPr>
        <p:spPr bwMode="auto">
          <a:xfrm>
            <a:off x="6172200" y="3382963"/>
            <a:ext cx="1371600" cy="396875"/>
          </a:xfrm>
          <a:prstGeom prst="rect">
            <a:avLst/>
          </a:prstGeom>
          <a:noFill/>
          <a:ln w="9525">
            <a:noFill/>
            <a:miter lim="800000"/>
            <a:headEnd/>
            <a:tailEnd/>
          </a:ln>
        </p:spPr>
        <p:txBody>
          <a:bodyPr>
            <a:spAutoFit/>
          </a:bodyPr>
          <a:lstStyle/>
          <a:p>
            <a:r>
              <a:rPr lang="en-US" sz="2000" b="1" i="1">
                <a:latin typeface="Times New Roman" pitchFamily="18" charset="0"/>
              </a:rPr>
              <a:t>f</a:t>
            </a:r>
            <a:r>
              <a:rPr lang="en-US" sz="2000" b="1">
                <a:latin typeface="Times New Roman" pitchFamily="18" charset="0"/>
              </a:rPr>
              <a:t>(</a:t>
            </a:r>
            <a:r>
              <a:rPr lang="en-US" sz="2000" b="1" i="1">
                <a:latin typeface="Times New Roman" pitchFamily="18" charset="0"/>
              </a:rPr>
              <a:t>x, y</a:t>
            </a:r>
            <a:r>
              <a:rPr lang="en-US" sz="2000" b="1">
                <a:latin typeface="Times New Roman" pitchFamily="18" charset="0"/>
              </a:rPr>
              <a:t>)</a:t>
            </a:r>
          </a:p>
        </p:txBody>
      </p:sp>
      <p:sp>
        <p:nvSpPr>
          <p:cNvPr id="14" name="Oval 13"/>
          <p:cNvSpPr/>
          <p:nvPr/>
        </p:nvSpPr>
        <p:spPr>
          <a:xfrm>
            <a:off x="4953000" y="3230563"/>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cxnSp>
        <p:nvCxnSpPr>
          <p:cNvPr id="30730" name="Straight Arrow Connector 15"/>
          <p:cNvCxnSpPr>
            <a:cxnSpLocks noChangeShapeType="1"/>
            <a:stCxn id="30728" idx="1"/>
            <a:endCxn id="14" idx="5"/>
          </p:cNvCxnSpPr>
          <p:nvPr/>
        </p:nvCxnSpPr>
        <p:spPr bwMode="auto">
          <a:xfrm flipH="1" flipV="1">
            <a:off x="5083175" y="3360738"/>
            <a:ext cx="1089025" cy="220662"/>
          </a:xfrm>
          <a:prstGeom prst="straightConnector1">
            <a:avLst/>
          </a:prstGeom>
          <a:noFill/>
          <a:ln w="28575" algn="ctr">
            <a:solidFill>
              <a:schemeClr val="tx1"/>
            </a:solidFill>
            <a:round/>
            <a:headEnd/>
            <a:tailEnd type="arrow" w="med" len="med"/>
          </a:ln>
        </p:spPr>
      </p:cxnSp>
      <p:cxnSp>
        <p:nvCxnSpPr>
          <p:cNvPr id="15" name="Straight Arrow Connector 14"/>
          <p:cNvCxnSpPr/>
          <p:nvPr/>
        </p:nvCxnSpPr>
        <p:spPr>
          <a:xfrm>
            <a:off x="3276600" y="2163763"/>
            <a:ext cx="32004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107407" y="3305969"/>
            <a:ext cx="2286000" cy="1587"/>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52600" y="152400"/>
            <a:ext cx="7171450" cy="646331"/>
          </a:xfrm>
          <a:prstGeom prst="rect">
            <a:avLst/>
          </a:prstGeom>
          <a:noFill/>
        </p:spPr>
        <p:txBody>
          <a:bodyPr wrap="none" rtlCol="0">
            <a:spAutoFit/>
          </a:bodyPr>
          <a:lstStyle/>
          <a:p>
            <a:r>
              <a:rPr lang="en-US" sz="3600" b="1" dirty="0" smtClean="0">
                <a:solidFill>
                  <a:schemeClr val="tx1">
                    <a:lumMod val="95000"/>
                    <a:lumOff val="5000"/>
                  </a:schemeClr>
                </a:solidFill>
              </a:rPr>
              <a:t>What is an Image/Digital Image?</a:t>
            </a:r>
            <a:endParaRPr lang="en-US" sz="3600" b="1" dirty="0">
              <a:solidFill>
                <a:schemeClr val="tx1">
                  <a:lumMod val="95000"/>
                  <a:lumOff val="5000"/>
                </a:schemeClr>
              </a:solidFill>
            </a:endParaRPr>
          </a:p>
        </p:txBody>
      </p:sp>
      <p:sp>
        <p:nvSpPr>
          <p:cNvPr id="17" name="Content Placeholder 2"/>
          <p:cNvSpPr txBox="1">
            <a:spLocks/>
          </p:cNvSpPr>
          <p:nvPr/>
        </p:nvSpPr>
        <p:spPr>
          <a:xfrm>
            <a:off x="990600" y="5181600"/>
            <a:ext cx="8229600" cy="533400"/>
          </a:xfrm>
          <a:prstGeom prst="rect">
            <a:avLst/>
          </a:prstGeom>
        </p:spPr>
        <p:txBody>
          <a:bodyPr>
            <a:normAutofit/>
          </a:bodyPr>
          <a:lstStyle/>
          <a:p>
            <a:pPr marL="569913" marR="0" lvl="1" indent="-569913" algn="l" defTabSz="914400" rtl="0" eaLnBrk="1" fontAlgn="auto" latinLnBrk="0" hangingPunct="1">
              <a:lnSpc>
                <a:spcPct val="100000"/>
              </a:lnSpc>
              <a:spcBef>
                <a:spcPts val="550"/>
              </a:spcBef>
              <a:spcAft>
                <a:spcPts val="0"/>
              </a:spcAft>
              <a:buClr>
                <a:schemeClr val="tx1">
                  <a:lumMod val="95000"/>
                  <a:lumOff val="5000"/>
                </a:schemeClr>
              </a:buClr>
              <a:buSzTx/>
              <a:buFont typeface="Wingdings" pitchFamily="2" charset="2"/>
              <a:buChar char="Ø"/>
              <a:tabLst/>
              <a:defRPr/>
            </a:pPr>
            <a:r>
              <a:rPr kumimoji="0" lang="en-US" sz="2500" b="0" i="1" u="none" strike="noStrike" kern="1200" cap="none" spc="0" normalizeH="0" baseline="0" noProof="0" dirty="0" smtClean="0">
                <a:ln>
                  <a:noFill/>
                </a:ln>
                <a:solidFill>
                  <a:schemeClr val="tx1"/>
                </a:solidFill>
                <a:effectLst/>
                <a:uLnTx/>
                <a:uFillTx/>
                <a:latin typeface="Times New Roman" pitchFamily="18" charset="0"/>
                <a:ea typeface="+mn-ea"/>
                <a:cs typeface="+mn-cs"/>
              </a:rPr>
              <a:t>f</a:t>
            </a:r>
            <a:r>
              <a:rPr kumimoji="0" lang="en-US" sz="2500" b="0" i="0" u="none" strike="noStrike" kern="1200" cap="none" spc="0" normalizeH="0" baseline="0" noProof="0" dirty="0" smtClean="0">
                <a:ln>
                  <a:noFill/>
                </a:ln>
                <a:solidFill>
                  <a:schemeClr val="tx1"/>
                </a:solidFill>
                <a:effectLst/>
                <a:uLnTx/>
                <a:uFillTx/>
                <a:latin typeface="Times New Roman" pitchFamily="18" charset="0"/>
                <a:ea typeface="+mn-ea"/>
                <a:cs typeface="+mn-cs"/>
              </a:rPr>
              <a:t>(</a:t>
            </a:r>
            <a:r>
              <a:rPr kumimoji="0" lang="en-US" sz="2500" b="0" i="1" u="none" strike="noStrike" kern="1200" cap="none" spc="0" normalizeH="0" baseline="0" noProof="0" dirty="0" smtClean="0">
                <a:ln>
                  <a:noFill/>
                </a:ln>
                <a:solidFill>
                  <a:schemeClr val="tx1"/>
                </a:solidFill>
                <a:effectLst/>
                <a:uLnTx/>
                <a:uFillTx/>
                <a:latin typeface="Times New Roman" pitchFamily="18" charset="0"/>
                <a:ea typeface="+mn-ea"/>
                <a:cs typeface="+mn-cs"/>
              </a:rPr>
              <a:t>x, y</a:t>
            </a:r>
            <a:r>
              <a:rPr kumimoji="0" lang="en-US" sz="2500" b="0" i="0" u="none" strike="noStrike" kern="1200" cap="none" spc="0" normalizeH="0" baseline="0" noProof="0" dirty="0" smtClean="0">
                <a:ln>
                  <a:noFill/>
                </a:ln>
                <a:solidFill>
                  <a:schemeClr val="tx1"/>
                </a:solidFill>
                <a:effectLst/>
                <a:uLnTx/>
                <a:uFillTx/>
                <a:latin typeface="Times New Roman" pitchFamily="18" charset="0"/>
                <a:ea typeface="+mn-ea"/>
                <a:cs typeface="+mn-cs"/>
              </a:rPr>
              <a:t>)</a:t>
            </a: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can take any value from 0.0 (black) to 1.0 (white)</a:t>
            </a:r>
            <a:endParaRPr kumimoji="0" lang="en-US" sz="2500" b="0" i="1"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 name="Picture 2"/>
          <p:cNvPicPr>
            <a:picLocks noChangeAspect="1" noChangeArrowheads="1"/>
          </p:cNvPicPr>
          <p:nvPr/>
        </p:nvPicPr>
        <p:blipFill>
          <a:blip r:embed="rId3" cstate="print"/>
          <a:srcRect/>
          <a:stretch>
            <a:fillRect/>
          </a:stretch>
        </p:blipFill>
        <p:spPr bwMode="auto">
          <a:xfrm>
            <a:off x="2762250" y="5943600"/>
            <a:ext cx="4400550" cy="609600"/>
          </a:xfrm>
          <a:prstGeom prst="rect">
            <a:avLst/>
          </a:prstGeom>
          <a:noFill/>
          <a:ln w="9525">
            <a:solidFill>
              <a:schemeClr val="tx2"/>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p:cNvPicPr>
            <a:picLocks noChangeAspect="1" noChangeArrowheads="1"/>
          </p:cNvPicPr>
          <p:nvPr/>
        </p:nvPicPr>
        <p:blipFill>
          <a:blip r:embed="rId2" cstate="print"/>
          <a:srcRect/>
          <a:stretch>
            <a:fillRect/>
          </a:stretch>
        </p:blipFill>
        <p:spPr bwMode="auto">
          <a:xfrm>
            <a:off x="3248025" y="2154238"/>
            <a:ext cx="2466975" cy="1847850"/>
          </a:xfrm>
          <a:prstGeom prst="rect">
            <a:avLst/>
          </a:prstGeom>
          <a:noFill/>
          <a:ln w="9525">
            <a:noFill/>
            <a:miter lim="800000"/>
            <a:headEnd/>
            <a:tailEnd/>
          </a:ln>
        </p:spPr>
      </p:pic>
      <p:sp>
        <p:nvSpPr>
          <p:cNvPr id="30724" name="TextBox 4"/>
          <p:cNvSpPr txBox="1">
            <a:spLocks noChangeArrowheads="1"/>
          </p:cNvSpPr>
          <p:nvPr/>
        </p:nvSpPr>
        <p:spPr bwMode="auto">
          <a:xfrm>
            <a:off x="1066800" y="1447800"/>
            <a:ext cx="6477000" cy="457200"/>
          </a:xfrm>
          <a:prstGeom prst="rect">
            <a:avLst/>
          </a:prstGeom>
          <a:noFill/>
          <a:ln w="9525">
            <a:noFill/>
            <a:miter lim="800000"/>
            <a:headEnd/>
            <a:tailEnd/>
          </a:ln>
        </p:spPr>
        <p:txBody>
          <a:bodyPr>
            <a:spAutoFit/>
          </a:bodyPr>
          <a:lstStyle/>
          <a:p>
            <a:r>
              <a:rPr lang="en-US" sz="2400" b="1" dirty="0">
                <a:solidFill>
                  <a:schemeClr val="tx1">
                    <a:lumMod val="95000"/>
                    <a:lumOff val="5000"/>
                  </a:schemeClr>
                </a:solidFill>
              </a:rPr>
              <a:t>A gray scale image</a:t>
            </a:r>
          </a:p>
        </p:txBody>
      </p:sp>
      <p:sp>
        <p:nvSpPr>
          <p:cNvPr id="30725" name="TextBox 9"/>
          <p:cNvSpPr txBox="1">
            <a:spLocks noChangeArrowheads="1"/>
          </p:cNvSpPr>
          <p:nvPr/>
        </p:nvSpPr>
        <p:spPr bwMode="auto">
          <a:xfrm>
            <a:off x="6477000" y="1905000"/>
            <a:ext cx="533400" cy="457200"/>
          </a:xfrm>
          <a:prstGeom prst="rect">
            <a:avLst/>
          </a:prstGeom>
          <a:noFill/>
          <a:ln w="9525">
            <a:noFill/>
            <a:miter lim="800000"/>
            <a:headEnd/>
            <a:tailEnd/>
          </a:ln>
        </p:spPr>
        <p:txBody>
          <a:bodyPr>
            <a:spAutoFit/>
          </a:bodyPr>
          <a:lstStyle/>
          <a:p>
            <a:r>
              <a:rPr lang="en-US" sz="2400" b="1" i="1">
                <a:latin typeface="Times New Roman" pitchFamily="18" charset="0"/>
              </a:rPr>
              <a:t>y</a:t>
            </a:r>
            <a:endParaRPr lang="en-US" sz="2400" b="1">
              <a:latin typeface="Times New Roman" pitchFamily="18" charset="0"/>
            </a:endParaRPr>
          </a:p>
        </p:txBody>
      </p:sp>
      <p:sp>
        <p:nvSpPr>
          <p:cNvPr id="30726" name="TextBox 10"/>
          <p:cNvSpPr txBox="1">
            <a:spLocks noChangeArrowheads="1"/>
          </p:cNvSpPr>
          <p:nvPr/>
        </p:nvSpPr>
        <p:spPr bwMode="auto">
          <a:xfrm>
            <a:off x="3124200" y="4373563"/>
            <a:ext cx="533400" cy="457200"/>
          </a:xfrm>
          <a:prstGeom prst="rect">
            <a:avLst/>
          </a:prstGeom>
          <a:noFill/>
          <a:ln w="9525">
            <a:noFill/>
            <a:miter lim="800000"/>
            <a:headEnd/>
            <a:tailEnd/>
          </a:ln>
        </p:spPr>
        <p:txBody>
          <a:bodyPr>
            <a:spAutoFit/>
          </a:bodyPr>
          <a:lstStyle/>
          <a:p>
            <a:r>
              <a:rPr lang="en-US" sz="2400" b="1" i="1">
                <a:latin typeface="Times New Roman" pitchFamily="18" charset="0"/>
              </a:rPr>
              <a:t>x</a:t>
            </a:r>
            <a:endParaRPr lang="en-US" sz="2400" b="1">
              <a:latin typeface="Times New Roman" pitchFamily="18" charset="0"/>
            </a:endParaRPr>
          </a:p>
        </p:txBody>
      </p:sp>
      <p:sp>
        <p:nvSpPr>
          <p:cNvPr id="12" name="Rectangle 11"/>
          <p:cNvSpPr/>
          <p:nvPr/>
        </p:nvSpPr>
        <p:spPr>
          <a:xfrm>
            <a:off x="3276600" y="2163763"/>
            <a:ext cx="2438400" cy="1828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30728" name="TextBox 12"/>
          <p:cNvSpPr txBox="1">
            <a:spLocks noChangeArrowheads="1"/>
          </p:cNvSpPr>
          <p:nvPr/>
        </p:nvSpPr>
        <p:spPr bwMode="auto">
          <a:xfrm>
            <a:off x="6172200" y="3382963"/>
            <a:ext cx="1371600" cy="396875"/>
          </a:xfrm>
          <a:prstGeom prst="rect">
            <a:avLst/>
          </a:prstGeom>
          <a:noFill/>
          <a:ln w="9525">
            <a:noFill/>
            <a:miter lim="800000"/>
            <a:headEnd/>
            <a:tailEnd/>
          </a:ln>
        </p:spPr>
        <p:txBody>
          <a:bodyPr>
            <a:spAutoFit/>
          </a:bodyPr>
          <a:lstStyle/>
          <a:p>
            <a:r>
              <a:rPr lang="en-US" sz="2000" b="1" i="1">
                <a:latin typeface="Times New Roman" pitchFamily="18" charset="0"/>
              </a:rPr>
              <a:t>f</a:t>
            </a:r>
            <a:r>
              <a:rPr lang="en-US" sz="2000" b="1">
                <a:latin typeface="Times New Roman" pitchFamily="18" charset="0"/>
              </a:rPr>
              <a:t>(</a:t>
            </a:r>
            <a:r>
              <a:rPr lang="en-US" sz="2000" b="1" i="1">
                <a:latin typeface="Times New Roman" pitchFamily="18" charset="0"/>
              </a:rPr>
              <a:t>x, y</a:t>
            </a:r>
            <a:r>
              <a:rPr lang="en-US" sz="2000" b="1">
                <a:latin typeface="Times New Roman" pitchFamily="18" charset="0"/>
              </a:rPr>
              <a:t>)</a:t>
            </a:r>
          </a:p>
        </p:txBody>
      </p:sp>
      <p:sp>
        <p:nvSpPr>
          <p:cNvPr id="14" name="Oval 13"/>
          <p:cNvSpPr/>
          <p:nvPr/>
        </p:nvSpPr>
        <p:spPr>
          <a:xfrm>
            <a:off x="4953000" y="3230563"/>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cxnSp>
        <p:nvCxnSpPr>
          <p:cNvPr id="30730" name="Straight Arrow Connector 15"/>
          <p:cNvCxnSpPr>
            <a:cxnSpLocks noChangeShapeType="1"/>
            <a:stCxn id="30728" idx="1"/>
            <a:endCxn id="14" idx="5"/>
          </p:cNvCxnSpPr>
          <p:nvPr/>
        </p:nvCxnSpPr>
        <p:spPr bwMode="auto">
          <a:xfrm flipH="1" flipV="1">
            <a:off x="5083175" y="3360738"/>
            <a:ext cx="1089025" cy="220662"/>
          </a:xfrm>
          <a:prstGeom prst="straightConnector1">
            <a:avLst/>
          </a:prstGeom>
          <a:noFill/>
          <a:ln w="28575" algn="ctr">
            <a:solidFill>
              <a:schemeClr val="tx1"/>
            </a:solidFill>
            <a:round/>
            <a:headEnd/>
            <a:tailEnd type="arrow" w="med" len="med"/>
          </a:ln>
        </p:spPr>
      </p:cxnSp>
      <p:cxnSp>
        <p:nvCxnSpPr>
          <p:cNvPr id="15" name="Straight Arrow Connector 14"/>
          <p:cNvCxnSpPr/>
          <p:nvPr/>
        </p:nvCxnSpPr>
        <p:spPr>
          <a:xfrm>
            <a:off x="3276600" y="2163763"/>
            <a:ext cx="32004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107407" y="3305969"/>
            <a:ext cx="2286000" cy="1587"/>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52600" y="152400"/>
            <a:ext cx="7171450" cy="646331"/>
          </a:xfrm>
          <a:prstGeom prst="rect">
            <a:avLst/>
          </a:prstGeom>
          <a:noFill/>
        </p:spPr>
        <p:txBody>
          <a:bodyPr wrap="none" rtlCol="0">
            <a:spAutoFit/>
          </a:bodyPr>
          <a:lstStyle/>
          <a:p>
            <a:r>
              <a:rPr lang="en-US" sz="3600" b="1" dirty="0" smtClean="0">
                <a:solidFill>
                  <a:schemeClr val="tx1">
                    <a:lumMod val="95000"/>
                    <a:lumOff val="5000"/>
                  </a:schemeClr>
                </a:solidFill>
              </a:rPr>
              <a:t>What is an Image/Digital Image?</a:t>
            </a:r>
            <a:endParaRPr lang="en-US" sz="3600" b="1" dirty="0">
              <a:solidFill>
                <a:schemeClr val="tx1">
                  <a:lumMod val="95000"/>
                  <a:lumOff val="5000"/>
                </a:schemeClr>
              </a:solidFill>
            </a:endParaRPr>
          </a:p>
        </p:txBody>
      </p:sp>
      <p:sp>
        <p:nvSpPr>
          <p:cNvPr id="21" name="Content Placeholder 2"/>
          <p:cNvSpPr txBox="1">
            <a:spLocks/>
          </p:cNvSpPr>
          <p:nvPr/>
        </p:nvSpPr>
        <p:spPr>
          <a:xfrm>
            <a:off x="1143000" y="4876800"/>
            <a:ext cx="6934200" cy="1219200"/>
          </a:xfrm>
          <a:prstGeom prst="rect">
            <a:avLst/>
          </a:prstGeom>
        </p:spPr>
        <p:txBody>
          <a:bodyPr>
            <a:noAutofit/>
          </a:bodyPr>
          <a:lstStyle/>
          <a:p>
            <a:pPr marL="509588" marR="0" lvl="1" indent="-509588" algn="l" defTabSz="914400" rtl="0" eaLnBrk="1" fontAlgn="auto" latinLnBrk="0" hangingPunct="1">
              <a:lnSpc>
                <a:spcPct val="140000"/>
              </a:lnSpc>
              <a:spcBef>
                <a:spcPts val="550"/>
              </a:spcBef>
              <a:spcAft>
                <a:spcPts val="0"/>
              </a:spcAft>
              <a:buClr>
                <a:schemeClr val="tx1">
                  <a:lumMod val="95000"/>
                  <a:lumOff val="5000"/>
                </a:schemeClr>
              </a:buClr>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Digital image means</a:t>
            </a:r>
          </a:p>
          <a:p>
            <a:pPr marL="974725" marR="0" lvl="2" indent="-465138" algn="l" defTabSz="914400" rtl="0" eaLnBrk="1" fontAlgn="auto" latinLnBrk="0" hangingPunct="1">
              <a:lnSpc>
                <a:spcPct val="140000"/>
              </a:lnSpc>
              <a:spcBef>
                <a:spcPct val="20000"/>
              </a:spcBef>
              <a:spcAft>
                <a:spcPts val="0"/>
              </a:spcAft>
              <a:buClr>
                <a:schemeClr val="tx1">
                  <a:lumMod val="95000"/>
                  <a:lumOff val="5000"/>
                </a:schemeClr>
              </a:buClr>
              <a:buSzTx/>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pixels locations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a:t>
            </a:r>
            <a:r>
              <a:rPr kumimoji="0" lang="en-US" sz="2400" b="0" i="1" u="none" strike="noStrike" kern="1200" cap="none" spc="0" normalizeH="0" baseline="0" noProof="0" dirty="0" smtClean="0">
                <a:ln>
                  <a:noFill/>
                </a:ln>
                <a:solidFill>
                  <a:schemeClr val="tx1"/>
                </a:solidFill>
                <a:effectLst/>
                <a:uLnTx/>
                <a:uFillTx/>
                <a:latin typeface="Times New Roman" pitchFamily="18" charset="0"/>
                <a:ea typeface="+mn-ea"/>
                <a:cs typeface="+mn-cs"/>
              </a:rPr>
              <a:t>x, y</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are discrete</a:t>
            </a:r>
          </a:p>
          <a:p>
            <a:pPr marL="974725" marR="0" lvl="2" indent="-465138" algn="l" defTabSz="914400" rtl="0" eaLnBrk="1" fontAlgn="auto" latinLnBrk="0" hangingPunct="1">
              <a:lnSpc>
                <a:spcPct val="140000"/>
              </a:lnSpc>
              <a:spcBef>
                <a:spcPct val="20000"/>
              </a:spcBef>
              <a:spcAft>
                <a:spcPts val="0"/>
              </a:spcAft>
              <a:buClr>
                <a:schemeClr val="tx1">
                  <a:lumMod val="95000"/>
                  <a:lumOff val="5000"/>
                </a:schemeClr>
              </a:buClr>
              <a:buSzTx/>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gray level values </a:t>
            </a:r>
            <a:r>
              <a:rPr kumimoji="0" lang="en-US" sz="2400" b="0" i="1" u="none" strike="noStrike" kern="1200" cap="none" spc="0" normalizeH="0" baseline="0" noProof="0" dirty="0" smtClean="0">
                <a:ln>
                  <a:noFill/>
                </a:ln>
                <a:solidFill>
                  <a:schemeClr val="tx1"/>
                </a:solidFill>
                <a:effectLst/>
                <a:uLnTx/>
                <a:uFillTx/>
                <a:latin typeface="Times New Roman" pitchFamily="18" charset="0"/>
                <a:ea typeface="+mn-ea"/>
                <a:cs typeface="+mn-cs"/>
              </a:rPr>
              <a:t>f</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a:t>
            </a:r>
            <a:r>
              <a:rPr kumimoji="0" lang="en-US" sz="2400" b="0" i="1" u="none" strike="noStrike" kern="1200" cap="none" spc="0" normalizeH="0" baseline="0" noProof="0" dirty="0" err="1" smtClean="0">
                <a:ln>
                  <a:noFill/>
                </a:ln>
                <a:solidFill>
                  <a:schemeClr val="tx1"/>
                </a:solidFill>
                <a:effectLst/>
                <a:uLnTx/>
                <a:uFillTx/>
                <a:latin typeface="Times New Roman" pitchFamily="18" charset="0"/>
                <a:ea typeface="+mn-ea"/>
                <a:cs typeface="+mn-cs"/>
              </a:rPr>
              <a:t>x</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a:t>
            </a:r>
            <a:r>
              <a:rPr kumimoji="0" lang="en-US" sz="2400" b="0" i="1" u="none" strike="noStrike" kern="1200" cap="none" spc="0" normalizeH="0" baseline="0" noProof="0" dirty="0" err="1" smtClean="0">
                <a:ln>
                  <a:noFill/>
                </a:ln>
                <a:solidFill>
                  <a:schemeClr val="tx1"/>
                </a:solidFill>
                <a:effectLst/>
                <a:uLnTx/>
                <a:uFillTx/>
                <a:latin typeface="Times New Roman" pitchFamily="18" charset="0"/>
                <a:ea typeface="+mn-ea"/>
                <a:cs typeface="+mn-cs"/>
              </a:rPr>
              <a:t>y</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are also discrete</a:t>
            </a:r>
            <a:endParaRPr kumimoji="0" lang="en-US" sz="2400" b="0" i="1"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447800"/>
          </a:xfrm>
        </p:spPr>
        <p:txBody>
          <a:bodyPr>
            <a:normAutofit fontScale="90000"/>
          </a:bodyPr>
          <a:lstStyle/>
          <a:p>
            <a:r>
              <a:rPr lang="en-US" sz="4400" b="1" dirty="0" smtClean="0">
                <a:solidFill>
                  <a:schemeClr val="tx1">
                    <a:lumMod val="95000"/>
                    <a:lumOff val="5000"/>
                  </a:schemeClr>
                </a:solidFill>
              </a:rPr>
              <a:t/>
            </a:r>
            <a:br>
              <a:rPr lang="en-US" sz="4400" b="1" dirty="0" smtClean="0">
                <a:solidFill>
                  <a:schemeClr val="tx1">
                    <a:lumMod val="95000"/>
                    <a:lumOff val="5000"/>
                  </a:schemeClr>
                </a:solidFill>
              </a:rPr>
            </a:br>
            <a:r>
              <a:rPr lang="en-US" sz="4400" b="1" dirty="0" smtClean="0">
                <a:solidFill>
                  <a:schemeClr val="tx1">
                    <a:lumMod val="95000"/>
                    <a:lumOff val="5000"/>
                  </a:schemeClr>
                </a:solidFill>
              </a:rPr>
              <a:t>What is an Image/Digital Image?</a:t>
            </a:r>
            <a:br>
              <a:rPr lang="en-US" sz="4400" b="1" dirty="0" smtClean="0">
                <a:solidFill>
                  <a:schemeClr val="tx1">
                    <a:lumMod val="95000"/>
                    <a:lumOff val="5000"/>
                  </a:schemeClr>
                </a:solidFill>
              </a:rPr>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An image may be defined as a two-dimensional function, f(x, y), where x and y are spatial (plane) coordinates, and the amplitude of f at any pair of </a:t>
            </a:r>
            <a:r>
              <a:rPr lang="en-US" dirty="0" smtClean="0"/>
              <a:t>coordinates </a:t>
            </a:r>
            <a:r>
              <a:rPr lang="en-US" dirty="0" smtClean="0"/>
              <a:t>(x, y) is called the intensity or gray level of the image at that point</a:t>
            </a:r>
            <a:r>
              <a:rPr lang="en-US" dirty="0" smtClean="0"/>
              <a:t>.</a:t>
            </a:r>
          </a:p>
          <a:p>
            <a:pPr algn="just"/>
            <a:r>
              <a:rPr lang="en-US" dirty="0" smtClean="0"/>
              <a:t>When </a:t>
            </a:r>
            <a:r>
              <a:rPr lang="en-US" dirty="0" smtClean="0"/>
              <a:t>x, y, and the amplitude values of f are all finite, discrete quantities, we call the image a digital image. </a:t>
            </a:r>
            <a:endParaRPr lang="en-US" dirty="0" smtClean="0"/>
          </a:p>
          <a:p>
            <a:pPr algn="just"/>
            <a:r>
              <a:rPr lang="en-US" dirty="0" smtClean="0"/>
              <a:t>The </a:t>
            </a:r>
            <a:r>
              <a:rPr lang="en-US" dirty="0" smtClean="0"/>
              <a:t>field of digital image processing refers to processing digital images by means of a digital computer.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7200" y="3657600"/>
            <a:ext cx="1295400" cy="838200"/>
          </a:xfrm>
          <a:prstGeom prst="rect">
            <a:avLst/>
          </a:prstGeom>
          <a:solidFill>
            <a:schemeClr val="bg1"/>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a:solidFill>
                  <a:srgbClr val="0033CC"/>
                </a:solidFill>
              </a:rPr>
              <a:t>DIP</a:t>
            </a:r>
            <a:endParaRPr lang="en-US" dirty="0">
              <a:solidFill>
                <a:srgbClr val="0033CC"/>
              </a:solidFill>
            </a:endParaRPr>
          </a:p>
        </p:txBody>
      </p:sp>
      <p:pic>
        <p:nvPicPr>
          <p:cNvPr id="47108" name="Picture 2"/>
          <p:cNvPicPr>
            <a:picLocks noChangeAspect="1" noChangeArrowheads="1"/>
          </p:cNvPicPr>
          <p:nvPr/>
        </p:nvPicPr>
        <p:blipFill>
          <a:blip r:embed="rId2" cstate="print"/>
          <a:srcRect/>
          <a:stretch>
            <a:fillRect/>
          </a:stretch>
        </p:blipFill>
        <p:spPr bwMode="auto">
          <a:xfrm>
            <a:off x="1219200" y="3130550"/>
            <a:ext cx="2466975" cy="1847850"/>
          </a:xfrm>
          <a:prstGeom prst="rect">
            <a:avLst/>
          </a:prstGeom>
          <a:noFill/>
          <a:ln w="9525">
            <a:noFill/>
            <a:miter lim="800000"/>
            <a:headEnd/>
            <a:tailEnd/>
          </a:ln>
        </p:spPr>
      </p:pic>
      <p:sp>
        <p:nvSpPr>
          <p:cNvPr id="6" name="Right Arrow 5"/>
          <p:cNvSpPr/>
          <p:nvPr/>
        </p:nvSpPr>
        <p:spPr>
          <a:xfrm>
            <a:off x="3810000" y="3987800"/>
            <a:ext cx="304800" cy="152400"/>
          </a:xfrm>
          <a:prstGeom prst="rightArrow">
            <a:avLst/>
          </a:prstGeom>
          <a:solidFill>
            <a:srgbClr val="00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7110" name="Picture 2"/>
          <p:cNvPicPr>
            <a:picLocks noChangeAspect="1" noChangeArrowheads="1"/>
          </p:cNvPicPr>
          <p:nvPr/>
        </p:nvPicPr>
        <p:blipFill>
          <a:blip r:embed="rId3" cstate="print"/>
          <a:srcRect/>
          <a:stretch>
            <a:fillRect/>
          </a:stretch>
        </p:blipFill>
        <p:spPr bwMode="auto">
          <a:xfrm>
            <a:off x="6248400" y="3124200"/>
            <a:ext cx="2466975" cy="1847850"/>
          </a:xfrm>
          <a:prstGeom prst="rect">
            <a:avLst/>
          </a:prstGeom>
          <a:noFill/>
          <a:ln w="9525">
            <a:noFill/>
            <a:miter lim="800000"/>
            <a:headEnd/>
            <a:tailEnd/>
          </a:ln>
        </p:spPr>
      </p:pic>
      <p:sp>
        <p:nvSpPr>
          <p:cNvPr id="8" name="Right Arrow 7"/>
          <p:cNvSpPr/>
          <p:nvPr/>
        </p:nvSpPr>
        <p:spPr>
          <a:xfrm>
            <a:off x="5715000" y="3987800"/>
            <a:ext cx="304800" cy="152400"/>
          </a:xfrm>
          <a:prstGeom prst="rightArrow">
            <a:avLst/>
          </a:prstGeom>
          <a:solidFill>
            <a:srgbClr val="00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Content Placeholder 2"/>
          <p:cNvSpPr txBox="1">
            <a:spLocks/>
          </p:cNvSpPr>
          <p:nvPr/>
        </p:nvSpPr>
        <p:spPr bwMode="auto">
          <a:xfrm>
            <a:off x="990600" y="1417638"/>
            <a:ext cx="8229600" cy="1020762"/>
          </a:xfrm>
          <a:prstGeom prst="rect">
            <a:avLst/>
          </a:prstGeom>
          <a:noFill/>
          <a:ln w="9525">
            <a:noFill/>
            <a:miter lim="800000"/>
            <a:headEnd/>
            <a:tailEnd/>
          </a:ln>
        </p:spPr>
        <p:txBody>
          <a:bodyPr/>
          <a:lstStyle/>
          <a:p>
            <a:pPr marL="465138" lvl="1" indent="-465138">
              <a:spcBef>
                <a:spcPct val="20000"/>
              </a:spcBef>
              <a:buFont typeface="Wingdings" pitchFamily="2" charset="2"/>
              <a:buChar char="Ø"/>
              <a:defRPr/>
            </a:pPr>
            <a:r>
              <a:rPr lang="en-US" sz="2800" kern="0" dirty="0" smtClean="0">
                <a:solidFill>
                  <a:schemeClr val="tx1">
                    <a:lumMod val="95000"/>
                    <a:lumOff val="5000"/>
                  </a:schemeClr>
                </a:solidFill>
                <a:latin typeface="+mn-lt"/>
                <a:cs typeface="+mn-cs"/>
              </a:rPr>
              <a:t>Processing </a:t>
            </a:r>
            <a:r>
              <a:rPr lang="en-US" sz="2800" kern="0" dirty="0">
                <a:solidFill>
                  <a:schemeClr val="tx1">
                    <a:lumMod val="95000"/>
                    <a:lumOff val="5000"/>
                  </a:schemeClr>
                </a:solidFill>
                <a:latin typeface="+mn-lt"/>
                <a:cs typeface="+mn-cs"/>
              </a:rPr>
              <a:t>of </a:t>
            </a:r>
            <a:r>
              <a:rPr lang="en-US" sz="2800" i="1" kern="0" dirty="0">
                <a:solidFill>
                  <a:schemeClr val="tx1">
                    <a:lumMod val="95000"/>
                    <a:lumOff val="5000"/>
                  </a:schemeClr>
                </a:solidFill>
                <a:latin typeface="+mn-lt"/>
                <a:cs typeface="+mn-cs"/>
              </a:rPr>
              <a:t>digital images</a:t>
            </a:r>
            <a:r>
              <a:rPr lang="en-US" sz="2800" kern="0" dirty="0">
                <a:solidFill>
                  <a:schemeClr val="tx1">
                    <a:lumMod val="95000"/>
                    <a:lumOff val="5000"/>
                  </a:schemeClr>
                </a:solidFill>
                <a:latin typeface="+mn-lt"/>
                <a:cs typeface="+mn-cs"/>
              </a:rPr>
              <a:t> using </a:t>
            </a:r>
            <a:r>
              <a:rPr lang="en-US" sz="2800" i="1" kern="0" dirty="0">
                <a:solidFill>
                  <a:schemeClr val="tx1">
                    <a:lumMod val="95000"/>
                    <a:lumOff val="5000"/>
                  </a:schemeClr>
                </a:solidFill>
                <a:latin typeface="+mn-lt"/>
                <a:cs typeface="+mn-cs"/>
              </a:rPr>
              <a:t>digital devices</a:t>
            </a:r>
            <a:r>
              <a:rPr lang="en-US" sz="2800" kern="0" dirty="0">
                <a:solidFill>
                  <a:schemeClr val="tx1">
                    <a:lumMod val="95000"/>
                    <a:lumOff val="5000"/>
                  </a:schemeClr>
                </a:solidFill>
                <a:latin typeface="+mn-lt"/>
                <a:cs typeface="+mn-cs"/>
              </a:rPr>
              <a:t> (</a:t>
            </a:r>
            <a:r>
              <a:rPr lang="en-US" sz="2800" i="1" kern="0" dirty="0">
                <a:solidFill>
                  <a:schemeClr val="tx1">
                    <a:lumMod val="95000"/>
                    <a:lumOff val="5000"/>
                  </a:schemeClr>
                </a:solidFill>
                <a:latin typeface="+mn-lt"/>
                <a:cs typeface="+mn-cs"/>
              </a:rPr>
              <a:t>computers</a:t>
            </a:r>
            <a:r>
              <a:rPr lang="en-US" sz="2800" kern="0" dirty="0">
                <a:solidFill>
                  <a:schemeClr val="tx1">
                    <a:lumMod val="95000"/>
                    <a:lumOff val="5000"/>
                  </a:schemeClr>
                </a:solidFill>
                <a:latin typeface="+mn-lt"/>
                <a:cs typeface="+mn-cs"/>
              </a:rPr>
              <a:t>)</a:t>
            </a:r>
          </a:p>
        </p:txBody>
      </p:sp>
      <p:sp>
        <p:nvSpPr>
          <p:cNvPr id="11" name="Rectangle 10"/>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492787" y="152400"/>
            <a:ext cx="5498813" cy="646331"/>
          </a:xfrm>
          <a:prstGeom prst="rect">
            <a:avLst/>
          </a:prstGeom>
          <a:noFill/>
        </p:spPr>
        <p:txBody>
          <a:bodyPr wrap="none" rtlCol="0">
            <a:spAutoFit/>
          </a:bodyPr>
          <a:lstStyle/>
          <a:p>
            <a:r>
              <a:rPr lang="en-US" sz="3600" b="1" dirty="0" smtClean="0">
                <a:solidFill>
                  <a:schemeClr val="tx1">
                    <a:lumMod val="95000"/>
                    <a:lumOff val="5000"/>
                  </a:schemeClr>
                </a:solidFill>
              </a:rPr>
              <a:t>Digital Image Processing</a:t>
            </a:r>
            <a:endParaRPr lang="en-US" sz="3600"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570</TotalTime>
  <Words>957</Words>
  <Application>Microsoft Office PowerPoint</Application>
  <PresentationFormat>On-screen Show (4:3)</PresentationFormat>
  <Paragraphs>111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Solstice</vt:lpstr>
      <vt:lpstr>Slide 1</vt:lpstr>
      <vt:lpstr>Slide 2</vt:lpstr>
      <vt:lpstr>Slide 3</vt:lpstr>
      <vt:lpstr>Slide 4</vt:lpstr>
      <vt:lpstr>Slide 5</vt:lpstr>
      <vt:lpstr>Slide 6</vt:lpstr>
      <vt:lpstr>Slide 7</vt:lpstr>
      <vt:lpstr> What is an Image/Digital Image? </vt:lpstr>
      <vt:lpstr>Slide 9</vt:lpstr>
      <vt:lpstr>Why we need DIP</vt:lpstr>
      <vt:lpstr>Slide 11</vt:lpstr>
      <vt:lpstr>Slide 12</vt:lpstr>
      <vt:lpstr>Slide 13</vt:lpstr>
      <vt:lpstr>Slide 14</vt:lpstr>
      <vt:lpstr>Fundamental Steps in DIP </vt:lpstr>
      <vt:lpstr>Fundamental Steps in DIP </vt:lpstr>
      <vt:lpstr>Fundamental Steps in DIP </vt:lpstr>
      <vt:lpstr>Fundamental Steps in DIP </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105</cp:revision>
  <dcterms:created xsi:type="dcterms:W3CDTF">2016-08-27T16:55:58Z</dcterms:created>
  <dcterms:modified xsi:type="dcterms:W3CDTF">2021-05-06T08:50:23Z</dcterms:modified>
</cp:coreProperties>
</file>