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307" r:id="rId2"/>
    <p:sldId id="404" r:id="rId3"/>
    <p:sldId id="329" r:id="rId4"/>
    <p:sldId id="330" r:id="rId5"/>
    <p:sldId id="405" r:id="rId6"/>
    <p:sldId id="331" r:id="rId7"/>
    <p:sldId id="332" r:id="rId8"/>
    <p:sldId id="333" r:id="rId9"/>
    <p:sldId id="334" r:id="rId10"/>
    <p:sldId id="335" r:id="rId11"/>
    <p:sldId id="336" r:id="rId12"/>
    <p:sldId id="337" r:id="rId13"/>
    <p:sldId id="340" r:id="rId14"/>
    <p:sldId id="406" r:id="rId15"/>
    <p:sldId id="341" r:id="rId16"/>
    <p:sldId id="342" r:id="rId17"/>
    <p:sldId id="407"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95" r:id="rId32"/>
    <p:sldId id="396" r:id="rId33"/>
    <p:sldId id="397" r:id="rId34"/>
    <p:sldId id="399" r:id="rId35"/>
    <p:sldId id="398" r:id="rId36"/>
    <p:sldId id="400" r:id="rId37"/>
    <p:sldId id="401" r:id="rId38"/>
    <p:sldId id="402" r:id="rId39"/>
    <p:sldId id="403" r:id="rId40"/>
    <p:sldId id="30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B7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5505C-0D82-4C91-B543-138E54569714}" type="datetimeFigureOut">
              <a:rPr lang="en-US" smtClean="0"/>
              <a:pPr/>
              <a:t>5/7/2021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48044-EA56-447E-BDEC-142B465B65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7039A6A-EE04-43F6-9DF5-BCAE934C3C7B}" type="datetime1">
              <a:rPr lang="en-US" smtClean="0"/>
              <a:pPr/>
              <a:t>5/7/2021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F3EC004-B136-4915-809E-66A79ADCF1FD}"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84B95F-D2B9-48FB-A9F8-308CF9D45142}" type="datetime1">
              <a:rPr lang="en-US" smtClean="0"/>
              <a:pPr/>
              <a:t>5/7/2021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BF30C0-A9A7-4CE2-9D2E-10CBF04E41F7}" type="datetime1">
              <a:rPr lang="en-US" smtClean="0"/>
              <a:pPr/>
              <a:t>5/7/2021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F55B31-8024-47CF-8136-781627689409}" type="datetime1">
              <a:rPr lang="en-US" smtClean="0"/>
              <a:pPr/>
              <a:t>5/7/2021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4F02B05-D086-49CA-8131-EC34AE38D9D1}" type="datetime1">
              <a:rPr lang="en-US" smtClean="0"/>
              <a:pPr/>
              <a:t>5/7/2021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3EC004-B136-4915-809E-66A79ADCF1F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0E9E5B-41AF-4962-AE23-CDFBABCA2F64}" type="datetime1">
              <a:rPr lang="en-US" smtClean="0"/>
              <a:pPr/>
              <a:t>5/7/2021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D0A0AF5-8D85-4E48-9081-9B1B2914B9F7}" type="datetime1">
              <a:rPr lang="en-US" smtClean="0"/>
              <a:pPr/>
              <a:t>5/7/2021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22844E6-C917-442B-BD46-1083D65B08A2}" type="datetime1">
              <a:rPr lang="en-US" smtClean="0"/>
              <a:pPr/>
              <a:t>5/7/2021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3F48C35-C68B-4ADD-98D8-0990A4C556C6}" type="datetime1">
              <a:rPr lang="en-US" smtClean="0"/>
              <a:pPr/>
              <a:t>5/7/2021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F3EC004-B136-4915-809E-66A79ADCF1FD}"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BA4EBD-656E-4F4A-8C36-8A81682ACC67}" type="datetime1">
              <a:rPr lang="en-US" smtClean="0"/>
              <a:pPr/>
              <a:t>5/7/2021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3EC004-B136-4915-809E-66A79ADCF1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1CB3940-7882-425D-9439-E14CA87D6E19}" type="datetime1">
              <a:rPr lang="en-US" smtClean="0"/>
              <a:pPr/>
              <a:t>5/7/2021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3EC004-B136-4915-809E-66A79ADCF1FD}"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9EF064C-F5CE-4E26-931A-1725BA5B452F}" type="datetime1">
              <a:rPr lang="en-US" smtClean="0"/>
              <a:pPr/>
              <a:t>5/7/2021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F3EC004-B136-4915-809E-66A79ADCF1F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0291" y="1873746"/>
            <a:ext cx="7599132" cy="3231654"/>
          </a:xfrm>
          <a:prstGeom prst="rect">
            <a:avLst/>
          </a:prstGeom>
          <a:noFill/>
        </p:spPr>
        <p:txBody>
          <a:bodyPr wrap="none" rtlCol="0">
            <a:spAutoFit/>
          </a:bodyPr>
          <a:lstStyle/>
          <a:p>
            <a:pPr>
              <a:lnSpc>
                <a:spcPct val="150000"/>
              </a:lnSpc>
            </a:pPr>
            <a:r>
              <a:rPr lang="en-US" sz="4400" b="1" dirty="0" smtClean="0"/>
              <a:t>Chapter 2</a:t>
            </a:r>
          </a:p>
          <a:p>
            <a:pPr>
              <a:lnSpc>
                <a:spcPct val="150000"/>
              </a:lnSpc>
            </a:pPr>
            <a:r>
              <a:rPr lang="en-US" sz="4400" b="1" dirty="0" smtClean="0"/>
              <a:t>Digital Image Fundamentals</a:t>
            </a:r>
          </a:p>
          <a:p>
            <a:pPr>
              <a:lnSpc>
                <a:spcPct val="150000"/>
              </a:lnSpc>
            </a:pPr>
            <a:endParaRPr lang="en-US" sz="4800" b="1" dirty="0" smtClean="0"/>
          </a:p>
        </p:txBody>
      </p:sp>
      <p:sp>
        <p:nvSpPr>
          <p:cNvPr id="5" name="Slide Number Placeholder 4"/>
          <p:cNvSpPr>
            <a:spLocks noGrp="1"/>
          </p:cNvSpPr>
          <p:nvPr>
            <p:ph type="sldNum" sz="quarter" idx="12"/>
          </p:nvPr>
        </p:nvSpPr>
        <p:spPr/>
        <p:txBody>
          <a:bodyPr/>
          <a:lstStyle/>
          <a:p>
            <a:fld id="{6F3EC004-B136-4915-809E-66A79ADCF1FD}"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92819" y="152400"/>
            <a:ext cx="4170181" cy="646331"/>
          </a:xfrm>
          <a:prstGeom prst="rect">
            <a:avLst/>
          </a:prstGeom>
          <a:noFill/>
        </p:spPr>
        <p:txBody>
          <a:bodyPr wrap="none" rtlCol="0">
            <a:spAutoFit/>
          </a:bodyPr>
          <a:lstStyle/>
          <a:p>
            <a:r>
              <a:rPr lang="en-US" sz="3600" b="1" dirty="0" smtClean="0"/>
              <a:t>Image Digitization</a:t>
            </a:r>
            <a:endParaRPr lang="en-US" sz="3600" b="1" dirty="0"/>
          </a:p>
        </p:txBody>
      </p:sp>
      <p:pic>
        <p:nvPicPr>
          <p:cNvPr id="7" name="Picture 2"/>
          <p:cNvPicPr>
            <a:picLocks noChangeAspect="1" noChangeArrowheads="1"/>
          </p:cNvPicPr>
          <p:nvPr/>
        </p:nvPicPr>
        <p:blipFill>
          <a:blip r:embed="rId2" cstate="print"/>
          <a:srcRect b="42531"/>
          <a:stretch>
            <a:fillRect/>
          </a:stretch>
        </p:blipFill>
        <p:spPr bwMode="auto">
          <a:xfrm>
            <a:off x="1524000" y="1219200"/>
            <a:ext cx="6172200" cy="32004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t="56100" r="49384"/>
          <a:stretch>
            <a:fillRect/>
          </a:stretch>
        </p:blipFill>
        <p:spPr bwMode="auto">
          <a:xfrm>
            <a:off x="1600200" y="4343400"/>
            <a:ext cx="3124200" cy="2444750"/>
          </a:xfrm>
          <a:prstGeom prst="rect">
            <a:avLst/>
          </a:prstGeom>
          <a:noFill/>
          <a:ln w="9525">
            <a:noFill/>
            <a:miter lim="800000"/>
            <a:headEnd/>
            <a:tailEnd/>
          </a:ln>
        </p:spPr>
      </p:pic>
      <p:sp>
        <p:nvSpPr>
          <p:cNvPr id="11" name="Rectangle 10"/>
          <p:cNvSpPr/>
          <p:nvPr/>
        </p:nvSpPr>
        <p:spPr>
          <a:xfrm>
            <a:off x="4267200" y="4648200"/>
            <a:ext cx="1524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 name="Picture 2"/>
          <p:cNvPicPr>
            <a:picLocks noChangeAspect="1" noChangeArrowheads="1"/>
          </p:cNvPicPr>
          <p:nvPr/>
        </p:nvPicPr>
        <p:blipFill>
          <a:blip r:embed="rId3" cstate="print"/>
          <a:srcRect/>
          <a:stretch>
            <a:fillRect/>
          </a:stretch>
        </p:blipFill>
        <p:spPr bwMode="auto">
          <a:xfrm>
            <a:off x="4451350" y="4851400"/>
            <a:ext cx="209550" cy="1524000"/>
          </a:xfrm>
          <a:prstGeom prst="rect">
            <a:avLst/>
          </a:prstGeom>
          <a:noFill/>
          <a:ln w="9525">
            <a:solidFill>
              <a:schemeClr val="tx1"/>
            </a:solidFill>
            <a:miter lim="800000"/>
            <a:headEnd/>
            <a:tailEnd/>
          </a:ln>
        </p:spPr>
      </p:pic>
      <p:sp>
        <p:nvSpPr>
          <p:cNvPr id="14" name="TextBox 13"/>
          <p:cNvSpPr txBox="1"/>
          <p:nvPr/>
        </p:nvSpPr>
        <p:spPr>
          <a:xfrm>
            <a:off x="5257800" y="4648200"/>
            <a:ext cx="3581400" cy="1200329"/>
          </a:xfrm>
          <a:prstGeom prst="rect">
            <a:avLst/>
          </a:prstGeom>
          <a:noFill/>
        </p:spPr>
        <p:txBody>
          <a:bodyPr wrap="square" rtlCol="0">
            <a:spAutoFit/>
          </a:bodyPr>
          <a:lstStyle/>
          <a:p>
            <a:pPr algn="just"/>
            <a:r>
              <a:rPr lang="en-US" sz="2400" dirty="0" smtClean="0"/>
              <a:t>The values of the samples still span a continuous range of intensity values</a:t>
            </a:r>
            <a:endParaRPr lang="en-US" sz="2400" dirty="0"/>
          </a:p>
        </p:txBody>
      </p:sp>
      <p:sp>
        <p:nvSpPr>
          <p:cNvPr id="15" name="Slide Number Placeholder 14"/>
          <p:cNvSpPr>
            <a:spLocks noGrp="1"/>
          </p:cNvSpPr>
          <p:nvPr>
            <p:ph type="sldNum" sz="quarter" idx="12"/>
          </p:nvPr>
        </p:nvSpPr>
        <p:spPr/>
        <p:txBody>
          <a:bodyPr/>
          <a:lstStyle/>
          <a:p>
            <a:fld id="{6F3EC004-B136-4915-809E-66A79ADCF1FD}"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92819" y="152400"/>
            <a:ext cx="4170181" cy="646331"/>
          </a:xfrm>
          <a:prstGeom prst="rect">
            <a:avLst/>
          </a:prstGeom>
          <a:noFill/>
        </p:spPr>
        <p:txBody>
          <a:bodyPr wrap="none" rtlCol="0">
            <a:spAutoFit/>
          </a:bodyPr>
          <a:lstStyle/>
          <a:p>
            <a:r>
              <a:rPr lang="en-US" sz="3600" b="1" dirty="0" smtClean="0"/>
              <a:t>Image Digitization</a:t>
            </a:r>
            <a:endParaRPr lang="en-US" sz="3600" b="1" dirty="0"/>
          </a:p>
        </p:txBody>
      </p:sp>
      <p:pic>
        <p:nvPicPr>
          <p:cNvPr id="7" name="Picture 2"/>
          <p:cNvPicPr>
            <a:picLocks noChangeAspect="1" noChangeArrowheads="1"/>
          </p:cNvPicPr>
          <p:nvPr/>
        </p:nvPicPr>
        <p:blipFill>
          <a:blip r:embed="rId2" cstate="print"/>
          <a:srcRect b="42531"/>
          <a:stretch>
            <a:fillRect/>
          </a:stretch>
        </p:blipFill>
        <p:spPr bwMode="auto">
          <a:xfrm>
            <a:off x="1524000" y="1219200"/>
            <a:ext cx="6172200" cy="3200400"/>
          </a:xfrm>
          <a:prstGeom prst="rect">
            <a:avLst/>
          </a:prstGeom>
          <a:noFill/>
          <a:ln w="9525">
            <a:noFill/>
            <a:miter lim="800000"/>
            <a:headEnd/>
            <a:tailEnd/>
          </a:ln>
        </p:spPr>
      </p:pic>
      <p:pic>
        <p:nvPicPr>
          <p:cNvPr id="9" name="Picture 2"/>
          <p:cNvPicPr>
            <a:picLocks noChangeAspect="1" noChangeArrowheads="1"/>
          </p:cNvPicPr>
          <p:nvPr/>
        </p:nvPicPr>
        <p:blipFill>
          <a:blip r:embed="rId2" cstate="print"/>
          <a:srcRect t="56100" r="46915"/>
          <a:stretch>
            <a:fillRect/>
          </a:stretch>
        </p:blipFill>
        <p:spPr bwMode="auto">
          <a:xfrm>
            <a:off x="1600200" y="4343400"/>
            <a:ext cx="3276600" cy="2444750"/>
          </a:xfrm>
          <a:prstGeom prst="rect">
            <a:avLst/>
          </a:prstGeom>
          <a:noFill/>
          <a:ln w="9525">
            <a:noFill/>
            <a:miter lim="800000"/>
            <a:headEnd/>
            <a:tailEnd/>
          </a:ln>
        </p:spPr>
      </p:pic>
      <p:sp>
        <p:nvSpPr>
          <p:cNvPr id="10" name="TextBox 9"/>
          <p:cNvSpPr txBox="1"/>
          <p:nvPr/>
        </p:nvSpPr>
        <p:spPr>
          <a:xfrm>
            <a:off x="5257800" y="4648200"/>
            <a:ext cx="3581400" cy="1200329"/>
          </a:xfrm>
          <a:prstGeom prst="rect">
            <a:avLst/>
          </a:prstGeom>
          <a:noFill/>
        </p:spPr>
        <p:txBody>
          <a:bodyPr wrap="square" rtlCol="0">
            <a:spAutoFit/>
          </a:bodyPr>
          <a:lstStyle/>
          <a:p>
            <a:pPr algn="just"/>
            <a:r>
              <a:rPr lang="en-US" sz="2400" dirty="0" smtClean="0"/>
              <a:t>Intensity scale is divided into eight discrete intervals.</a:t>
            </a:r>
            <a:endParaRPr lang="en-US" sz="2400" dirty="0"/>
          </a:p>
        </p:txBody>
      </p:sp>
      <p:sp>
        <p:nvSpPr>
          <p:cNvPr id="8" name="Slide Number Placeholder 7"/>
          <p:cNvSpPr>
            <a:spLocks noGrp="1"/>
          </p:cNvSpPr>
          <p:nvPr>
            <p:ph type="sldNum" sz="quarter" idx="12"/>
          </p:nvPr>
        </p:nvSpPr>
        <p:spPr/>
        <p:txBody>
          <a:bodyPr/>
          <a:lstStyle/>
          <a:p>
            <a:fld id="{6F3EC004-B136-4915-809E-66A79ADCF1FD}"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92819" y="152400"/>
            <a:ext cx="4170181" cy="646331"/>
          </a:xfrm>
          <a:prstGeom prst="rect">
            <a:avLst/>
          </a:prstGeom>
          <a:noFill/>
        </p:spPr>
        <p:txBody>
          <a:bodyPr wrap="none" rtlCol="0">
            <a:spAutoFit/>
          </a:bodyPr>
          <a:lstStyle/>
          <a:p>
            <a:r>
              <a:rPr lang="en-US" sz="3600" b="1" dirty="0" smtClean="0"/>
              <a:t>Image Digitization</a:t>
            </a:r>
            <a:endParaRPr lang="en-US" sz="3600" b="1" dirty="0"/>
          </a:p>
        </p:txBody>
      </p:sp>
      <p:pic>
        <p:nvPicPr>
          <p:cNvPr id="8" name="Picture 2"/>
          <p:cNvPicPr>
            <a:picLocks noChangeAspect="1" noChangeArrowheads="1"/>
          </p:cNvPicPr>
          <p:nvPr/>
        </p:nvPicPr>
        <p:blipFill>
          <a:blip r:embed="rId2" cstate="print"/>
          <a:srcRect/>
          <a:stretch>
            <a:fillRect/>
          </a:stretch>
        </p:blipFill>
        <p:spPr bwMode="auto">
          <a:xfrm>
            <a:off x="1600200" y="1219200"/>
            <a:ext cx="6172200" cy="55689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F3EC004-B136-4915-809E-66A79ADCF1F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19400" y="152400"/>
            <a:ext cx="6241645" cy="646331"/>
          </a:xfrm>
          <a:prstGeom prst="rect">
            <a:avLst/>
          </a:prstGeom>
          <a:noFill/>
        </p:spPr>
        <p:txBody>
          <a:bodyPr wrap="none" rtlCol="0">
            <a:spAutoFit/>
          </a:bodyPr>
          <a:lstStyle/>
          <a:p>
            <a:r>
              <a:rPr lang="en-US" sz="3600" b="1" dirty="0" smtClean="0"/>
              <a:t>Representing Digital Images</a:t>
            </a:r>
            <a:endParaRPr lang="en-US" sz="3600" b="1" dirty="0"/>
          </a:p>
        </p:txBody>
      </p:sp>
      <p:pic>
        <p:nvPicPr>
          <p:cNvPr id="1026" name="Picture 2" descr="C:\Users\user\Desktop\Capture.PNG"/>
          <p:cNvPicPr>
            <a:picLocks noChangeAspect="1" noChangeArrowheads="1"/>
          </p:cNvPicPr>
          <p:nvPr/>
        </p:nvPicPr>
        <p:blipFill>
          <a:blip r:embed="rId2" cstate="print"/>
          <a:srcRect/>
          <a:stretch>
            <a:fillRect/>
          </a:stretch>
        </p:blipFill>
        <p:spPr bwMode="auto">
          <a:xfrm>
            <a:off x="1855787" y="1304925"/>
            <a:ext cx="6678613" cy="5400675"/>
          </a:xfrm>
          <a:prstGeom prst="rect">
            <a:avLst/>
          </a:prstGeom>
          <a:noFill/>
        </p:spPr>
      </p:pic>
      <p:sp>
        <p:nvSpPr>
          <p:cNvPr id="6" name="Slide Number Placeholder 5"/>
          <p:cNvSpPr>
            <a:spLocks noGrp="1"/>
          </p:cNvSpPr>
          <p:nvPr>
            <p:ph type="sldNum" sz="quarter" idx="12"/>
          </p:nvPr>
        </p:nvSpPr>
        <p:spPr/>
        <p:txBody>
          <a:bodyPr/>
          <a:lstStyle/>
          <a:p>
            <a:fld id="{6F3EC004-B136-4915-809E-66A79ADCF1FD}"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Assume that an image f(x, y) is sampled so that the resulting digital image has M rows and N columns. The values of the coordinates (x, y) </a:t>
            </a:r>
            <a:r>
              <a:rPr lang="en-US" dirty="0" smtClean="0">
                <a:latin typeface="Times New Roman" pitchFamily="18" charset="0"/>
                <a:cs typeface="Times New Roman" pitchFamily="18" charset="0"/>
              </a:rPr>
              <a:t>now become </a:t>
            </a:r>
            <a:r>
              <a:rPr lang="en-US" dirty="0" smtClean="0">
                <a:latin typeface="Times New Roman" pitchFamily="18" charset="0"/>
                <a:cs typeface="Times New Roman" pitchFamily="18" charset="0"/>
              </a:rPr>
              <a:t>discrete quantities.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notational </a:t>
            </a:r>
            <a:r>
              <a:rPr lang="en-US" dirty="0" smtClean="0">
                <a:latin typeface="Times New Roman" pitchFamily="18" charset="0"/>
                <a:cs typeface="Times New Roman" pitchFamily="18" charset="0"/>
              </a:rPr>
              <a:t>clarity and convenience, we shall use integer values for these discrete </a:t>
            </a:r>
            <a:r>
              <a:rPr lang="en-US" dirty="0" smtClean="0">
                <a:latin typeface="Times New Roman" pitchFamily="18" charset="0"/>
                <a:cs typeface="Times New Roman" pitchFamily="18" charset="0"/>
              </a:rPr>
              <a:t>coordinates</a:t>
            </a:r>
            <a:r>
              <a:rPr lang="en-US" dirty="0" smtClean="0">
                <a:latin typeface="Times New Roman" pitchFamily="18" charset="0"/>
                <a:cs typeface="Times New Roman" pitchFamily="18" charset="0"/>
              </a:rPr>
              <a:t>. Thus, the values of the coordinates at the origin are (x, y)=(0, 0). The next coordinate values along the first row of the image are represented as (x, y)=(0, 1).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is important to keep in mind that the notation (0, 1) is used to signify the second sample along the first row. It does not mean that these are the actual values of physical coordinates when the image was sampled</a:t>
            </a:r>
            <a:r>
              <a:rPr lang="en-US" dirty="0" smtClean="0"/>
              <a:t>. </a:t>
            </a:r>
            <a:endParaRPr lang="en-US" dirty="0"/>
          </a:p>
        </p:txBody>
      </p:sp>
      <p:sp>
        <p:nvSpPr>
          <p:cNvPr id="4" name="Slide Number Placeholder 3"/>
          <p:cNvSpPr>
            <a:spLocks noGrp="1"/>
          </p:cNvSpPr>
          <p:nvPr>
            <p:ph type="sldNum" sz="quarter" idx="12"/>
          </p:nvPr>
        </p:nvSpPr>
        <p:spPr/>
        <p:txBody>
          <a:bodyPr/>
          <a:lstStyle/>
          <a:p>
            <a:fld id="{6F3EC004-B136-4915-809E-66A79ADCF1F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19400" y="152400"/>
            <a:ext cx="6241645" cy="646331"/>
          </a:xfrm>
          <a:prstGeom prst="rect">
            <a:avLst/>
          </a:prstGeom>
          <a:noFill/>
        </p:spPr>
        <p:txBody>
          <a:bodyPr wrap="none" rtlCol="0">
            <a:spAutoFit/>
          </a:bodyPr>
          <a:lstStyle/>
          <a:p>
            <a:r>
              <a:rPr lang="en-US" sz="3600" b="1" dirty="0" smtClean="0"/>
              <a:t>Representing Digital Images</a:t>
            </a:r>
            <a:endParaRPr lang="en-US" sz="3600" b="1" dirty="0"/>
          </a:p>
        </p:txBody>
      </p:sp>
      <p:pic>
        <p:nvPicPr>
          <p:cNvPr id="6" name="Picture 2"/>
          <p:cNvPicPr>
            <a:picLocks noChangeAspect="1" noChangeArrowheads="1"/>
          </p:cNvPicPr>
          <p:nvPr/>
        </p:nvPicPr>
        <p:blipFill>
          <a:blip r:embed="rId2" cstate="print"/>
          <a:srcRect/>
          <a:stretch>
            <a:fillRect/>
          </a:stretch>
        </p:blipFill>
        <p:spPr bwMode="auto">
          <a:xfrm>
            <a:off x="4127500" y="1219200"/>
            <a:ext cx="5016500" cy="486727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57200" y="1743075"/>
            <a:ext cx="3514725" cy="404812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6F3EC004-B136-4915-809E-66A79ADCF1F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19400" y="152400"/>
            <a:ext cx="6241645" cy="646331"/>
          </a:xfrm>
          <a:prstGeom prst="rect">
            <a:avLst/>
          </a:prstGeom>
          <a:noFill/>
        </p:spPr>
        <p:txBody>
          <a:bodyPr wrap="none" rtlCol="0">
            <a:spAutoFit/>
          </a:bodyPr>
          <a:lstStyle/>
          <a:p>
            <a:r>
              <a:rPr lang="en-US" sz="3600" b="1" dirty="0" smtClean="0"/>
              <a:t>Representing Digital Images</a:t>
            </a:r>
            <a:endParaRPr lang="en-US" sz="3600" b="1" dirty="0"/>
          </a:p>
        </p:txBody>
      </p:sp>
      <p:pic>
        <p:nvPicPr>
          <p:cNvPr id="8" name="Picture 2"/>
          <p:cNvPicPr>
            <a:picLocks noChangeAspect="1" noChangeArrowheads="1"/>
          </p:cNvPicPr>
          <p:nvPr/>
        </p:nvPicPr>
        <p:blipFill>
          <a:blip r:embed="rId2" cstate="print"/>
          <a:srcRect/>
          <a:stretch>
            <a:fillRect/>
          </a:stretch>
        </p:blipFill>
        <p:spPr bwMode="auto">
          <a:xfrm>
            <a:off x="1066800" y="1219200"/>
            <a:ext cx="3810000" cy="3697288"/>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1219200" y="5181600"/>
            <a:ext cx="6553200" cy="1447800"/>
          </a:xfrm>
          <a:prstGeom prst="rect">
            <a:avLst/>
          </a:prstGeom>
          <a:noFill/>
          <a:ln w="9525">
            <a:noFill/>
            <a:miter lim="800000"/>
            <a:headEnd/>
            <a:tailEnd/>
          </a:ln>
        </p:spPr>
      </p:pic>
      <p:sp>
        <p:nvSpPr>
          <p:cNvPr id="10" name="TextBox 6"/>
          <p:cNvSpPr txBox="1">
            <a:spLocks noChangeArrowheads="1"/>
          </p:cNvSpPr>
          <p:nvPr/>
        </p:nvSpPr>
        <p:spPr bwMode="auto">
          <a:xfrm>
            <a:off x="4800600" y="4572000"/>
            <a:ext cx="3962400" cy="461665"/>
          </a:xfrm>
          <a:prstGeom prst="rect">
            <a:avLst/>
          </a:prstGeom>
          <a:noFill/>
          <a:ln w="9525">
            <a:noFill/>
            <a:miter lim="800000"/>
            <a:headEnd/>
            <a:tailEnd/>
          </a:ln>
        </p:spPr>
        <p:txBody>
          <a:bodyPr wrap="square">
            <a:spAutoFit/>
          </a:bodyPr>
          <a:lstStyle/>
          <a:p>
            <a:pPr algn="ctr"/>
            <a:r>
              <a:rPr lang="en-US" sz="2400" b="1" dirty="0">
                <a:solidFill>
                  <a:schemeClr val="tx1">
                    <a:lumMod val="95000"/>
                    <a:lumOff val="5000"/>
                  </a:schemeClr>
                </a:solidFill>
              </a:rPr>
              <a:t>Matrix Representation</a:t>
            </a:r>
          </a:p>
        </p:txBody>
      </p:sp>
      <p:sp>
        <p:nvSpPr>
          <p:cNvPr id="11" name="TextBox 10"/>
          <p:cNvSpPr txBox="1"/>
          <p:nvPr/>
        </p:nvSpPr>
        <p:spPr>
          <a:xfrm>
            <a:off x="5181600" y="2057400"/>
            <a:ext cx="3657599" cy="830997"/>
          </a:xfrm>
          <a:prstGeom prst="rect">
            <a:avLst/>
          </a:prstGeom>
          <a:noFill/>
        </p:spPr>
        <p:txBody>
          <a:bodyPr wrap="square" rtlCol="0">
            <a:spAutoFit/>
          </a:bodyPr>
          <a:lstStyle/>
          <a:p>
            <a:pPr algn="just"/>
            <a:r>
              <a:rPr lang="en-US" sz="2400" dirty="0" smtClean="0"/>
              <a:t>Each element of this matrix is called </a:t>
            </a:r>
            <a:r>
              <a:rPr lang="en-US" sz="2400" dirty="0" smtClean="0">
                <a:solidFill>
                  <a:srgbClr val="0070C0"/>
                </a:solidFill>
              </a:rPr>
              <a:t>pixel</a:t>
            </a:r>
            <a:r>
              <a:rPr lang="en-US" sz="2400" dirty="0" smtClean="0"/>
              <a:t> or </a:t>
            </a:r>
            <a:r>
              <a:rPr lang="en-US" sz="2400" dirty="0" err="1" smtClean="0">
                <a:solidFill>
                  <a:srgbClr val="0070C0"/>
                </a:solidFill>
              </a:rPr>
              <a:t>pel</a:t>
            </a:r>
            <a:endParaRPr lang="en-US" sz="2400" dirty="0">
              <a:solidFill>
                <a:srgbClr val="0070C0"/>
              </a:solidFill>
            </a:endParaRPr>
          </a:p>
        </p:txBody>
      </p:sp>
      <p:sp>
        <p:nvSpPr>
          <p:cNvPr id="13" name="Slide Number Placeholder 12"/>
          <p:cNvSpPr>
            <a:spLocks noGrp="1"/>
          </p:cNvSpPr>
          <p:nvPr>
            <p:ph type="sldNum" sz="quarter" idx="12"/>
          </p:nvPr>
        </p:nvSpPr>
        <p:spPr/>
        <p:txBody>
          <a:bodyPr/>
          <a:lstStyle/>
          <a:p>
            <a:fld id="{6F3EC004-B136-4915-809E-66A79ADCF1F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img.png"/>
          <p:cNvPicPr>
            <a:picLocks noGrp="1" noChangeAspect="1"/>
          </p:cNvPicPr>
          <p:nvPr>
            <p:ph idx="1"/>
          </p:nvPr>
        </p:nvPicPr>
        <p:blipFill>
          <a:blip r:embed="rId2"/>
          <a:stretch>
            <a:fillRect/>
          </a:stretch>
        </p:blipFill>
        <p:spPr>
          <a:xfrm>
            <a:off x="2971800" y="3048000"/>
            <a:ext cx="4298053" cy="1520253"/>
          </a:xfrm>
        </p:spPr>
      </p:pic>
      <p:sp>
        <p:nvSpPr>
          <p:cNvPr id="4" name="Slide Number Placeholder 3"/>
          <p:cNvSpPr>
            <a:spLocks noGrp="1"/>
          </p:cNvSpPr>
          <p:nvPr>
            <p:ph type="sldNum" sz="quarter" idx="12"/>
          </p:nvPr>
        </p:nvSpPr>
        <p:spPr/>
        <p:txBody>
          <a:bodyPr/>
          <a:lstStyle/>
          <a:p>
            <a:fld id="{6F3EC004-B136-4915-809E-66A79ADCF1FD}" type="slidenum">
              <a:rPr lang="en-US" smtClean="0"/>
              <a:pPr/>
              <a:t>17</a:t>
            </a:fld>
            <a:endParaRPr lang="en-US"/>
          </a:p>
        </p:txBody>
      </p:sp>
      <p:sp>
        <p:nvSpPr>
          <p:cNvPr id="6" name="Rectangle 5"/>
          <p:cNvSpPr/>
          <p:nvPr/>
        </p:nvSpPr>
        <p:spPr>
          <a:xfrm>
            <a:off x="2286000" y="1676400"/>
            <a:ext cx="5791200" cy="1200329"/>
          </a:xfrm>
          <a:prstGeom prst="rect">
            <a:avLst/>
          </a:prstGeom>
        </p:spPr>
        <p:txBody>
          <a:bodyPr wrap="square">
            <a:spAutoFit/>
          </a:bodyPr>
          <a:lstStyle/>
          <a:p>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is advantageous to use a more traditional matrix </a:t>
            </a:r>
            <a:r>
              <a:rPr lang="en-US" sz="2400" dirty="0" smtClean="0">
                <a:latin typeface="Times New Roman" pitchFamily="18" charset="0"/>
                <a:cs typeface="Times New Roman" pitchFamily="18" charset="0"/>
              </a:rPr>
              <a:t>notation </a:t>
            </a:r>
            <a:r>
              <a:rPr lang="en-US" sz="2400" dirty="0" smtClean="0">
                <a:latin typeface="Times New Roman" pitchFamily="18" charset="0"/>
                <a:cs typeface="Times New Roman" pitchFamily="18" charset="0"/>
              </a:rPr>
              <a:t>to denote a digital image and its elements:</a:t>
            </a:r>
            <a:endParaRPr lang="en-US" sz="2400" dirty="0">
              <a:latin typeface="Times New Roman" pitchFamily="18" charset="0"/>
              <a:cs typeface="Times New Roman" pitchFamily="18" charset="0"/>
            </a:endParaRPr>
          </a:p>
        </p:txBody>
      </p:sp>
      <p:sp>
        <p:nvSpPr>
          <p:cNvPr id="7" name="Rectangle 6"/>
          <p:cNvSpPr/>
          <p:nvPr/>
        </p:nvSpPr>
        <p:spPr>
          <a:xfrm>
            <a:off x="1752600" y="4876800"/>
            <a:ext cx="6629400" cy="707886"/>
          </a:xfrm>
          <a:prstGeom prst="rect">
            <a:avLst/>
          </a:prstGeom>
        </p:spPr>
        <p:txBody>
          <a:bodyPr wrap="square">
            <a:spAutoFit/>
          </a:bodyPr>
          <a:lstStyle/>
          <a:p>
            <a:r>
              <a:rPr lang="en-US" sz="2000" dirty="0" smtClean="0">
                <a:latin typeface="Times New Roman" pitchFamily="18" charset="0"/>
                <a:cs typeface="Times New Roman" pitchFamily="18" charset="0"/>
              </a:rPr>
              <a:t>Clearly, </a:t>
            </a:r>
            <a:r>
              <a:rPr lang="en-US" sz="2000" dirty="0" err="1" smtClean="0">
                <a:latin typeface="Times New Roman" pitchFamily="18" charset="0"/>
                <a:cs typeface="Times New Roman" pitchFamily="18" charset="0"/>
              </a:rPr>
              <a:t>a</a:t>
            </a:r>
            <a:r>
              <a:rPr lang="en-US" sz="1100" dirty="0" err="1" smtClean="0">
                <a:latin typeface="Times New Roman" pitchFamily="18" charset="0"/>
                <a:cs typeface="Times New Roman" pitchFamily="18" charset="0"/>
              </a:rPr>
              <a:t>ij</a:t>
            </a:r>
            <a:r>
              <a:rPr lang="en-US" sz="2000" dirty="0" smtClean="0">
                <a:latin typeface="Times New Roman" pitchFamily="18" charset="0"/>
                <a:cs typeface="Times New Roman" pitchFamily="18" charset="0"/>
              </a:rPr>
              <a:t>=f(x=</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y=j)=f(</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 so </a:t>
            </a:r>
            <a:r>
              <a:rPr lang="en-US" sz="2000" dirty="0" smtClean="0">
                <a:latin typeface="Times New Roman" pitchFamily="18" charset="0"/>
                <a:cs typeface="Times New Roman" pitchFamily="18" charset="0"/>
              </a:rPr>
              <a:t>this and above </a:t>
            </a:r>
            <a:r>
              <a:rPr lang="en-US" sz="2000" dirty="0" smtClean="0">
                <a:latin typeface="Times New Roman" pitchFamily="18" charset="0"/>
                <a:cs typeface="Times New Roman" pitchFamily="18" charset="0"/>
              </a:rPr>
              <a:t>are identical matrices.</a:t>
            </a:r>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6F3EC004-B136-4915-809E-66A79ADCF1FD}" type="slidenum">
              <a:rPr lang="en-US" smtClean="0"/>
              <a:pPr/>
              <a:t>18</a:t>
            </a:fld>
            <a:endParaRPr lang="en-US"/>
          </a:p>
        </p:txBody>
      </p:sp>
      <p:sp>
        <p:nvSpPr>
          <p:cNvPr id="8" name="Rectangle 7"/>
          <p:cNvSpPr/>
          <p:nvPr/>
        </p:nvSpPr>
        <p:spPr>
          <a:xfrm>
            <a:off x="1066800" y="2690054"/>
            <a:ext cx="8001000" cy="1107996"/>
          </a:xfrm>
          <a:prstGeom prst="rect">
            <a:avLst/>
          </a:prstGeom>
        </p:spPr>
        <p:txBody>
          <a:bodyPr wrap="square">
            <a:spAutoFit/>
          </a:bodyPr>
          <a:lstStyle/>
          <a:p>
            <a:pPr marL="465138" indent="-465138" algn="ctr">
              <a:lnSpc>
                <a:spcPct val="150000"/>
              </a:lnSpc>
              <a:spcBef>
                <a:spcPct val="20000"/>
              </a:spcBef>
              <a:buClr>
                <a:schemeClr val="tx1">
                  <a:lumMod val="95000"/>
                  <a:lumOff val="5000"/>
                </a:schemeClr>
              </a:buClr>
              <a:defRPr/>
            </a:pPr>
            <a:r>
              <a:rPr lang="en-US" sz="4400" b="1" dirty="0" smtClean="0"/>
              <a:t>Pixel and their Relationships</a:t>
            </a:r>
            <a:endParaRPr lang="en-US" sz="4400"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4025" y="152400"/>
            <a:ext cx="4479816" cy="646331"/>
          </a:xfrm>
          <a:prstGeom prst="rect">
            <a:avLst/>
          </a:prstGeom>
          <a:noFill/>
        </p:spPr>
        <p:txBody>
          <a:bodyPr wrap="none" rtlCol="0">
            <a:spAutoFit/>
          </a:bodyPr>
          <a:lstStyle/>
          <a:p>
            <a:r>
              <a:rPr lang="en-US" sz="3600" b="1" dirty="0" smtClean="0"/>
              <a:t>Neighbors of a pixel</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19</a:t>
            </a:fld>
            <a:endParaRPr lang="en-US"/>
          </a:p>
        </p:txBody>
      </p:sp>
      <p:sp>
        <p:nvSpPr>
          <p:cNvPr id="6" name="Content Placeholder 13"/>
          <p:cNvSpPr txBox="1">
            <a:spLocks/>
          </p:cNvSpPr>
          <p:nvPr/>
        </p:nvSpPr>
        <p:spPr>
          <a:xfrm>
            <a:off x="1219200" y="1600200"/>
            <a:ext cx="6858000" cy="3352800"/>
          </a:xfrm>
          <a:prstGeom prst="rect">
            <a:avLst/>
          </a:prstGeom>
        </p:spPr>
        <p:txBody>
          <a:bodyPr tIns="0">
            <a:normAutofit/>
          </a:bodyPr>
          <a:lstStyle/>
          <a:p>
            <a:pPr marL="465138" marR="0" lvl="0" indent="-465138" algn="l" defTabSz="914400" rtl="0" eaLnBrk="1" fontAlgn="auto" latinLnBrk="0" hangingPunct="1">
              <a:lnSpc>
                <a:spcPct val="150000"/>
              </a:lnSpc>
              <a:spcBef>
                <a:spcPts val="600"/>
              </a:spcBef>
              <a:spcAft>
                <a:spcPts val="0"/>
              </a:spcAft>
              <a:buClr>
                <a:schemeClr val="tx1">
                  <a:lumMod val="95000"/>
                  <a:lumOff val="5000"/>
                </a:schemeClr>
              </a:buClr>
              <a:buSzPct val="80000"/>
              <a:buFont typeface="Wingdings" pitchFamily="2" charset="2"/>
              <a:buChar char="Ø"/>
              <a:tabLst/>
              <a:defRPr/>
            </a:pPr>
            <a:r>
              <a:rPr kumimoji="0" lang="en-US" sz="2800" b="0" i="0" u="none" strike="noStrike" kern="1200" cap="none" spc="0" normalizeH="0" baseline="0" noProof="0" dirty="0" smtClean="0">
                <a:ln>
                  <a:noFill/>
                </a:ln>
                <a:solidFill>
                  <a:schemeClr val="tx2">
                    <a:shade val="30000"/>
                    <a:satMod val="150000"/>
                  </a:schemeClr>
                </a:solidFill>
                <a:effectLst/>
                <a:uLnTx/>
                <a:uFillTx/>
                <a:latin typeface="+mj-lt"/>
                <a:ea typeface="+mn-ea"/>
                <a:cs typeface="Times New Roman" pitchFamily="18" charset="0"/>
              </a:rPr>
              <a:t>3 types of neighbors</a:t>
            </a:r>
          </a:p>
          <a:p>
            <a:pPr marL="914400" marR="0" lvl="0" indent="-449263"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N</a:t>
            </a:r>
            <a:r>
              <a:rPr kumimoji="0" lang="en-US" sz="2800" b="0" i="0" u="none" strike="noStrike" kern="1200" cap="none" spc="0" normalizeH="0" baseline="-25000" noProof="0" dirty="0" smtClean="0">
                <a:ln>
                  <a:noFill/>
                </a:ln>
                <a:solidFill>
                  <a:schemeClr val="tx1"/>
                </a:solidFill>
                <a:effectLst/>
                <a:uLnTx/>
                <a:uFillTx/>
                <a:latin typeface="+mj-lt"/>
                <a:ea typeface="+mn-ea"/>
                <a:cs typeface="Times New Roman" pitchFamily="18" charset="0"/>
              </a:rPr>
              <a:t>4</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a:t>
            </a: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p</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  4-neighbor</a:t>
            </a:r>
          </a:p>
          <a:p>
            <a:pPr marL="914400" marR="0" lvl="0" indent="-449263"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N</a:t>
            </a:r>
            <a:r>
              <a:rPr kumimoji="0" lang="en-US" sz="2800" b="0" i="0" u="none" strike="noStrike" kern="1200" cap="none" spc="0" normalizeH="0" baseline="-25000" noProof="0" dirty="0" smtClean="0">
                <a:ln>
                  <a:noFill/>
                </a:ln>
                <a:solidFill>
                  <a:schemeClr val="tx1"/>
                </a:solidFill>
                <a:effectLst/>
                <a:uLnTx/>
                <a:uFillTx/>
                <a:latin typeface="+mj-lt"/>
                <a:ea typeface="+mn-ea"/>
                <a:cs typeface="Times New Roman" pitchFamily="18" charset="0"/>
              </a:rPr>
              <a:t>D</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a:t>
            </a: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p</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  diagonal neighbor</a:t>
            </a:r>
          </a:p>
          <a:p>
            <a:pPr marL="914400" marR="0" lvl="0" indent="-449263"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N</a:t>
            </a:r>
            <a:r>
              <a:rPr kumimoji="0" lang="en-US" sz="2800" b="0" i="0" u="none" strike="noStrike" kern="1200" cap="none" spc="0" normalizeH="0" baseline="-25000" noProof="0" dirty="0" smtClean="0">
                <a:ln>
                  <a:noFill/>
                </a:ln>
                <a:solidFill>
                  <a:schemeClr val="tx1"/>
                </a:solidFill>
                <a:effectLst/>
                <a:uLnTx/>
                <a:uFillTx/>
                <a:latin typeface="+mj-lt"/>
                <a:ea typeface="+mn-ea"/>
                <a:cs typeface="Times New Roman" pitchFamily="18" charset="0"/>
              </a:rPr>
              <a:t>8</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a:t>
            </a: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p</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  8-neighbor</a:t>
            </a:r>
          </a:p>
        </p:txBody>
      </p:sp>
      <p:grpSp>
        <p:nvGrpSpPr>
          <p:cNvPr id="19" name="Group 18"/>
          <p:cNvGrpSpPr/>
          <p:nvPr/>
        </p:nvGrpSpPr>
        <p:grpSpPr>
          <a:xfrm>
            <a:off x="4419600" y="4800600"/>
            <a:ext cx="914400" cy="914400"/>
            <a:chOff x="4495800" y="4800600"/>
            <a:chExt cx="914400" cy="914400"/>
          </a:xfrm>
        </p:grpSpPr>
        <p:grpSp>
          <p:nvGrpSpPr>
            <p:cNvPr id="9" name="Group 8"/>
            <p:cNvGrpSpPr/>
            <p:nvPr/>
          </p:nvGrpSpPr>
          <p:grpSpPr>
            <a:xfrm>
              <a:off x="4495800" y="4800600"/>
              <a:ext cx="914400" cy="914400"/>
              <a:chOff x="3810000" y="3962400"/>
              <a:chExt cx="914400" cy="914400"/>
            </a:xfrm>
          </p:grpSpPr>
          <p:sp>
            <p:nvSpPr>
              <p:cNvPr id="10" name="Rectangle 9"/>
              <p:cNvSpPr/>
              <p:nvPr/>
            </p:nvSpPr>
            <p:spPr>
              <a:xfrm>
                <a:off x="3810000" y="3962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4114800" y="3962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4419600" y="3962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3810000" y="4267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4114800" y="4267200"/>
                <a:ext cx="304800" cy="304800"/>
              </a:xfrm>
              <a:prstGeom prst="rect">
                <a:avLst/>
              </a:prstGeom>
              <a:solidFill>
                <a:srgbClr val="7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419600" y="4267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3810000" y="4572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4419600" y="4572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Rectangle 17"/>
            <p:cNvSpPr/>
            <p:nvPr/>
          </p:nvSpPr>
          <p:spPr>
            <a:xfrm>
              <a:off x="4800600" y="5410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t>A Simple Image Formation Model</a:t>
            </a:r>
            <a:br>
              <a:rPr lang="en-US" sz="4400"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we shall denote images by two-dimensional </a:t>
            </a:r>
            <a:r>
              <a:rPr lang="en-US" dirty="0" smtClean="0">
                <a:latin typeface="Times New Roman" pitchFamily="18" charset="0"/>
                <a:cs typeface="Times New Roman" pitchFamily="18" charset="0"/>
              </a:rPr>
              <a:t>functions </a:t>
            </a:r>
            <a:r>
              <a:rPr lang="en-US" dirty="0" smtClean="0">
                <a:latin typeface="Times New Roman" pitchFamily="18" charset="0"/>
                <a:cs typeface="Times New Roman" pitchFamily="18" charset="0"/>
              </a:rPr>
              <a:t>of the form f(x, 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value or amplitude of f at spatial coordinates (x, y) is a positive scalar quantity whose physical meaning is determined by the source of the image.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When </a:t>
            </a:r>
            <a:r>
              <a:rPr lang="en-US" dirty="0" smtClean="0">
                <a:latin typeface="Times New Roman" pitchFamily="18" charset="0"/>
                <a:cs typeface="Times New Roman" pitchFamily="18" charset="0"/>
              </a:rPr>
              <a:t>an image is generated from a physical process, its values are proportional to energy radiated by a physical source (e.g., electromagnetic waves).As a consequence, f(x, y) must be nonzero and finite; that is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F3EC004-B136-4915-809E-66A79ADCF1F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4025" y="152400"/>
            <a:ext cx="4479816" cy="646331"/>
          </a:xfrm>
          <a:prstGeom prst="rect">
            <a:avLst/>
          </a:prstGeom>
          <a:noFill/>
        </p:spPr>
        <p:txBody>
          <a:bodyPr wrap="none" rtlCol="0">
            <a:spAutoFit/>
          </a:bodyPr>
          <a:lstStyle/>
          <a:p>
            <a:r>
              <a:rPr lang="en-US" sz="3600" b="1" dirty="0" smtClean="0"/>
              <a:t>Neighbors of a pixel</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20</a:t>
            </a:fld>
            <a:endParaRPr lang="en-US"/>
          </a:p>
        </p:txBody>
      </p:sp>
      <p:sp>
        <p:nvSpPr>
          <p:cNvPr id="6" name="Content Placeholder 13"/>
          <p:cNvSpPr txBox="1">
            <a:spLocks/>
          </p:cNvSpPr>
          <p:nvPr/>
        </p:nvSpPr>
        <p:spPr>
          <a:xfrm>
            <a:off x="1219200" y="1447800"/>
            <a:ext cx="7696200" cy="2209800"/>
          </a:xfrm>
          <a:prstGeom prst="rect">
            <a:avLst/>
          </a:prstGeom>
        </p:spPr>
        <p:txBody>
          <a:bodyPr tIns="0">
            <a:normAutofit/>
          </a:bodyPr>
          <a:lstStyle/>
          <a:p>
            <a:pPr marL="465138" marR="0" lvl="0" indent="-465138"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N</a:t>
            </a:r>
            <a:r>
              <a:rPr kumimoji="0" lang="en-US" sz="2800" b="0" i="0" u="none" strike="noStrike" kern="1200" cap="none" spc="0" normalizeH="0" baseline="-25000" noProof="0" dirty="0" smtClean="0">
                <a:ln>
                  <a:noFill/>
                </a:ln>
                <a:solidFill>
                  <a:schemeClr val="tx1"/>
                </a:solidFill>
                <a:effectLst/>
                <a:uLnTx/>
                <a:uFillTx/>
                <a:latin typeface="+mj-lt"/>
                <a:ea typeface="+mn-ea"/>
                <a:cs typeface="Times New Roman" pitchFamily="18" charset="0"/>
              </a:rPr>
              <a:t>4</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a:t>
            </a: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p</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  4-neighbor</a:t>
            </a:r>
          </a:p>
          <a:p>
            <a:pPr marL="465138" lvl="0" indent="-465138">
              <a:lnSpc>
                <a:spcPct val="150000"/>
              </a:lnSpc>
              <a:spcBef>
                <a:spcPts val="600"/>
              </a:spcBef>
              <a:buClr>
                <a:schemeClr val="tx1">
                  <a:lumMod val="95000"/>
                  <a:lumOff val="5000"/>
                </a:schemeClr>
              </a:buClr>
              <a:buSzPct val="80000"/>
            </a:pPr>
            <a:r>
              <a:rPr lang="en-US" sz="2800" dirty="0" smtClean="0">
                <a:latin typeface="+mj-lt"/>
                <a:cs typeface="Times New Roman" pitchFamily="18" charset="0"/>
              </a:rPr>
              <a:t>	Defined as the pixels at (x+1, y), (x-1, y), (x, y+1), (x, y-1)</a:t>
            </a:r>
            <a:endPar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endParaRPr>
          </a:p>
        </p:txBody>
      </p:sp>
      <p:grpSp>
        <p:nvGrpSpPr>
          <p:cNvPr id="19" name="Group 18"/>
          <p:cNvGrpSpPr/>
          <p:nvPr/>
        </p:nvGrpSpPr>
        <p:grpSpPr>
          <a:xfrm>
            <a:off x="4419600" y="4114800"/>
            <a:ext cx="914400" cy="914400"/>
            <a:chOff x="4419600" y="4114800"/>
            <a:chExt cx="914400" cy="914400"/>
          </a:xfrm>
        </p:grpSpPr>
        <p:sp>
          <p:nvSpPr>
            <p:cNvPr id="10" name="Rectangle 9"/>
            <p:cNvSpPr/>
            <p:nvPr/>
          </p:nvSpPr>
          <p:spPr>
            <a:xfrm>
              <a:off x="4419600" y="4114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4724400" y="41148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5029200" y="4114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4419600" y="44196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4724400" y="4419600"/>
              <a:ext cx="304800" cy="304800"/>
            </a:xfrm>
            <a:prstGeom prst="rect">
              <a:avLst/>
            </a:prstGeom>
            <a:solidFill>
              <a:srgbClr val="7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029200" y="44196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4419600" y="4724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5029200" y="4724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4724400" y="47244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4025" y="152400"/>
            <a:ext cx="4479816" cy="646331"/>
          </a:xfrm>
          <a:prstGeom prst="rect">
            <a:avLst/>
          </a:prstGeom>
          <a:noFill/>
        </p:spPr>
        <p:txBody>
          <a:bodyPr wrap="none" rtlCol="0">
            <a:spAutoFit/>
          </a:bodyPr>
          <a:lstStyle/>
          <a:p>
            <a:r>
              <a:rPr lang="en-US" sz="3600" b="1" dirty="0" smtClean="0"/>
              <a:t>Neighbors of a pixel</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21</a:t>
            </a:fld>
            <a:endParaRPr lang="en-US"/>
          </a:p>
        </p:txBody>
      </p:sp>
      <p:sp>
        <p:nvSpPr>
          <p:cNvPr id="6" name="Content Placeholder 13"/>
          <p:cNvSpPr txBox="1">
            <a:spLocks/>
          </p:cNvSpPr>
          <p:nvPr/>
        </p:nvSpPr>
        <p:spPr>
          <a:xfrm>
            <a:off x="1219200" y="1447800"/>
            <a:ext cx="7696200" cy="2209800"/>
          </a:xfrm>
          <a:prstGeom prst="rect">
            <a:avLst/>
          </a:prstGeom>
        </p:spPr>
        <p:txBody>
          <a:bodyPr tIns="0">
            <a:normAutofit/>
          </a:bodyPr>
          <a:lstStyle/>
          <a:p>
            <a:pPr marL="465138" marR="0" lvl="0" indent="-465138"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N</a:t>
            </a:r>
            <a:r>
              <a:rPr kumimoji="0" lang="en-US" sz="2800" b="0" i="0" u="none" strike="noStrike" kern="1200" cap="none" spc="0" normalizeH="0" baseline="-25000" noProof="0" dirty="0" smtClean="0">
                <a:ln>
                  <a:noFill/>
                </a:ln>
                <a:solidFill>
                  <a:schemeClr val="tx1"/>
                </a:solidFill>
                <a:effectLst/>
                <a:uLnTx/>
                <a:uFillTx/>
                <a:latin typeface="+mj-lt"/>
                <a:ea typeface="+mn-ea"/>
                <a:cs typeface="Times New Roman" pitchFamily="18" charset="0"/>
              </a:rPr>
              <a:t>D</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a:t>
            </a: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p</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  diagonal</a:t>
            </a:r>
            <a:r>
              <a:rPr kumimoji="0" lang="en-US" sz="2800" b="0" i="0" u="none" strike="noStrike" kern="1200" cap="none" spc="0" normalizeH="0" noProof="0" dirty="0" smtClean="0">
                <a:ln>
                  <a:noFill/>
                </a:ln>
                <a:solidFill>
                  <a:schemeClr val="tx1"/>
                </a:solidFill>
                <a:effectLst/>
                <a:uLnTx/>
                <a:uFillTx/>
                <a:latin typeface="+mj-lt"/>
                <a:ea typeface="+mn-ea"/>
                <a:cs typeface="Times New Roman" pitchFamily="18" charset="0"/>
              </a:rPr>
              <a:t> </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neighbor</a:t>
            </a:r>
          </a:p>
          <a:p>
            <a:pPr marL="465138" lvl="0" indent="-465138">
              <a:lnSpc>
                <a:spcPct val="150000"/>
              </a:lnSpc>
              <a:spcBef>
                <a:spcPts val="600"/>
              </a:spcBef>
              <a:buClr>
                <a:schemeClr val="tx1">
                  <a:lumMod val="95000"/>
                  <a:lumOff val="5000"/>
                </a:schemeClr>
              </a:buClr>
              <a:buSzPct val="80000"/>
            </a:pPr>
            <a:r>
              <a:rPr lang="en-US" sz="2800" dirty="0" smtClean="0">
                <a:latin typeface="+mj-lt"/>
                <a:cs typeface="Times New Roman" pitchFamily="18" charset="0"/>
              </a:rPr>
              <a:t>	Defined as the pixels at </a:t>
            </a:r>
            <a:r>
              <a:rPr lang="es-ES" sz="2800" dirty="0" smtClean="0">
                <a:latin typeface="+mj-lt"/>
                <a:cs typeface="Times New Roman" pitchFamily="18" charset="0"/>
              </a:rPr>
              <a:t>(x+1, y+1), (x+1, y-1), (x-1, y+1), (x-1, y-1)</a:t>
            </a:r>
            <a:endPar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endParaRPr>
          </a:p>
        </p:txBody>
      </p:sp>
      <p:grpSp>
        <p:nvGrpSpPr>
          <p:cNvPr id="30" name="Group 29"/>
          <p:cNvGrpSpPr/>
          <p:nvPr/>
        </p:nvGrpSpPr>
        <p:grpSpPr>
          <a:xfrm>
            <a:off x="4419600" y="4800600"/>
            <a:ext cx="914400" cy="914400"/>
            <a:chOff x="4419600" y="4800600"/>
            <a:chExt cx="914400" cy="914400"/>
          </a:xfrm>
        </p:grpSpPr>
        <p:sp>
          <p:nvSpPr>
            <p:cNvPr id="22" name="Rectangle 21"/>
            <p:cNvSpPr/>
            <p:nvPr/>
          </p:nvSpPr>
          <p:spPr>
            <a:xfrm>
              <a:off x="4419600" y="48006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4724400" y="48006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029200" y="48006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4419600" y="5105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4724400" y="5105400"/>
              <a:ext cx="304800" cy="304800"/>
            </a:xfrm>
            <a:prstGeom prst="rect">
              <a:avLst/>
            </a:prstGeom>
            <a:solidFill>
              <a:srgbClr val="7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5029200" y="5105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4419600" y="54102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p:cNvSpPr/>
            <p:nvPr/>
          </p:nvSpPr>
          <p:spPr>
            <a:xfrm>
              <a:off x="5029200" y="54102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4724400" y="5410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04025" y="152400"/>
            <a:ext cx="4479816" cy="646331"/>
          </a:xfrm>
          <a:prstGeom prst="rect">
            <a:avLst/>
          </a:prstGeom>
          <a:noFill/>
        </p:spPr>
        <p:txBody>
          <a:bodyPr wrap="none" rtlCol="0">
            <a:spAutoFit/>
          </a:bodyPr>
          <a:lstStyle/>
          <a:p>
            <a:r>
              <a:rPr lang="en-US" sz="3600" b="1" dirty="0" smtClean="0"/>
              <a:t>Neighbors of a pixel</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22</a:t>
            </a:fld>
            <a:endParaRPr lang="en-US"/>
          </a:p>
        </p:txBody>
      </p:sp>
      <p:sp>
        <p:nvSpPr>
          <p:cNvPr id="6" name="Content Placeholder 13"/>
          <p:cNvSpPr txBox="1">
            <a:spLocks/>
          </p:cNvSpPr>
          <p:nvPr/>
        </p:nvSpPr>
        <p:spPr>
          <a:xfrm>
            <a:off x="1219200" y="1447800"/>
            <a:ext cx="7924800" cy="2209800"/>
          </a:xfrm>
          <a:prstGeom prst="rect">
            <a:avLst/>
          </a:prstGeom>
        </p:spPr>
        <p:txBody>
          <a:bodyPr tIns="0">
            <a:normAutofit/>
          </a:bodyPr>
          <a:lstStyle/>
          <a:p>
            <a:pPr marL="465138" marR="0" lvl="0" indent="-465138"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N</a:t>
            </a:r>
            <a:r>
              <a:rPr kumimoji="0" lang="en-US" sz="2800" b="0" i="0" u="none" strike="noStrike" kern="1200" cap="none" spc="0" normalizeH="0" baseline="-25000" noProof="0" dirty="0" smtClean="0">
                <a:ln>
                  <a:noFill/>
                </a:ln>
                <a:solidFill>
                  <a:schemeClr val="tx1"/>
                </a:solidFill>
                <a:effectLst/>
                <a:uLnTx/>
                <a:uFillTx/>
                <a:latin typeface="+mj-lt"/>
                <a:ea typeface="+mn-ea"/>
                <a:cs typeface="Times New Roman" pitchFamily="18" charset="0"/>
              </a:rPr>
              <a:t>8</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a:t>
            </a:r>
            <a:r>
              <a:rPr kumimoji="0" lang="en-US" sz="2800" b="0" i="1" u="none" strike="noStrike" kern="1200" cap="none" spc="0" normalizeH="0" baseline="0" noProof="0" dirty="0" smtClean="0">
                <a:ln>
                  <a:noFill/>
                </a:ln>
                <a:solidFill>
                  <a:schemeClr val="tx1"/>
                </a:solidFill>
                <a:effectLst/>
                <a:uLnTx/>
                <a:uFillTx/>
                <a:latin typeface="+mj-lt"/>
                <a:ea typeface="+mn-ea"/>
                <a:cs typeface="Times New Roman" pitchFamily="18" charset="0"/>
              </a:rPr>
              <a:t>p</a:t>
            </a:r>
            <a:r>
              <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rPr>
              <a:t>):  8-neighbor</a:t>
            </a:r>
          </a:p>
          <a:p>
            <a:pPr marL="465138" lvl="0" indent="-465138">
              <a:lnSpc>
                <a:spcPct val="150000"/>
              </a:lnSpc>
              <a:spcBef>
                <a:spcPts val="600"/>
              </a:spcBef>
              <a:buClr>
                <a:schemeClr val="tx1">
                  <a:lumMod val="95000"/>
                  <a:lumOff val="5000"/>
                </a:schemeClr>
              </a:buClr>
              <a:buSzPct val="80000"/>
            </a:pPr>
            <a:r>
              <a:rPr lang="en-US" sz="2800" dirty="0" smtClean="0">
                <a:latin typeface="+mj-lt"/>
                <a:cs typeface="Times New Roman" pitchFamily="18" charset="0"/>
              </a:rPr>
              <a:t>	Defined as the pixels at </a:t>
            </a:r>
            <a:r>
              <a:rPr lang="en-US" sz="2800" dirty="0" smtClean="0">
                <a:cs typeface="Times New Roman" pitchFamily="18" charset="0"/>
              </a:rPr>
              <a:t>(x+1, y), (x-1, y), (x, y+1), (x, y-1),</a:t>
            </a:r>
            <a:r>
              <a:rPr lang="es-ES" sz="2800" dirty="0" smtClean="0">
                <a:latin typeface="+mj-lt"/>
                <a:cs typeface="Times New Roman" pitchFamily="18" charset="0"/>
              </a:rPr>
              <a:t>(x+1, y+1), (x+1, y-1), (x-1, y+1), (x-1, y-1)</a:t>
            </a:r>
            <a:endParaRPr kumimoji="0" lang="en-US" sz="2800" b="0" i="0" u="none" strike="noStrike" kern="1200" cap="none" spc="0" normalizeH="0" baseline="0" noProof="0" dirty="0" smtClean="0">
              <a:ln>
                <a:noFill/>
              </a:ln>
              <a:solidFill>
                <a:schemeClr val="tx1"/>
              </a:solidFill>
              <a:effectLst/>
              <a:uLnTx/>
              <a:uFillTx/>
              <a:latin typeface="+mj-lt"/>
              <a:ea typeface="+mn-ea"/>
              <a:cs typeface="Times New Roman" pitchFamily="18" charset="0"/>
            </a:endParaRPr>
          </a:p>
        </p:txBody>
      </p:sp>
      <p:grpSp>
        <p:nvGrpSpPr>
          <p:cNvPr id="16" name="Group 15"/>
          <p:cNvGrpSpPr/>
          <p:nvPr/>
        </p:nvGrpSpPr>
        <p:grpSpPr>
          <a:xfrm>
            <a:off x="4419600" y="4800600"/>
            <a:ext cx="914400" cy="914400"/>
            <a:chOff x="4419600" y="4800600"/>
            <a:chExt cx="914400" cy="914400"/>
          </a:xfrm>
        </p:grpSpPr>
        <p:sp>
          <p:nvSpPr>
            <p:cNvPr id="22" name="Rectangle 21"/>
            <p:cNvSpPr/>
            <p:nvPr/>
          </p:nvSpPr>
          <p:spPr>
            <a:xfrm>
              <a:off x="4419600" y="48006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4724400" y="48006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029200" y="48006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4419600" y="51054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4724400" y="5105400"/>
              <a:ext cx="304800" cy="304800"/>
            </a:xfrm>
            <a:prstGeom prst="rect">
              <a:avLst/>
            </a:prstGeom>
            <a:solidFill>
              <a:srgbClr val="7A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5029200" y="51054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4419600" y="54102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p:cNvSpPr/>
            <p:nvPr/>
          </p:nvSpPr>
          <p:spPr>
            <a:xfrm>
              <a:off x="5029200" y="54102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4724400" y="5410200"/>
              <a:ext cx="304800" cy="3048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25493" y="152400"/>
            <a:ext cx="3537507" cy="646331"/>
          </a:xfrm>
          <a:prstGeom prst="rect">
            <a:avLst/>
          </a:prstGeom>
          <a:noFill/>
        </p:spPr>
        <p:txBody>
          <a:bodyPr wrap="none" rtlCol="0">
            <a:spAutoFit/>
          </a:bodyPr>
          <a:lstStyle/>
          <a:p>
            <a:r>
              <a:rPr lang="en-US" sz="3600" b="1" dirty="0" smtClean="0"/>
              <a:t>Pixel Adjacency</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23</a:t>
            </a:fld>
            <a:endParaRPr lang="en-US"/>
          </a:p>
        </p:txBody>
      </p:sp>
      <p:sp>
        <p:nvSpPr>
          <p:cNvPr id="16" name="Content Placeholder 13"/>
          <p:cNvSpPr txBox="1">
            <a:spLocks/>
          </p:cNvSpPr>
          <p:nvPr/>
        </p:nvSpPr>
        <p:spPr>
          <a:xfrm>
            <a:off x="1219200" y="1600200"/>
            <a:ext cx="7696200" cy="2667000"/>
          </a:xfrm>
          <a:prstGeom prst="rect">
            <a:avLst/>
          </a:prstGeom>
        </p:spPr>
        <p:txBody>
          <a:bodyPr tIns="0">
            <a:normAutofit/>
          </a:bodyPr>
          <a:lstStyle/>
          <a:p>
            <a:pPr marL="465138" marR="0" lvl="0" indent="-465138" algn="l" defTabSz="914400" rtl="0" eaLnBrk="1" fontAlgn="auto" latinLnBrk="0" hangingPunct="1">
              <a:lnSpc>
                <a:spcPct val="150000"/>
              </a:lnSpc>
              <a:spcBef>
                <a:spcPts val="600"/>
              </a:spcBef>
              <a:spcAft>
                <a:spcPts val="0"/>
              </a:spcAft>
              <a:buClr>
                <a:schemeClr val="tx1">
                  <a:lumMod val="95000"/>
                  <a:lumOff val="5000"/>
                </a:schemeClr>
              </a:buClr>
              <a:buSzPct val="80000"/>
              <a:buFont typeface="Wingdings" pitchFamily="2" charset="2"/>
              <a:buChar char="Ø"/>
              <a:tabLst/>
              <a:defRPr/>
            </a:pPr>
            <a:r>
              <a:rPr kumimoji="0" lang="en-US" sz="2800" b="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Adjacencies depends on both</a:t>
            </a:r>
          </a:p>
          <a:p>
            <a:pPr marL="914400" marR="0" lvl="0" indent="-449263"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Neighborhood</a:t>
            </a:r>
          </a:p>
          <a:p>
            <a:pPr marL="914400" marR="0" lvl="0" indent="-449263"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Pixel gray values</a:t>
            </a:r>
          </a:p>
          <a:p>
            <a:pPr marL="457200" marR="0" lvl="1" indent="0" algn="ctr" defTabSz="914400" rtl="0" eaLnBrk="1" fontAlgn="auto" latinLnBrk="0" hangingPunct="1">
              <a:lnSpc>
                <a:spcPct val="100000"/>
              </a:lnSpc>
              <a:spcBef>
                <a:spcPts val="550"/>
              </a:spcBef>
              <a:spcAft>
                <a:spcPts val="0"/>
              </a:spcAft>
              <a:buClr>
                <a:schemeClr val="accent1"/>
              </a:buClr>
              <a:buSzTx/>
              <a:buFont typeface="Verdana"/>
              <a:buNone/>
              <a:tabLst/>
              <a:defRPr/>
            </a:pPr>
            <a:endParaRPr kumimoji="0" lang="en-US" sz="2800" b="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p:txBody>
      </p:sp>
      <p:sp>
        <p:nvSpPr>
          <p:cNvPr id="17" name="Rectangle 16"/>
          <p:cNvSpPr/>
          <p:nvPr/>
        </p:nvSpPr>
        <p:spPr>
          <a:xfrm>
            <a:off x="3810000" y="3962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4114800" y="3962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4419600" y="3962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3810000" y="4267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4114800" y="42672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4419600" y="4267200"/>
            <a:ext cx="304800" cy="3048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3810000" y="4572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4114800" y="4572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4419600" y="4572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Content Placeholder 13"/>
          <p:cNvSpPr txBox="1">
            <a:spLocks/>
          </p:cNvSpPr>
          <p:nvPr/>
        </p:nvSpPr>
        <p:spPr bwMode="auto">
          <a:xfrm>
            <a:off x="609600" y="4876800"/>
            <a:ext cx="8229600" cy="1295400"/>
          </a:xfrm>
          <a:prstGeom prst="rect">
            <a:avLst/>
          </a:prstGeom>
          <a:noFill/>
          <a:ln w="9525">
            <a:noFill/>
            <a:miter lim="800000"/>
            <a:headEnd/>
            <a:tailEnd/>
          </a:ln>
        </p:spPr>
        <p:txBody>
          <a:bodyPr/>
          <a:lstStyle/>
          <a:p>
            <a:pPr marL="342900" eaLnBrk="0" hangingPunct="0">
              <a:spcBef>
                <a:spcPct val="20000"/>
              </a:spcBef>
            </a:pPr>
            <a:r>
              <a:rPr lang="en-US" sz="2800" dirty="0">
                <a:latin typeface="Calibri" pitchFamily="34" charset="0"/>
              </a:rPr>
              <a:t>Adjacent pixels must be neighbors and have gray values from the same set, </a:t>
            </a:r>
            <a:r>
              <a:rPr lang="en-US" sz="2800" i="1" dirty="0">
                <a:latin typeface="Calibri" pitchFamily="34" charset="0"/>
              </a:rPr>
              <a:t>V</a:t>
            </a:r>
            <a:endParaRPr lang="en-US" sz="2400" i="1" dirty="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25493" y="152400"/>
            <a:ext cx="3537507" cy="646331"/>
          </a:xfrm>
          <a:prstGeom prst="rect">
            <a:avLst/>
          </a:prstGeom>
          <a:noFill/>
        </p:spPr>
        <p:txBody>
          <a:bodyPr wrap="none" rtlCol="0">
            <a:spAutoFit/>
          </a:bodyPr>
          <a:lstStyle/>
          <a:p>
            <a:r>
              <a:rPr lang="en-US" sz="3600" b="1" dirty="0" smtClean="0"/>
              <a:t>Pixel Adjacency</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24</a:t>
            </a:fld>
            <a:endParaRPr lang="en-US"/>
          </a:p>
        </p:txBody>
      </p:sp>
      <p:sp>
        <p:nvSpPr>
          <p:cNvPr id="17" name="Rectangle 16"/>
          <p:cNvSpPr/>
          <p:nvPr/>
        </p:nvSpPr>
        <p:spPr>
          <a:xfrm>
            <a:off x="2362200" y="3581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2667000" y="3581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2971800" y="3581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2362200" y="3886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2667000" y="38862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2971800" y="3886200"/>
            <a:ext cx="304800" cy="3048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2362200" y="4191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2667000" y="4191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2971800" y="4191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Content Placeholder 13"/>
          <p:cNvSpPr txBox="1">
            <a:spLocks/>
          </p:cNvSpPr>
          <p:nvPr/>
        </p:nvSpPr>
        <p:spPr bwMode="auto">
          <a:xfrm>
            <a:off x="1219200" y="1752600"/>
            <a:ext cx="7696200" cy="1295400"/>
          </a:xfrm>
          <a:prstGeom prst="rect">
            <a:avLst/>
          </a:prstGeom>
          <a:noFill/>
          <a:ln w="9525">
            <a:noFill/>
            <a:miter lim="800000"/>
            <a:headEnd/>
            <a:tailEnd/>
          </a:ln>
        </p:spPr>
        <p:txBody>
          <a:bodyPr/>
          <a:lstStyle/>
          <a:p>
            <a:pPr algn="just" eaLnBrk="0" hangingPunct="0">
              <a:lnSpc>
                <a:spcPct val="150000"/>
              </a:lnSpc>
              <a:spcBef>
                <a:spcPct val="20000"/>
              </a:spcBef>
            </a:pPr>
            <a:r>
              <a:rPr lang="en-US" sz="2800" dirty="0">
                <a:latin typeface="+mj-lt"/>
              </a:rPr>
              <a:t>Adjacent pixels must be neighbors and have gray values from the same set, </a:t>
            </a:r>
            <a:r>
              <a:rPr lang="en-US" sz="2800" dirty="0" smtClean="0">
                <a:latin typeface="+mj-lt"/>
              </a:rPr>
              <a:t> V</a:t>
            </a:r>
            <a:endParaRPr lang="en-US" sz="2400" dirty="0">
              <a:latin typeface="+mj-lt"/>
            </a:endParaRPr>
          </a:p>
        </p:txBody>
      </p:sp>
      <p:sp>
        <p:nvSpPr>
          <p:cNvPr id="21" name="Rectangle 20"/>
          <p:cNvSpPr/>
          <p:nvPr/>
        </p:nvSpPr>
        <p:spPr>
          <a:xfrm>
            <a:off x="6172200" y="3581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6477000" y="3581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6781800" y="3581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172200" y="3886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6477000" y="3886200"/>
            <a:ext cx="304800" cy="3048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781800" y="3886200"/>
            <a:ext cx="304800" cy="3048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6172200" y="4191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6477000" y="4191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p:cNvSpPr/>
          <p:nvPr/>
        </p:nvSpPr>
        <p:spPr>
          <a:xfrm>
            <a:off x="6781800" y="4191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TextBox 35"/>
          <p:cNvSpPr txBox="1"/>
          <p:nvPr/>
        </p:nvSpPr>
        <p:spPr>
          <a:xfrm>
            <a:off x="1447800" y="4648200"/>
            <a:ext cx="2743200" cy="461665"/>
          </a:xfrm>
          <a:prstGeom prst="rect">
            <a:avLst/>
          </a:prstGeom>
          <a:noFill/>
        </p:spPr>
        <p:txBody>
          <a:bodyPr wrap="square" rtlCol="0">
            <a:spAutoFit/>
          </a:bodyPr>
          <a:lstStyle/>
          <a:p>
            <a:pPr algn="ctr"/>
            <a:r>
              <a:rPr lang="en-US" sz="2400" dirty="0" smtClean="0"/>
              <a:t>Can not be adjacent</a:t>
            </a:r>
            <a:endParaRPr lang="en-US" sz="2400" dirty="0"/>
          </a:p>
        </p:txBody>
      </p:sp>
      <p:sp>
        <p:nvSpPr>
          <p:cNvPr id="37" name="TextBox 36"/>
          <p:cNvSpPr txBox="1"/>
          <p:nvPr/>
        </p:nvSpPr>
        <p:spPr>
          <a:xfrm>
            <a:off x="5334000" y="4648200"/>
            <a:ext cx="2743200" cy="461665"/>
          </a:xfrm>
          <a:prstGeom prst="rect">
            <a:avLst/>
          </a:prstGeom>
          <a:noFill/>
        </p:spPr>
        <p:txBody>
          <a:bodyPr wrap="square" rtlCol="0">
            <a:spAutoFit/>
          </a:bodyPr>
          <a:lstStyle/>
          <a:p>
            <a:pPr algn="ctr"/>
            <a:r>
              <a:rPr lang="en-US" sz="2400" dirty="0" smtClean="0"/>
              <a:t>Can be adjacent</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25493" y="152400"/>
            <a:ext cx="3537507" cy="646331"/>
          </a:xfrm>
          <a:prstGeom prst="rect">
            <a:avLst/>
          </a:prstGeom>
          <a:noFill/>
        </p:spPr>
        <p:txBody>
          <a:bodyPr wrap="none" rtlCol="0">
            <a:spAutoFit/>
          </a:bodyPr>
          <a:lstStyle/>
          <a:p>
            <a:r>
              <a:rPr lang="en-US" sz="3600" b="1" dirty="0" smtClean="0"/>
              <a:t>Pixel Adjacency</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25</a:t>
            </a:fld>
            <a:endParaRPr lang="en-US"/>
          </a:p>
        </p:txBody>
      </p:sp>
      <p:sp>
        <p:nvSpPr>
          <p:cNvPr id="38" name="Content Placeholder 13"/>
          <p:cNvSpPr txBox="1">
            <a:spLocks/>
          </p:cNvSpPr>
          <p:nvPr/>
        </p:nvSpPr>
        <p:spPr>
          <a:xfrm>
            <a:off x="1143000" y="1600200"/>
            <a:ext cx="6477000" cy="3505200"/>
          </a:xfrm>
          <a:prstGeom prst="rect">
            <a:avLst/>
          </a:prstGeom>
        </p:spPr>
        <p:txBody>
          <a:bodyPr tIns="0">
            <a:normAutofit/>
          </a:bodyPr>
          <a:lstStyle/>
          <a:p>
            <a:pPr marL="465138" marR="0" lvl="0" indent="-465138" algn="l" defTabSz="914400" rtl="0" eaLnBrk="1" fontAlgn="auto" latinLnBrk="0" hangingPunct="1">
              <a:lnSpc>
                <a:spcPct val="150000"/>
              </a:lnSpc>
              <a:spcBef>
                <a:spcPts val="600"/>
              </a:spcBef>
              <a:spcAft>
                <a:spcPts val="0"/>
              </a:spcAft>
              <a:buClr>
                <a:schemeClr val="tx1">
                  <a:lumMod val="95000"/>
                  <a:lumOff val="5000"/>
                </a:schemeClr>
              </a:buClr>
              <a:buSzPct val="80000"/>
              <a:buFont typeface="Wingdings" pitchFamily="2" charset="2"/>
              <a:buChar char="Ø"/>
              <a:tabLst/>
              <a:defRPr/>
            </a:pPr>
            <a:r>
              <a:rPr kumimoji="0" lang="en-US" sz="2800" b="0" i="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rPr>
              <a:t>3 types of adjacencies</a:t>
            </a:r>
          </a:p>
          <a:p>
            <a:pPr marL="914400" marR="0" lvl="0" indent="-449263"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i="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rPr>
              <a:t>4-adjacency</a:t>
            </a:r>
          </a:p>
          <a:p>
            <a:pPr marL="914400" marR="0" lvl="0" indent="-449263"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i="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rPr>
              <a:t>8-adjacency</a:t>
            </a:r>
          </a:p>
          <a:p>
            <a:pPr marL="914400" marR="0" lvl="0" indent="-449263" algn="l" defTabSz="914400" rtl="0" eaLnBrk="1" fontAlgn="auto" latinLnBrk="0" hangingPunct="1">
              <a:lnSpc>
                <a:spcPct val="150000"/>
              </a:lnSpc>
              <a:spcBef>
                <a:spcPts val="600"/>
              </a:spcBef>
              <a:spcAft>
                <a:spcPts val="0"/>
              </a:spcAft>
              <a:buClr>
                <a:schemeClr val="tx1">
                  <a:lumMod val="95000"/>
                  <a:lumOff val="5000"/>
                </a:schemeClr>
              </a:buClr>
              <a:buSzPct val="80000"/>
              <a:buFont typeface="Arial" pitchFamily="34" charset="0"/>
              <a:buChar char="•"/>
              <a:tabLst/>
              <a:defRPr/>
            </a:pPr>
            <a:r>
              <a:rPr kumimoji="0" lang="en-US" sz="2800" b="0" i="1"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rPr>
              <a:t>m</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rPr>
              <a:t>-adjacency</a:t>
            </a:r>
          </a:p>
          <a:p>
            <a:pPr marL="457200" marR="0" lvl="1" indent="0" algn="ctr" defTabSz="914400" rtl="0" eaLnBrk="1" fontAlgn="auto" latinLnBrk="0" hangingPunct="1">
              <a:lnSpc>
                <a:spcPct val="150000"/>
              </a:lnSpc>
              <a:spcBef>
                <a:spcPts val="550"/>
              </a:spcBef>
              <a:spcAft>
                <a:spcPts val="0"/>
              </a:spcAft>
              <a:buClr>
                <a:schemeClr val="accent1"/>
              </a:buClr>
              <a:buSzTx/>
              <a:buFont typeface="Verdana"/>
              <a:buNone/>
              <a:tabLst/>
              <a:defRPr/>
            </a:pPr>
            <a:endParaRPr kumimoji="0" lang="en-US" sz="2800" b="0" i="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endParaRPr>
          </a:p>
          <a:p>
            <a:pPr marL="457200" marR="0" lvl="1" indent="0" algn="ctr" defTabSz="914400" rtl="0" eaLnBrk="1" fontAlgn="auto" latinLnBrk="0" hangingPunct="1">
              <a:lnSpc>
                <a:spcPct val="150000"/>
              </a:lnSpc>
              <a:spcBef>
                <a:spcPts val="550"/>
              </a:spcBef>
              <a:spcAft>
                <a:spcPts val="0"/>
              </a:spcAft>
              <a:buClr>
                <a:schemeClr val="accent1"/>
              </a:buClr>
              <a:buSzTx/>
              <a:buFont typeface="Verdana"/>
              <a:buNone/>
              <a:tabLst/>
              <a:defRPr/>
            </a:pPr>
            <a:endParaRPr kumimoji="0" lang="en-US" sz="2800" b="0" i="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10822" y="152400"/>
            <a:ext cx="2699778" cy="646331"/>
          </a:xfrm>
          <a:prstGeom prst="rect">
            <a:avLst/>
          </a:prstGeom>
          <a:noFill/>
        </p:spPr>
        <p:txBody>
          <a:bodyPr wrap="none" rtlCol="0">
            <a:spAutoFit/>
          </a:bodyPr>
          <a:lstStyle/>
          <a:p>
            <a:r>
              <a:rPr lang="en-US" sz="3600" b="1" dirty="0" smtClean="0">
                <a:solidFill>
                  <a:schemeClr val="tx1">
                    <a:lumMod val="95000"/>
                    <a:lumOff val="5000"/>
                  </a:schemeClr>
                </a:solidFill>
                <a:cs typeface="Times New Roman" pitchFamily="18" charset="0"/>
              </a:rPr>
              <a:t>4-adjacency</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26</a:t>
            </a:fld>
            <a:endParaRPr lang="en-US"/>
          </a:p>
        </p:txBody>
      </p:sp>
      <p:sp>
        <p:nvSpPr>
          <p:cNvPr id="38" name="Content Placeholder 13"/>
          <p:cNvSpPr txBox="1">
            <a:spLocks/>
          </p:cNvSpPr>
          <p:nvPr/>
        </p:nvSpPr>
        <p:spPr>
          <a:xfrm>
            <a:off x="1447800" y="1447800"/>
            <a:ext cx="6477000" cy="3505200"/>
          </a:xfrm>
          <a:prstGeom prst="rect">
            <a:avLst/>
          </a:prstGeom>
        </p:spPr>
        <p:txBody>
          <a:bodyPr tIns="0">
            <a:normAutofit/>
          </a:bodyPr>
          <a:lstStyle/>
          <a:p>
            <a:pPr marL="0" lvl="1">
              <a:lnSpc>
                <a:spcPct val="150000"/>
              </a:lnSpc>
              <a:spcBef>
                <a:spcPts val="550"/>
              </a:spcBef>
              <a:buClr>
                <a:schemeClr val="accent1"/>
              </a:buClr>
            </a:pPr>
            <a:r>
              <a:rPr lang="en-US" sz="2800" dirty="0" smtClean="0">
                <a:latin typeface="+mj-lt"/>
                <a:cs typeface="Times New Roman" pitchFamily="18" charset="0"/>
              </a:rPr>
              <a:t>Two pixels p, q are 4-adjacent if</a:t>
            </a:r>
          </a:p>
          <a:p>
            <a:pPr marL="465138" lvl="1" indent="-465138">
              <a:lnSpc>
                <a:spcPct val="150000"/>
              </a:lnSpc>
              <a:spcBef>
                <a:spcPts val="550"/>
              </a:spcBef>
              <a:buClr>
                <a:schemeClr val="tx1">
                  <a:lumMod val="95000"/>
                  <a:lumOff val="5000"/>
                </a:schemeClr>
              </a:buClr>
              <a:buFont typeface="Arial" pitchFamily="34" charset="0"/>
              <a:buChar char="•"/>
            </a:pPr>
            <a:r>
              <a:rPr lang="en-US" sz="2800" dirty="0" smtClean="0">
                <a:latin typeface="+mj-lt"/>
                <a:cs typeface="Times New Roman" pitchFamily="18" charset="0"/>
              </a:rPr>
              <a:t>q in N</a:t>
            </a:r>
            <a:r>
              <a:rPr lang="en-US" sz="2800" baseline="-25000" dirty="0" smtClean="0">
                <a:latin typeface="+mj-lt"/>
                <a:cs typeface="Times New Roman" pitchFamily="18" charset="0"/>
              </a:rPr>
              <a:t>4</a:t>
            </a:r>
            <a:r>
              <a:rPr lang="en-US" sz="2800" dirty="0" smtClean="0">
                <a:latin typeface="+mj-lt"/>
                <a:cs typeface="Times New Roman" pitchFamily="18" charset="0"/>
              </a:rPr>
              <a:t>(p)</a:t>
            </a:r>
          </a:p>
          <a:p>
            <a:pPr marL="465138" lvl="1" indent="-465138">
              <a:lnSpc>
                <a:spcPct val="150000"/>
              </a:lnSpc>
              <a:spcBef>
                <a:spcPts val="550"/>
              </a:spcBef>
              <a:buClr>
                <a:schemeClr val="tx1">
                  <a:lumMod val="95000"/>
                  <a:lumOff val="5000"/>
                </a:schemeClr>
              </a:buClr>
              <a:buFont typeface="Arial" pitchFamily="34" charset="0"/>
              <a:buChar char="•"/>
            </a:pPr>
            <a:r>
              <a:rPr lang="en-US" sz="2800" dirty="0" smtClean="0">
                <a:latin typeface="+mj-lt"/>
                <a:cs typeface="Times New Roman" pitchFamily="18" charset="0"/>
              </a:rPr>
              <a:t>p, q have values from set V</a:t>
            </a:r>
            <a:endParaRPr kumimoji="0" lang="en-US" sz="2800" b="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endParaRPr>
          </a:p>
        </p:txBody>
      </p:sp>
      <p:sp>
        <p:nvSpPr>
          <p:cNvPr id="6" name="Rectangle 5"/>
          <p:cNvSpPr/>
          <p:nvPr/>
        </p:nvSpPr>
        <p:spPr>
          <a:xfrm>
            <a:off x="4038600" y="4114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8" name="Rectangle 7"/>
          <p:cNvSpPr/>
          <p:nvPr/>
        </p:nvSpPr>
        <p:spPr>
          <a:xfrm>
            <a:off x="4343400" y="4114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9" name="Rectangle 8"/>
          <p:cNvSpPr/>
          <p:nvPr/>
        </p:nvSpPr>
        <p:spPr>
          <a:xfrm>
            <a:off x="4648200" y="4114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10" name="Rectangle 9"/>
          <p:cNvSpPr/>
          <p:nvPr/>
        </p:nvSpPr>
        <p:spPr>
          <a:xfrm>
            <a:off x="4038600" y="44196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11" name="Rectangle 10"/>
          <p:cNvSpPr/>
          <p:nvPr/>
        </p:nvSpPr>
        <p:spPr>
          <a:xfrm>
            <a:off x="4343400" y="44196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i="1">
                <a:solidFill>
                  <a:srgbClr val="FFFFFF"/>
                </a:solidFill>
                <a:latin typeface="Times New Roman" pitchFamily="18" charset="0"/>
              </a:rPr>
              <a:t>p</a:t>
            </a:r>
          </a:p>
        </p:txBody>
      </p:sp>
      <p:sp>
        <p:nvSpPr>
          <p:cNvPr id="12" name="Rectangle 11"/>
          <p:cNvSpPr/>
          <p:nvPr/>
        </p:nvSpPr>
        <p:spPr>
          <a:xfrm>
            <a:off x="4648200" y="44196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i="1">
                <a:solidFill>
                  <a:srgbClr val="FFFFFF"/>
                </a:solidFill>
                <a:latin typeface="Times New Roman" pitchFamily="18" charset="0"/>
              </a:rPr>
              <a:t>q</a:t>
            </a:r>
          </a:p>
        </p:txBody>
      </p:sp>
      <p:sp>
        <p:nvSpPr>
          <p:cNvPr id="13" name="Rectangle 12"/>
          <p:cNvSpPr/>
          <p:nvPr/>
        </p:nvSpPr>
        <p:spPr>
          <a:xfrm>
            <a:off x="4038600" y="4724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14" name="Rectangle 13"/>
          <p:cNvSpPr/>
          <p:nvPr/>
        </p:nvSpPr>
        <p:spPr>
          <a:xfrm>
            <a:off x="4343400" y="4724400"/>
            <a:ext cx="304800" cy="3048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i="1">
                <a:solidFill>
                  <a:srgbClr val="FFFFFF"/>
                </a:solidFill>
                <a:latin typeface="Times New Roman" pitchFamily="18" charset="0"/>
              </a:rPr>
              <a:t>r</a:t>
            </a:r>
          </a:p>
        </p:txBody>
      </p:sp>
      <p:sp>
        <p:nvSpPr>
          <p:cNvPr id="15" name="Rectangle 14"/>
          <p:cNvSpPr/>
          <p:nvPr/>
        </p:nvSpPr>
        <p:spPr>
          <a:xfrm>
            <a:off x="4648200" y="4724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10822" y="152400"/>
            <a:ext cx="2699778" cy="646331"/>
          </a:xfrm>
          <a:prstGeom prst="rect">
            <a:avLst/>
          </a:prstGeom>
          <a:noFill/>
        </p:spPr>
        <p:txBody>
          <a:bodyPr wrap="none" rtlCol="0">
            <a:spAutoFit/>
          </a:bodyPr>
          <a:lstStyle/>
          <a:p>
            <a:r>
              <a:rPr lang="en-US" sz="3600" b="1" dirty="0" smtClean="0">
                <a:solidFill>
                  <a:schemeClr val="tx1">
                    <a:lumMod val="95000"/>
                    <a:lumOff val="5000"/>
                  </a:schemeClr>
                </a:solidFill>
                <a:cs typeface="Times New Roman" pitchFamily="18" charset="0"/>
              </a:rPr>
              <a:t>8-adjacency</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27</a:t>
            </a:fld>
            <a:endParaRPr lang="en-US"/>
          </a:p>
        </p:txBody>
      </p:sp>
      <p:sp>
        <p:nvSpPr>
          <p:cNvPr id="38" name="Content Placeholder 13"/>
          <p:cNvSpPr txBox="1">
            <a:spLocks/>
          </p:cNvSpPr>
          <p:nvPr/>
        </p:nvSpPr>
        <p:spPr>
          <a:xfrm>
            <a:off x="1447800" y="1447800"/>
            <a:ext cx="6477000" cy="3505200"/>
          </a:xfrm>
          <a:prstGeom prst="rect">
            <a:avLst/>
          </a:prstGeom>
        </p:spPr>
        <p:txBody>
          <a:bodyPr tIns="0">
            <a:normAutofit/>
          </a:bodyPr>
          <a:lstStyle/>
          <a:p>
            <a:pPr marL="0" lvl="1">
              <a:lnSpc>
                <a:spcPct val="150000"/>
              </a:lnSpc>
              <a:spcBef>
                <a:spcPts val="550"/>
              </a:spcBef>
              <a:buClr>
                <a:schemeClr val="accent1"/>
              </a:buClr>
            </a:pPr>
            <a:r>
              <a:rPr lang="en-US" sz="2800" dirty="0" smtClean="0">
                <a:latin typeface="+mj-lt"/>
                <a:cs typeface="Times New Roman" pitchFamily="18" charset="0"/>
              </a:rPr>
              <a:t>Two pixels p, q are 8-adjacent if</a:t>
            </a:r>
          </a:p>
          <a:p>
            <a:pPr marL="465138" lvl="1" indent="-465138">
              <a:lnSpc>
                <a:spcPct val="150000"/>
              </a:lnSpc>
              <a:spcBef>
                <a:spcPts val="550"/>
              </a:spcBef>
              <a:buClr>
                <a:schemeClr val="tx1">
                  <a:lumMod val="95000"/>
                  <a:lumOff val="5000"/>
                </a:schemeClr>
              </a:buClr>
              <a:buFont typeface="Arial" pitchFamily="34" charset="0"/>
              <a:buChar char="•"/>
            </a:pPr>
            <a:r>
              <a:rPr lang="en-US" sz="2800" dirty="0" smtClean="0">
                <a:latin typeface="+mj-lt"/>
                <a:cs typeface="Times New Roman" pitchFamily="18" charset="0"/>
              </a:rPr>
              <a:t>q in N</a:t>
            </a:r>
            <a:r>
              <a:rPr lang="en-US" sz="2800" baseline="-25000" dirty="0" smtClean="0">
                <a:latin typeface="+mj-lt"/>
                <a:cs typeface="Times New Roman" pitchFamily="18" charset="0"/>
              </a:rPr>
              <a:t>8</a:t>
            </a:r>
            <a:r>
              <a:rPr lang="en-US" sz="2800" dirty="0" smtClean="0">
                <a:latin typeface="+mj-lt"/>
                <a:cs typeface="Times New Roman" pitchFamily="18" charset="0"/>
              </a:rPr>
              <a:t>(p)</a:t>
            </a:r>
          </a:p>
          <a:p>
            <a:pPr marL="465138" lvl="1" indent="-465138">
              <a:lnSpc>
                <a:spcPct val="150000"/>
              </a:lnSpc>
              <a:spcBef>
                <a:spcPts val="550"/>
              </a:spcBef>
              <a:buClr>
                <a:schemeClr val="tx1">
                  <a:lumMod val="95000"/>
                  <a:lumOff val="5000"/>
                </a:schemeClr>
              </a:buClr>
              <a:buFont typeface="Arial" pitchFamily="34" charset="0"/>
              <a:buChar char="•"/>
            </a:pPr>
            <a:r>
              <a:rPr lang="en-US" sz="2800" dirty="0" smtClean="0">
                <a:latin typeface="+mj-lt"/>
                <a:cs typeface="Times New Roman" pitchFamily="18" charset="0"/>
              </a:rPr>
              <a:t>p, q have values from set V</a:t>
            </a:r>
            <a:endParaRPr kumimoji="0" lang="en-US" sz="2800" b="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endParaRPr>
          </a:p>
        </p:txBody>
      </p:sp>
      <p:sp>
        <p:nvSpPr>
          <p:cNvPr id="16" name="Rectangle 15"/>
          <p:cNvSpPr/>
          <p:nvPr/>
        </p:nvSpPr>
        <p:spPr>
          <a:xfrm>
            <a:off x="3810000" y="39624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i="1">
                <a:solidFill>
                  <a:srgbClr val="FFFFFF"/>
                </a:solidFill>
                <a:latin typeface="Times New Roman" pitchFamily="18" charset="0"/>
              </a:rPr>
              <a:t>q</a:t>
            </a:r>
          </a:p>
        </p:txBody>
      </p:sp>
      <p:sp>
        <p:nvSpPr>
          <p:cNvPr id="17" name="Rectangle 16"/>
          <p:cNvSpPr/>
          <p:nvPr/>
        </p:nvSpPr>
        <p:spPr>
          <a:xfrm>
            <a:off x="4114800" y="3962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18" name="Rectangle 17"/>
          <p:cNvSpPr/>
          <p:nvPr/>
        </p:nvSpPr>
        <p:spPr>
          <a:xfrm>
            <a:off x="4419600" y="3962400"/>
            <a:ext cx="304800" cy="3048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i="1">
                <a:solidFill>
                  <a:srgbClr val="FFFFFF"/>
                </a:solidFill>
                <a:latin typeface="Times New Roman" pitchFamily="18" charset="0"/>
              </a:rPr>
              <a:t>r</a:t>
            </a:r>
          </a:p>
        </p:txBody>
      </p:sp>
      <p:sp>
        <p:nvSpPr>
          <p:cNvPr id="19" name="Rectangle 18"/>
          <p:cNvSpPr/>
          <p:nvPr/>
        </p:nvSpPr>
        <p:spPr>
          <a:xfrm>
            <a:off x="3810000" y="4267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20" name="Rectangle 19"/>
          <p:cNvSpPr/>
          <p:nvPr/>
        </p:nvSpPr>
        <p:spPr>
          <a:xfrm>
            <a:off x="4114800" y="42672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i="1">
                <a:solidFill>
                  <a:srgbClr val="FFFFFF"/>
                </a:solidFill>
                <a:latin typeface="Times New Roman" pitchFamily="18" charset="0"/>
              </a:rPr>
              <a:t>p</a:t>
            </a:r>
          </a:p>
        </p:txBody>
      </p:sp>
      <p:sp>
        <p:nvSpPr>
          <p:cNvPr id="21" name="Rectangle 20"/>
          <p:cNvSpPr/>
          <p:nvPr/>
        </p:nvSpPr>
        <p:spPr>
          <a:xfrm>
            <a:off x="4419600" y="4267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22" name="Rectangle 21"/>
          <p:cNvSpPr/>
          <p:nvPr/>
        </p:nvSpPr>
        <p:spPr>
          <a:xfrm>
            <a:off x="3810000" y="4572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23" name="Rectangle 22"/>
          <p:cNvSpPr/>
          <p:nvPr/>
        </p:nvSpPr>
        <p:spPr>
          <a:xfrm>
            <a:off x="4114800" y="4572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
        <p:nvSpPr>
          <p:cNvPr id="24" name="Rectangle 23"/>
          <p:cNvSpPr/>
          <p:nvPr/>
        </p:nvSpPr>
        <p:spPr>
          <a:xfrm>
            <a:off x="4419600" y="4572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10822" y="152400"/>
            <a:ext cx="2887329" cy="646331"/>
          </a:xfrm>
          <a:prstGeom prst="rect">
            <a:avLst/>
          </a:prstGeom>
          <a:noFill/>
        </p:spPr>
        <p:txBody>
          <a:bodyPr wrap="none" rtlCol="0">
            <a:spAutoFit/>
          </a:bodyPr>
          <a:lstStyle/>
          <a:p>
            <a:r>
              <a:rPr lang="en-US" sz="3600" b="1" dirty="0" smtClean="0">
                <a:solidFill>
                  <a:schemeClr val="tx1">
                    <a:lumMod val="95000"/>
                    <a:lumOff val="5000"/>
                  </a:schemeClr>
                </a:solidFill>
                <a:cs typeface="Times New Roman" pitchFamily="18" charset="0"/>
              </a:rPr>
              <a:t>m-adjacency</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28</a:t>
            </a:fld>
            <a:endParaRPr lang="en-US"/>
          </a:p>
        </p:txBody>
      </p:sp>
      <p:sp>
        <p:nvSpPr>
          <p:cNvPr id="38" name="Content Placeholder 13"/>
          <p:cNvSpPr txBox="1">
            <a:spLocks/>
          </p:cNvSpPr>
          <p:nvPr/>
        </p:nvSpPr>
        <p:spPr>
          <a:xfrm>
            <a:off x="1447800" y="1143000"/>
            <a:ext cx="7391400" cy="3505200"/>
          </a:xfrm>
          <a:prstGeom prst="rect">
            <a:avLst/>
          </a:prstGeom>
        </p:spPr>
        <p:txBody>
          <a:bodyPr tIns="0">
            <a:normAutofit/>
          </a:bodyPr>
          <a:lstStyle/>
          <a:p>
            <a:pPr marL="0" lvl="1" algn="just">
              <a:lnSpc>
                <a:spcPct val="150000"/>
              </a:lnSpc>
              <a:spcBef>
                <a:spcPts val="550"/>
              </a:spcBef>
              <a:buClr>
                <a:schemeClr val="accent1"/>
              </a:buClr>
            </a:pPr>
            <a:r>
              <a:rPr lang="en-US" sz="2800" dirty="0" smtClean="0">
                <a:latin typeface="+mj-lt"/>
                <a:cs typeface="Times New Roman" pitchFamily="18" charset="0"/>
              </a:rPr>
              <a:t>Two pixels p, q are m-adjacent if</a:t>
            </a:r>
          </a:p>
          <a:p>
            <a:pPr marL="465138" lvl="1" indent="-465138" algn="just">
              <a:lnSpc>
                <a:spcPct val="150000"/>
              </a:lnSpc>
              <a:spcBef>
                <a:spcPts val="550"/>
              </a:spcBef>
              <a:buClr>
                <a:schemeClr val="tx1">
                  <a:lumMod val="95000"/>
                  <a:lumOff val="5000"/>
                </a:schemeClr>
              </a:buClr>
              <a:buFont typeface="Arial" pitchFamily="34" charset="0"/>
              <a:buChar char="•"/>
            </a:pPr>
            <a:r>
              <a:rPr lang="en-US" sz="2800" dirty="0" smtClean="0">
                <a:cs typeface="Times New Roman" pitchFamily="18" charset="0"/>
              </a:rPr>
              <a:t>p, q have values from set V and</a:t>
            </a:r>
          </a:p>
          <a:p>
            <a:pPr marL="914400" lvl="1" indent="-449263" algn="just">
              <a:lnSpc>
                <a:spcPct val="150000"/>
              </a:lnSpc>
              <a:spcBef>
                <a:spcPts val="550"/>
              </a:spcBef>
              <a:buClr>
                <a:schemeClr val="tx1">
                  <a:lumMod val="95000"/>
                  <a:lumOff val="5000"/>
                </a:schemeClr>
              </a:buClr>
              <a:buFont typeface="Courier New" pitchFamily="49" charset="0"/>
              <a:buChar char="o"/>
            </a:pPr>
            <a:r>
              <a:rPr lang="en-US" sz="2800" i="1" dirty="0" smtClean="0">
                <a:latin typeface="+mj-lt"/>
                <a:cs typeface="Times New Roman" pitchFamily="18" charset="0"/>
              </a:rPr>
              <a:t>q</a:t>
            </a:r>
            <a:r>
              <a:rPr lang="en-US" sz="2800" dirty="0" smtClean="0">
                <a:latin typeface="+mj-lt"/>
                <a:cs typeface="Times New Roman" pitchFamily="18" charset="0"/>
              </a:rPr>
              <a:t> in </a:t>
            </a:r>
            <a:r>
              <a:rPr lang="en-US" sz="2800" i="1" dirty="0" smtClean="0">
                <a:latin typeface="+mj-lt"/>
                <a:cs typeface="Times New Roman" pitchFamily="18" charset="0"/>
              </a:rPr>
              <a:t>N</a:t>
            </a:r>
            <a:r>
              <a:rPr lang="en-US" sz="2800" baseline="-25000" dirty="0" smtClean="0">
                <a:latin typeface="+mj-lt"/>
                <a:cs typeface="Times New Roman" pitchFamily="18" charset="0"/>
              </a:rPr>
              <a:t>4</a:t>
            </a:r>
            <a:r>
              <a:rPr lang="en-US" sz="2800" dirty="0" smtClean="0">
                <a:latin typeface="+mj-lt"/>
                <a:cs typeface="Times New Roman" pitchFamily="18" charset="0"/>
              </a:rPr>
              <a:t>(</a:t>
            </a:r>
            <a:r>
              <a:rPr lang="en-US" sz="2800" i="1" dirty="0" smtClean="0">
                <a:latin typeface="+mj-lt"/>
                <a:cs typeface="Times New Roman" pitchFamily="18" charset="0"/>
              </a:rPr>
              <a:t>p</a:t>
            </a:r>
            <a:r>
              <a:rPr lang="en-US" sz="2800" dirty="0" smtClean="0">
                <a:latin typeface="+mj-lt"/>
                <a:cs typeface="Times New Roman" pitchFamily="18" charset="0"/>
              </a:rPr>
              <a:t>), or</a:t>
            </a:r>
          </a:p>
          <a:p>
            <a:pPr marL="914400" lvl="1" indent="-449263" algn="just">
              <a:lnSpc>
                <a:spcPct val="150000"/>
              </a:lnSpc>
              <a:spcBef>
                <a:spcPts val="550"/>
              </a:spcBef>
              <a:buClr>
                <a:schemeClr val="tx1">
                  <a:lumMod val="95000"/>
                  <a:lumOff val="5000"/>
                </a:schemeClr>
              </a:buClr>
              <a:buFont typeface="Courier New" pitchFamily="49" charset="0"/>
              <a:buChar char="o"/>
            </a:pPr>
            <a:r>
              <a:rPr lang="en-US" sz="2800" i="1" dirty="0" smtClean="0">
                <a:latin typeface="+mj-lt"/>
                <a:cs typeface="Times New Roman" pitchFamily="18" charset="0"/>
              </a:rPr>
              <a:t>q</a:t>
            </a:r>
            <a:r>
              <a:rPr lang="en-US" sz="2800" dirty="0" smtClean="0">
                <a:latin typeface="+mj-lt"/>
                <a:cs typeface="Times New Roman" pitchFamily="18" charset="0"/>
              </a:rPr>
              <a:t> in </a:t>
            </a:r>
            <a:r>
              <a:rPr lang="en-US" sz="2800" i="1" dirty="0" smtClean="0">
                <a:latin typeface="+mj-lt"/>
                <a:cs typeface="Times New Roman" pitchFamily="18" charset="0"/>
              </a:rPr>
              <a:t>N</a:t>
            </a:r>
            <a:r>
              <a:rPr lang="en-US" sz="2800" i="1" baseline="-25000" dirty="0" smtClean="0">
                <a:latin typeface="+mj-lt"/>
                <a:cs typeface="Times New Roman" pitchFamily="18" charset="0"/>
              </a:rPr>
              <a:t>D</a:t>
            </a:r>
            <a:r>
              <a:rPr lang="en-US" sz="2800" dirty="0" smtClean="0">
                <a:latin typeface="+mj-lt"/>
                <a:cs typeface="Times New Roman" pitchFamily="18" charset="0"/>
              </a:rPr>
              <a:t>(</a:t>
            </a:r>
            <a:r>
              <a:rPr lang="en-US" sz="2800" i="1" dirty="0" smtClean="0">
                <a:latin typeface="+mj-lt"/>
                <a:cs typeface="Times New Roman" pitchFamily="18" charset="0"/>
              </a:rPr>
              <a:t>p</a:t>
            </a:r>
            <a:r>
              <a:rPr lang="en-US" sz="2800" dirty="0" smtClean="0">
                <a:latin typeface="+mj-lt"/>
                <a:cs typeface="Times New Roman" pitchFamily="18" charset="0"/>
              </a:rPr>
              <a:t>) and N</a:t>
            </a:r>
            <a:r>
              <a:rPr lang="en-US" sz="2800" baseline="-25000" dirty="0" smtClean="0">
                <a:latin typeface="+mj-lt"/>
                <a:cs typeface="Times New Roman" pitchFamily="18" charset="0"/>
              </a:rPr>
              <a:t>4</a:t>
            </a:r>
            <a:r>
              <a:rPr lang="en-US" sz="2800" dirty="0" smtClean="0">
                <a:latin typeface="+mj-lt"/>
                <a:cs typeface="Times New Roman" pitchFamily="18" charset="0"/>
              </a:rPr>
              <a:t> (p) </a:t>
            </a:r>
            <a:r>
              <a:rPr lang="en-US" sz="2800" dirty="0" smtClean="0">
                <a:latin typeface="+mj-lt"/>
                <a:cs typeface="Times New Roman" pitchFamily="18" charset="0"/>
                <a:sym typeface="Symbol"/>
              </a:rPr>
              <a:t></a:t>
            </a:r>
            <a:r>
              <a:rPr lang="en-US" sz="2800" dirty="0" smtClean="0">
                <a:latin typeface="+mj-lt"/>
                <a:cs typeface="Times New Roman" pitchFamily="18" charset="0"/>
              </a:rPr>
              <a:t> </a:t>
            </a:r>
            <a:r>
              <a:rPr lang="en-US" sz="2800" dirty="0" smtClean="0">
                <a:cs typeface="Times New Roman" pitchFamily="18" charset="0"/>
              </a:rPr>
              <a:t>N</a:t>
            </a:r>
            <a:r>
              <a:rPr lang="en-US" sz="2800" baseline="-25000" dirty="0" smtClean="0">
                <a:cs typeface="Times New Roman" pitchFamily="18" charset="0"/>
              </a:rPr>
              <a:t>4</a:t>
            </a:r>
            <a:r>
              <a:rPr lang="en-US" sz="2800" dirty="0" smtClean="0">
                <a:cs typeface="Times New Roman" pitchFamily="18" charset="0"/>
              </a:rPr>
              <a:t> (q) </a:t>
            </a:r>
            <a:r>
              <a:rPr lang="en-US" sz="2800" dirty="0" smtClean="0">
                <a:latin typeface="+mj-lt"/>
                <a:cs typeface="Times New Roman" pitchFamily="18" charset="0"/>
              </a:rPr>
              <a:t>has no pixel with value from </a:t>
            </a:r>
            <a:r>
              <a:rPr lang="en-US" sz="2800" i="1" dirty="0" smtClean="0">
                <a:latin typeface="+mj-lt"/>
                <a:cs typeface="Times New Roman" pitchFamily="18" charset="0"/>
              </a:rPr>
              <a:t>V</a:t>
            </a:r>
            <a:endParaRPr lang="en-US" sz="2800" dirty="0" smtClean="0">
              <a:latin typeface="+mj-lt"/>
              <a:cs typeface="Times New Roman" pitchFamily="18" charset="0"/>
            </a:endParaRPr>
          </a:p>
          <a:p>
            <a:pPr marL="914400" lvl="1" indent="-449263" algn="just">
              <a:lnSpc>
                <a:spcPct val="150000"/>
              </a:lnSpc>
              <a:spcBef>
                <a:spcPts val="550"/>
              </a:spcBef>
              <a:buClr>
                <a:schemeClr val="tx1">
                  <a:lumMod val="95000"/>
                  <a:lumOff val="5000"/>
                </a:schemeClr>
              </a:buClr>
              <a:buFont typeface="Courier New" pitchFamily="49" charset="0"/>
              <a:buChar char="o"/>
            </a:pPr>
            <a:endParaRPr kumimoji="0" lang="en-US" sz="2800" b="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endParaRPr>
          </a:p>
        </p:txBody>
      </p:sp>
      <p:sp>
        <p:nvSpPr>
          <p:cNvPr id="15" name="Rectangle 14"/>
          <p:cNvSpPr/>
          <p:nvPr/>
        </p:nvSpPr>
        <p:spPr>
          <a:xfrm>
            <a:off x="2590800" y="5029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25" name="Rectangle 24"/>
          <p:cNvSpPr/>
          <p:nvPr/>
        </p:nvSpPr>
        <p:spPr>
          <a:xfrm>
            <a:off x="2895600" y="50292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26" name="Rectangle 25"/>
          <p:cNvSpPr/>
          <p:nvPr/>
        </p:nvSpPr>
        <p:spPr>
          <a:xfrm>
            <a:off x="3200400" y="50292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27" name="Rectangle 26"/>
          <p:cNvSpPr/>
          <p:nvPr/>
        </p:nvSpPr>
        <p:spPr>
          <a:xfrm>
            <a:off x="2590800" y="5334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28" name="Rectangle 27"/>
          <p:cNvSpPr/>
          <p:nvPr/>
        </p:nvSpPr>
        <p:spPr>
          <a:xfrm>
            <a:off x="2895600" y="53340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29" name="Rectangle 28"/>
          <p:cNvSpPr/>
          <p:nvPr/>
        </p:nvSpPr>
        <p:spPr>
          <a:xfrm>
            <a:off x="3200400" y="5334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0" name="Rectangle 29"/>
          <p:cNvSpPr/>
          <p:nvPr/>
        </p:nvSpPr>
        <p:spPr>
          <a:xfrm>
            <a:off x="2590800" y="5638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1" name="Rectangle 30"/>
          <p:cNvSpPr/>
          <p:nvPr/>
        </p:nvSpPr>
        <p:spPr>
          <a:xfrm>
            <a:off x="2895600" y="5638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2" name="Rectangle 31"/>
          <p:cNvSpPr/>
          <p:nvPr/>
        </p:nvSpPr>
        <p:spPr>
          <a:xfrm>
            <a:off x="3200400" y="5638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3" name="Oval 32"/>
          <p:cNvSpPr/>
          <p:nvPr/>
        </p:nvSpPr>
        <p:spPr>
          <a:xfrm>
            <a:off x="2971800" y="54102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4" name="Oval 33"/>
          <p:cNvSpPr/>
          <p:nvPr/>
        </p:nvSpPr>
        <p:spPr>
          <a:xfrm>
            <a:off x="3276600" y="5105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5" name="Rectangle 34"/>
          <p:cNvSpPr/>
          <p:nvPr/>
        </p:nvSpPr>
        <p:spPr>
          <a:xfrm>
            <a:off x="3505200" y="5029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6" name="Rectangle 35"/>
          <p:cNvSpPr/>
          <p:nvPr/>
        </p:nvSpPr>
        <p:spPr>
          <a:xfrm>
            <a:off x="3200400" y="4724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7" name="TextBox 6"/>
          <p:cNvSpPr txBox="1">
            <a:spLocks noChangeArrowheads="1"/>
          </p:cNvSpPr>
          <p:nvPr/>
        </p:nvSpPr>
        <p:spPr bwMode="auto">
          <a:xfrm>
            <a:off x="2921000" y="5181600"/>
            <a:ext cx="304800" cy="457200"/>
          </a:xfrm>
          <a:prstGeom prst="rect">
            <a:avLst/>
          </a:prstGeom>
          <a:noFill/>
          <a:ln w="9525">
            <a:noFill/>
            <a:miter lim="800000"/>
            <a:headEnd/>
            <a:tailEnd/>
          </a:ln>
        </p:spPr>
        <p:txBody>
          <a:bodyPr>
            <a:spAutoFit/>
          </a:bodyPr>
          <a:lstStyle/>
          <a:p>
            <a:r>
              <a:rPr lang="en-US" sz="2400" i="1" dirty="0">
                <a:solidFill>
                  <a:schemeClr val="bg1"/>
                </a:solidFill>
                <a:latin typeface="Times New Roman" pitchFamily="18" charset="0"/>
              </a:rPr>
              <a:t>p</a:t>
            </a:r>
          </a:p>
        </p:txBody>
      </p:sp>
      <p:sp>
        <p:nvSpPr>
          <p:cNvPr id="39" name="TextBox 6"/>
          <p:cNvSpPr txBox="1">
            <a:spLocks noChangeArrowheads="1"/>
          </p:cNvSpPr>
          <p:nvPr/>
        </p:nvSpPr>
        <p:spPr bwMode="auto">
          <a:xfrm>
            <a:off x="3149600" y="4876800"/>
            <a:ext cx="304800" cy="457200"/>
          </a:xfrm>
          <a:prstGeom prst="rect">
            <a:avLst/>
          </a:prstGeom>
          <a:noFill/>
          <a:ln w="9525">
            <a:noFill/>
            <a:miter lim="800000"/>
            <a:headEnd/>
            <a:tailEnd/>
          </a:ln>
        </p:spPr>
        <p:txBody>
          <a:bodyPr>
            <a:spAutoFit/>
          </a:bodyPr>
          <a:lstStyle/>
          <a:p>
            <a:r>
              <a:rPr lang="en-US" sz="2400" i="1">
                <a:solidFill>
                  <a:schemeClr val="bg1"/>
                </a:solidFill>
                <a:latin typeface="Times New Roman" pitchFamily="18" charset="0"/>
              </a:rPr>
              <a:t>q</a:t>
            </a:r>
          </a:p>
        </p:txBody>
      </p:sp>
      <p:sp>
        <p:nvSpPr>
          <p:cNvPr id="40" name="Rectangle 39"/>
          <p:cNvSpPr/>
          <p:nvPr/>
        </p:nvSpPr>
        <p:spPr>
          <a:xfrm>
            <a:off x="5791200" y="5029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1" name="Rectangle 40"/>
          <p:cNvSpPr/>
          <p:nvPr/>
        </p:nvSpPr>
        <p:spPr>
          <a:xfrm>
            <a:off x="6096000" y="5029200"/>
            <a:ext cx="304800" cy="3048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2" name="Rectangle 41"/>
          <p:cNvSpPr/>
          <p:nvPr/>
        </p:nvSpPr>
        <p:spPr>
          <a:xfrm>
            <a:off x="6400800" y="50292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3" name="Rectangle 42"/>
          <p:cNvSpPr/>
          <p:nvPr/>
        </p:nvSpPr>
        <p:spPr>
          <a:xfrm>
            <a:off x="5791200" y="53340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4" name="Rectangle 43"/>
          <p:cNvSpPr/>
          <p:nvPr/>
        </p:nvSpPr>
        <p:spPr>
          <a:xfrm>
            <a:off x="6096000" y="5334000"/>
            <a:ext cx="304800" cy="304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5" name="Rectangle 44"/>
          <p:cNvSpPr/>
          <p:nvPr/>
        </p:nvSpPr>
        <p:spPr>
          <a:xfrm>
            <a:off x="6400800" y="5334000"/>
            <a:ext cx="304800" cy="30480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6" name="Rectangle 45"/>
          <p:cNvSpPr/>
          <p:nvPr/>
        </p:nvSpPr>
        <p:spPr>
          <a:xfrm>
            <a:off x="5791200" y="5638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7" name="Rectangle 46"/>
          <p:cNvSpPr/>
          <p:nvPr/>
        </p:nvSpPr>
        <p:spPr>
          <a:xfrm>
            <a:off x="6096000" y="5638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8" name="Rectangle 47"/>
          <p:cNvSpPr/>
          <p:nvPr/>
        </p:nvSpPr>
        <p:spPr>
          <a:xfrm>
            <a:off x="6400800" y="56388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9" name="Oval 48"/>
          <p:cNvSpPr/>
          <p:nvPr/>
        </p:nvSpPr>
        <p:spPr>
          <a:xfrm>
            <a:off x="6172200" y="54102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0" name="Oval 49"/>
          <p:cNvSpPr/>
          <p:nvPr/>
        </p:nvSpPr>
        <p:spPr>
          <a:xfrm>
            <a:off x="6477000" y="5105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1" name="Rectangle 50"/>
          <p:cNvSpPr/>
          <p:nvPr/>
        </p:nvSpPr>
        <p:spPr>
          <a:xfrm>
            <a:off x="6705600" y="50292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2" name="Rectangle 51"/>
          <p:cNvSpPr/>
          <p:nvPr/>
        </p:nvSpPr>
        <p:spPr>
          <a:xfrm>
            <a:off x="6400800" y="4724400"/>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3" name="TextBox 6"/>
          <p:cNvSpPr txBox="1">
            <a:spLocks noChangeArrowheads="1"/>
          </p:cNvSpPr>
          <p:nvPr/>
        </p:nvSpPr>
        <p:spPr bwMode="auto">
          <a:xfrm>
            <a:off x="6121400" y="5181600"/>
            <a:ext cx="304800" cy="457200"/>
          </a:xfrm>
          <a:prstGeom prst="rect">
            <a:avLst/>
          </a:prstGeom>
          <a:noFill/>
          <a:ln w="9525">
            <a:noFill/>
            <a:miter lim="800000"/>
            <a:headEnd/>
            <a:tailEnd/>
          </a:ln>
        </p:spPr>
        <p:txBody>
          <a:bodyPr>
            <a:spAutoFit/>
          </a:bodyPr>
          <a:lstStyle/>
          <a:p>
            <a:r>
              <a:rPr lang="en-US" sz="2400" i="1">
                <a:solidFill>
                  <a:schemeClr val="bg1"/>
                </a:solidFill>
                <a:latin typeface="Times New Roman" pitchFamily="18" charset="0"/>
              </a:rPr>
              <a:t>p</a:t>
            </a:r>
          </a:p>
        </p:txBody>
      </p:sp>
      <p:sp>
        <p:nvSpPr>
          <p:cNvPr id="54" name="TextBox 6"/>
          <p:cNvSpPr txBox="1">
            <a:spLocks noChangeArrowheads="1"/>
          </p:cNvSpPr>
          <p:nvPr/>
        </p:nvSpPr>
        <p:spPr bwMode="auto">
          <a:xfrm>
            <a:off x="6350000" y="4876800"/>
            <a:ext cx="304800" cy="457200"/>
          </a:xfrm>
          <a:prstGeom prst="rect">
            <a:avLst/>
          </a:prstGeom>
          <a:noFill/>
          <a:ln w="9525">
            <a:noFill/>
            <a:miter lim="800000"/>
            <a:headEnd/>
            <a:tailEnd/>
          </a:ln>
        </p:spPr>
        <p:txBody>
          <a:bodyPr>
            <a:spAutoFit/>
          </a:bodyPr>
          <a:lstStyle/>
          <a:p>
            <a:r>
              <a:rPr lang="en-US" sz="2400" i="1">
                <a:solidFill>
                  <a:schemeClr val="bg1"/>
                </a:solidFill>
                <a:latin typeface="Times New Roman" pitchFamily="18" charset="0"/>
              </a:rPr>
              <a:t>q</a:t>
            </a:r>
          </a:p>
        </p:txBody>
      </p:sp>
      <p:sp>
        <p:nvSpPr>
          <p:cNvPr id="55" name="TextBox 54"/>
          <p:cNvSpPr txBox="1"/>
          <p:nvPr/>
        </p:nvSpPr>
        <p:spPr>
          <a:xfrm>
            <a:off x="2209800" y="6153090"/>
            <a:ext cx="2209800" cy="400110"/>
          </a:xfrm>
          <a:prstGeom prst="rect">
            <a:avLst/>
          </a:prstGeom>
          <a:noFill/>
        </p:spPr>
        <p:txBody>
          <a:bodyPr wrap="square" rtlCol="0">
            <a:spAutoFit/>
          </a:bodyPr>
          <a:lstStyle/>
          <a:p>
            <a:r>
              <a:rPr lang="en-US" sz="2000" dirty="0" smtClean="0"/>
              <a:t>Not m-adjacent</a:t>
            </a:r>
            <a:endParaRPr lang="en-US" sz="2000" dirty="0"/>
          </a:p>
        </p:txBody>
      </p:sp>
      <p:sp>
        <p:nvSpPr>
          <p:cNvPr id="56" name="TextBox 55"/>
          <p:cNvSpPr txBox="1"/>
          <p:nvPr/>
        </p:nvSpPr>
        <p:spPr>
          <a:xfrm>
            <a:off x="5759970" y="6153090"/>
            <a:ext cx="1326630" cy="400110"/>
          </a:xfrm>
          <a:prstGeom prst="rect">
            <a:avLst/>
          </a:prstGeom>
          <a:noFill/>
        </p:spPr>
        <p:txBody>
          <a:bodyPr wrap="square" rtlCol="0">
            <a:spAutoFit/>
          </a:bodyPr>
          <a:lstStyle/>
          <a:p>
            <a:r>
              <a:rPr lang="en-US" sz="2000" dirty="0" smtClean="0"/>
              <a:t>m-adjacent</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10822" y="152400"/>
            <a:ext cx="2887329" cy="646331"/>
          </a:xfrm>
          <a:prstGeom prst="rect">
            <a:avLst/>
          </a:prstGeom>
          <a:noFill/>
        </p:spPr>
        <p:txBody>
          <a:bodyPr wrap="none" rtlCol="0">
            <a:spAutoFit/>
          </a:bodyPr>
          <a:lstStyle/>
          <a:p>
            <a:r>
              <a:rPr lang="en-US" sz="3600" b="1" dirty="0" smtClean="0">
                <a:solidFill>
                  <a:schemeClr val="tx1">
                    <a:lumMod val="95000"/>
                    <a:lumOff val="5000"/>
                  </a:schemeClr>
                </a:solidFill>
                <a:cs typeface="Times New Roman" pitchFamily="18" charset="0"/>
              </a:rPr>
              <a:t>m-adjacency</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29</a:t>
            </a:fld>
            <a:endParaRPr lang="en-US"/>
          </a:p>
        </p:txBody>
      </p:sp>
      <p:sp>
        <p:nvSpPr>
          <p:cNvPr id="57" name="Content Placeholder 2"/>
          <p:cNvSpPr txBox="1">
            <a:spLocks/>
          </p:cNvSpPr>
          <p:nvPr/>
        </p:nvSpPr>
        <p:spPr>
          <a:xfrm>
            <a:off x="1143000" y="1371600"/>
            <a:ext cx="7772400" cy="2667000"/>
          </a:xfrm>
          <a:prstGeom prst="rect">
            <a:avLst/>
          </a:prstGeom>
        </p:spPr>
        <p:txBody>
          <a:bodyPr tIns="0">
            <a:normAutofit/>
          </a:bodyPr>
          <a:lstStyle/>
          <a:p>
            <a:pPr marR="0" lvl="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Mixed adjacency is a modification of 8-adjacency. It is introduced to eliminate the ambiguities that often arise when 8-adjacency is used.</a:t>
            </a:r>
          </a:p>
          <a:p>
            <a:pPr marR="0" lvl="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For example:</a:t>
            </a:r>
          </a:p>
          <a:p>
            <a:pPr marR="0" lvl="0" algn="just" defTabSz="914400" rtl="0" eaLnBrk="1" fontAlgn="auto" latinLnBrk="0" hangingPunct="1">
              <a:lnSpc>
                <a:spcPct val="100000"/>
              </a:lnSpc>
              <a:spcBef>
                <a:spcPts val="600"/>
              </a:spcBef>
              <a:spcAft>
                <a:spcPts val="0"/>
              </a:spcAft>
              <a:buClr>
                <a:schemeClr val="accent1"/>
              </a:buClr>
              <a:buSzPct val="80000"/>
              <a:buFontTx/>
              <a:buNone/>
              <a:tabLst/>
              <a:defRPr/>
            </a:pPr>
            <a:endParaRPr kumimoji="0" lang="en-US" sz="3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p:txBody>
      </p:sp>
      <p:pic>
        <p:nvPicPr>
          <p:cNvPr id="59" name="Picture 3"/>
          <p:cNvPicPr>
            <a:picLocks noChangeAspect="1" noChangeArrowheads="1"/>
          </p:cNvPicPr>
          <p:nvPr/>
        </p:nvPicPr>
        <p:blipFill>
          <a:blip r:embed="rId2" cstate="print"/>
          <a:srcRect/>
          <a:stretch>
            <a:fillRect/>
          </a:stretch>
        </p:blipFill>
        <p:spPr bwMode="auto">
          <a:xfrm>
            <a:off x="1172951" y="3657600"/>
            <a:ext cx="7802409" cy="259080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35663" y="152400"/>
            <a:ext cx="7508337" cy="646331"/>
          </a:xfrm>
          <a:prstGeom prst="rect">
            <a:avLst/>
          </a:prstGeom>
          <a:noFill/>
        </p:spPr>
        <p:txBody>
          <a:bodyPr wrap="none" rtlCol="0">
            <a:spAutoFit/>
          </a:bodyPr>
          <a:lstStyle/>
          <a:p>
            <a:r>
              <a:rPr lang="en-US" sz="3600" b="1" dirty="0" smtClean="0"/>
              <a:t>A Simple Image Formation Model</a:t>
            </a:r>
            <a:endParaRPr lang="en-US" sz="3600" b="1" dirty="0"/>
          </a:p>
        </p:txBody>
      </p:sp>
      <p:sp>
        <p:nvSpPr>
          <p:cNvPr id="9" name="Content Placeholder 2"/>
          <p:cNvSpPr txBox="1">
            <a:spLocks/>
          </p:cNvSpPr>
          <p:nvPr/>
        </p:nvSpPr>
        <p:spPr>
          <a:xfrm>
            <a:off x="1295400" y="1447800"/>
            <a:ext cx="7696200" cy="4648200"/>
          </a:xfrm>
          <a:prstGeom prst="rect">
            <a:avLst/>
          </a:prstGeom>
        </p:spPr>
        <p:txBody>
          <a:bodyPr tIns="0">
            <a:normAutofit fontScale="70000" lnSpcReduction="20000"/>
          </a:bodyPr>
          <a:lstStyle/>
          <a:p>
            <a:pPr marL="0" lvl="1" algn="just">
              <a:lnSpc>
                <a:spcPct val="150000"/>
              </a:lnSpc>
              <a:buClr>
                <a:schemeClr val="tx1">
                  <a:lumMod val="95000"/>
                  <a:lumOff val="5000"/>
                </a:schemeClr>
              </a:buClr>
              <a:buFont typeface="Wingdings" pitchFamily="2" charset="2"/>
              <a:buChar char="q"/>
            </a:pPr>
            <a:r>
              <a:rPr lang="en-US" sz="2800" dirty="0" smtClean="0"/>
              <a:t> </a:t>
            </a:r>
            <a:r>
              <a:rPr lang="en-US" sz="2800" dirty="0" smtClean="0">
                <a:latin typeface="Times New Roman" pitchFamily="18" charset="0"/>
                <a:cs typeface="Times New Roman" pitchFamily="18" charset="0"/>
              </a:rPr>
              <a:t>As </a:t>
            </a:r>
            <a:r>
              <a:rPr lang="en-US" sz="2800" dirty="0" smtClean="0">
                <a:latin typeface="Times New Roman" pitchFamily="18" charset="0"/>
                <a:cs typeface="Times New Roman" pitchFamily="18" charset="0"/>
              </a:rPr>
              <a:t>a consequence, f(x, y) must be nonzero </a:t>
            </a:r>
            <a:r>
              <a:rPr lang="en-US" sz="2800" dirty="0" smtClean="0">
                <a:latin typeface="Times New Roman" pitchFamily="18" charset="0"/>
                <a:cs typeface="Times New Roman" pitchFamily="18" charset="0"/>
              </a:rPr>
              <a:t>and  </a:t>
            </a:r>
          </a:p>
          <a:p>
            <a:pPr marL="0" lvl="1" algn="just">
              <a:lnSpc>
                <a:spcPct val="150000"/>
              </a:lnSpc>
              <a:buClr>
                <a:schemeClr val="tx1">
                  <a:lumMod val="95000"/>
                  <a:lumOff val="5000"/>
                </a:schemeClr>
              </a:buCl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finite</a:t>
            </a:r>
            <a:r>
              <a:rPr lang="en-US" sz="2800" dirty="0" smtClean="0">
                <a:latin typeface="Times New Roman" pitchFamily="18" charset="0"/>
                <a:cs typeface="Times New Roman" pitchFamily="18" charset="0"/>
              </a:rPr>
              <a:t>; that is</a:t>
            </a:r>
            <a:endParaRPr lang="en-US" sz="2800" dirty="0" smtClean="0">
              <a:latin typeface="Times New Roman" pitchFamily="18" charset="0"/>
              <a:cs typeface="Times New Roman" pitchFamily="18" charset="0"/>
            </a:endParaRPr>
          </a:p>
          <a:p>
            <a:pPr marL="0" lvl="1" algn="just">
              <a:lnSpc>
                <a:spcPct val="150000"/>
              </a:lnSpc>
              <a:buClr>
                <a:schemeClr val="tx1">
                  <a:lumMod val="95000"/>
                  <a:lumOff val="5000"/>
                </a:schemeClr>
              </a:buClr>
            </a:pPr>
            <a:r>
              <a:rPr lang="en-US" sz="2800" dirty="0" smtClean="0">
                <a:latin typeface="Times New Roman" pitchFamily="18" charset="0"/>
                <a:cs typeface="Times New Roman" pitchFamily="18" charset="0"/>
              </a:rPr>
              <a:t>                       0</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&lt; </a:t>
            </a:r>
            <a:r>
              <a:rPr lang="en-US" sz="2800" i="1" dirty="0" smtClean="0">
                <a:latin typeface="Times New Roman" pitchFamily="18" charset="0"/>
                <a:cs typeface="Times New Roman" pitchFamily="18" charset="0"/>
              </a:rPr>
              <a:t> f(x, y) </a:t>
            </a:r>
            <a:r>
              <a:rPr lang="en-US" sz="2800" dirty="0" smtClean="0">
                <a:latin typeface="Times New Roman" pitchFamily="18" charset="0"/>
                <a:cs typeface="Times New Roman" pitchFamily="18" charset="0"/>
              </a:rPr>
              <a:t>&lt; </a:t>
            </a:r>
            <a:r>
              <a:rPr lang="en-US" sz="2800" dirty="0" smtClean="0">
                <a:latin typeface="Times New Roman" pitchFamily="18" charset="0"/>
                <a:cs typeface="Times New Roman" pitchFamily="18" charset="0"/>
                <a:sym typeface="Symbol"/>
              </a:rPr>
              <a:t>           --------------(1)</a:t>
            </a:r>
          </a:p>
          <a:p>
            <a:pPr marL="0" lvl="1" algn="just">
              <a:lnSpc>
                <a:spcPct val="150000"/>
              </a:lnSpc>
              <a:buClr>
                <a:schemeClr val="tx1">
                  <a:lumMod val="95000"/>
                  <a:lumOff val="5000"/>
                </a:schemeClr>
              </a:buClr>
            </a:pPr>
            <a:endParaRPr lang="en-US" sz="2800" dirty="0" smtClean="0">
              <a:latin typeface="Times New Roman" pitchFamily="18" charset="0"/>
              <a:cs typeface="Times New Roman" pitchFamily="18" charset="0"/>
              <a:sym typeface="Symbol"/>
            </a:endParaRPr>
          </a:p>
          <a:p>
            <a:pPr marL="0" lvl="1" algn="just">
              <a:lnSpc>
                <a:spcPct val="150000"/>
              </a:lnSpc>
              <a:buClr>
                <a:schemeClr val="tx1">
                  <a:lumMod val="95000"/>
                  <a:lumOff val="5000"/>
                </a:schemeClr>
              </a:buClr>
              <a:buFont typeface="Wingdings" pitchFamily="2" charset="2"/>
              <a:buChar char="Ø"/>
            </a:pPr>
            <a:r>
              <a:rPr lang="en-US" sz="2800" dirty="0" smtClean="0">
                <a:latin typeface="Times New Roman" pitchFamily="18" charset="0"/>
                <a:cs typeface="Times New Roman" pitchFamily="18" charset="0"/>
              </a:rPr>
              <a:t> The </a:t>
            </a:r>
            <a:r>
              <a:rPr lang="en-US" sz="2800" dirty="0" smtClean="0">
                <a:latin typeface="Times New Roman" pitchFamily="18" charset="0"/>
                <a:cs typeface="Times New Roman" pitchFamily="18" charset="0"/>
              </a:rPr>
              <a:t>function f(x, y) may be characterized by two components: </a:t>
            </a:r>
            <a:endParaRPr lang="en-US" sz="2800" dirty="0" smtClean="0">
              <a:latin typeface="Times New Roman" pitchFamily="18" charset="0"/>
              <a:cs typeface="Times New Roman" pitchFamily="18" charset="0"/>
            </a:endParaRPr>
          </a:p>
          <a:p>
            <a:pPr marL="0" lvl="1" algn="just">
              <a:lnSpc>
                <a:spcPct val="150000"/>
              </a:lnSpc>
              <a:buClr>
                <a:schemeClr val="tx1">
                  <a:lumMod val="95000"/>
                  <a:lumOff val="5000"/>
                </a:schemeClr>
              </a:buCl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1) the amount of source illumination incident on the scene being </a:t>
            </a:r>
            <a:r>
              <a:rPr lang="en-US" sz="2800" dirty="0" smtClean="0">
                <a:latin typeface="Times New Roman" pitchFamily="18" charset="0"/>
                <a:cs typeface="Times New Roman" pitchFamily="18" charset="0"/>
              </a:rPr>
              <a:t>  </a:t>
            </a:r>
          </a:p>
          <a:p>
            <a:pPr marL="0" lvl="1" algn="just">
              <a:lnSpc>
                <a:spcPct val="150000"/>
              </a:lnSpc>
              <a:buClr>
                <a:schemeClr val="tx1">
                  <a:lumMod val="95000"/>
                  <a:lumOff val="5000"/>
                </a:schemeClr>
              </a:buCl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viewed</a:t>
            </a:r>
            <a:r>
              <a:rPr lang="en-US" sz="2800" dirty="0" smtClean="0">
                <a:latin typeface="Times New Roman" pitchFamily="18" charset="0"/>
                <a:cs typeface="Times New Roman" pitchFamily="18" charset="0"/>
              </a:rPr>
              <a:t>, and </a:t>
            </a:r>
            <a:r>
              <a:rPr lang="en-US" sz="2800" dirty="0" smtClean="0">
                <a:latin typeface="Times New Roman" pitchFamily="18" charset="0"/>
                <a:cs typeface="Times New Roman" pitchFamily="18" charset="0"/>
              </a:rPr>
              <a:t>  </a:t>
            </a:r>
          </a:p>
          <a:p>
            <a:pPr marL="0" lvl="1">
              <a:lnSpc>
                <a:spcPct val="150000"/>
              </a:lnSpc>
              <a:buClr>
                <a:schemeClr val="tx1">
                  <a:lumMod val="95000"/>
                  <a:lumOff val="5000"/>
                </a:schemeClr>
              </a:buCl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2) the amount of illumination reflected by the objects in the scene. </a:t>
            </a:r>
            <a:r>
              <a:rPr lang="en-US" sz="2800" dirty="0" smtClean="0">
                <a:latin typeface="Times New Roman" pitchFamily="18" charset="0"/>
                <a:cs typeface="Times New Roman" pitchFamily="18" charset="0"/>
              </a:rPr>
              <a:t> </a:t>
            </a:r>
          </a:p>
          <a:p>
            <a:pPr marL="0" lvl="1">
              <a:lnSpc>
                <a:spcPct val="150000"/>
              </a:lnSpc>
              <a:buClr>
                <a:schemeClr val="tx1">
                  <a:lumMod val="95000"/>
                  <a:lumOff val="5000"/>
                </a:schemeClr>
              </a:buCl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Appropriately</a:t>
            </a:r>
            <a:r>
              <a:rPr lang="en-US" sz="2800" dirty="0" smtClean="0">
                <a:latin typeface="Times New Roman" pitchFamily="18" charset="0"/>
                <a:cs typeface="Times New Roman" pitchFamily="18" charset="0"/>
              </a:rPr>
              <a:t>, these are called the illumination and reflectance </a:t>
            </a:r>
            <a:endParaRPr lang="en-US" sz="2800" dirty="0" smtClean="0">
              <a:latin typeface="Times New Roman" pitchFamily="18" charset="0"/>
              <a:cs typeface="Times New Roman" pitchFamily="18" charset="0"/>
            </a:endParaRPr>
          </a:p>
          <a:p>
            <a:pPr marL="0" lvl="1">
              <a:lnSpc>
                <a:spcPct val="150000"/>
              </a:lnSpc>
              <a:buClr>
                <a:schemeClr val="tx1">
                  <a:lumMod val="95000"/>
                  <a:lumOff val="5000"/>
                </a:schemeClr>
              </a:buCl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components </a:t>
            </a:r>
            <a:r>
              <a:rPr lang="en-US" sz="2800" dirty="0" smtClean="0">
                <a:latin typeface="Times New Roman" pitchFamily="18" charset="0"/>
                <a:cs typeface="Times New Roman" pitchFamily="18" charset="0"/>
              </a:rPr>
              <a:t>and are denoted by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(x, y) and r(x, y), respectively. </a:t>
            </a:r>
            <a:endParaRPr lang="en-US" sz="2800" dirty="0" smtClean="0">
              <a:latin typeface="Times New Roman" pitchFamily="18" charset="0"/>
              <a:cs typeface="Times New Roman" pitchFamily="18" charset="0"/>
            </a:endParaRPr>
          </a:p>
          <a:p>
            <a:pPr marL="914400" lvl="1" indent="-449263">
              <a:lnSpc>
                <a:spcPct val="150000"/>
              </a:lnSpc>
              <a:buClr>
                <a:schemeClr val="tx1">
                  <a:lumMod val="95000"/>
                  <a:lumOff val="5000"/>
                </a:schemeClr>
              </a:buClr>
            </a:pPr>
            <a:endParaRPr kumimoji="0" lang="en-US" sz="2600" b="0" i="0" u="none" strike="noStrike" kern="1200" cap="none" spc="0" normalizeH="0" baseline="0" noProof="0" dirty="0" smtClean="0">
              <a:ln>
                <a:noFill/>
              </a:ln>
              <a:solidFill>
                <a:schemeClr val="tx1">
                  <a:lumMod val="95000"/>
                  <a:lumOff val="5000"/>
                </a:schemeClr>
              </a:solidFill>
              <a:effectLst/>
              <a:uLnTx/>
              <a:uFillTx/>
              <a:latin typeface="+mj-lt"/>
              <a:ea typeface="+mn-ea"/>
              <a:cs typeface="Times New Roman" pitchFamily="18" charset="0"/>
            </a:endParaRPr>
          </a:p>
        </p:txBody>
      </p:sp>
      <p:sp>
        <p:nvSpPr>
          <p:cNvPr id="6" name="Slide Number Placeholder 5"/>
          <p:cNvSpPr>
            <a:spLocks noGrp="1"/>
          </p:cNvSpPr>
          <p:nvPr>
            <p:ph type="sldNum" sz="quarter" idx="12"/>
          </p:nvPr>
        </p:nvSpPr>
        <p:spPr/>
        <p:txBody>
          <a:bodyPr/>
          <a:lstStyle/>
          <a:p>
            <a:fld id="{6F3EC004-B136-4915-809E-66A79ADCF1FD}"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10822" y="152400"/>
            <a:ext cx="2887329" cy="646331"/>
          </a:xfrm>
          <a:prstGeom prst="rect">
            <a:avLst/>
          </a:prstGeom>
          <a:noFill/>
        </p:spPr>
        <p:txBody>
          <a:bodyPr wrap="none" rtlCol="0">
            <a:spAutoFit/>
          </a:bodyPr>
          <a:lstStyle/>
          <a:p>
            <a:r>
              <a:rPr lang="en-US" sz="3600" b="1" dirty="0" smtClean="0">
                <a:solidFill>
                  <a:schemeClr val="tx1">
                    <a:lumMod val="95000"/>
                    <a:lumOff val="5000"/>
                  </a:schemeClr>
                </a:solidFill>
                <a:cs typeface="Times New Roman" pitchFamily="18" charset="0"/>
              </a:rPr>
              <a:t>m-adjacency</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30</a:t>
            </a:fld>
            <a:endParaRPr lang="en-US"/>
          </a:p>
        </p:txBody>
      </p:sp>
      <p:sp>
        <p:nvSpPr>
          <p:cNvPr id="8" name="Rectangle 7"/>
          <p:cNvSpPr/>
          <p:nvPr/>
        </p:nvSpPr>
        <p:spPr>
          <a:xfrm>
            <a:off x="1144250" y="1600200"/>
            <a:ext cx="7696200" cy="4524315"/>
          </a:xfrm>
          <a:prstGeom prst="rect">
            <a:avLst/>
          </a:prstGeom>
        </p:spPr>
        <p:txBody>
          <a:bodyPr wrap="square">
            <a:spAutoFit/>
          </a:bodyPr>
          <a:lstStyle/>
          <a:p>
            <a:pPr algn="just">
              <a:lnSpc>
                <a:spcPct val="150000"/>
              </a:lnSpc>
            </a:pPr>
            <a:r>
              <a:rPr lang="en-US" sz="2400" dirty="0" smtClean="0"/>
              <a:t>In this example, we can note that to connect between two pixels (finding a path between two pixels):</a:t>
            </a:r>
          </a:p>
          <a:p>
            <a:pPr marL="465138" lvl="1" indent="-465138" algn="just">
              <a:lnSpc>
                <a:spcPct val="150000"/>
              </a:lnSpc>
              <a:buFont typeface="Wingdings" pitchFamily="2" charset="2"/>
              <a:buChar char="Ø"/>
            </a:pPr>
            <a:r>
              <a:rPr lang="en-US" sz="2400" dirty="0" smtClean="0"/>
              <a:t>In 8-adjacency way, you can find multiple paths between two pixels.</a:t>
            </a:r>
          </a:p>
          <a:p>
            <a:pPr marL="465138" lvl="1" indent="-465138" algn="just">
              <a:lnSpc>
                <a:spcPct val="150000"/>
              </a:lnSpc>
              <a:buFont typeface="Wingdings" pitchFamily="2" charset="2"/>
              <a:buChar char="Ø"/>
            </a:pPr>
            <a:r>
              <a:rPr lang="en-US" sz="2400" dirty="0" smtClean="0"/>
              <a:t>While, in m-adjacency, you can find only one path between two pixels.</a:t>
            </a:r>
          </a:p>
          <a:p>
            <a:pPr marL="465138" lvl="1" indent="-465138" algn="just">
              <a:lnSpc>
                <a:spcPct val="150000"/>
              </a:lnSpc>
              <a:buFont typeface="Wingdings" pitchFamily="2" charset="2"/>
              <a:buChar char="Ø"/>
            </a:pPr>
            <a:r>
              <a:rPr lang="en-US" sz="2400" dirty="0" smtClean="0"/>
              <a:t>So, m-adjacency has eliminated the multiple path connection that has been generated by the 8-adjacency.</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43400" y="152400"/>
            <a:ext cx="4218206" cy="646331"/>
          </a:xfrm>
          <a:prstGeom prst="rect">
            <a:avLst/>
          </a:prstGeom>
          <a:noFill/>
        </p:spPr>
        <p:txBody>
          <a:bodyPr wrap="none" rtlCol="0">
            <a:spAutoFit/>
          </a:bodyPr>
          <a:lstStyle/>
          <a:p>
            <a:r>
              <a:rPr lang="en-US" sz="3600" b="1" dirty="0" smtClean="0"/>
              <a:t>Distance Measures</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31</a:t>
            </a:fld>
            <a:endParaRPr lang="en-US"/>
          </a:p>
        </p:txBody>
      </p:sp>
      <p:sp>
        <p:nvSpPr>
          <p:cNvPr id="11" name="Rectangle 10"/>
          <p:cNvSpPr/>
          <p:nvPr/>
        </p:nvSpPr>
        <p:spPr>
          <a:xfrm>
            <a:off x="2133600" y="1752600"/>
            <a:ext cx="5943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19200" y="1600200"/>
            <a:ext cx="7620000" cy="1955407"/>
          </a:xfrm>
          <a:prstGeom prst="rect">
            <a:avLst/>
          </a:prstGeom>
          <a:noFill/>
        </p:spPr>
        <p:txBody>
          <a:bodyPr wrap="square" rtlCol="0">
            <a:spAutoFit/>
          </a:bodyPr>
          <a:lstStyle/>
          <a:p>
            <a:pPr algn="just">
              <a:lnSpc>
                <a:spcPct val="150000"/>
              </a:lnSpc>
            </a:pPr>
            <a:r>
              <a:rPr lang="en-US" sz="2800" dirty="0" smtClean="0"/>
              <a:t>For pixels p, q and z with co-ordinates (x, y), (s, t) and (v, w) respectively, D is a distance function or metric if</a:t>
            </a:r>
            <a:endParaRPr lang="en-US" sz="2800" dirty="0"/>
          </a:p>
        </p:txBody>
      </p:sp>
      <p:pic>
        <p:nvPicPr>
          <p:cNvPr id="9" name="Picture 2"/>
          <p:cNvPicPr>
            <a:picLocks noChangeAspect="1" noChangeArrowheads="1"/>
          </p:cNvPicPr>
          <p:nvPr/>
        </p:nvPicPr>
        <p:blipFill>
          <a:blip r:embed="rId2" cstate="print"/>
          <a:srcRect/>
          <a:stretch>
            <a:fillRect/>
          </a:stretch>
        </p:blipFill>
        <p:spPr bwMode="auto">
          <a:xfrm>
            <a:off x="1701800" y="3810000"/>
            <a:ext cx="6451600" cy="127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43400" y="152400"/>
            <a:ext cx="4174541" cy="646331"/>
          </a:xfrm>
          <a:prstGeom prst="rect">
            <a:avLst/>
          </a:prstGeom>
          <a:noFill/>
        </p:spPr>
        <p:txBody>
          <a:bodyPr wrap="none" rtlCol="0">
            <a:spAutoFit/>
          </a:bodyPr>
          <a:lstStyle/>
          <a:p>
            <a:r>
              <a:rPr lang="en-US" sz="3600" b="1" dirty="0" smtClean="0">
                <a:solidFill>
                  <a:schemeClr val="tx1">
                    <a:lumMod val="95000"/>
                    <a:lumOff val="5000"/>
                  </a:schemeClr>
                </a:solidFill>
              </a:rPr>
              <a:t>Euclidean distance</a:t>
            </a:r>
            <a:endParaRPr lang="en-US" sz="3600" b="1" dirty="0">
              <a:solidFill>
                <a:schemeClr val="tx1">
                  <a:lumMod val="95000"/>
                  <a:lumOff val="5000"/>
                </a:schemeClr>
              </a:solidFill>
            </a:endParaRPr>
          </a:p>
        </p:txBody>
      </p:sp>
      <p:sp>
        <p:nvSpPr>
          <p:cNvPr id="7" name="Slide Number Placeholder 6"/>
          <p:cNvSpPr>
            <a:spLocks noGrp="1"/>
          </p:cNvSpPr>
          <p:nvPr>
            <p:ph type="sldNum" sz="quarter" idx="12"/>
          </p:nvPr>
        </p:nvSpPr>
        <p:spPr/>
        <p:txBody>
          <a:bodyPr/>
          <a:lstStyle/>
          <a:p>
            <a:fld id="{6F3EC004-B136-4915-809E-66A79ADCF1FD}" type="slidenum">
              <a:rPr lang="en-US" smtClean="0"/>
              <a:pPr/>
              <a:t>32</a:t>
            </a:fld>
            <a:endParaRPr lang="en-US"/>
          </a:p>
        </p:txBody>
      </p:sp>
      <p:sp>
        <p:nvSpPr>
          <p:cNvPr id="11" name="Rectangle 10"/>
          <p:cNvSpPr/>
          <p:nvPr/>
        </p:nvSpPr>
        <p:spPr>
          <a:xfrm>
            <a:off x="2133600" y="1752600"/>
            <a:ext cx="5943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19200" y="1600200"/>
            <a:ext cx="7620000" cy="1384995"/>
          </a:xfrm>
          <a:prstGeom prst="rect">
            <a:avLst/>
          </a:prstGeom>
          <a:noFill/>
        </p:spPr>
        <p:txBody>
          <a:bodyPr wrap="square" rtlCol="0">
            <a:spAutoFit/>
          </a:bodyPr>
          <a:lstStyle/>
          <a:p>
            <a:pPr algn="just">
              <a:lnSpc>
                <a:spcPct val="150000"/>
              </a:lnSpc>
            </a:pPr>
            <a:r>
              <a:rPr lang="en-US" sz="2800" dirty="0" smtClean="0"/>
              <a:t>The </a:t>
            </a:r>
            <a:r>
              <a:rPr lang="en-US" sz="2800" dirty="0" smtClean="0">
                <a:solidFill>
                  <a:srgbClr val="0070C0"/>
                </a:solidFill>
              </a:rPr>
              <a:t>Euclidean distance</a:t>
            </a:r>
            <a:r>
              <a:rPr lang="en-US" sz="2800" dirty="0" smtClean="0"/>
              <a:t> between p(x, y) and q(s, t) is defined as</a:t>
            </a:r>
            <a:endParaRPr lang="en-US" sz="2800" dirty="0"/>
          </a:p>
        </p:txBody>
      </p:sp>
      <p:pic>
        <p:nvPicPr>
          <p:cNvPr id="10" name="Picture 2"/>
          <p:cNvPicPr>
            <a:picLocks noChangeAspect="1" noChangeArrowheads="1"/>
          </p:cNvPicPr>
          <p:nvPr/>
        </p:nvPicPr>
        <p:blipFill>
          <a:blip r:embed="rId2" cstate="print"/>
          <a:srcRect/>
          <a:stretch>
            <a:fillRect/>
          </a:stretch>
        </p:blipFill>
        <p:spPr bwMode="auto">
          <a:xfrm>
            <a:off x="2511425" y="3062287"/>
            <a:ext cx="4879975" cy="671513"/>
          </a:xfrm>
          <a:prstGeom prst="rect">
            <a:avLst/>
          </a:prstGeom>
          <a:noFill/>
          <a:ln w="9525">
            <a:noFill/>
            <a:miter lim="800000"/>
            <a:headEnd/>
            <a:tailEnd/>
          </a:ln>
        </p:spPr>
      </p:pic>
      <p:sp>
        <p:nvSpPr>
          <p:cNvPr id="12" name="TextBox 11"/>
          <p:cNvSpPr txBox="1"/>
          <p:nvPr/>
        </p:nvSpPr>
        <p:spPr>
          <a:xfrm>
            <a:off x="1295400" y="4486870"/>
            <a:ext cx="7543800" cy="1815882"/>
          </a:xfrm>
          <a:prstGeom prst="rect">
            <a:avLst/>
          </a:prstGeom>
          <a:noFill/>
        </p:spPr>
        <p:txBody>
          <a:bodyPr wrap="square" rtlCol="0">
            <a:spAutoFit/>
          </a:bodyPr>
          <a:lstStyle/>
          <a:p>
            <a:pPr algn="just"/>
            <a:r>
              <a:rPr lang="en-US" sz="2800" dirty="0" smtClean="0"/>
              <a:t>For this distance measure, the pixels having a distance less than or equal to some value r from (x, y) are the points contained in a disk of radius r centered at (x, y)</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97989" y="152400"/>
            <a:ext cx="2717411" cy="646331"/>
          </a:xfrm>
          <a:prstGeom prst="rect">
            <a:avLst/>
          </a:prstGeom>
          <a:noFill/>
        </p:spPr>
        <p:txBody>
          <a:bodyPr wrap="none" rtlCol="0">
            <a:spAutoFit/>
          </a:bodyPr>
          <a:lstStyle/>
          <a:p>
            <a:r>
              <a:rPr lang="en-US" sz="3600" b="1" dirty="0" smtClean="0"/>
              <a:t>D</a:t>
            </a:r>
            <a:r>
              <a:rPr lang="en-US" sz="3600" b="1" baseline="-25000" dirty="0" smtClean="0"/>
              <a:t>4</a:t>
            </a:r>
            <a:r>
              <a:rPr lang="en-US" sz="3600" b="1" dirty="0" smtClean="0"/>
              <a:t> distance</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33</a:t>
            </a:fld>
            <a:endParaRPr lang="en-US"/>
          </a:p>
        </p:txBody>
      </p:sp>
      <p:sp>
        <p:nvSpPr>
          <p:cNvPr id="11" name="Rectangle 10"/>
          <p:cNvSpPr/>
          <p:nvPr/>
        </p:nvSpPr>
        <p:spPr>
          <a:xfrm>
            <a:off x="2133600" y="1752600"/>
            <a:ext cx="5943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19200" y="1666875"/>
            <a:ext cx="7620000" cy="1384995"/>
          </a:xfrm>
          <a:prstGeom prst="rect">
            <a:avLst/>
          </a:prstGeom>
          <a:noFill/>
        </p:spPr>
        <p:txBody>
          <a:bodyPr wrap="square" rtlCol="0">
            <a:spAutoFit/>
          </a:bodyPr>
          <a:lstStyle/>
          <a:p>
            <a:pPr algn="just">
              <a:lnSpc>
                <a:spcPct val="150000"/>
              </a:lnSpc>
            </a:pPr>
            <a:r>
              <a:rPr lang="en-US" sz="2800" dirty="0" smtClean="0"/>
              <a:t>The </a:t>
            </a:r>
            <a:r>
              <a:rPr lang="en-US" sz="2800" dirty="0" smtClean="0">
                <a:solidFill>
                  <a:srgbClr val="0070C0"/>
                </a:solidFill>
              </a:rPr>
              <a:t>city-block distance</a:t>
            </a:r>
            <a:r>
              <a:rPr lang="en-US" sz="2800" dirty="0" smtClean="0"/>
              <a:t> or </a:t>
            </a:r>
            <a:r>
              <a:rPr lang="en-US" sz="2800" dirty="0" smtClean="0">
                <a:solidFill>
                  <a:srgbClr val="0070C0"/>
                </a:solidFill>
              </a:rPr>
              <a:t>D</a:t>
            </a:r>
            <a:r>
              <a:rPr lang="en-US" sz="2800" baseline="-25000" dirty="0" smtClean="0">
                <a:solidFill>
                  <a:srgbClr val="0070C0"/>
                </a:solidFill>
              </a:rPr>
              <a:t>4</a:t>
            </a:r>
            <a:r>
              <a:rPr lang="en-US" sz="2800" dirty="0" smtClean="0">
                <a:solidFill>
                  <a:srgbClr val="0070C0"/>
                </a:solidFill>
              </a:rPr>
              <a:t> distance</a:t>
            </a:r>
            <a:r>
              <a:rPr lang="en-US" sz="2800" dirty="0" smtClean="0"/>
              <a:t> between p(x, y) and q(s, t) is defined as</a:t>
            </a:r>
            <a:endParaRPr lang="en-US" sz="2800" dirty="0"/>
          </a:p>
        </p:txBody>
      </p:sp>
      <p:pic>
        <p:nvPicPr>
          <p:cNvPr id="9" name="Picture 2"/>
          <p:cNvPicPr>
            <a:picLocks noChangeAspect="1" noChangeArrowheads="1"/>
          </p:cNvPicPr>
          <p:nvPr/>
        </p:nvPicPr>
        <p:blipFill>
          <a:blip r:embed="rId2" cstate="print"/>
          <a:srcRect/>
          <a:stretch>
            <a:fillRect/>
          </a:stretch>
        </p:blipFill>
        <p:spPr bwMode="auto">
          <a:xfrm>
            <a:off x="2832100" y="3419475"/>
            <a:ext cx="440690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97989" y="152400"/>
            <a:ext cx="2717411" cy="646331"/>
          </a:xfrm>
          <a:prstGeom prst="rect">
            <a:avLst/>
          </a:prstGeom>
          <a:noFill/>
        </p:spPr>
        <p:txBody>
          <a:bodyPr wrap="none" rtlCol="0">
            <a:spAutoFit/>
          </a:bodyPr>
          <a:lstStyle/>
          <a:p>
            <a:r>
              <a:rPr lang="en-US" sz="3600" b="1" dirty="0" smtClean="0"/>
              <a:t>D</a:t>
            </a:r>
            <a:r>
              <a:rPr lang="en-US" sz="3600" b="1" baseline="-25000" dirty="0" smtClean="0"/>
              <a:t>4</a:t>
            </a:r>
            <a:r>
              <a:rPr lang="en-US" sz="3600" b="1" dirty="0" smtClean="0"/>
              <a:t> distance</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34</a:t>
            </a:fld>
            <a:endParaRPr lang="en-US"/>
          </a:p>
        </p:txBody>
      </p:sp>
      <p:sp>
        <p:nvSpPr>
          <p:cNvPr id="11" name="Rectangle 10"/>
          <p:cNvSpPr/>
          <p:nvPr/>
        </p:nvSpPr>
        <p:spPr>
          <a:xfrm>
            <a:off x="2133600" y="1752600"/>
            <a:ext cx="5943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19200" y="1447800"/>
            <a:ext cx="7696200" cy="1955407"/>
          </a:xfrm>
          <a:prstGeom prst="rect">
            <a:avLst/>
          </a:prstGeom>
          <a:noFill/>
        </p:spPr>
        <p:txBody>
          <a:bodyPr wrap="square" rtlCol="0">
            <a:spAutoFit/>
          </a:bodyPr>
          <a:lstStyle/>
          <a:p>
            <a:pPr algn="just">
              <a:lnSpc>
                <a:spcPct val="150000"/>
              </a:lnSpc>
            </a:pPr>
            <a:r>
              <a:rPr lang="en-US" sz="2800" dirty="0" smtClean="0"/>
              <a:t>For this distance measure, the pixels having a distance less than or equal to some value r from (x, y) form a diamond centered at (x, y.)</a:t>
            </a:r>
            <a:endParaRPr lang="en-US" sz="2800" dirty="0"/>
          </a:p>
        </p:txBody>
      </p:sp>
      <p:pic>
        <p:nvPicPr>
          <p:cNvPr id="13" name="Picture 2"/>
          <p:cNvPicPr>
            <a:picLocks noChangeAspect="1" noChangeArrowheads="1"/>
          </p:cNvPicPr>
          <p:nvPr/>
        </p:nvPicPr>
        <p:blipFill>
          <a:blip r:embed="rId2" cstate="print"/>
          <a:srcRect/>
          <a:stretch>
            <a:fillRect/>
          </a:stretch>
        </p:blipFill>
        <p:spPr bwMode="auto">
          <a:xfrm>
            <a:off x="3810000" y="3844925"/>
            <a:ext cx="2128837" cy="209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6989" y="152400"/>
            <a:ext cx="2717411" cy="646331"/>
          </a:xfrm>
          <a:prstGeom prst="rect">
            <a:avLst/>
          </a:prstGeom>
          <a:noFill/>
        </p:spPr>
        <p:txBody>
          <a:bodyPr wrap="none" rtlCol="0">
            <a:spAutoFit/>
          </a:bodyPr>
          <a:lstStyle/>
          <a:p>
            <a:r>
              <a:rPr lang="en-US" sz="3600" b="1" dirty="0" smtClean="0"/>
              <a:t>D</a:t>
            </a:r>
            <a:r>
              <a:rPr lang="en-US" sz="3600" b="1" baseline="-25000" dirty="0" smtClean="0"/>
              <a:t>8</a:t>
            </a:r>
            <a:r>
              <a:rPr lang="en-US" sz="3600" b="1" dirty="0" smtClean="0"/>
              <a:t> distance</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35</a:t>
            </a:fld>
            <a:endParaRPr lang="en-US"/>
          </a:p>
        </p:txBody>
      </p:sp>
      <p:sp>
        <p:nvSpPr>
          <p:cNvPr id="11" name="Rectangle 10"/>
          <p:cNvSpPr/>
          <p:nvPr/>
        </p:nvSpPr>
        <p:spPr>
          <a:xfrm>
            <a:off x="2133600" y="1752600"/>
            <a:ext cx="5943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19200" y="1905000"/>
            <a:ext cx="7620000" cy="1212640"/>
          </a:xfrm>
          <a:prstGeom prst="rect">
            <a:avLst/>
          </a:prstGeom>
          <a:noFill/>
        </p:spPr>
        <p:txBody>
          <a:bodyPr wrap="square" rtlCol="0">
            <a:spAutoFit/>
          </a:bodyPr>
          <a:lstStyle/>
          <a:p>
            <a:pPr algn="just">
              <a:lnSpc>
                <a:spcPct val="130000"/>
              </a:lnSpc>
            </a:pPr>
            <a:r>
              <a:rPr lang="en-US" sz="2800" dirty="0" smtClean="0"/>
              <a:t>The </a:t>
            </a:r>
            <a:r>
              <a:rPr lang="en-US" sz="2800" dirty="0" smtClean="0">
                <a:solidFill>
                  <a:srgbClr val="0070C0"/>
                </a:solidFill>
              </a:rPr>
              <a:t>chessboard distance</a:t>
            </a:r>
            <a:r>
              <a:rPr lang="en-US" sz="2800" dirty="0" smtClean="0"/>
              <a:t> or </a:t>
            </a:r>
            <a:r>
              <a:rPr lang="en-US" sz="2800" dirty="0" smtClean="0">
                <a:solidFill>
                  <a:srgbClr val="0070C0"/>
                </a:solidFill>
              </a:rPr>
              <a:t>D</a:t>
            </a:r>
            <a:r>
              <a:rPr lang="en-US" sz="2800" baseline="-25000" dirty="0" smtClean="0">
                <a:solidFill>
                  <a:srgbClr val="0070C0"/>
                </a:solidFill>
              </a:rPr>
              <a:t>8</a:t>
            </a:r>
            <a:r>
              <a:rPr lang="en-US" sz="2800" dirty="0" smtClean="0">
                <a:solidFill>
                  <a:srgbClr val="0070C0"/>
                </a:solidFill>
              </a:rPr>
              <a:t> distance</a:t>
            </a:r>
            <a:r>
              <a:rPr lang="en-US" sz="2800" dirty="0" smtClean="0"/>
              <a:t> between p(x, y) and q(s, t) is defined as</a:t>
            </a:r>
            <a:endParaRPr lang="en-US" sz="2800" dirty="0"/>
          </a:p>
        </p:txBody>
      </p:sp>
      <p:pic>
        <p:nvPicPr>
          <p:cNvPr id="10" name="Picture 2"/>
          <p:cNvPicPr>
            <a:picLocks noChangeAspect="1" noChangeArrowheads="1"/>
          </p:cNvPicPr>
          <p:nvPr/>
        </p:nvPicPr>
        <p:blipFill>
          <a:blip r:embed="rId2" cstate="print"/>
          <a:srcRect/>
          <a:stretch>
            <a:fillRect/>
          </a:stretch>
        </p:blipFill>
        <p:spPr bwMode="auto">
          <a:xfrm>
            <a:off x="2149475" y="3529012"/>
            <a:ext cx="5851525" cy="509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6989" y="152400"/>
            <a:ext cx="2717411" cy="646331"/>
          </a:xfrm>
          <a:prstGeom prst="rect">
            <a:avLst/>
          </a:prstGeom>
          <a:noFill/>
        </p:spPr>
        <p:txBody>
          <a:bodyPr wrap="none" rtlCol="0">
            <a:spAutoFit/>
          </a:bodyPr>
          <a:lstStyle/>
          <a:p>
            <a:r>
              <a:rPr lang="en-US" sz="3600" b="1" dirty="0" smtClean="0"/>
              <a:t>D</a:t>
            </a:r>
            <a:r>
              <a:rPr lang="en-US" sz="3600" b="1" baseline="-25000" dirty="0" smtClean="0"/>
              <a:t>8</a:t>
            </a:r>
            <a:r>
              <a:rPr lang="en-US" sz="3600" b="1" dirty="0" smtClean="0"/>
              <a:t> distance</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36</a:t>
            </a:fld>
            <a:endParaRPr lang="en-US"/>
          </a:p>
        </p:txBody>
      </p:sp>
      <p:sp>
        <p:nvSpPr>
          <p:cNvPr id="11" name="Rectangle 10"/>
          <p:cNvSpPr/>
          <p:nvPr/>
        </p:nvSpPr>
        <p:spPr>
          <a:xfrm>
            <a:off x="2133600" y="1752600"/>
            <a:ext cx="5943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95400" y="1676400"/>
            <a:ext cx="7543800" cy="1384995"/>
          </a:xfrm>
          <a:prstGeom prst="rect">
            <a:avLst/>
          </a:prstGeom>
          <a:noFill/>
        </p:spPr>
        <p:txBody>
          <a:bodyPr wrap="square" rtlCol="0">
            <a:spAutoFit/>
          </a:bodyPr>
          <a:lstStyle/>
          <a:p>
            <a:pPr algn="just"/>
            <a:r>
              <a:rPr lang="en-US" sz="2800" dirty="0" smtClean="0"/>
              <a:t>For this distance measure, the pixels having a distance less than or equal to some value r from (x, y) form a square centered at (x, y.)</a:t>
            </a:r>
            <a:endParaRPr lang="en-US" sz="2800" dirty="0"/>
          </a:p>
        </p:txBody>
      </p:sp>
      <p:pic>
        <p:nvPicPr>
          <p:cNvPr id="14" name="Picture 2"/>
          <p:cNvPicPr>
            <a:picLocks noChangeAspect="1" noChangeArrowheads="1"/>
          </p:cNvPicPr>
          <p:nvPr/>
        </p:nvPicPr>
        <p:blipFill>
          <a:blip r:embed="rId2" cstate="print"/>
          <a:srcRect/>
          <a:stretch>
            <a:fillRect/>
          </a:stretch>
        </p:blipFill>
        <p:spPr bwMode="auto">
          <a:xfrm>
            <a:off x="3733800" y="3505200"/>
            <a:ext cx="22225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6989" y="152400"/>
            <a:ext cx="2757486" cy="646331"/>
          </a:xfrm>
          <a:prstGeom prst="rect">
            <a:avLst/>
          </a:prstGeom>
          <a:noFill/>
        </p:spPr>
        <p:txBody>
          <a:bodyPr wrap="none" rtlCol="0">
            <a:spAutoFit/>
          </a:bodyPr>
          <a:lstStyle/>
          <a:p>
            <a:r>
              <a:rPr lang="en-US" sz="3600" b="1" dirty="0" smtClean="0"/>
              <a:t>D</a:t>
            </a:r>
            <a:r>
              <a:rPr lang="en-US" sz="3600" b="1" baseline="-25000" dirty="0" smtClean="0"/>
              <a:t>m</a:t>
            </a:r>
            <a:r>
              <a:rPr lang="en-US" sz="3600" b="1" dirty="0" smtClean="0"/>
              <a:t> distance</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37</a:t>
            </a:fld>
            <a:endParaRPr lang="en-US"/>
          </a:p>
        </p:txBody>
      </p:sp>
      <p:sp>
        <p:nvSpPr>
          <p:cNvPr id="11" name="Rectangle 10"/>
          <p:cNvSpPr/>
          <p:nvPr/>
        </p:nvSpPr>
        <p:spPr>
          <a:xfrm>
            <a:off x="2133600" y="1752600"/>
            <a:ext cx="5943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13"/>
          <p:cNvSpPr txBox="1">
            <a:spLocks/>
          </p:cNvSpPr>
          <p:nvPr/>
        </p:nvSpPr>
        <p:spPr>
          <a:xfrm>
            <a:off x="1219200" y="1600200"/>
            <a:ext cx="7391400" cy="2362200"/>
          </a:xfrm>
          <a:prstGeom prst="rect">
            <a:avLst/>
          </a:prstGeom>
        </p:spPr>
        <p:txBody>
          <a:bodyPr tIns="0">
            <a:normAutofit/>
          </a:bodyPr>
          <a:lstStyle/>
          <a:p>
            <a:pPr marL="27432" marR="0" lvl="0" indent="0" algn="l"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D</a:t>
            </a:r>
            <a:r>
              <a:rPr kumimoji="0" lang="en-US" sz="2800" b="0" i="1" u="none" strike="noStrike" kern="1200" cap="none" spc="0" normalizeH="0" baseline="-25000" noProof="0" dirty="0" smtClean="0">
                <a:ln>
                  <a:noFill/>
                </a:ln>
                <a:solidFill>
                  <a:schemeClr val="tx1">
                    <a:lumMod val="95000"/>
                    <a:lumOff val="5000"/>
                  </a:schemeClr>
                </a:solidFill>
                <a:effectLst/>
                <a:uLnTx/>
                <a:uFillTx/>
                <a:latin typeface="+mn-lt"/>
                <a:ea typeface="+mn-ea"/>
                <a:cs typeface="+mn-cs"/>
              </a:rPr>
              <a:t>m</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distance: depends on adjacency</a:t>
            </a:r>
          </a:p>
          <a:p>
            <a:pPr marL="27432" marR="0" lvl="0" indent="0" algn="l"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Shortest m-path between </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x</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y</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and </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a:t>
            </a:r>
            <a:r>
              <a:rPr kumimoji="0" lang="en-US" sz="2800" b="0" i="0" u="none" strike="noStrike" kern="1200" cap="none" spc="0" normalizeH="0" baseline="-25000" noProof="0" dirty="0" smtClean="0">
                <a:ln>
                  <a:noFill/>
                </a:ln>
                <a:solidFill>
                  <a:schemeClr val="tx1">
                    <a:lumMod val="95000"/>
                    <a:lumOff val="5000"/>
                  </a:schemeClr>
                </a:solidFill>
                <a:effectLst/>
                <a:uLnTx/>
                <a:uFillTx/>
                <a:latin typeface="+mn-lt"/>
                <a:ea typeface="+mn-ea"/>
                <a:cs typeface="+mn-cs"/>
              </a:rPr>
              <a:t>4</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t</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p>
          <a:p>
            <a:pPr marL="457200" marR="0" lvl="1" indent="0" algn="ctr" defTabSz="914400" rtl="0" eaLnBrk="1" fontAlgn="auto" latinLnBrk="0" hangingPunct="1">
              <a:lnSpc>
                <a:spcPct val="150000"/>
              </a:lnSpc>
              <a:spcBef>
                <a:spcPts val="550"/>
              </a:spcBef>
              <a:spcAft>
                <a:spcPts val="0"/>
              </a:spcAft>
              <a:buClr>
                <a:schemeClr val="accent1"/>
              </a:buClr>
              <a:buSzTx/>
              <a:buFont typeface="Verdana"/>
              <a:buNone/>
              <a:tabLst/>
              <a:defRPr/>
            </a:pPr>
            <a:endPar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p:txBody>
      </p:sp>
      <p:pic>
        <p:nvPicPr>
          <p:cNvPr id="9" name="Picture 2"/>
          <p:cNvPicPr>
            <a:picLocks noChangeAspect="1" noChangeArrowheads="1"/>
          </p:cNvPicPr>
          <p:nvPr/>
        </p:nvPicPr>
        <p:blipFill>
          <a:blip r:embed="rId2" cstate="print"/>
          <a:srcRect/>
          <a:stretch>
            <a:fillRect/>
          </a:stretch>
        </p:blipFill>
        <p:spPr bwMode="auto">
          <a:xfrm>
            <a:off x="1524000" y="4191000"/>
            <a:ext cx="1847850" cy="1323975"/>
          </a:xfrm>
          <a:prstGeom prst="rect">
            <a:avLst/>
          </a:prstGeom>
          <a:noFill/>
          <a:ln w="9525">
            <a:noFill/>
            <a:miter lim="800000"/>
            <a:headEnd/>
            <a:tailEnd/>
          </a:ln>
        </p:spPr>
      </p:pic>
      <p:sp>
        <p:nvSpPr>
          <p:cNvPr id="10" name="Rectangle 9"/>
          <p:cNvSpPr/>
          <p:nvPr/>
        </p:nvSpPr>
        <p:spPr>
          <a:xfrm>
            <a:off x="4724400" y="3817203"/>
            <a:ext cx="3733800" cy="830997"/>
          </a:xfrm>
          <a:prstGeom prst="rect">
            <a:avLst/>
          </a:prstGeom>
        </p:spPr>
        <p:txBody>
          <a:bodyPr wrap="square">
            <a:spAutoFit/>
          </a:bodyPr>
          <a:lstStyle/>
          <a:p>
            <a:pPr marL="0" lvl="1"/>
            <a:r>
              <a:rPr lang="en-US" sz="2400" dirty="0" smtClean="0"/>
              <a:t>Let, V = {1}</a:t>
            </a:r>
          </a:p>
          <a:p>
            <a:pPr marL="0" lvl="1"/>
            <a:r>
              <a:rPr lang="en-US" sz="2400" dirty="0" smtClean="0"/>
              <a:t>p</a:t>
            </a:r>
            <a:r>
              <a:rPr lang="en-US" sz="2400" baseline="-25000" dirty="0" smtClean="0"/>
              <a:t>1</a:t>
            </a:r>
            <a:r>
              <a:rPr lang="en-US" sz="2400" dirty="0" smtClean="0"/>
              <a:t> , p</a:t>
            </a:r>
            <a:r>
              <a:rPr lang="en-US" sz="2400" baseline="-25000" dirty="0" smtClean="0"/>
              <a:t>3</a:t>
            </a:r>
            <a:r>
              <a:rPr lang="en-US" sz="2400" dirty="0" smtClean="0"/>
              <a:t> =0 and p, p</a:t>
            </a:r>
            <a:r>
              <a:rPr lang="en-US" sz="2400" baseline="-25000" dirty="0" smtClean="0"/>
              <a:t>2</a:t>
            </a:r>
            <a:r>
              <a:rPr lang="en-US" sz="2400" dirty="0" smtClean="0"/>
              <a:t> , p</a:t>
            </a:r>
            <a:r>
              <a:rPr lang="en-US" sz="2400" baseline="-25000" dirty="0" smtClean="0"/>
              <a:t>4</a:t>
            </a:r>
            <a:r>
              <a:rPr lang="en-US" sz="2400" dirty="0" smtClean="0"/>
              <a:t> =1</a:t>
            </a:r>
          </a:p>
        </p:txBody>
      </p:sp>
      <p:sp>
        <p:nvSpPr>
          <p:cNvPr id="13" name="TextBox 4"/>
          <p:cNvSpPr txBox="1">
            <a:spLocks noChangeArrowheads="1"/>
          </p:cNvSpPr>
          <p:nvPr/>
        </p:nvSpPr>
        <p:spPr bwMode="auto">
          <a:xfrm>
            <a:off x="4724400" y="4948237"/>
            <a:ext cx="3733800" cy="461963"/>
          </a:xfrm>
          <a:prstGeom prst="rect">
            <a:avLst/>
          </a:prstGeom>
          <a:noFill/>
          <a:ln w="9525">
            <a:noFill/>
            <a:miter lim="800000"/>
            <a:headEnd/>
            <a:tailEnd/>
          </a:ln>
        </p:spPr>
        <p:txBody>
          <a:bodyPr>
            <a:spAutoFit/>
          </a:bodyPr>
          <a:lstStyle/>
          <a:p>
            <a:r>
              <a:rPr lang="en-US" sz="2400" dirty="0">
                <a:solidFill>
                  <a:schemeClr val="accent3">
                    <a:lumMod val="75000"/>
                  </a:schemeClr>
                </a:solidFill>
              </a:rPr>
              <a:t>Find distance, D</a:t>
            </a:r>
            <a:r>
              <a:rPr lang="en-US" sz="2400" baseline="-25000" dirty="0">
                <a:solidFill>
                  <a:schemeClr val="accent3">
                    <a:lumMod val="75000"/>
                  </a:schemeClr>
                </a:solidFill>
              </a:rPr>
              <a:t>m</a:t>
            </a:r>
            <a:r>
              <a:rPr lang="en-US" sz="2400" dirty="0">
                <a:solidFill>
                  <a:schemeClr val="accent3">
                    <a:lumMod val="75000"/>
                  </a:schemeClr>
                </a:solidFill>
              </a:rPr>
              <a:t>(p, p</a:t>
            </a:r>
            <a:r>
              <a:rPr lang="en-US" sz="2400" baseline="-25000" dirty="0">
                <a:solidFill>
                  <a:schemeClr val="accent3">
                    <a:lumMod val="75000"/>
                  </a:schemeClr>
                </a:solidFill>
              </a:rPr>
              <a:t>4</a:t>
            </a:r>
            <a:r>
              <a:rPr lang="en-US" sz="2400" dirty="0">
                <a:solidFill>
                  <a:schemeClr val="accent3">
                    <a:lumMod val="75000"/>
                  </a:schemeClr>
                </a:solidFill>
              </a:rPr>
              <a:t>)?</a:t>
            </a:r>
          </a:p>
        </p:txBody>
      </p:sp>
      <p:sp>
        <p:nvSpPr>
          <p:cNvPr id="15" name="TextBox 14"/>
          <p:cNvSpPr txBox="1"/>
          <p:nvPr/>
        </p:nvSpPr>
        <p:spPr>
          <a:xfrm>
            <a:off x="4724400" y="5410200"/>
            <a:ext cx="2819400" cy="1135247"/>
          </a:xfrm>
          <a:prstGeom prst="rect">
            <a:avLst/>
          </a:prstGeom>
          <a:noFill/>
        </p:spPr>
        <p:txBody>
          <a:bodyPr wrap="square" rtlCol="0">
            <a:spAutoFit/>
          </a:bodyPr>
          <a:lstStyle/>
          <a:p>
            <a:pPr>
              <a:lnSpc>
                <a:spcPct val="150000"/>
              </a:lnSpc>
            </a:pPr>
            <a:r>
              <a:rPr lang="en-US" sz="2400" dirty="0" smtClean="0"/>
              <a:t>D</a:t>
            </a:r>
            <a:r>
              <a:rPr lang="en-US" sz="2400" baseline="-25000" dirty="0" smtClean="0"/>
              <a:t>m</a:t>
            </a:r>
            <a:r>
              <a:rPr lang="en-US" sz="2400" dirty="0" smtClean="0"/>
              <a:t>(p, p</a:t>
            </a:r>
            <a:r>
              <a:rPr lang="en-US" sz="2400" baseline="-25000" dirty="0" smtClean="0"/>
              <a:t>4</a:t>
            </a:r>
            <a:r>
              <a:rPr lang="en-US" sz="2400" dirty="0" smtClean="0"/>
              <a:t>) = 2</a:t>
            </a:r>
          </a:p>
          <a:p>
            <a:pPr>
              <a:lnSpc>
                <a:spcPct val="150000"/>
              </a:lnSpc>
            </a:pPr>
            <a:r>
              <a:rPr lang="en-US" sz="2400" dirty="0" smtClean="0"/>
              <a:t>path : pp</a:t>
            </a:r>
            <a:r>
              <a:rPr lang="en-US" sz="2400" baseline="-25000" dirty="0" smtClean="0"/>
              <a:t>2</a:t>
            </a:r>
            <a:r>
              <a:rPr lang="en-US" sz="2400" dirty="0" smtClean="0"/>
              <a:t>p</a:t>
            </a:r>
            <a:r>
              <a:rPr lang="en-US" sz="2400" baseline="-25000" dirty="0" smtClean="0"/>
              <a:t>4</a:t>
            </a:r>
            <a:endParaRPr lang="en-US" sz="2400" baseline="-25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6989" y="152400"/>
            <a:ext cx="2757486" cy="646331"/>
          </a:xfrm>
          <a:prstGeom prst="rect">
            <a:avLst/>
          </a:prstGeom>
          <a:noFill/>
        </p:spPr>
        <p:txBody>
          <a:bodyPr wrap="none" rtlCol="0">
            <a:spAutoFit/>
          </a:bodyPr>
          <a:lstStyle/>
          <a:p>
            <a:r>
              <a:rPr lang="en-US" sz="3600" b="1" dirty="0" smtClean="0"/>
              <a:t>D</a:t>
            </a:r>
            <a:r>
              <a:rPr lang="en-US" sz="3600" b="1" baseline="-25000" dirty="0" smtClean="0"/>
              <a:t>m</a:t>
            </a:r>
            <a:r>
              <a:rPr lang="en-US" sz="3600" b="1" dirty="0" smtClean="0"/>
              <a:t> distance</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38</a:t>
            </a:fld>
            <a:endParaRPr lang="en-US"/>
          </a:p>
        </p:txBody>
      </p:sp>
      <p:sp>
        <p:nvSpPr>
          <p:cNvPr id="11" name="Rectangle 10"/>
          <p:cNvSpPr/>
          <p:nvPr/>
        </p:nvSpPr>
        <p:spPr>
          <a:xfrm>
            <a:off x="2133600" y="1752600"/>
            <a:ext cx="5943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13"/>
          <p:cNvSpPr txBox="1">
            <a:spLocks/>
          </p:cNvSpPr>
          <p:nvPr/>
        </p:nvSpPr>
        <p:spPr>
          <a:xfrm>
            <a:off x="1219200" y="1600200"/>
            <a:ext cx="7391400" cy="2362200"/>
          </a:xfrm>
          <a:prstGeom prst="rect">
            <a:avLst/>
          </a:prstGeom>
        </p:spPr>
        <p:txBody>
          <a:bodyPr tIns="0">
            <a:normAutofit/>
          </a:bodyPr>
          <a:lstStyle/>
          <a:p>
            <a:pPr marL="27432" marR="0" lvl="0" indent="0" algn="l"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D</a:t>
            </a:r>
            <a:r>
              <a:rPr kumimoji="0" lang="en-US" sz="2800" b="0" i="1" u="none" strike="noStrike" kern="1200" cap="none" spc="0" normalizeH="0" baseline="-25000" noProof="0" dirty="0" smtClean="0">
                <a:ln>
                  <a:noFill/>
                </a:ln>
                <a:solidFill>
                  <a:schemeClr val="tx1">
                    <a:lumMod val="95000"/>
                    <a:lumOff val="5000"/>
                  </a:schemeClr>
                </a:solidFill>
                <a:effectLst/>
                <a:uLnTx/>
                <a:uFillTx/>
                <a:latin typeface="+mn-lt"/>
                <a:ea typeface="+mn-ea"/>
                <a:cs typeface="+mn-cs"/>
              </a:rPr>
              <a:t>m</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distance: depends on adjacency</a:t>
            </a:r>
          </a:p>
          <a:p>
            <a:pPr marL="27432" marR="0" lvl="0" indent="0" algn="l"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Shortest m-path between </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x</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y</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and </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a:t>
            </a:r>
            <a:r>
              <a:rPr kumimoji="0" lang="en-US" sz="2800" b="0" i="0" u="none" strike="noStrike" kern="1200" cap="none" spc="0" normalizeH="0" baseline="-25000" noProof="0" dirty="0" smtClean="0">
                <a:ln>
                  <a:noFill/>
                </a:ln>
                <a:solidFill>
                  <a:schemeClr val="tx1">
                    <a:lumMod val="95000"/>
                    <a:lumOff val="5000"/>
                  </a:schemeClr>
                </a:solidFill>
                <a:effectLst/>
                <a:uLnTx/>
                <a:uFillTx/>
                <a:latin typeface="+mn-lt"/>
                <a:ea typeface="+mn-ea"/>
                <a:cs typeface="+mn-cs"/>
              </a:rPr>
              <a:t>4</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t</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p>
          <a:p>
            <a:pPr marL="457200" marR="0" lvl="1" indent="0" algn="ctr" defTabSz="914400" rtl="0" eaLnBrk="1" fontAlgn="auto" latinLnBrk="0" hangingPunct="1">
              <a:lnSpc>
                <a:spcPct val="150000"/>
              </a:lnSpc>
              <a:spcBef>
                <a:spcPts val="550"/>
              </a:spcBef>
              <a:spcAft>
                <a:spcPts val="0"/>
              </a:spcAft>
              <a:buClr>
                <a:schemeClr val="accent1"/>
              </a:buClr>
              <a:buSzTx/>
              <a:buFont typeface="Verdana"/>
              <a:buNone/>
              <a:tabLst/>
              <a:defRPr/>
            </a:pPr>
            <a:endPar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p:txBody>
      </p:sp>
      <p:pic>
        <p:nvPicPr>
          <p:cNvPr id="9" name="Picture 2"/>
          <p:cNvPicPr>
            <a:picLocks noChangeAspect="1" noChangeArrowheads="1"/>
          </p:cNvPicPr>
          <p:nvPr/>
        </p:nvPicPr>
        <p:blipFill>
          <a:blip r:embed="rId2" cstate="print"/>
          <a:srcRect/>
          <a:stretch>
            <a:fillRect/>
          </a:stretch>
        </p:blipFill>
        <p:spPr bwMode="auto">
          <a:xfrm>
            <a:off x="1524000" y="4191000"/>
            <a:ext cx="1847850" cy="1323975"/>
          </a:xfrm>
          <a:prstGeom prst="rect">
            <a:avLst/>
          </a:prstGeom>
          <a:noFill/>
          <a:ln w="9525">
            <a:noFill/>
            <a:miter lim="800000"/>
            <a:headEnd/>
            <a:tailEnd/>
          </a:ln>
        </p:spPr>
      </p:pic>
      <p:sp>
        <p:nvSpPr>
          <p:cNvPr id="10" name="Rectangle 9"/>
          <p:cNvSpPr/>
          <p:nvPr/>
        </p:nvSpPr>
        <p:spPr>
          <a:xfrm>
            <a:off x="4724400" y="3657600"/>
            <a:ext cx="3733800" cy="830997"/>
          </a:xfrm>
          <a:prstGeom prst="rect">
            <a:avLst/>
          </a:prstGeom>
        </p:spPr>
        <p:txBody>
          <a:bodyPr wrap="square">
            <a:spAutoFit/>
          </a:bodyPr>
          <a:lstStyle/>
          <a:p>
            <a:pPr marL="0" lvl="1"/>
            <a:r>
              <a:rPr lang="en-US" sz="2400" dirty="0" smtClean="0"/>
              <a:t>Let, V = {1}</a:t>
            </a:r>
          </a:p>
          <a:p>
            <a:pPr marL="0" lvl="1"/>
            <a:r>
              <a:rPr lang="en-US" sz="2400" dirty="0" smtClean="0"/>
              <a:t>p</a:t>
            </a:r>
            <a:r>
              <a:rPr lang="en-US" sz="2400" baseline="-25000" dirty="0" smtClean="0"/>
              <a:t>3</a:t>
            </a:r>
            <a:r>
              <a:rPr lang="en-US" sz="2400" dirty="0" smtClean="0"/>
              <a:t> =0 and p, p</a:t>
            </a:r>
            <a:r>
              <a:rPr lang="en-US" sz="2400" baseline="-25000" dirty="0" smtClean="0"/>
              <a:t>1, </a:t>
            </a:r>
            <a:r>
              <a:rPr lang="en-US" sz="2400" dirty="0" smtClean="0"/>
              <a:t>p</a:t>
            </a:r>
            <a:r>
              <a:rPr lang="en-US" sz="2400" baseline="-25000" dirty="0" smtClean="0"/>
              <a:t>2</a:t>
            </a:r>
            <a:r>
              <a:rPr lang="en-US" sz="2400" dirty="0" smtClean="0"/>
              <a:t> , p</a:t>
            </a:r>
            <a:r>
              <a:rPr lang="en-US" sz="2400" baseline="-25000" dirty="0" smtClean="0"/>
              <a:t>4</a:t>
            </a:r>
            <a:r>
              <a:rPr lang="en-US" sz="2400" dirty="0" smtClean="0"/>
              <a:t> =1</a:t>
            </a:r>
          </a:p>
        </p:txBody>
      </p:sp>
      <p:sp>
        <p:nvSpPr>
          <p:cNvPr id="13" name="TextBox 4"/>
          <p:cNvSpPr txBox="1">
            <a:spLocks noChangeArrowheads="1"/>
          </p:cNvSpPr>
          <p:nvPr/>
        </p:nvSpPr>
        <p:spPr bwMode="auto">
          <a:xfrm>
            <a:off x="4724400" y="4948237"/>
            <a:ext cx="3733800" cy="461963"/>
          </a:xfrm>
          <a:prstGeom prst="rect">
            <a:avLst/>
          </a:prstGeom>
          <a:noFill/>
          <a:ln w="9525">
            <a:noFill/>
            <a:miter lim="800000"/>
            <a:headEnd/>
            <a:tailEnd/>
          </a:ln>
        </p:spPr>
        <p:txBody>
          <a:bodyPr>
            <a:spAutoFit/>
          </a:bodyPr>
          <a:lstStyle/>
          <a:p>
            <a:r>
              <a:rPr lang="en-US" sz="2400" dirty="0">
                <a:solidFill>
                  <a:schemeClr val="accent3">
                    <a:lumMod val="75000"/>
                  </a:schemeClr>
                </a:solidFill>
              </a:rPr>
              <a:t>Find distance, D</a:t>
            </a:r>
            <a:r>
              <a:rPr lang="en-US" sz="2400" baseline="-25000" dirty="0">
                <a:solidFill>
                  <a:schemeClr val="accent3">
                    <a:lumMod val="75000"/>
                  </a:schemeClr>
                </a:solidFill>
              </a:rPr>
              <a:t>m</a:t>
            </a:r>
            <a:r>
              <a:rPr lang="en-US" sz="2400" dirty="0">
                <a:solidFill>
                  <a:schemeClr val="accent3">
                    <a:lumMod val="75000"/>
                  </a:schemeClr>
                </a:solidFill>
              </a:rPr>
              <a:t>(p, p</a:t>
            </a:r>
            <a:r>
              <a:rPr lang="en-US" sz="2400" baseline="-25000" dirty="0">
                <a:solidFill>
                  <a:schemeClr val="accent3">
                    <a:lumMod val="75000"/>
                  </a:schemeClr>
                </a:solidFill>
              </a:rPr>
              <a:t>4</a:t>
            </a:r>
            <a:r>
              <a:rPr lang="en-US" sz="2400" dirty="0">
                <a:solidFill>
                  <a:schemeClr val="accent3">
                    <a:lumMod val="75000"/>
                  </a:schemeClr>
                </a:solidFill>
              </a:rPr>
              <a:t>)?</a:t>
            </a:r>
          </a:p>
        </p:txBody>
      </p:sp>
      <p:sp>
        <p:nvSpPr>
          <p:cNvPr id="12" name="TextBox 11"/>
          <p:cNvSpPr txBox="1"/>
          <p:nvPr/>
        </p:nvSpPr>
        <p:spPr>
          <a:xfrm>
            <a:off x="4724400" y="5410200"/>
            <a:ext cx="2819400" cy="1200329"/>
          </a:xfrm>
          <a:prstGeom prst="rect">
            <a:avLst/>
          </a:prstGeom>
          <a:noFill/>
        </p:spPr>
        <p:txBody>
          <a:bodyPr wrap="square" rtlCol="0">
            <a:spAutoFit/>
          </a:bodyPr>
          <a:lstStyle/>
          <a:p>
            <a:pPr>
              <a:lnSpc>
                <a:spcPct val="150000"/>
              </a:lnSpc>
            </a:pPr>
            <a:r>
              <a:rPr lang="en-US" sz="2400" dirty="0" smtClean="0"/>
              <a:t>D</a:t>
            </a:r>
            <a:r>
              <a:rPr lang="en-US" sz="2400" baseline="-25000" dirty="0" smtClean="0"/>
              <a:t>m</a:t>
            </a:r>
            <a:r>
              <a:rPr lang="en-US" sz="2400" dirty="0" smtClean="0"/>
              <a:t>(p, p</a:t>
            </a:r>
            <a:r>
              <a:rPr lang="en-US" sz="2400" baseline="-25000" dirty="0" smtClean="0"/>
              <a:t>4</a:t>
            </a:r>
            <a:r>
              <a:rPr lang="en-US" sz="2400" dirty="0" smtClean="0"/>
              <a:t>) = 3</a:t>
            </a:r>
          </a:p>
          <a:p>
            <a:pPr>
              <a:lnSpc>
                <a:spcPct val="150000"/>
              </a:lnSpc>
            </a:pPr>
            <a:r>
              <a:rPr lang="en-US" sz="2400" dirty="0" smtClean="0"/>
              <a:t>path : pp</a:t>
            </a:r>
            <a:r>
              <a:rPr lang="en-US" sz="2400" baseline="-25000" dirty="0" smtClean="0"/>
              <a:t>1</a:t>
            </a:r>
            <a:r>
              <a:rPr lang="en-US" sz="2400" dirty="0" smtClean="0"/>
              <a:t>p</a:t>
            </a:r>
            <a:r>
              <a:rPr lang="en-US" sz="2400" baseline="-25000" dirty="0" smtClean="0"/>
              <a:t>2</a:t>
            </a:r>
            <a:r>
              <a:rPr lang="en-US" sz="2400" dirty="0" smtClean="0"/>
              <a:t>p</a:t>
            </a:r>
            <a:r>
              <a:rPr lang="en-US" sz="2400" baseline="-25000" dirty="0" smtClean="0"/>
              <a:t>4</a:t>
            </a:r>
            <a:endParaRPr lang="en-US" sz="2400" baseline="-25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6989" y="152400"/>
            <a:ext cx="2757486" cy="646331"/>
          </a:xfrm>
          <a:prstGeom prst="rect">
            <a:avLst/>
          </a:prstGeom>
          <a:noFill/>
        </p:spPr>
        <p:txBody>
          <a:bodyPr wrap="none" rtlCol="0">
            <a:spAutoFit/>
          </a:bodyPr>
          <a:lstStyle/>
          <a:p>
            <a:r>
              <a:rPr lang="en-US" sz="3600" b="1" dirty="0" smtClean="0"/>
              <a:t>D</a:t>
            </a:r>
            <a:r>
              <a:rPr lang="en-US" sz="3600" b="1" baseline="-25000" dirty="0" smtClean="0"/>
              <a:t>m</a:t>
            </a:r>
            <a:r>
              <a:rPr lang="en-US" sz="3600" b="1" dirty="0" smtClean="0"/>
              <a:t> distance</a:t>
            </a:r>
            <a:endParaRPr lang="en-US" sz="3600" b="1"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39</a:t>
            </a:fld>
            <a:endParaRPr lang="en-US"/>
          </a:p>
        </p:txBody>
      </p:sp>
      <p:sp>
        <p:nvSpPr>
          <p:cNvPr id="11" name="Rectangle 10"/>
          <p:cNvSpPr/>
          <p:nvPr/>
        </p:nvSpPr>
        <p:spPr>
          <a:xfrm>
            <a:off x="2133600" y="1752600"/>
            <a:ext cx="5943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13"/>
          <p:cNvSpPr txBox="1">
            <a:spLocks/>
          </p:cNvSpPr>
          <p:nvPr/>
        </p:nvSpPr>
        <p:spPr>
          <a:xfrm>
            <a:off x="1219200" y="1600200"/>
            <a:ext cx="7391400" cy="2362200"/>
          </a:xfrm>
          <a:prstGeom prst="rect">
            <a:avLst/>
          </a:prstGeom>
        </p:spPr>
        <p:txBody>
          <a:bodyPr tIns="0">
            <a:normAutofit/>
          </a:bodyPr>
          <a:lstStyle/>
          <a:p>
            <a:pPr marL="27432" marR="0" lvl="0" indent="0" algn="l"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D</a:t>
            </a:r>
            <a:r>
              <a:rPr kumimoji="0" lang="en-US" sz="2800" b="0" i="1" u="none" strike="noStrike" kern="1200" cap="none" spc="0" normalizeH="0" baseline="-25000" noProof="0" dirty="0" smtClean="0">
                <a:ln>
                  <a:noFill/>
                </a:ln>
                <a:solidFill>
                  <a:schemeClr val="tx1">
                    <a:lumMod val="95000"/>
                    <a:lumOff val="5000"/>
                  </a:schemeClr>
                </a:solidFill>
                <a:effectLst/>
                <a:uLnTx/>
                <a:uFillTx/>
                <a:latin typeface="+mn-lt"/>
                <a:ea typeface="+mn-ea"/>
                <a:cs typeface="+mn-cs"/>
              </a:rPr>
              <a:t>m</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distance: depends on adjacency</a:t>
            </a:r>
          </a:p>
          <a:p>
            <a:pPr marL="27432" marR="0" lvl="0" indent="0" algn="l"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Shortest m-path between </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x</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y</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and </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a:t>
            </a:r>
            <a:r>
              <a:rPr kumimoji="0" lang="en-US" sz="2800" b="0" i="0" u="none" strike="noStrike" kern="1200" cap="none" spc="0" normalizeH="0" baseline="-25000" noProof="0" dirty="0" smtClean="0">
                <a:ln>
                  <a:noFill/>
                </a:ln>
                <a:solidFill>
                  <a:schemeClr val="tx1">
                    <a:lumMod val="95000"/>
                    <a:lumOff val="5000"/>
                  </a:schemeClr>
                </a:solidFill>
                <a:effectLst/>
                <a:uLnTx/>
                <a:uFillTx/>
                <a:latin typeface="+mn-lt"/>
                <a:ea typeface="+mn-ea"/>
                <a:cs typeface="+mn-cs"/>
              </a:rPr>
              <a:t>4</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r>
              <a:rPr kumimoji="0" lang="en-US" sz="2800" b="0" i="1"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t</a:t>
            </a:r>
            <a:r>
              <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t>
            </a:r>
          </a:p>
          <a:p>
            <a:pPr marL="457200" marR="0" lvl="1" indent="0" algn="ctr" defTabSz="914400" rtl="0" eaLnBrk="1" fontAlgn="auto" latinLnBrk="0" hangingPunct="1">
              <a:lnSpc>
                <a:spcPct val="150000"/>
              </a:lnSpc>
              <a:spcBef>
                <a:spcPts val="550"/>
              </a:spcBef>
              <a:spcAft>
                <a:spcPts val="0"/>
              </a:spcAft>
              <a:buClr>
                <a:schemeClr val="accent1"/>
              </a:buClr>
              <a:buSzTx/>
              <a:buFont typeface="Verdana"/>
              <a:buNone/>
              <a:tabLst/>
              <a:defRPr/>
            </a:pPr>
            <a:endParaRPr kumimoji="0" lang="en-US" sz="28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endParaRPr>
          </a:p>
        </p:txBody>
      </p:sp>
      <p:pic>
        <p:nvPicPr>
          <p:cNvPr id="9" name="Picture 2"/>
          <p:cNvPicPr>
            <a:picLocks noChangeAspect="1" noChangeArrowheads="1"/>
          </p:cNvPicPr>
          <p:nvPr/>
        </p:nvPicPr>
        <p:blipFill>
          <a:blip r:embed="rId2" cstate="print"/>
          <a:srcRect/>
          <a:stretch>
            <a:fillRect/>
          </a:stretch>
        </p:blipFill>
        <p:spPr bwMode="auto">
          <a:xfrm>
            <a:off x="1524000" y="4191000"/>
            <a:ext cx="1847850" cy="1323975"/>
          </a:xfrm>
          <a:prstGeom prst="rect">
            <a:avLst/>
          </a:prstGeom>
          <a:noFill/>
          <a:ln w="9525">
            <a:noFill/>
            <a:miter lim="800000"/>
            <a:headEnd/>
            <a:tailEnd/>
          </a:ln>
        </p:spPr>
      </p:pic>
      <p:sp>
        <p:nvSpPr>
          <p:cNvPr id="10" name="Rectangle 9"/>
          <p:cNvSpPr/>
          <p:nvPr/>
        </p:nvSpPr>
        <p:spPr>
          <a:xfrm>
            <a:off x="4724400" y="3657600"/>
            <a:ext cx="3733800" cy="830997"/>
          </a:xfrm>
          <a:prstGeom prst="rect">
            <a:avLst/>
          </a:prstGeom>
        </p:spPr>
        <p:txBody>
          <a:bodyPr wrap="square">
            <a:spAutoFit/>
          </a:bodyPr>
          <a:lstStyle/>
          <a:p>
            <a:pPr marL="0" lvl="1"/>
            <a:r>
              <a:rPr lang="en-US" sz="2400" dirty="0" smtClean="0"/>
              <a:t>Let, V = {1}</a:t>
            </a:r>
          </a:p>
          <a:p>
            <a:pPr marL="0" lvl="1"/>
            <a:r>
              <a:rPr lang="en-US" sz="2400" dirty="0" smtClean="0"/>
              <a:t>p, p</a:t>
            </a:r>
            <a:r>
              <a:rPr lang="en-US" sz="2400" baseline="-25000" dirty="0" smtClean="0"/>
              <a:t>1,</a:t>
            </a:r>
            <a:r>
              <a:rPr lang="en-US" dirty="0" smtClean="0"/>
              <a:t> </a:t>
            </a:r>
            <a:r>
              <a:rPr lang="en-US" sz="2400" dirty="0" smtClean="0"/>
              <a:t>p</a:t>
            </a:r>
            <a:r>
              <a:rPr lang="en-US" sz="2400" baseline="-25000" dirty="0" smtClean="0"/>
              <a:t>2</a:t>
            </a:r>
            <a:r>
              <a:rPr lang="en-US" sz="2400" dirty="0" smtClean="0"/>
              <a:t>, p</a:t>
            </a:r>
            <a:r>
              <a:rPr lang="en-US" sz="2400" baseline="-25000" dirty="0" smtClean="0"/>
              <a:t>3,</a:t>
            </a:r>
            <a:r>
              <a:rPr lang="en-US" dirty="0" smtClean="0"/>
              <a:t> </a:t>
            </a:r>
            <a:r>
              <a:rPr lang="en-US" sz="2400" dirty="0" smtClean="0"/>
              <a:t>p</a:t>
            </a:r>
            <a:r>
              <a:rPr lang="en-US" sz="2400" baseline="-25000" dirty="0" smtClean="0"/>
              <a:t>4</a:t>
            </a:r>
            <a:r>
              <a:rPr lang="en-US" sz="2400" dirty="0" smtClean="0"/>
              <a:t> =1</a:t>
            </a:r>
          </a:p>
        </p:txBody>
      </p:sp>
      <p:sp>
        <p:nvSpPr>
          <p:cNvPr id="13" name="TextBox 4"/>
          <p:cNvSpPr txBox="1">
            <a:spLocks noChangeArrowheads="1"/>
          </p:cNvSpPr>
          <p:nvPr/>
        </p:nvSpPr>
        <p:spPr bwMode="auto">
          <a:xfrm>
            <a:off x="4724400" y="4948237"/>
            <a:ext cx="3733800" cy="461963"/>
          </a:xfrm>
          <a:prstGeom prst="rect">
            <a:avLst/>
          </a:prstGeom>
          <a:noFill/>
          <a:ln w="9525">
            <a:noFill/>
            <a:miter lim="800000"/>
            <a:headEnd/>
            <a:tailEnd/>
          </a:ln>
        </p:spPr>
        <p:txBody>
          <a:bodyPr>
            <a:spAutoFit/>
          </a:bodyPr>
          <a:lstStyle/>
          <a:p>
            <a:r>
              <a:rPr lang="en-US" sz="2400" dirty="0">
                <a:solidFill>
                  <a:schemeClr val="accent3">
                    <a:lumMod val="75000"/>
                  </a:schemeClr>
                </a:solidFill>
              </a:rPr>
              <a:t>Find distance, D</a:t>
            </a:r>
            <a:r>
              <a:rPr lang="en-US" sz="2400" baseline="-25000" dirty="0">
                <a:solidFill>
                  <a:schemeClr val="accent3">
                    <a:lumMod val="75000"/>
                  </a:schemeClr>
                </a:solidFill>
              </a:rPr>
              <a:t>m</a:t>
            </a:r>
            <a:r>
              <a:rPr lang="en-US" sz="2400" dirty="0">
                <a:solidFill>
                  <a:schemeClr val="accent3">
                    <a:lumMod val="75000"/>
                  </a:schemeClr>
                </a:solidFill>
              </a:rPr>
              <a:t>(p, p</a:t>
            </a:r>
            <a:r>
              <a:rPr lang="en-US" sz="2400" baseline="-25000" dirty="0">
                <a:solidFill>
                  <a:schemeClr val="accent3">
                    <a:lumMod val="75000"/>
                  </a:schemeClr>
                </a:solidFill>
              </a:rPr>
              <a:t>4</a:t>
            </a:r>
            <a:r>
              <a:rPr lang="en-US" sz="2400" dirty="0">
                <a:solidFill>
                  <a:schemeClr val="accent3">
                    <a:lumMod val="75000"/>
                  </a:schemeClr>
                </a:solidFill>
              </a:rPr>
              <a:t>)?</a:t>
            </a:r>
          </a:p>
        </p:txBody>
      </p:sp>
      <p:sp>
        <p:nvSpPr>
          <p:cNvPr id="12" name="TextBox 11"/>
          <p:cNvSpPr txBox="1"/>
          <p:nvPr/>
        </p:nvSpPr>
        <p:spPr>
          <a:xfrm>
            <a:off x="4724400" y="5410200"/>
            <a:ext cx="2819400" cy="1200329"/>
          </a:xfrm>
          <a:prstGeom prst="rect">
            <a:avLst/>
          </a:prstGeom>
          <a:noFill/>
        </p:spPr>
        <p:txBody>
          <a:bodyPr wrap="square" rtlCol="0">
            <a:spAutoFit/>
          </a:bodyPr>
          <a:lstStyle/>
          <a:p>
            <a:pPr>
              <a:lnSpc>
                <a:spcPct val="150000"/>
              </a:lnSpc>
            </a:pPr>
            <a:r>
              <a:rPr lang="en-US" sz="2400" dirty="0" smtClean="0"/>
              <a:t>D</a:t>
            </a:r>
            <a:r>
              <a:rPr lang="en-US" sz="2400" baseline="-25000" dirty="0" smtClean="0"/>
              <a:t>m</a:t>
            </a:r>
            <a:r>
              <a:rPr lang="en-US" sz="2400" dirty="0" smtClean="0"/>
              <a:t>(p, p</a:t>
            </a:r>
            <a:r>
              <a:rPr lang="en-US" sz="2400" baseline="-25000" dirty="0" smtClean="0"/>
              <a:t>4</a:t>
            </a:r>
            <a:r>
              <a:rPr lang="en-US" sz="2400" dirty="0" smtClean="0"/>
              <a:t>) = 4</a:t>
            </a:r>
          </a:p>
          <a:p>
            <a:pPr>
              <a:lnSpc>
                <a:spcPct val="150000"/>
              </a:lnSpc>
            </a:pPr>
            <a:r>
              <a:rPr lang="en-US" sz="2400" dirty="0" smtClean="0"/>
              <a:t>path : pp</a:t>
            </a:r>
            <a:r>
              <a:rPr lang="en-US" sz="2400" baseline="-25000" dirty="0" smtClean="0"/>
              <a:t>1</a:t>
            </a:r>
            <a:r>
              <a:rPr lang="en-US" sz="2400" dirty="0" smtClean="0"/>
              <a:t>p</a:t>
            </a:r>
            <a:r>
              <a:rPr lang="en-US" sz="2400" baseline="-25000" dirty="0" smtClean="0"/>
              <a:t>2</a:t>
            </a:r>
            <a:r>
              <a:rPr lang="en-US" sz="2400" dirty="0" smtClean="0"/>
              <a:t>p</a:t>
            </a:r>
            <a:r>
              <a:rPr lang="en-US" sz="2400" baseline="-25000" dirty="0" smtClean="0"/>
              <a:t>3</a:t>
            </a:r>
            <a:r>
              <a:rPr lang="en-US" sz="2400" dirty="0" smtClean="0"/>
              <a:t>p</a:t>
            </a:r>
            <a:r>
              <a:rPr lang="en-US" sz="2400" baseline="-25000" dirty="0" smtClean="0"/>
              <a:t>4</a:t>
            </a:r>
            <a:endParaRPr lang="en-US" sz="2400" baseline="-25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35663" y="152400"/>
            <a:ext cx="7508337" cy="646331"/>
          </a:xfrm>
          <a:prstGeom prst="rect">
            <a:avLst/>
          </a:prstGeom>
          <a:noFill/>
        </p:spPr>
        <p:txBody>
          <a:bodyPr wrap="none" rtlCol="0">
            <a:spAutoFit/>
          </a:bodyPr>
          <a:lstStyle/>
          <a:p>
            <a:r>
              <a:rPr lang="en-US" sz="3600" b="1" dirty="0" smtClean="0"/>
              <a:t>A Simple Image Formation Model</a:t>
            </a:r>
            <a:endParaRPr lang="en-US" sz="3600" b="1" dirty="0"/>
          </a:p>
        </p:txBody>
      </p:sp>
      <p:sp>
        <p:nvSpPr>
          <p:cNvPr id="7" name="Content Placeholder 2"/>
          <p:cNvSpPr txBox="1">
            <a:spLocks/>
          </p:cNvSpPr>
          <p:nvPr/>
        </p:nvSpPr>
        <p:spPr>
          <a:xfrm>
            <a:off x="1371600" y="1295400"/>
            <a:ext cx="7696200" cy="5181600"/>
          </a:xfrm>
          <a:prstGeom prst="rect">
            <a:avLst/>
          </a:prstGeom>
        </p:spPr>
        <p:txBody>
          <a:bodyPr tIns="0">
            <a:normAutofit/>
          </a:bodyPr>
          <a:lstStyle/>
          <a:p>
            <a:pPr marL="27432" lvl="0" algn="just">
              <a:lnSpc>
                <a:spcPct val="130000"/>
              </a:lnSpc>
              <a:spcBef>
                <a:spcPts val="600"/>
              </a:spcBef>
              <a:buClr>
                <a:schemeClr val="accent1"/>
              </a:buClr>
              <a:buSzPct val="80000"/>
            </a:pPr>
            <a:r>
              <a:rPr lang="en-US" sz="2400" dirty="0" smtClean="0">
                <a:latin typeface="Times New Roman" pitchFamily="18" charset="0"/>
                <a:cs typeface="Times New Roman" pitchFamily="18" charset="0"/>
              </a:rPr>
              <a:t>The two functions combine as a product to form f(x, y):</a:t>
            </a:r>
            <a:endParaRPr kumimoji="0" lang="en-US" sz="2600" b="0" i="0" u="none" strike="noStrike" kern="1200" cap="none" spc="0" normalizeH="0" baseline="0" noProof="0" dirty="0" smtClean="0">
              <a:ln>
                <a:noFill/>
              </a:ln>
              <a:solidFill>
                <a:schemeClr val="tx1">
                  <a:lumMod val="95000"/>
                  <a:lumOff val="5000"/>
                </a:schemeClr>
              </a:solidFill>
              <a:effectLst/>
              <a:uLnTx/>
              <a:uFillTx/>
              <a:latin typeface="Times New Roman" pitchFamily="18" charset="0"/>
              <a:cs typeface="Times New Roman" pitchFamily="18" charset="0"/>
            </a:endParaRPr>
          </a:p>
          <a:p>
            <a:pPr marL="27432" algn="just">
              <a:lnSpc>
                <a:spcPct val="130000"/>
              </a:lnSpc>
              <a:spcBef>
                <a:spcPts val="600"/>
              </a:spcBef>
              <a:buClr>
                <a:schemeClr val="accent1"/>
              </a:buClr>
              <a:buSzPct val="80000"/>
            </a:pPr>
            <a:r>
              <a:rPr lang="en-US" sz="2600" dirty="0" smtClean="0">
                <a:solidFill>
                  <a:schemeClr val="tx1">
                    <a:lumMod val="95000"/>
                    <a:lumOff val="5000"/>
                  </a:schemeClr>
                </a:solidFill>
                <a:latin typeface="Times New Roman" pitchFamily="18" charset="0"/>
                <a:cs typeface="Times New Roman" pitchFamily="18" charset="0"/>
              </a:rPr>
              <a:t>         </a:t>
            </a:r>
            <a:r>
              <a:rPr lang="en-US" sz="2800" i="1" dirty="0" smtClean="0">
                <a:latin typeface="Times New Roman" pitchFamily="18" charset="0"/>
                <a:cs typeface="Times New Roman" pitchFamily="18" charset="0"/>
                <a:sym typeface="Symbol"/>
              </a:rPr>
              <a:t>f(x, y) = </a:t>
            </a:r>
            <a:r>
              <a:rPr lang="en-US" sz="2800" i="1" dirty="0" err="1" smtClean="0">
                <a:latin typeface="Times New Roman" pitchFamily="18" charset="0"/>
                <a:cs typeface="Times New Roman" pitchFamily="18" charset="0"/>
                <a:sym typeface="Symbol"/>
              </a:rPr>
              <a:t>i</a:t>
            </a:r>
            <a:r>
              <a:rPr lang="en-US" sz="2800" i="1" dirty="0" smtClean="0">
                <a:latin typeface="Times New Roman" pitchFamily="18" charset="0"/>
                <a:cs typeface="Times New Roman" pitchFamily="18" charset="0"/>
                <a:sym typeface="Symbol"/>
              </a:rPr>
              <a:t>(x, y)  r(x, y</a:t>
            </a:r>
            <a:r>
              <a:rPr lang="en-US" sz="2800" i="1" dirty="0" smtClean="0">
                <a:latin typeface="Times New Roman" pitchFamily="18" charset="0"/>
                <a:cs typeface="Times New Roman" pitchFamily="18" charset="0"/>
                <a:sym typeface="Symbol"/>
              </a:rPr>
              <a:t>) ------------- (2)</a:t>
            </a:r>
          </a:p>
          <a:p>
            <a:pPr marL="27432" algn="just">
              <a:lnSpc>
                <a:spcPct val="130000"/>
              </a:lnSpc>
              <a:spcBef>
                <a:spcPts val="600"/>
              </a:spcBef>
              <a:buClr>
                <a:schemeClr val="accent1"/>
              </a:buClr>
              <a:buSzPct val="80000"/>
            </a:pPr>
            <a:r>
              <a:rPr lang="en-US" sz="2800" i="1" dirty="0" smtClean="0">
                <a:latin typeface="Times New Roman" pitchFamily="18" charset="0"/>
                <a:cs typeface="Times New Roman" pitchFamily="18" charset="0"/>
                <a:sym typeface="Symbol"/>
              </a:rPr>
              <a:t>       where</a:t>
            </a:r>
            <a:endParaRPr lang="en-US" sz="2400" i="1" dirty="0" smtClean="0">
              <a:latin typeface="Times New Roman" pitchFamily="18" charset="0"/>
              <a:cs typeface="Times New Roman" pitchFamily="18" charset="0"/>
              <a:sym typeface="Symbol"/>
            </a:endParaRPr>
          </a:p>
          <a:p>
            <a:pPr marL="27432" algn="just">
              <a:lnSpc>
                <a:spcPct val="130000"/>
              </a:lnSpc>
              <a:spcBef>
                <a:spcPts val="600"/>
              </a:spcBef>
              <a:buClr>
                <a:schemeClr val="accent1"/>
              </a:buClr>
              <a:buSzPct val="80000"/>
            </a:pPr>
            <a:r>
              <a:rPr lang="en-US" sz="2400" i="1"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sym typeface="Symbol"/>
              </a:rPr>
              <a:t>              </a:t>
            </a:r>
            <a:r>
              <a:rPr lang="en-US" sz="2600" dirty="0" smtClean="0">
                <a:latin typeface="Times New Roman" pitchFamily="18" charset="0"/>
                <a:cs typeface="Times New Roman" pitchFamily="18" charset="0"/>
              </a:rPr>
              <a:t>0</a:t>
            </a:r>
            <a:r>
              <a:rPr lang="en-US" sz="2600"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&lt; </a:t>
            </a:r>
            <a:r>
              <a:rPr lang="en-US" sz="2600" i="1" dirty="0" smtClean="0">
                <a:latin typeface="Times New Roman" pitchFamily="18" charset="0"/>
                <a:cs typeface="Times New Roman" pitchFamily="18" charset="0"/>
              </a:rPr>
              <a:t> </a:t>
            </a:r>
            <a:r>
              <a:rPr lang="en-US" sz="2600" i="1" dirty="0" err="1" smtClean="0">
                <a:latin typeface="Times New Roman" pitchFamily="18" charset="0"/>
                <a:cs typeface="Times New Roman" pitchFamily="18" charset="0"/>
              </a:rPr>
              <a:t>i</a:t>
            </a:r>
            <a:r>
              <a:rPr lang="en-US" sz="2600" i="1" dirty="0" smtClean="0">
                <a:latin typeface="Times New Roman" pitchFamily="18" charset="0"/>
                <a:cs typeface="Times New Roman" pitchFamily="18" charset="0"/>
              </a:rPr>
              <a:t>(x, y) </a:t>
            </a:r>
            <a:r>
              <a:rPr lang="en-US" sz="2600" dirty="0" smtClean="0">
                <a:latin typeface="Times New Roman" pitchFamily="18" charset="0"/>
                <a:cs typeface="Times New Roman" pitchFamily="18" charset="0"/>
              </a:rPr>
              <a:t>&lt; </a:t>
            </a:r>
            <a:r>
              <a:rPr lang="en-US" sz="2600" dirty="0" smtClean="0">
                <a:latin typeface="Times New Roman" pitchFamily="18" charset="0"/>
                <a:cs typeface="Times New Roman" pitchFamily="18" charset="0"/>
                <a:sym typeface="Symbol"/>
              </a:rPr>
              <a:t>     ---------------------- (3)</a:t>
            </a:r>
            <a:endParaRPr lang="en-US" sz="2600" dirty="0" smtClean="0">
              <a:solidFill>
                <a:schemeClr val="tx1">
                  <a:lumMod val="95000"/>
                  <a:lumOff val="5000"/>
                </a:schemeClr>
              </a:solidFill>
              <a:latin typeface="Times New Roman" pitchFamily="18" charset="0"/>
              <a:cs typeface="Times New Roman" pitchFamily="18" charset="0"/>
              <a:sym typeface="Symbol"/>
            </a:endParaRPr>
          </a:p>
          <a:p>
            <a:pPr marL="27432" algn="just">
              <a:lnSpc>
                <a:spcPct val="130000"/>
              </a:lnSpc>
              <a:spcBef>
                <a:spcPts val="600"/>
              </a:spcBef>
              <a:buClr>
                <a:schemeClr val="accent1"/>
              </a:buClr>
              <a:buSzPct val="80000"/>
            </a:pPr>
            <a:r>
              <a:rPr lang="en-US" sz="2600" dirty="0" smtClean="0">
                <a:solidFill>
                  <a:schemeClr val="tx1">
                    <a:lumMod val="95000"/>
                    <a:lumOff val="5000"/>
                  </a:schemeClr>
                </a:solidFill>
                <a:latin typeface="Times New Roman" pitchFamily="18" charset="0"/>
                <a:cs typeface="Times New Roman" pitchFamily="18" charset="0"/>
                <a:sym typeface="Symbol"/>
              </a:rPr>
              <a:t> </a:t>
            </a:r>
            <a:r>
              <a:rPr lang="en-US" sz="2600" dirty="0" smtClean="0">
                <a:solidFill>
                  <a:schemeClr val="tx1">
                    <a:lumMod val="95000"/>
                    <a:lumOff val="5000"/>
                  </a:schemeClr>
                </a:solidFill>
                <a:latin typeface="Times New Roman" pitchFamily="18" charset="0"/>
                <a:cs typeface="Times New Roman" pitchFamily="18" charset="0"/>
                <a:sym typeface="Symbol"/>
              </a:rPr>
              <a:t>          and </a:t>
            </a:r>
            <a:r>
              <a:rPr lang="en-US" sz="2600" dirty="0" smtClean="0">
                <a:latin typeface="Times New Roman" pitchFamily="18" charset="0"/>
                <a:cs typeface="Times New Roman" pitchFamily="18" charset="0"/>
              </a:rPr>
              <a:t>0</a:t>
            </a:r>
            <a:r>
              <a:rPr lang="en-US" sz="2600"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&lt; </a:t>
            </a:r>
            <a:r>
              <a:rPr lang="en-US" sz="2600" i="1" dirty="0" smtClean="0">
                <a:latin typeface="Times New Roman" pitchFamily="18" charset="0"/>
                <a:cs typeface="Times New Roman" pitchFamily="18" charset="0"/>
              </a:rPr>
              <a:t> r(x, y) </a:t>
            </a:r>
            <a:r>
              <a:rPr lang="en-US" sz="2600" dirty="0" smtClean="0">
                <a:latin typeface="Times New Roman" pitchFamily="18" charset="0"/>
                <a:cs typeface="Times New Roman" pitchFamily="18" charset="0"/>
              </a:rPr>
              <a:t>&lt; </a:t>
            </a:r>
            <a:r>
              <a:rPr lang="en-US" sz="2600" dirty="0" smtClean="0">
                <a:latin typeface="Times New Roman" pitchFamily="18" charset="0"/>
                <a:cs typeface="Times New Roman" pitchFamily="18" charset="0"/>
                <a:sym typeface="Symbol"/>
              </a:rPr>
              <a:t>1   --------------------- (4)</a:t>
            </a:r>
            <a:endParaRPr lang="en-US" sz="2600" dirty="0" smtClean="0">
              <a:latin typeface="Times New Roman" pitchFamily="18" charset="0"/>
              <a:cs typeface="Times New Roman" pitchFamily="18" charset="0"/>
              <a:sym typeface="Symbol"/>
            </a:endParaRPr>
          </a:p>
          <a:p>
            <a:pPr marL="344488" lvl="0" indent="-344488" algn="just">
              <a:lnSpc>
                <a:spcPct val="130000"/>
              </a:lnSpc>
              <a:spcBef>
                <a:spcPts val="600"/>
              </a:spcBef>
              <a:buClr>
                <a:schemeClr val="tx1">
                  <a:lumMod val="95000"/>
                  <a:lumOff val="5000"/>
                </a:schemeClr>
              </a:buClr>
              <a:buSzPct val="80000"/>
            </a:pPr>
            <a:endParaRPr lang="en-US" sz="1600" i="1" dirty="0" smtClean="0">
              <a:latin typeface="Times New Roman" pitchFamily="18" charset="0"/>
              <a:cs typeface="Times New Roman" pitchFamily="18" charset="0"/>
              <a:sym typeface="Symbol"/>
            </a:endParaRPr>
          </a:p>
        </p:txBody>
      </p:sp>
      <p:sp>
        <p:nvSpPr>
          <p:cNvPr id="6" name="Slide Number Placeholder 5"/>
          <p:cNvSpPr>
            <a:spLocks noGrp="1"/>
          </p:cNvSpPr>
          <p:nvPr>
            <p:ph type="sldNum" sz="quarter" idx="12"/>
          </p:nvPr>
        </p:nvSpPr>
        <p:spPr/>
        <p:txBody>
          <a:bodyPr/>
          <a:lstStyle/>
          <a:p>
            <a:fld id="{6F3EC004-B136-4915-809E-66A79ADCF1FD}"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2362200"/>
            <a:ext cx="5675977" cy="1015663"/>
          </a:xfrm>
          <a:prstGeom prst="rect">
            <a:avLst/>
          </a:prstGeom>
          <a:noFill/>
        </p:spPr>
        <p:txBody>
          <a:bodyPr wrap="none" rtlCol="0">
            <a:spAutoFit/>
          </a:bodyPr>
          <a:lstStyle/>
          <a:p>
            <a:r>
              <a:rPr lang="en-US" sz="6000" b="1" dirty="0" smtClean="0"/>
              <a:t>THANK YOU!!!</a:t>
            </a:r>
            <a:endParaRPr lang="en-US" sz="6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(4</a:t>
            </a:r>
            <a:r>
              <a:rPr lang="en-US" dirty="0" smtClean="0"/>
              <a:t>) </a:t>
            </a:r>
            <a:r>
              <a:rPr lang="en-US" dirty="0" smtClean="0">
                <a:latin typeface="Times New Roman" pitchFamily="18" charset="0"/>
                <a:cs typeface="Times New Roman" pitchFamily="18" charset="0"/>
              </a:rPr>
              <a:t>indicates that reflectance is bounded by 0 (total absorption) and 1 (total reflectance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nature of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(x, y) is determined by the illumination source, and r(x, y) is determined by the characteristics of the imaged </a:t>
            </a:r>
            <a:r>
              <a:rPr lang="en-US" dirty="0" smtClean="0">
                <a:latin typeface="Times New Roman" pitchFamily="18" charset="0"/>
                <a:cs typeface="Times New Roman" pitchFamily="18" charset="0"/>
              </a:rPr>
              <a:t>objects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F3EC004-B136-4915-809E-66A79ADCF1F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92819" y="152400"/>
            <a:ext cx="4170181" cy="646331"/>
          </a:xfrm>
          <a:prstGeom prst="rect">
            <a:avLst/>
          </a:prstGeom>
          <a:noFill/>
        </p:spPr>
        <p:txBody>
          <a:bodyPr wrap="none" rtlCol="0">
            <a:spAutoFit/>
          </a:bodyPr>
          <a:lstStyle/>
          <a:p>
            <a:r>
              <a:rPr lang="en-US" sz="3600" b="1" dirty="0" smtClean="0"/>
              <a:t>Image Digitization</a:t>
            </a:r>
            <a:endParaRPr lang="en-US" sz="3600" b="1" dirty="0"/>
          </a:p>
        </p:txBody>
      </p:sp>
      <p:sp>
        <p:nvSpPr>
          <p:cNvPr id="6" name="TextBox 5"/>
          <p:cNvSpPr txBox="1"/>
          <p:nvPr/>
        </p:nvSpPr>
        <p:spPr>
          <a:xfrm>
            <a:off x="1295400" y="1358205"/>
            <a:ext cx="7543800" cy="3323987"/>
          </a:xfrm>
          <a:prstGeom prst="rect">
            <a:avLst/>
          </a:prstGeom>
          <a:noFill/>
        </p:spPr>
        <p:txBody>
          <a:bodyPr wrap="square" rtlCol="0">
            <a:spAutoFit/>
          </a:bodyPr>
          <a:lstStyle/>
          <a:p>
            <a:pPr>
              <a:lnSpc>
                <a:spcPct val="150000"/>
              </a:lnSpc>
            </a:pPr>
            <a:r>
              <a:rPr lang="en-US" sz="2800" dirty="0" smtClean="0"/>
              <a:t>Two steps :</a:t>
            </a:r>
          </a:p>
          <a:p>
            <a:pPr marL="465138" indent="-465138" algn="just">
              <a:lnSpc>
                <a:spcPct val="150000"/>
              </a:lnSpc>
              <a:buFont typeface="+mj-lt"/>
              <a:buAutoNum type="arabicPeriod"/>
            </a:pPr>
            <a:r>
              <a:rPr lang="en-US" sz="2800" dirty="0" smtClean="0">
                <a:solidFill>
                  <a:srgbClr val="0070C0"/>
                </a:solidFill>
              </a:rPr>
              <a:t>Sampling :</a:t>
            </a:r>
            <a:r>
              <a:rPr lang="en-US" sz="2800" dirty="0" smtClean="0"/>
              <a:t> Digitizing the coordinates values is called sampling.</a:t>
            </a:r>
          </a:p>
          <a:p>
            <a:pPr marL="465138" indent="-465138" algn="just">
              <a:lnSpc>
                <a:spcPct val="150000"/>
              </a:lnSpc>
              <a:buFont typeface="+mj-lt"/>
              <a:buAutoNum type="arabicPeriod"/>
            </a:pPr>
            <a:r>
              <a:rPr lang="en-US" sz="2800" dirty="0" smtClean="0">
                <a:solidFill>
                  <a:srgbClr val="0070C0"/>
                </a:solidFill>
              </a:rPr>
              <a:t>Quantization :</a:t>
            </a:r>
            <a:r>
              <a:rPr lang="en-US" sz="2800" dirty="0" smtClean="0"/>
              <a:t> Digitizing the amplitude values is called quantization.</a:t>
            </a:r>
            <a:endParaRPr lang="en-US" sz="2800" dirty="0"/>
          </a:p>
        </p:txBody>
      </p:sp>
      <p:sp>
        <p:nvSpPr>
          <p:cNvPr id="7" name="Slide Number Placeholder 6"/>
          <p:cNvSpPr>
            <a:spLocks noGrp="1"/>
          </p:cNvSpPr>
          <p:nvPr>
            <p:ph type="sldNum" sz="quarter" idx="12"/>
          </p:nvPr>
        </p:nvSpPr>
        <p:spPr/>
        <p:txBody>
          <a:bodyPr/>
          <a:lstStyle/>
          <a:p>
            <a:fld id="{6F3EC004-B136-4915-809E-66A79ADCF1FD}"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92819" y="152400"/>
            <a:ext cx="4170181" cy="646331"/>
          </a:xfrm>
          <a:prstGeom prst="rect">
            <a:avLst/>
          </a:prstGeom>
          <a:noFill/>
        </p:spPr>
        <p:txBody>
          <a:bodyPr wrap="none" rtlCol="0">
            <a:spAutoFit/>
          </a:bodyPr>
          <a:lstStyle/>
          <a:p>
            <a:r>
              <a:rPr lang="en-US" sz="3600" b="1" dirty="0" smtClean="0"/>
              <a:t>Image Digitization</a:t>
            </a:r>
            <a:endParaRPr lang="en-US" sz="3600" b="1" dirty="0"/>
          </a:p>
        </p:txBody>
      </p:sp>
      <p:pic>
        <p:nvPicPr>
          <p:cNvPr id="7" name="Picture 2"/>
          <p:cNvPicPr>
            <a:picLocks noChangeAspect="1" noChangeArrowheads="1"/>
          </p:cNvPicPr>
          <p:nvPr/>
        </p:nvPicPr>
        <p:blipFill>
          <a:blip r:embed="rId2" cstate="print"/>
          <a:srcRect r="55556" b="42531"/>
          <a:stretch>
            <a:fillRect/>
          </a:stretch>
        </p:blipFill>
        <p:spPr bwMode="auto">
          <a:xfrm>
            <a:off x="1524000" y="1219200"/>
            <a:ext cx="2743200" cy="3200400"/>
          </a:xfrm>
          <a:prstGeom prst="rect">
            <a:avLst/>
          </a:prstGeom>
          <a:noFill/>
          <a:ln w="9525">
            <a:noFill/>
            <a:miter lim="800000"/>
            <a:headEnd/>
            <a:tailEnd/>
          </a:ln>
        </p:spPr>
      </p:pic>
      <p:sp>
        <p:nvSpPr>
          <p:cNvPr id="8" name="TextBox 7"/>
          <p:cNvSpPr txBox="1"/>
          <p:nvPr/>
        </p:nvSpPr>
        <p:spPr>
          <a:xfrm>
            <a:off x="4495800" y="1828800"/>
            <a:ext cx="4419600" cy="2243243"/>
          </a:xfrm>
          <a:prstGeom prst="rect">
            <a:avLst/>
          </a:prstGeom>
          <a:noFill/>
        </p:spPr>
        <p:txBody>
          <a:bodyPr wrap="square" rtlCol="0">
            <a:spAutoFit/>
          </a:bodyPr>
          <a:lstStyle/>
          <a:p>
            <a:pPr>
              <a:lnSpc>
                <a:spcPct val="150000"/>
              </a:lnSpc>
            </a:pPr>
            <a:r>
              <a:rPr lang="en-US" sz="2400" dirty="0" smtClean="0"/>
              <a:t>Let’s start with a gray scale image. </a:t>
            </a:r>
          </a:p>
          <a:p>
            <a:pPr>
              <a:lnSpc>
                <a:spcPct val="150000"/>
              </a:lnSpc>
            </a:pPr>
            <a:r>
              <a:rPr lang="en-US" sz="2400" dirty="0" smtClean="0"/>
              <a:t>We will try to digitize this image along the horizontal line segment AB</a:t>
            </a:r>
          </a:p>
        </p:txBody>
      </p:sp>
      <p:sp>
        <p:nvSpPr>
          <p:cNvPr id="9" name="Slide Number Placeholder 8"/>
          <p:cNvSpPr>
            <a:spLocks noGrp="1"/>
          </p:cNvSpPr>
          <p:nvPr>
            <p:ph type="sldNum" sz="quarter" idx="12"/>
          </p:nvPr>
        </p:nvSpPr>
        <p:spPr/>
        <p:txBody>
          <a:bodyPr/>
          <a:lstStyle/>
          <a:p>
            <a:fld id="{6F3EC004-B136-4915-809E-66A79ADCF1FD}"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92819" y="152400"/>
            <a:ext cx="4170181" cy="646331"/>
          </a:xfrm>
          <a:prstGeom prst="rect">
            <a:avLst/>
          </a:prstGeom>
          <a:noFill/>
        </p:spPr>
        <p:txBody>
          <a:bodyPr wrap="none" rtlCol="0">
            <a:spAutoFit/>
          </a:bodyPr>
          <a:lstStyle/>
          <a:p>
            <a:r>
              <a:rPr lang="en-US" sz="3600" b="1" dirty="0" smtClean="0"/>
              <a:t>Image Digitization</a:t>
            </a:r>
            <a:endParaRPr lang="en-US" sz="3600" b="1" dirty="0"/>
          </a:p>
        </p:txBody>
      </p:sp>
      <p:pic>
        <p:nvPicPr>
          <p:cNvPr id="7" name="Picture 2"/>
          <p:cNvPicPr>
            <a:picLocks noChangeAspect="1" noChangeArrowheads="1"/>
          </p:cNvPicPr>
          <p:nvPr/>
        </p:nvPicPr>
        <p:blipFill>
          <a:blip r:embed="rId2" cstate="print"/>
          <a:srcRect b="42531"/>
          <a:stretch>
            <a:fillRect/>
          </a:stretch>
        </p:blipFill>
        <p:spPr bwMode="auto">
          <a:xfrm>
            <a:off x="1524000" y="1219200"/>
            <a:ext cx="6172200" cy="3200400"/>
          </a:xfrm>
          <a:prstGeom prst="rect">
            <a:avLst/>
          </a:prstGeom>
          <a:noFill/>
          <a:ln w="9525">
            <a:noFill/>
            <a:miter lim="800000"/>
            <a:headEnd/>
            <a:tailEnd/>
          </a:ln>
        </p:spPr>
      </p:pic>
      <p:cxnSp>
        <p:nvCxnSpPr>
          <p:cNvPr id="9" name="Straight Arrow Connector 8"/>
          <p:cNvCxnSpPr/>
          <p:nvPr/>
        </p:nvCxnSpPr>
        <p:spPr>
          <a:xfrm flipV="1">
            <a:off x="6172200" y="3733800"/>
            <a:ext cx="0" cy="762000"/>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95800" y="4572000"/>
            <a:ext cx="4114800" cy="1938992"/>
          </a:xfrm>
          <a:prstGeom prst="rect">
            <a:avLst/>
          </a:prstGeom>
          <a:noFill/>
        </p:spPr>
        <p:txBody>
          <a:bodyPr wrap="square" rtlCol="0">
            <a:spAutoFit/>
          </a:bodyPr>
          <a:lstStyle/>
          <a:p>
            <a:pPr algn="just"/>
            <a:r>
              <a:rPr lang="en-US" sz="2400" dirty="0" smtClean="0"/>
              <a:t>This </a:t>
            </a:r>
            <a:r>
              <a:rPr lang="en-US" sz="2400" dirty="0" err="1" smtClean="0"/>
              <a:t>ia</a:t>
            </a:r>
            <a:r>
              <a:rPr lang="en-US" sz="2400" dirty="0" smtClean="0"/>
              <a:t> a plot of amplitude values of the continuous image along the line segment AB. Random variations are due to image noise.</a:t>
            </a:r>
            <a:endParaRPr lang="en-US" sz="2400" dirty="0"/>
          </a:p>
        </p:txBody>
      </p:sp>
      <p:sp>
        <p:nvSpPr>
          <p:cNvPr id="8" name="Slide Number Placeholder 7"/>
          <p:cNvSpPr>
            <a:spLocks noGrp="1"/>
          </p:cNvSpPr>
          <p:nvPr>
            <p:ph type="sldNum" sz="quarter" idx="12"/>
          </p:nvPr>
        </p:nvSpPr>
        <p:spPr/>
        <p:txBody>
          <a:bodyPr/>
          <a:lstStyle/>
          <a:p>
            <a:fld id="{6F3EC004-B136-4915-809E-66A79ADCF1FD}"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570" y="944880"/>
            <a:ext cx="8092440" cy="274320"/>
          </a:xfrm>
          <a:prstGeom prst="rect">
            <a:avLst/>
          </a:prstGeom>
          <a:solidFill>
            <a:srgbClr val="F2DB78"/>
          </a:solidFill>
          <a:ln>
            <a:solidFill>
              <a:srgbClr val="F2D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92819" y="152400"/>
            <a:ext cx="4170181" cy="646331"/>
          </a:xfrm>
          <a:prstGeom prst="rect">
            <a:avLst/>
          </a:prstGeom>
          <a:noFill/>
        </p:spPr>
        <p:txBody>
          <a:bodyPr wrap="none" rtlCol="0">
            <a:spAutoFit/>
          </a:bodyPr>
          <a:lstStyle/>
          <a:p>
            <a:r>
              <a:rPr lang="en-US" sz="3600" b="1" dirty="0" smtClean="0"/>
              <a:t>Image Digitization</a:t>
            </a:r>
            <a:endParaRPr lang="en-US" sz="3600" b="1" dirty="0"/>
          </a:p>
        </p:txBody>
      </p:sp>
      <p:pic>
        <p:nvPicPr>
          <p:cNvPr id="7" name="Picture 2"/>
          <p:cNvPicPr>
            <a:picLocks noChangeAspect="1" noChangeArrowheads="1"/>
          </p:cNvPicPr>
          <p:nvPr/>
        </p:nvPicPr>
        <p:blipFill>
          <a:blip r:embed="rId2" cstate="print"/>
          <a:srcRect b="42531"/>
          <a:stretch>
            <a:fillRect/>
          </a:stretch>
        </p:blipFill>
        <p:spPr bwMode="auto">
          <a:xfrm>
            <a:off x="1524000" y="1219200"/>
            <a:ext cx="6172200" cy="3200400"/>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t="56100" r="56790"/>
          <a:stretch>
            <a:fillRect/>
          </a:stretch>
        </p:blipFill>
        <p:spPr bwMode="auto">
          <a:xfrm>
            <a:off x="1600200" y="4343400"/>
            <a:ext cx="2667000" cy="2444750"/>
          </a:xfrm>
          <a:prstGeom prst="rect">
            <a:avLst/>
          </a:prstGeom>
          <a:noFill/>
          <a:ln w="9525">
            <a:noFill/>
            <a:miter lim="800000"/>
            <a:headEnd/>
            <a:tailEnd/>
          </a:ln>
        </p:spPr>
      </p:pic>
      <p:sp>
        <p:nvSpPr>
          <p:cNvPr id="8" name="TextBox 7"/>
          <p:cNvSpPr txBox="1"/>
          <p:nvPr/>
        </p:nvSpPr>
        <p:spPr>
          <a:xfrm>
            <a:off x="4953000" y="4971871"/>
            <a:ext cx="3505200" cy="1200329"/>
          </a:xfrm>
          <a:prstGeom prst="rect">
            <a:avLst/>
          </a:prstGeom>
          <a:noFill/>
        </p:spPr>
        <p:txBody>
          <a:bodyPr wrap="square" rtlCol="0">
            <a:spAutoFit/>
          </a:bodyPr>
          <a:lstStyle/>
          <a:p>
            <a:pPr algn="just"/>
            <a:r>
              <a:rPr lang="en-US" sz="2400" dirty="0" smtClean="0"/>
              <a:t>To sample this function, we take equally spaced samples along line AB</a:t>
            </a:r>
            <a:endParaRPr lang="en-US" sz="2400" dirty="0"/>
          </a:p>
        </p:txBody>
      </p:sp>
      <p:sp>
        <p:nvSpPr>
          <p:cNvPr id="9" name="Slide Number Placeholder 8"/>
          <p:cNvSpPr>
            <a:spLocks noGrp="1"/>
          </p:cNvSpPr>
          <p:nvPr>
            <p:ph type="sldNum" sz="quarter" idx="12"/>
          </p:nvPr>
        </p:nvSpPr>
        <p:spPr/>
        <p:txBody>
          <a:bodyPr/>
          <a:lstStyle/>
          <a:p>
            <a:fld id="{6F3EC004-B136-4915-809E-66A79ADCF1FD}"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3107</TotalTime>
  <Words>1354</Words>
  <Application>Microsoft Office PowerPoint</Application>
  <PresentationFormat>On-screen Show (4:3)</PresentationFormat>
  <Paragraphs>190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Solstice</vt:lpstr>
      <vt:lpstr>Slide 1</vt:lpstr>
      <vt:lpstr>A Simple Image Formation Model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474</cp:revision>
  <dcterms:created xsi:type="dcterms:W3CDTF">2016-08-27T16:55:58Z</dcterms:created>
  <dcterms:modified xsi:type="dcterms:W3CDTF">2021-05-07T07:35:41Z</dcterms:modified>
</cp:coreProperties>
</file>